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85" d="100"/>
          <a:sy n="85" d="100"/>
        </p:scale>
        <p:origin x="1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2F5A78-3B07-4157-BB8D-65B9D4CC0BC6}"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98284-1D7D-42D1-BFD5-6CC5C2F284CB}" type="slidenum">
              <a:rPr lang="en-US" smtClean="0"/>
              <a:t>‹#›</a:t>
            </a:fld>
            <a:endParaRPr lang="en-US"/>
          </a:p>
        </p:txBody>
      </p:sp>
    </p:spTree>
    <p:extLst>
      <p:ext uri="{BB962C8B-B14F-4D97-AF65-F5344CB8AC3E}">
        <p14:creationId xmlns:p14="http://schemas.microsoft.com/office/powerpoint/2010/main" val="463991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2F5A78-3B07-4157-BB8D-65B9D4CC0BC6}"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98284-1D7D-42D1-BFD5-6CC5C2F284CB}" type="slidenum">
              <a:rPr lang="en-US" smtClean="0"/>
              <a:t>‹#›</a:t>
            </a:fld>
            <a:endParaRPr lang="en-US"/>
          </a:p>
        </p:txBody>
      </p:sp>
    </p:spTree>
    <p:extLst>
      <p:ext uri="{BB962C8B-B14F-4D97-AF65-F5344CB8AC3E}">
        <p14:creationId xmlns:p14="http://schemas.microsoft.com/office/powerpoint/2010/main" val="1689927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2F5A78-3B07-4157-BB8D-65B9D4CC0BC6}"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98284-1D7D-42D1-BFD5-6CC5C2F284CB}" type="slidenum">
              <a:rPr lang="en-US" smtClean="0"/>
              <a:t>‹#›</a:t>
            </a:fld>
            <a:endParaRPr lang="en-US"/>
          </a:p>
        </p:txBody>
      </p:sp>
    </p:spTree>
    <p:extLst>
      <p:ext uri="{BB962C8B-B14F-4D97-AF65-F5344CB8AC3E}">
        <p14:creationId xmlns:p14="http://schemas.microsoft.com/office/powerpoint/2010/main" val="1672030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2F5A78-3B07-4157-BB8D-65B9D4CC0BC6}"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98284-1D7D-42D1-BFD5-6CC5C2F284CB}" type="slidenum">
              <a:rPr lang="en-US" smtClean="0"/>
              <a:t>‹#›</a:t>
            </a:fld>
            <a:endParaRPr lang="en-US"/>
          </a:p>
        </p:txBody>
      </p:sp>
    </p:spTree>
    <p:extLst>
      <p:ext uri="{BB962C8B-B14F-4D97-AF65-F5344CB8AC3E}">
        <p14:creationId xmlns:p14="http://schemas.microsoft.com/office/powerpoint/2010/main" val="293566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E2F5A78-3B07-4157-BB8D-65B9D4CC0BC6}"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98284-1D7D-42D1-BFD5-6CC5C2F284CB}" type="slidenum">
              <a:rPr lang="en-US" smtClean="0"/>
              <a:t>‹#›</a:t>
            </a:fld>
            <a:endParaRPr lang="en-US"/>
          </a:p>
        </p:txBody>
      </p:sp>
    </p:spTree>
    <p:extLst>
      <p:ext uri="{BB962C8B-B14F-4D97-AF65-F5344CB8AC3E}">
        <p14:creationId xmlns:p14="http://schemas.microsoft.com/office/powerpoint/2010/main" val="3016726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2F5A78-3B07-4157-BB8D-65B9D4CC0BC6}"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98284-1D7D-42D1-BFD5-6CC5C2F284CB}" type="slidenum">
              <a:rPr lang="en-US" smtClean="0"/>
              <a:t>‹#›</a:t>
            </a:fld>
            <a:endParaRPr lang="en-US"/>
          </a:p>
        </p:txBody>
      </p:sp>
    </p:spTree>
    <p:extLst>
      <p:ext uri="{BB962C8B-B14F-4D97-AF65-F5344CB8AC3E}">
        <p14:creationId xmlns:p14="http://schemas.microsoft.com/office/powerpoint/2010/main" val="53145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2F5A78-3B07-4157-BB8D-65B9D4CC0BC6}" type="datetimeFigureOut">
              <a:rPr lang="en-US" smtClean="0"/>
              <a:t>6/23/2020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698284-1D7D-42D1-BFD5-6CC5C2F284CB}" type="slidenum">
              <a:rPr lang="en-US" smtClean="0"/>
              <a:t>‹#›</a:t>
            </a:fld>
            <a:endParaRPr lang="en-US"/>
          </a:p>
        </p:txBody>
      </p:sp>
    </p:spTree>
    <p:extLst>
      <p:ext uri="{BB962C8B-B14F-4D97-AF65-F5344CB8AC3E}">
        <p14:creationId xmlns:p14="http://schemas.microsoft.com/office/powerpoint/2010/main" val="340505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2F5A78-3B07-4157-BB8D-65B9D4CC0BC6}" type="datetimeFigureOut">
              <a:rPr lang="en-US" smtClean="0"/>
              <a:t>6/23/2020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698284-1D7D-42D1-BFD5-6CC5C2F284CB}" type="slidenum">
              <a:rPr lang="en-US" smtClean="0"/>
              <a:t>‹#›</a:t>
            </a:fld>
            <a:endParaRPr lang="en-US"/>
          </a:p>
        </p:txBody>
      </p:sp>
    </p:spTree>
    <p:extLst>
      <p:ext uri="{BB962C8B-B14F-4D97-AF65-F5344CB8AC3E}">
        <p14:creationId xmlns:p14="http://schemas.microsoft.com/office/powerpoint/2010/main" val="1791371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F5A78-3B07-4157-BB8D-65B9D4CC0BC6}" type="datetimeFigureOut">
              <a:rPr lang="en-US" smtClean="0"/>
              <a:t>6/23/2020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698284-1D7D-42D1-BFD5-6CC5C2F284CB}" type="slidenum">
              <a:rPr lang="en-US" smtClean="0"/>
              <a:t>‹#›</a:t>
            </a:fld>
            <a:endParaRPr lang="en-US"/>
          </a:p>
        </p:txBody>
      </p:sp>
    </p:spTree>
    <p:extLst>
      <p:ext uri="{BB962C8B-B14F-4D97-AF65-F5344CB8AC3E}">
        <p14:creationId xmlns:p14="http://schemas.microsoft.com/office/powerpoint/2010/main" val="1827044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E2F5A78-3B07-4157-BB8D-65B9D4CC0BC6}"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98284-1D7D-42D1-BFD5-6CC5C2F284CB}" type="slidenum">
              <a:rPr lang="en-US" smtClean="0"/>
              <a:t>‹#›</a:t>
            </a:fld>
            <a:endParaRPr lang="en-US"/>
          </a:p>
        </p:txBody>
      </p:sp>
    </p:spTree>
    <p:extLst>
      <p:ext uri="{BB962C8B-B14F-4D97-AF65-F5344CB8AC3E}">
        <p14:creationId xmlns:p14="http://schemas.microsoft.com/office/powerpoint/2010/main" val="1981726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E2F5A78-3B07-4157-BB8D-65B9D4CC0BC6}"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98284-1D7D-42D1-BFD5-6CC5C2F284CB}" type="slidenum">
              <a:rPr lang="en-US" smtClean="0"/>
              <a:t>‹#›</a:t>
            </a:fld>
            <a:endParaRPr lang="en-US"/>
          </a:p>
        </p:txBody>
      </p:sp>
    </p:spTree>
    <p:extLst>
      <p:ext uri="{BB962C8B-B14F-4D97-AF65-F5344CB8AC3E}">
        <p14:creationId xmlns:p14="http://schemas.microsoft.com/office/powerpoint/2010/main" val="375681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2F5A78-3B07-4157-BB8D-65B9D4CC0BC6}" type="datetimeFigureOut">
              <a:rPr lang="en-US" smtClean="0"/>
              <a:t>6/23/2020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698284-1D7D-42D1-BFD5-6CC5C2F284CB}" type="slidenum">
              <a:rPr lang="en-US" smtClean="0"/>
              <a:t>‹#›</a:t>
            </a:fld>
            <a:endParaRPr lang="en-US"/>
          </a:p>
        </p:txBody>
      </p:sp>
    </p:spTree>
    <p:extLst>
      <p:ext uri="{BB962C8B-B14F-4D97-AF65-F5344CB8AC3E}">
        <p14:creationId xmlns:p14="http://schemas.microsoft.com/office/powerpoint/2010/main" val="4221944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Uzun Dönemde Fiyatlar ve Kurlar</a:t>
            </a:r>
            <a:endParaRPr lang="en-US" dirty="0"/>
          </a:p>
        </p:txBody>
      </p:sp>
      <p:sp>
        <p:nvSpPr>
          <p:cNvPr id="3" name="Subtitle 2"/>
          <p:cNvSpPr>
            <a:spLocks noGrp="1"/>
          </p:cNvSpPr>
          <p:nvPr>
            <p:ph type="subTitle" idx="1"/>
          </p:nvPr>
        </p:nvSpPr>
        <p:spPr/>
        <p:txBody>
          <a:bodyPr/>
          <a:lstStyle/>
          <a:p>
            <a:r>
              <a:rPr lang="tr-TR" dirty="0" smtClean="0"/>
              <a:t>Kemal Kızılca</a:t>
            </a:r>
            <a:endParaRPr lang="en-US" dirty="0"/>
          </a:p>
        </p:txBody>
      </p:sp>
    </p:spTree>
    <p:extLst>
      <p:ext uri="{BB962C8B-B14F-4D97-AF65-F5344CB8AC3E}">
        <p14:creationId xmlns:p14="http://schemas.microsoft.com/office/powerpoint/2010/main" val="26238489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Tek Fiyat Kanunu</a:t>
            </a:r>
            <a:endParaRPr lang="en-US" dirty="0"/>
          </a:p>
        </p:txBody>
      </p:sp>
      <p:sp>
        <p:nvSpPr>
          <p:cNvPr id="3" name="Content Placeholder 2"/>
          <p:cNvSpPr>
            <a:spLocks noGrp="1"/>
          </p:cNvSpPr>
          <p:nvPr>
            <p:ph idx="1"/>
          </p:nvPr>
        </p:nvSpPr>
        <p:spPr/>
        <p:txBody>
          <a:bodyPr/>
          <a:lstStyle/>
          <a:p>
            <a:r>
              <a:rPr lang="tr-TR" dirty="0" smtClean="0"/>
              <a:t>Taşıma ve gümrük maliyetleri olmadığında, ticareti serbestçe yapılan bir ürünün farklı ülkelerdeki fiyatları eşitlenir. </a:t>
            </a:r>
          </a:p>
          <a:p>
            <a:endParaRPr lang="tr-TR" dirty="0"/>
          </a:p>
          <a:p>
            <a:endParaRPr lang="en-US" dirty="0"/>
          </a:p>
        </p:txBody>
      </p:sp>
    </p:spTree>
    <p:extLst>
      <p:ext uri="{BB962C8B-B14F-4D97-AF65-F5344CB8AC3E}">
        <p14:creationId xmlns:p14="http://schemas.microsoft.com/office/powerpoint/2010/main" val="3508073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Tek Fiyat Kanunu</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tr-TR" dirty="0" smtClean="0"/>
                  <a:t>Herhangi bir i malının Türkiye fiyatı, ABD fiyatının döviz kuruyla çarpımına eşit olacaktır:</a:t>
                </a:r>
              </a:p>
              <a:p>
                <a:endParaRPr lang="tr-TR" dirty="0" smtClean="0"/>
              </a:p>
              <a:p>
                <a:pPr marL="0" indent="0" algn="ctr">
                  <a:buNone/>
                </a:pPr>
                <a14:m>
                  <m:oMathPara xmlns:m="http://schemas.openxmlformats.org/officeDocument/2006/math">
                    <m:oMathParaPr>
                      <m:jc m:val="center"/>
                    </m:oMathParaPr>
                    <m:oMath xmlns:m="http://schemas.openxmlformats.org/officeDocument/2006/math">
                      <m:sSubSup>
                        <m:sSubSupPr>
                          <m:ctrlPr>
                            <a:rPr lang="en-US" i="1" smtClean="0">
                              <a:latin typeface="Cambria Math" panose="02040503050406030204" pitchFamily="18" charset="0"/>
                            </a:rPr>
                          </m:ctrlPr>
                        </m:sSubSupPr>
                        <m:e>
                          <m:r>
                            <a:rPr lang="tr-TR" b="0" i="1" smtClean="0">
                              <a:latin typeface="Cambria Math" panose="02040503050406030204" pitchFamily="18" charset="0"/>
                            </a:rPr>
                            <m:t>𝑃</m:t>
                          </m:r>
                        </m:e>
                        <m:sub>
                          <m:r>
                            <a:rPr lang="tr-TR" b="0" i="1" smtClean="0">
                              <a:latin typeface="Cambria Math" panose="02040503050406030204" pitchFamily="18" charset="0"/>
                            </a:rPr>
                            <m:t>₺</m:t>
                          </m:r>
                        </m:sub>
                        <m:sup>
                          <m:r>
                            <a:rPr lang="tr-TR" b="0" i="1" smtClean="0">
                              <a:latin typeface="Cambria Math" panose="02040503050406030204" pitchFamily="18" charset="0"/>
                            </a:rPr>
                            <m:t>𝑖</m:t>
                          </m:r>
                        </m:sup>
                      </m:sSubSup>
                      <m:r>
                        <a:rPr lang="tr-TR" b="0" i="1" smtClean="0">
                          <a:latin typeface="Cambria Math" panose="02040503050406030204" pitchFamily="18" charset="0"/>
                        </a:rPr>
                        <m:t>=</m:t>
                      </m:r>
                      <m:sSub>
                        <m:sSubPr>
                          <m:ctrlPr>
                            <a:rPr lang="tr-TR" b="0" i="1" smtClean="0">
                              <a:latin typeface="Cambria Math" panose="02040503050406030204" pitchFamily="18" charset="0"/>
                            </a:rPr>
                          </m:ctrlPr>
                        </m:sSubPr>
                        <m:e>
                          <m:r>
                            <a:rPr lang="tr-TR" b="0" i="1" smtClean="0">
                              <a:latin typeface="Cambria Math" panose="02040503050406030204" pitchFamily="18" charset="0"/>
                            </a:rPr>
                            <m:t>𝐸</m:t>
                          </m:r>
                        </m:e>
                        <m:sub>
                          <m:r>
                            <a:rPr lang="tr-TR" b="0" i="1" smtClean="0">
                              <a:latin typeface="Cambria Math" panose="02040503050406030204" pitchFamily="18" charset="0"/>
                            </a:rPr>
                            <m:t>₺,$</m:t>
                          </m:r>
                        </m:sub>
                      </m:sSub>
                      <m:r>
                        <a:rPr lang="tr-TR" b="0" i="1" smtClean="0">
                          <a:latin typeface="Cambria Math" panose="02040503050406030204" pitchFamily="18" charset="0"/>
                          <a:ea typeface="Cambria Math" panose="02040503050406030204" pitchFamily="18" charset="0"/>
                        </a:rPr>
                        <m:t>×</m:t>
                      </m:r>
                      <m:sSubSup>
                        <m:sSubSupPr>
                          <m:ctrlPr>
                            <a:rPr lang="tr-TR" b="0" i="1" smtClean="0">
                              <a:latin typeface="Cambria Math" panose="02040503050406030204" pitchFamily="18" charset="0"/>
                              <a:ea typeface="Cambria Math" panose="02040503050406030204" pitchFamily="18" charset="0"/>
                            </a:rPr>
                          </m:ctrlPr>
                        </m:sSubSupPr>
                        <m:e>
                          <m:r>
                            <a:rPr lang="tr-TR" b="0" i="1" smtClean="0">
                              <a:latin typeface="Cambria Math" panose="02040503050406030204" pitchFamily="18" charset="0"/>
                              <a:ea typeface="Cambria Math" panose="02040503050406030204" pitchFamily="18" charset="0"/>
                            </a:rPr>
                            <m:t>𝑃</m:t>
                          </m:r>
                        </m:e>
                        <m:sub>
                          <m:r>
                            <a:rPr lang="tr-TR" b="0" i="1" smtClean="0">
                              <a:latin typeface="Cambria Math" panose="02040503050406030204" pitchFamily="18" charset="0"/>
                              <a:ea typeface="Cambria Math" panose="02040503050406030204" pitchFamily="18" charset="0"/>
                            </a:rPr>
                            <m:t>$</m:t>
                          </m:r>
                        </m:sub>
                        <m:sup>
                          <m:r>
                            <a:rPr lang="tr-TR" b="0" i="1" smtClean="0">
                              <a:latin typeface="Cambria Math" panose="02040503050406030204" pitchFamily="18" charset="0"/>
                              <a:ea typeface="Cambria Math" panose="02040503050406030204" pitchFamily="18" charset="0"/>
                            </a:rPr>
                            <m:t>𝑖</m:t>
                          </m:r>
                        </m:sup>
                      </m:sSubSup>
                    </m:oMath>
                  </m:oMathPara>
                </a14:m>
                <a:endParaRPr lang="tr-TR" dirty="0" smtClean="0"/>
              </a:p>
              <a:p>
                <a:pPr marL="0" indent="0">
                  <a:buNone/>
                </a:pPr>
                <a:endParaRPr lang="tr-TR" dirty="0" smtClean="0"/>
              </a:p>
              <a:p>
                <a:pPr marL="0" indent="0">
                  <a:buNone/>
                </a:pPr>
                <a:r>
                  <a:rPr lang="tr-TR" dirty="0" smtClean="0"/>
                  <a:t>O halde, döviz kurunu şöyle ifade edebiliriz:</a:t>
                </a:r>
              </a:p>
              <a:p>
                <a:pPr marL="0" indent="0">
                  <a:buNone/>
                </a:pPr>
                <a:r>
                  <a:rPr lang="en-US" dirty="0"/>
                  <a:t/>
                </a:r>
                <a:br>
                  <a:rPr lang="en-US" dirty="0"/>
                </a:br>
                <a14:m>
                  <m:oMathPara xmlns:m="http://schemas.openxmlformats.org/officeDocument/2006/math">
                    <m:oMathParaPr>
                      <m:jc m:val="center"/>
                    </m:oMathParaPr>
                    <m:oMath xmlns:m="http://schemas.openxmlformats.org/officeDocument/2006/math">
                      <m:sSub>
                        <m:sSubPr>
                          <m:ctrlPr>
                            <a:rPr lang="tr-TR" i="1">
                              <a:latin typeface="Cambria Math" panose="02040503050406030204" pitchFamily="18" charset="0"/>
                            </a:rPr>
                          </m:ctrlPr>
                        </m:sSubPr>
                        <m:e>
                          <m:r>
                            <a:rPr lang="tr-TR" i="1">
                              <a:latin typeface="Cambria Math" panose="02040503050406030204" pitchFamily="18" charset="0"/>
                            </a:rPr>
                            <m:t>𝐸</m:t>
                          </m:r>
                        </m:e>
                        <m:sub>
                          <m:r>
                            <a:rPr lang="tr-TR" i="1">
                              <a:latin typeface="Cambria Math" panose="02040503050406030204" pitchFamily="18" charset="0"/>
                            </a:rPr>
                            <m:t>₺,$</m:t>
                          </m:r>
                        </m:sub>
                      </m:sSub>
                      <m:r>
                        <a:rPr lang="tr-TR" b="0" i="1" smtClean="0">
                          <a:latin typeface="Cambria Math" panose="02040503050406030204" pitchFamily="18" charset="0"/>
                        </a:rPr>
                        <m:t>=</m:t>
                      </m:r>
                      <m:sSubSup>
                        <m:sSubSupPr>
                          <m:ctrlPr>
                            <a:rPr lang="en-US" i="1">
                              <a:latin typeface="Cambria Math" panose="02040503050406030204" pitchFamily="18" charset="0"/>
                            </a:rPr>
                          </m:ctrlPr>
                        </m:sSubSupPr>
                        <m:e>
                          <m:r>
                            <a:rPr lang="tr-TR" i="1">
                              <a:latin typeface="Cambria Math" panose="02040503050406030204" pitchFamily="18" charset="0"/>
                            </a:rPr>
                            <m:t>𝑃</m:t>
                          </m:r>
                        </m:e>
                        <m:sub>
                          <m:r>
                            <a:rPr lang="tr-TR" i="1">
                              <a:latin typeface="Cambria Math" panose="02040503050406030204" pitchFamily="18" charset="0"/>
                            </a:rPr>
                            <m:t>₺</m:t>
                          </m:r>
                        </m:sub>
                        <m:sup>
                          <m:r>
                            <a:rPr lang="tr-TR" i="1">
                              <a:latin typeface="Cambria Math" panose="02040503050406030204" pitchFamily="18" charset="0"/>
                            </a:rPr>
                            <m:t>𝑖</m:t>
                          </m:r>
                        </m:sup>
                      </m:sSubSup>
                      <m:r>
                        <a:rPr lang="tr-TR" b="0" i="1" smtClean="0">
                          <a:latin typeface="Cambria Math" panose="02040503050406030204" pitchFamily="18" charset="0"/>
                        </a:rPr>
                        <m:t>/</m:t>
                      </m:r>
                      <m:sSubSup>
                        <m:sSubSupPr>
                          <m:ctrlPr>
                            <a:rPr lang="tr-TR" i="1">
                              <a:latin typeface="Cambria Math" panose="02040503050406030204" pitchFamily="18" charset="0"/>
                              <a:ea typeface="Cambria Math" panose="02040503050406030204" pitchFamily="18" charset="0"/>
                            </a:rPr>
                          </m:ctrlPr>
                        </m:sSubSupPr>
                        <m:e>
                          <m:r>
                            <a:rPr lang="tr-TR" i="1">
                              <a:latin typeface="Cambria Math" panose="02040503050406030204" pitchFamily="18" charset="0"/>
                              <a:ea typeface="Cambria Math" panose="02040503050406030204" pitchFamily="18" charset="0"/>
                            </a:rPr>
                            <m:t>𝑃</m:t>
                          </m:r>
                        </m:e>
                        <m:sub>
                          <m:r>
                            <a:rPr lang="tr-TR" i="1">
                              <a:latin typeface="Cambria Math" panose="02040503050406030204" pitchFamily="18" charset="0"/>
                              <a:ea typeface="Cambria Math" panose="02040503050406030204" pitchFamily="18" charset="0"/>
                            </a:rPr>
                            <m:t>$</m:t>
                          </m:r>
                        </m:sub>
                        <m:sup>
                          <m:r>
                            <a:rPr lang="tr-TR" i="1">
                              <a:latin typeface="Cambria Math" panose="02040503050406030204" pitchFamily="18" charset="0"/>
                              <a:ea typeface="Cambria Math" panose="02040503050406030204" pitchFamily="18" charset="0"/>
                            </a:rPr>
                            <m:t>𝑖</m:t>
                          </m:r>
                        </m:sup>
                      </m:sSubSup>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67" t="-2117"/>
                </a:stretch>
              </a:blipFill>
            </p:spPr>
            <p:txBody>
              <a:bodyPr/>
              <a:lstStyle/>
              <a:p>
                <a:r>
                  <a:rPr lang="en-US">
                    <a:noFill/>
                  </a:rPr>
                  <a:t> </a:t>
                </a:r>
              </a:p>
            </p:txBody>
          </p:sp>
        </mc:Fallback>
      </mc:AlternateContent>
    </p:spTree>
    <p:extLst>
      <p:ext uri="{BB962C8B-B14F-4D97-AF65-F5344CB8AC3E}">
        <p14:creationId xmlns:p14="http://schemas.microsoft.com/office/powerpoint/2010/main" val="5122781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Göreli SGP</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pPr>
                  <a:spcBef>
                    <a:spcPts val="1800"/>
                  </a:spcBef>
                </a:pPr>
                <a14:m>
                  <m:oMath xmlns:m="http://schemas.openxmlformats.org/officeDocument/2006/math">
                    <m:r>
                      <a:rPr lang="tr-TR" sz="3600" b="0" i="1" smtClean="0">
                        <a:latin typeface="Cambria Math" panose="02040503050406030204" pitchFamily="18" charset="0"/>
                      </a:rPr>
                      <m:t>𝐸</m:t>
                    </m:r>
                    <m:r>
                      <a:rPr lang="tr-TR" sz="3600" b="0" i="1" smtClean="0">
                        <a:latin typeface="Cambria Math" panose="02040503050406030204" pitchFamily="18" charset="0"/>
                      </a:rPr>
                      <m:t>=</m:t>
                    </m:r>
                    <m:f>
                      <m:fPr>
                        <m:ctrlPr>
                          <a:rPr lang="tr-TR" sz="3600" b="0" i="1" smtClean="0">
                            <a:latin typeface="Cambria Math" panose="02040503050406030204" pitchFamily="18" charset="0"/>
                          </a:rPr>
                        </m:ctrlPr>
                      </m:fPr>
                      <m:num>
                        <m:sSub>
                          <m:sSubPr>
                            <m:ctrlPr>
                              <a:rPr lang="tr-TR" sz="3600" b="0" i="1" smtClean="0">
                                <a:latin typeface="Cambria Math" panose="02040503050406030204" pitchFamily="18" charset="0"/>
                              </a:rPr>
                            </m:ctrlPr>
                          </m:sSubPr>
                          <m:e>
                            <m:r>
                              <a:rPr lang="tr-TR" sz="3600" b="0" i="1" smtClean="0">
                                <a:latin typeface="Cambria Math" panose="02040503050406030204" pitchFamily="18" charset="0"/>
                              </a:rPr>
                              <m:t>𝑃</m:t>
                            </m:r>
                          </m:e>
                          <m:sub>
                            <m:r>
                              <a:rPr lang="tr-TR" sz="3600" b="0" i="1" smtClean="0">
                                <a:latin typeface="Cambria Math" panose="02040503050406030204" pitchFamily="18" charset="0"/>
                              </a:rPr>
                              <m:t>𝑇𝑅</m:t>
                            </m:r>
                          </m:sub>
                        </m:sSub>
                      </m:num>
                      <m:den>
                        <m:sSub>
                          <m:sSubPr>
                            <m:ctrlPr>
                              <a:rPr lang="tr-TR" sz="3600" b="0" i="1" smtClean="0">
                                <a:latin typeface="Cambria Math" panose="02040503050406030204" pitchFamily="18" charset="0"/>
                              </a:rPr>
                            </m:ctrlPr>
                          </m:sSubPr>
                          <m:e>
                            <m:r>
                              <a:rPr lang="tr-TR" sz="3600" b="0" i="1" smtClean="0">
                                <a:latin typeface="Cambria Math" panose="02040503050406030204" pitchFamily="18" charset="0"/>
                              </a:rPr>
                              <m:t>𝑃</m:t>
                            </m:r>
                          </m:e>
                          <m:sub>
                            <m:r>
                              <a:rPr lang="tr-TR" sz="3600" b="0" i="1" smtClean="0">
                                <a:latin typeface="Cambria Math" panose="02040503050406030204" pitchFamily="18" charset="0"/>
                              </a:rPr>
                              <m:t>𝐴𝐵𝐷</m:t>
                            </m:r>
                          </m:sub>
                        </m:sSub>
                      </m:den>
                    </m:f>
                  </m:oMath>
                </a14:m>
                <a:endParaRPr lang="tr-TR" sz="3200" dirty="0" smtClean="0">
                  <a:latin typeface="Cambria Math" panose="02040503050406030204" pitchFamily="18" charset="0"/>
                </a:endParaRPr>
              </a:p>
              <a:p>
                <a:pPr>
                  <a:spcBef>
                    <a:spcPts val="1800"/>
                  </a:spcBef>
                </a:pPr>
                <a14:m>
                  <m:oMath xmlns:m="http://schemas.openxmlformats.org/officeDocument/2006/math">
                    <m:func>
                      <m:funcPr>
                        <m:ctrlPr>
                          <a:rPr lang="tr-TR" sz="3200" i="1" smtClean="0">
                            <a:latin typeface="Cambria Math" panose="02040503050406030204" pitchFamily="18" charset="0"/>
                          </a:rPr>
                        </m:ctrlPr>
                      </m:funcPr>
                      <m:fName>
                        <m:r>
                          <m:rPr>
                            <m:sty m:val="p"/>
                          </m:rPr>
                          <a:rPr lang="tr-TR" sz="3200" i="0" smtClean="0">
                            <a:latin typeface="Cambria Math" panose="02040503050406030204" pitchFamily="18" charset="0"/>
                          </a:rPr>
                          <m:t>ln</m:t>
                        </m:r>
                      </m:fName>
                      <m:e>
                        <m:r>
                          <a:rPr lang="tr-TR" sz="3200" b="0" i="1" smtClean="0">
                            <a:latin typeface="Cambria Math" panose="02040503050406030204" pitchFamily="18" charset="0"/>
                          </a:rPr>
                          <m:t>𝐸</m:t>
                        </m:r>
                      </m:e>
                    </m:func>
                    <m:r>
                      <a:rPr lang="tr-TR" sz="3200" b="0" i="1" smtClean="0">
                        <a:latin typeface="Cambria Math" panose="02040503050406030204" pitchFamily="18" charset="0"/>
                      </a:rPr>
                      <m:t>=</m:t>
                    </m:r>
                    <m:func>
                      <m:funcPr>
                        <m:ctrlPr>
                          <a:rPr lang="tr-TR" sz="3200" b="0" i="1" smtClean="0">
                            <a:latin typeface="Cambria Math" panose="02040503050406030204" pitchFamily="18" charset="0"/>
                          </a:rPr>
                        </m:ctrlPr>
                      </m:funcPr>
                      <m:fName>
                        <m:r>
                          <m:rPr>
                            <m:sty m:val="p"/>
                          </m:rPr>
                          <a:rPr lang="tr-TR" sz="3200" b="0" i="0" smtClean="0">
                            <a:latin typeface="Cambria Math" panose="02040503050406030204" pitchFamily="18" charset="0"/>
                          </a:rPr>
                          <m:t>ln</m:t>
                        </m:r>
                      </m:fName>
                      <m:e>
                        <m:sSub>
                          <m:sSubPr>
                            <m:ctrlPr>
                              <a:rPr lang="tr-TR" sz="3200" i="1">
                                <a:latin typeface="Cambria Math" panose="02040503050406030204" pitchFamily="18" charset="0"/>
                              </a:rPr>
                            </m:ctrlPr>
                          </m:sSubPr>
                          <m:e>
                            <m:r>
                              <a:rPr lang="tr-TR" sz="3200" i="1">
                                <a:latin typeface="Cambria Math" panose="02040503050406030204" pitchFamily="18" charset="0"/>
                              </a:rPr>
                              <m:t>𝑃</m:t>
                            </m:r>
                          </m:e>
                          <m:sub>
                            <m:r>
                              <a:rPr lang="tr-TR" sz="3200" b="0" i="1" smtClean="0">
                                <a:latin typeface="Cambria Math" panose="02040503050406030204" pitchFamily="18" charset="0"/>
                              </a:rPr>
                              <m:t>𝑇𝑅</m:t>
                            </m:r>
                          </m:sub>
                        </m:sSub>
                      </m:e>
                    </m:func>
                    <m:r>
                      <a:rPr lang="tr-TR" sz="3200" b="0" i="1" smtClean="0">
                        <a:latin typeface="Cambria Math" panose="02040503050406030204" pitchFamily="18" charset="0"/>
                      </a:rPr>
                      <m:t>−</m:t>
                    </m:r>
                    <m:func>
                      <m:funcPr>
                        <m:ctrlPr>
                          <a:rPr lang="tr-TR" sz="3200" b="0" i="1" smtClean="0">
                            <a:latin typeface="Cambria Math" panose="02040503050406030204" pitchFamily="18" charset="0"/>
                          </a:rPr>
                        </m:ctrlPr>
                      </m:funcPr>
                      <m:fName>
                        <m:r>
                          <m:rPr>
                            <m:sty m:val="p"/>
                          </m:rPr>
                          <a:rPr lang="tr-TR" sz="3200" b="0" i="0" smtClean="0">
                            <a:latin typeface="Cambria Math" panose="02040503050406030204" pitchFamily="18" charset="0"/>
                          </a:rPr>
                          <m:t>ln</m:t>
                        </m:r>
                      </m:fName>
                      <m:e>
                        <m:sSub>
                          <m:sSubPr>
                            <m:ctrlPr>
                              <a:rPr lang="tr-TR" sz="3200" b="0" i="1" smtClean="0">
                                <a:latin typeface="Cambria Math" panose="02040503050406030204" pitchFamily="18" charset="0"/>
                              </a:rPr>
                            </m:ctrlPr>
                          </m:sSubPr>
                          <m:e>
                            <m:r>
                              <a:rPr lang="tr-TR" sz="3200" b="0" i="1" smtClean="0">
                                <a:latin typeface="Cambria Math" panose="02040503050406030204" pitchFamily="18" charset="0"/>
                              </a:rPr>
                              <m:t>𝑃</m:t>
                            </m:r>
                          </m:e>
                          <m:sub>
                            <m:r>
                              <a:rPr lang="tr-TR" sz="3200" b="0" i="1" smtClean="0">
                                <a:latin typeface="Cambria Math" panose="02040503050406030204" pitchFamily="18" charset="0"/>
                              </a:rPr>
                              <m:t>𝐴𝐵𝐷</m:t>
                            </m:r>
                          </m:sub>
                        </m:sSub>
                      </m:e>
                    </m:func>
                  </m:oMath>
                </a14:m>
                <a:endParaRPr lang="tr-TR" sz="3200" i="1" dirty="0" smtClean="0">
                  <a:latin typeface="Cambria Math" panose="02040503050406030204" pitchFamily="18" charset="0"/>
                </a:endParaRPr>
              </a:p>
              <a:p>
                <a:pPr>
                  <a:spcBef>
                    <a:spcPts val="1800"/>
                  </a:spcBef>
                </a:pPr>
                <a14:m>
                  <m:oMath xmlns:m="http://schemas.openxmlformats.org/officeDocument/2006/math">
                    <m:f>
                      <m:fPr>
                        <m:ctrlPr>
                          <a:rPr lang="en-US" sz="3600" i="1" smtClean="0">
                            <a:latin typeface="Cambria Math" panose="02040503050406030204" pitchFamily="18" charset="0"/>
                          </a:rPr>
                        </m:ctrlPr>
                      </m:fPr>
                      <m:num>
                        <m:func>
                          <m:funcPr>
                            <m:ctrlPr>
                              <a:rPr lang="tr-TR" sz="3600" i="1">
                                <a:latin typeface="Cambria Math" panose="02040503050406030204" pitchFamily="18" charset="0"/>
                              </a:rPr>
                            </m:ctrlPr>
                          </m:funcPr>
                          <m:fName>
                            <m:r>
                              <m:rPr>
                                <m:sty m:val="p"/>
                              </m:rPr>
                              <a:rPr lang="tr-TR" sz="3600">
                                <a:latin typeface="Cambria Math" panose="02040503050406030204" pitchFamily="18" charset="0"/>
                              </a:rPr>
                              <m:t>ln</m:t>
                            </m:r>
                          </m:fName>
                          <m:e>
                            <m:r>
                              <a:rPr lang="tr-TR" sz="3600" i="1">
                                <a:latin typeface="Cambria Math" panose="02040503050406030204" pitchFamily="18" charset="0"/>
                              </a:rPr>
                              <m:t>𝐸</m:t>
                            </m:r>
                          </m:e>
                        </m:func>
                      </m:num>
                      <m:den>
                        <m:r>
                          <a:rPr lang="tr-TR" sz="3600" b="0" i="1" smtClean="0">
                            <a:latin typeface="Cambria Math" panose="02040503050406030204" pitchFamily="18" charset="0"/>
                          </a:rPr>
                          <m:t>𝑑𝑡</m:t>
                        </m:r>
                      </m:den>
                    </m:f>
                    <m:r>
                      <a:rPr lang="tr-TR" sz="3600" b="0" i="1" smtClean="0">
                        <a:latin typeface="Cambria Math" panose="02040503050406030204" pitchFamily="18" charset="0"/>
                      </a:rPr>
                      <m:t>=</m:t>
                    </m:r>
                    <m:f>
                      <m:fPr>
                        <m:ctrlPr>
                          <a:rPr lang="tr-TR" sz="3600" b="0" i="1" smtClean="0">
                            <a:latin typeface="Cambria Math" panose="02040503050406030204" pitchFamily="18" charset="0"/>
                          </a:rPr>
                        </m:ctrlPr>
                      </m:fPr>
                      <m:num>
                        <m:func>
                          <m:funcPr>
                            <m:ctrlPr>
                              <a:rPr lang="tr-TR" sz="3600" i="1">
                                <a:latin typeface="Cambria Math" panose="02040503050406030204" pitchFamily="18" charset="0"/>
                              </a:rPr>
                            </m:ctrlPr>
                          </m:funcPr>
                          <m:fName>
                            <m:r>
                              <m:rPr>
                                <m:sty m:val="p"/>
                              </m:rPr>
                              <a:rPr lang="tr-TR" sz="3600">
                                <a:latin typeface="Cambria Math" panose="02040503050406030204" pitchFamily="18" charset="0"/>
                              </a:rPr>
                              <m:t>ln</m:t>
                            </m:r>
                          </m:fName>
                          <m:e>
                            <m:sSub>
                              <m:sSubPr>
                                <m:ctrlPr>
                                  <a:rPr lang="tr-TR" sz="3600" i="1">
                                    <a:latin typeface="Cambria Math" panose="02040503050406030204" pitchFamily="18" charset="0"/>
                                  </a:rPr>
                                </m:ctrlPr>
                              </m:sSubPr>
                              <m:e>
                                <m:r>
                                  <a:rPr lang="tr-TR" sz="3600" i="1">
                                    <a:latin typeface="Cambria Math" panose="02040503050406030204" pitchFamily="18" charset="0"/>
                                  </a:rPr>
                                  <m:t>𝑃</m:t>
                                </m:r>
                              </m:e>
                              <m:sub>
                                <m:r>
                                  <a:rPr lang="tr-TR" sz="3600" b="0" i="1" smtClean="0">
                                    <a:latin typeface="Cambria Math" panose="02040503050406030204" pitchFamily="18" charset="0"/>
                                  </a:rPr>
                                  <m:t>𝑇𝑅</m:t>
                                </m:r>
                              </m:sub>
                            </m:sSub>
                          </m:e>
                        </m:func>
                      </m:num>
                      <m:den>
                        <m:r>
                          <a:rPr lang="tr-TR" sz="3600" i="1">
                            <a:latin typeface="Cambria Math" panose="02040503050406030204" pitchFamily="18" charset="0"/>
                          </a:rPr>
                          <m:t>𝑑𝑡</m:t>
                        </m:r>
                      </m:den>
                    </m:f>
                    <m:r>
                      <a:rPr lang="tr-TR" sz="3600" b="0" i="1" smtClean="0">
                        <a:latin typeface="Cambria Math" panose="02040503050406030204" pitchFamily="18" charset="0"/>
                      </a:rPr>
                      <m:t>−</m:t>
                    </m:r>
                    <m:f>
                      <m:fPr>
                        <m:ctrlPr>
                          <a:rPr lang="tr-TR" sz="3600" b="0" i="1" smtClean="0">
                            <a:latin typeface="Cambria Math" panose="02040503050406030204" pitchFamily="18" charset="0"/>
                          </a:rPr>
                        </m:ctrlPr>
                      </m:fPr>
                      <m:num>
                        <m:func>
                          <m:funcPr>
                            <m:ctrlPr>
                              <a:rPr lang="tr-TR" sz="3600" i="1">
                                <a:latin typeface="Cambria Math" panose="02040503050406030204" pitchFamily="18" charset="0"/>
                              </a:rPr>
                            </m:ctrlPr>
                          </m:funcPr>
                          <m:fName>
                            <m:r>
                              <m:rPr>
                                <m:sty m:val="p"/>
                              </m:rPr>
                              <a:rPr lang="tr-TR" sz="3600">
                                <a:latin typeface="Cambria Math" panose="02040503050406030204" pitchFamily="18" charset="0"/>
                              </a:rPr>
                              <m:t>ln</m:t>
                            </m:r>
                          </m:fName>
                          <m:e>
                            <m:sSub>
                              <m:sSubPr>
                                <m:ctrlPr>
                                  <a:rPr lang="tr-TR" sz="3600" i="1">
                                    <a:latin typeface="Cambria Math" panose="02040503050406030204" pitchFamily="18" charset="0"/>
                                  </a:rPr>
                                </m:ctrlPr>
                              </m:sSubPr>
                              <m:e>
                                <m:r>
                                  <a:rPr lang="tr-TR" sz="3600" i="1">
                                    <a:latin typeface="Cambria Math" panose="02040503050406030204" pitchFamily="18" charset="0"/>
                                  </a:rPr>
                                  <m:t>𝑃</m:t>
                                </m:r>
                              </m:e>
                              <m:sub>
                                <m:r>
                                  <a:rPr lang="tr-TR" sz="3600" b="0" i="1" smtClean="0">
                                    <a:latin typeface="Cambria Math" panose="02040503050406030204" pitchFamily="18" charset="0"/>
                                  </a:rPr>
                                  <m:t>𝐴𝐵𝐷</m:t>
                                </m:r>
                              </m:sub>
                            </m:sSub>
                          </m:e>
                        </m:func>
                      </m:num>
                      <m:den>
                        <m:r>
                          <a:rPr lang="tr-TR" sz="3600" i="1">
                            <a:latin typeface="Cambria Math" panose="02040503050406030204" pitchFamily="18" charset="0"/>
                          </a:rPr>
                          <m:t>𝑑𝑡</m:t>
                        </m:r>
                      </m:den>
                    </m:f>
                  </m:oMath>
                </a14:m>
                <a:endParaRPr lang="tr-TR" dirty="0" smtClean="0"/>
              </a:p>
              <a:p>
                <a:pPr marL="0" indent="0">
                  <a:buNone/>
                </a:pPr>
                <a:endParaRPr lang="tr-TR" dirty="0" smtClean="0"/>
              </a:p>
              <a:p>
                <a:r>
                  <a:rPr lang="tr-TR" dirty="0" smtClean="0"/>
                  <a:t>Türkçesi:</a:t>
                </a:r>
                <a:endParaRPr lang="tr-TR" dirty="0"/>
              </a:p>
              <a:p>
                <a:r>
                  <a:rPr lang="tr-TR" dirty="0" smtClean="0"/>
                  <a:t>Kurdaki yüzde değişme = TR enflasyonu – ABD enflasyonu</a:t>
                </a:r>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p:spTree>
    <p:extLst>
      <p:ext uri="{BB962C8B-B14F-4D97-AF65-F5344CB8AC3E}">
        <p14:creationId xmlns:p14="http://schemas.microsoft.com/office/powerpoint/2010/main" val="19558907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Ülkelerin fiyat seviyeleri nasıl belirleniyor?</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14:m>
                  <m:oMath xmlns:m="http://schemas.openxmlformats.org/officeDocument/2006/math">
                    <m:sSub>
                      <m:sSubPr>
                        <m:ctrlPr>
                          <a:rPr lang="tr-TR" sz="3600" i="1" smtClean="0">
                            <a:latin typeface="Cambria Math" panose="02040503050406030204" pitchFamily="18" charset="0"/>
                          </a:rPr>
                        </m:ctrlPr>
                      </m:sSubPr>
                      <m:e>
                        <m:r>
                          <a:rPr lang="tr-TR" sz="3600" i="1">
                            <a:latin typeface="Cambria Math" panose="02040503050406030204" pitchFamily="18" charset="0"/>
                          </a:rPr>
                          <m:t>𝑃</m:t>
                        </m:r>
                      </m:e>
                      <m:sub>
                        <m:r>
                          <a:rPr lang="tr-TR" sz="3600" i="1">
                            <a:latin typeface="Cambria Math" panose="02040503050406030204" pitchFamily="18" charset="0"/>
                          </a:rPr>
                          <m:t>𝑇𝑅</m:t>
                        </m:r>
                      </m:sub>
                    </m:sSub>
                    <m:r>
                      <a:rPr lang="tr-TR" sz="3600" b="0" i="1" smtClean="0">
                        <a:latin typeface="Cambria Math" panose="02040503050406030204" pitchFamily="18" charset="0"/>
                      </a:rPr>
                      <m:t>=</m:t>
                    </m:r>
                    <m:f>
                      <m:fPr>
                        <m:ctrlPr>
                          <a:rPr lang="tr-TR" sz="3600" b="0" i="1" smtClean="0">
                            <a:latin typeface="Cambria Math" panose="02040503050406030204" pitchFamily="18" charset="0"/>
                          </a:rPr>
                        </m:ctrlPr>
                      </m:fPr>
                      <m:num>
                        <m:sSubSup>
                          <m:sSubSupPr>
                            <m:ctrlPr>
                              <a:rPr lang="tr-TR" sz="3600" b="0" i="1" smtClean="0">
                                <a:latin typeface="Cambria Math" panose="02040503050406030204" pitchFamily="18" charset="0"/>
                              </a:rPr>
                            </m:ctrlPr>
                          </m:sSubSupPr>
                          <m:e>
                            <m:r>
                              <a:rPr lang="tr-TR" sz="3600" b="0" i="1" smtClean="0">
                                <a:latin typeface="Cambria Math" panose="02040503050406030204" pitchFamily="18" charset="0"/>
                              </a:rPr>
                              <m:t>𝑀</m:t>
                            </m:r>
                          </m:e>
                          <m:sub>
                            <m:r>
                              <a:rPr lang="tr-TR" sz="3600" b="0" i="1" smtClean="0">
                                <a:latin typeface="Cambria Math" panose="02040503050406030204" pitchFamily="18" charset="0"/>
                              </a:rPr>
                              <m:t>𝑇𝑅</m:t>
                            </m:r>
                          </m:sub>
                          <m:sup>
                            <m:r>
                              <a:rPr lang="tr-TR" sz="3600" b="0" i="1" smtClean="0">
                                <a:latin typeface="Cambria Math" panose="02040503050406030204" pitchFamily="18" charset="0"/>
                              </a:rPr>
                              <m:t>𝑆</m:t>
                            </m:r>
                          </m:sup>
                        </m:sSubSup>
                      </m:num>
                      <m:den>
                        <m:r>
                          <a:rPr lang="tr-TR" sz="3600" b="0" i="1" smtClean="0">
                            <a:latin typeface="Cambria Math" panose="02040503050406030204" pitchFamily="18" charset="0"/>
                          </a:rPr>
                          <m:t>𝐿</m:t>
                        </m:r>
                        <m:r>
                          <a:rPr lang="tr-TR" sz="3600" b="0" i="1" smtClean="0">
                            <a:latin typeface="Cambria Math" panose="02040503050406030204" pitchFamily="18" charset="0"/>
                          </a:rPr>
                          <m:t>(</m:t>
                        </m:r>
                        <m:sSub>
                          <m:sSubPr>
                            <m:ctrlPr>
                              <a:rPr lang="tr-TR" sz="3600" b="0" i="1" smtClean="0">
                                <a:latin typeface="Cambria Math" panose="02040503050406030204" pitchFamily="18" charset="0"/>
                              </a:rPr>
                            </m:ctrlPr>
                          </m:sSubPr>
                          <m:e>
                            <m:r>
                              <a:rPr lang="tr-TR" sz="3600" b="0" i="1" smtClean="0">
                                <a:latin typeface="Cambria Math" panose="02040503050406030204" pitchFamily="18" charset="0"/>
                              </a:rPr>
                              <m:t>𝑅</m:t>
                            </m:r>
                          </m:e>
                          <m:sub>
                            <m:r>
                              <a:rPr lang="tr-TR" sz="3600" b="0" i="1" smtClean="0">
                                <a:latin typeface="Cambria Math" panose="02040503050406030204" pitchFamily="18" charset="0"/>
                              </a:rPr>
                              <m:t>₺</m:t>
                            </m:r>
                          </m:sub>
                        </m:sSub>
                        <m:r>
                          <a:rPr lang="tr-TR" sz="3600" b="0" i="1" smtClean="0">
                            <a:latin typeface="Cambria Math" panose="02040503050406030204" pitchFamily="18" charset="0"/>
                          </a:rPr>
                          <m:t>,</m:t>
                        </m:r>
                        <m:sSub>
                          <m:sSubPr>
                            <m:ctrlPr>
                              <a:rPr lang="tr-TR" sz="3600" b="0" i="1" smtClean="0">
                                <a:latin typeface="Cambria Math" panose="02040503050406030204" pitchFamily="18" charset="0"/>
                              </a:rPr>
                            </m:ctrlPr>
                          </m:sSubPr>
                          <m:e>
                            <m:r>
                              <a:rPr lang="tr-TR" sz="3600" b="0" i="1" smtClean="0">
                                <a:latin typeface="Cambria Math" panose="02040503050406030204" pitchFamily="18" charset="0"/>
                              </a:rPr>
                              <m:t>𝑌</m:t>
                            </m:r>
                          </m:e>
                          <m:sub>
                            <m:r>
                              <a:rPr lang="tr-TR" sz="3600" b="0" i="1" smtClean="0">
                                <a:latin typeface="Cambria Math" panose="02040503050406030204" pitchFamily="18" charset="0"/>
                              </a:rPr>
                              <m:t>𝑇𝑅</m:t>
                            </m:r>
                          </m:sub>
                        </m:sSub>
                        <m:r>
                          <a:rPr lang="tr-TR" sz="3600" b="0" i="1" smtClean="0">
                            <a:latin typeface="Cambria Math" panose="02040503050406030204" pitchFamily="18" charset="0"/>
                          </a:rPr>
                          <m:t>)</m:t>
                        </m:r>
                      </m:den>
                    </m:f>
                  </m:oMath>
                </a14:m>
                <a:endParaRPr lang="tr-TR" sz="3200" dirty="0" smtClean="0"/>
              </a:p>
              <a:p>
                <a14:m>
                  <m:oMath xmlns:m="http://schemas.openxmlformats.org/officeDocument/2006/math">
                    <m:sSub>
                      <m:sSubPr>
                        <m:ctrlPr>
                          <a:rPr lang="tr-TR" sz="3600" i="1">
                            <a:latin typeface="Cambria Math" panose="02040503050406030204" pitchFamily="18" charset="0"/>
                          </a:rPr>
                        </m:ctrlPr>
                      </m:sSubPr>
                      <m:e>
                        <m:r>
                          <a:rPr lang="tr-TR" sz="3600" i="1">
                            <a:latin typeface="Cambria Math" panose="02040503050406030204" pitchFamily="18" charset="0"/>
                          </a:rPr>
                          <m:t>𝑃</m:t>
                        </m:r>
                      </m:e>
                      <m:sub>
                        <m:r>
                          <a:rPr lang="tr-TR" sz="3600" b="0" i="1" smtClean="0">
                            <a:latin typeface="Cambria Math" panose="02040503050406030204" pitchFamily="18" charset="0"/>
                          </a:rPr>
                          <m:t>𝐴𝐵𝐷</m:t>
                        </m:r>
                      </m:sub>
                    </m:sSub>
                    <m:r>
                      <a:rPr lang="tr-TR" sz="3600" i="1">
                        <a:latin typeface="Cambria Math" panose="02040503050406030204" pitchFamily="18" charset="0"/>
                      </a:rPr>
                      <m:t>=</m:t>
                    </m:r>
                    <m:f>
                      <m:fPr>
                        <m:ctrlPr>
                          <a:rPr lang="tr-TR" sz="3600" i="1">
                            <a:latin typeface="Cambria Math" panose="02040503050406030204" pitchFamily="18" charset="0"/>
                          </a:rPr>
                        </m:ctrlPr>
                      </m:fPr>
                      <m:num>
                        <m:sSubSup>
                          <m:sSubSupPr>
                            <m:ctrlPr>
                              <a:rPr lang="tr-TR" sz="3600" i="1">
                                <a:latin typeface="Cambria Math" panose="02040503050406030204" pitchFamily="18" charset="0"/>
                              </a:rPr>
                            </m:ctrlPr>
                          </m:sSubSupPr>
                          <m:e>
                            <m:r>
                              <a:rPr lang="tr-TR" sz="3600" i="1">
                                <a:latin typeface="Cambria Math" panose="02040503050406030204" pitchFamily="18" charset="0"/>
                              </a:rPr>
                              <m:t>𝑀</m:t>
                            </m:r>
                          </m:e>
                          <m:sub>
                            <m:r>
                              <a:rPr lang="tr-TR" sz="3600" b="0" i="1" smtClean="0">
                                <a:latin typeface="Cambria Math" panose="02040503050406030204" pitchFamily="18" charset="0"/>
                              </a:rPr>
                              <m:t>𝐴𝐵𝐷</m:t>
                            </m:r>
                          </m:sub>
                          <m:sup>
                            <m:r>
                              <a:rPr lang="tr-TR" sz="3600" i="1">
                                <a:latin typeface="Cambria Math" panose="02040503050406030204" pitchFamily="18" charset="0"/>
                              </a:rPr>
                              <m:t>𝑆</m:t>
                            </m:r>
                          </m:sup>
                        </m:sSubSup>
                      </m:num>
                      <m:den>
                        <m:r>
                          <a:rPr lang="tr-TR" sz="3600" i="1">
                            <a:latin typeface="Cambria Math" panose="02040503050406030204" pitchFamily="18" charset="0"/>
                          </a:rPr>
                          <m:t>𝐿</m:t>
                        </m:r>
                        <m:r>
                          <a:rPr lang="tr-TR" sz="3600" i="1">
                            <a:latin typeface="Cambria Math" panose="02040503050406030204" pitchFamily="18" charset="0"/>
                          </a:rPr>
                          <m:t>(</m:t>
                        </m:r>
                        <m:sSub>
                          <m:sSubPr>
                            <m:ctrlPr>
                              <a:rPr lang="tr-TR" sz="3600" i="1">
                                <a:latin typeface="Cambria Math" panose="02040503050406030204" pitchFamily="18" charset="0"/>
                              </a:rPr>
                            </m:ctrlPr>
                          </m:sSubPr>
                          <m:e>
                            <m:r>
                              <a:rPr lang="tr-TR" sz="3600" i="1">
                                <a:latin typeface="Cambria Math" panose="02040503050406030204" pitchFamily="18" charset="0"/>
                              </a:rPr>
                              <m:t>𝑅</m:t>
                            </m:r>
                          </m:e>
                          <m:sub>
                            <m:r>
                              <a:rPr lang="tr-TR" sz="3600" b="0" i="1" smtClean="0">
                                <a:latin typeface="Cambria Math" panose="02040503050406030204" pitchFamily="18" charset="0"/>
                              </a:rPr>
                              <m:t>$</m:t>
                            </m:r>
                          </m:sub>
                        </m:sSub>
                        <m:r>
                          <a:rPr lang="tr-TR" sz="3600" i="1">
                            <a:latin typeface="Cambria Math" panose="02040503050406030204" pitchFamily="18" charset="0"/>
                          </a:rPr>
                          <m:t>,</m:t>
                        </m:r>
                        <m:sSub>
                          <m:sSubPr>
                            <m:ctrlPr>
                              <a:rPr lang="tr-TR" sz="3600" i="1">
                                <a:latin typeface="Cambria Math" panose="02040503050406030204" pitchFamily="18" charset="0"/>
                              </a:rPr>
                            </m:ctrlPr>
                          </m:sSubPr>
                          <m:e>
                            <m:r>
                              <a:rPr lang="tr-TR" sz="3600" i="1">
                                <a:latin typeface="Cambria Math" panose="02040503050406030204" pitchFamily="18" charset="0"/>
                              </a:rPr>
                              <m:t>𝑌</m:t>
                            </m:r>
                          </m:e>
                          <m:sub>
                            <m:r>
                              <a:rPr lang="tr-TR" sz="3600" b="0" i="1" smtClean="0">
                                <a:latin typeface="Cambria Math" panose="02040503050406030204" pitchFamily="18" charset="0"/>
                              </a:rPr>
                              <m:t>𝐴𝐵𝐷</m:t>
                            </m:r>
                          </m:sub>
                        </m:sSub>
                        <m:r>
                          <a:rPr lang="tr-TR" sz="3600" i="1">
                            <a:latin typeface="Cambria Math" panose="02040503050406030204" pitchFamily="18" charset="0"/>
                          </a:rPr>
                          <m:t>)</m:t>
                        </m:r>
                      </m:den>
                    </m:f>
                  </m:oMath>
                </a14:m>
                <a:endParaRPr lang="tr-TR" dirty="0" smtClean="0"/>
              </a:p>
              <a:p>
                <a:endParaRPr lang="tr-TR" dirty="0" smtClean="0"/>
              </a:p>
              <a:p>
                <a:r>
                  <a:rPr lang="tr-TR" dirty="0" smtClean="0"/>
                  <a:t>Dolayısıyla, uzun dönemde, ülkelerin fiyat seviyelerinin oranları, para arz ve taleplerindeki göreli değişime göre belirleniyor. </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694"/>
                </a:stretch>
              </a:blipFill>
            </p:spPr>
            <p:txBody>
              <a:bodyPr/>
              <a:lstStyle/>
              <a:p>
                <a:r>
                  <a:rPr lang="en-US">
                    <a:noFill/>
                  </a:rPr>
                  <a:t> </a:t>
                </a:r>
              </a:p>
            </p:txBody>
          </p:sp>
        </mc:Fallback>
      </mc:AlternateContent>
    </p:spTree>
    <p:extLst>
      <p:ext uri="{BB962C8B-B14F-4D97-AF65-F5344CB8AC3E}">
        <p14:creationId xmlns:p14="http://schemas.microsoft.com/office/powerpoint/2010/main" val="23674983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Reel döviz kuru</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14:m>
                  <m:oMath xmlns:m="http://schemas.openxmlformats.org/officeDocument/2006/math">
                    <m:sSub>
                      <m:sSubPr>
                        <m:ctrlPr>
                          <a:rPr lang="en-US" i="1" smtClean="0">
                            <a:latin typeface="Cambria Math" panose="02040503050406030204" pitchFamily="18" charset="0"/>
                          </a:rPr>
                        </m:ctrlPr>
                      </m:sSubPr>
                      <m:e>
                        <m:r>
                          <a:rPr lang="tr-TR" b="0" i="1" smtClean="0">
                            <a:latin typeface="Cambria Math" panose="02040503050406030204" pitchFamily="18" charset="0"/>
                          </a:rPr>
                          <m:t>𝑞</m:t>
                        </m:r>
                      </m:e>
                      <m:sub>
                        <m:r>
                          <a:rPr lang="tr-TR" b="0" i="1" smtClean="0">
                            <a:latin typeface="Cambria Math" panose="02040503050406030204" pitchFamily="18" charset="0"/>
                          </a:rPr>
                          <m:t>₺/$</m:t>
                        </m:r>
                      </m:sub>
                    </m:sSub>
                    <m:r>
                      <a:rPr lang="tr-TR" b="0" i="1" smtClean="0">
                        <a:latin typeface="Cambria Math" panose="02040503050406030204" pitchFamily="18" charset="0"/>
                      </a:rPr>
                      <m:t>=</m:t>
                    </m:r>
                    <m:sSub>
                      <m:sSubPr>
                        <m:ctrlPr>
                          <a:rPr lang="tr-TR" i="1">
                            <a:latin typeface="Cambria Math" panose="02040503050406030204" pitchFamily="18" charset="0"/>
                          </a:rPr>
                        </m:ctrlPr>
                      </m:sSubPr>
                      <m:e>
                        <m:r>
                          <a:rPr lang="tr-TR" b="0" i="1" smtClean="0">
                            <a:latin typeface="Cambria Math" panose="02040503050406030204" pitchFamily="18" charset="0"/>
                          </a:rPr>
                          <m:t>(</m:t>
                        </m:r>
                        <m:r>
                          <a:rPr lang="tr-TR" i="1">
                            <a:latin typeface="Cambria Math" panose="02040503050406030204" pitchFamily="18" charset="0"/>
                          </a:rPr>
                          <m:t>𝐸</m:t>
                        </m:r>
                      </m:e>
                      <m:sub>
                        <m:r>
                          <a:rPr lang="tr-TR" i="1">
                            <a:latin typeface="Cambria Math" panose="02040503050406030204" pitchFamily="18" charset="0"/>
                          </a:rPr>
                          <m:t>₺,$</m:t>
                        </m:r>
                      </m:sub>
                    </m:sSub>
                    <m:r>
                      <a:rPr lang="tr-TR" i="1" smtClean="0">
                        <a:latin typeface="Cambria Math" panose="02040503050406030204" pitchFamily="18" charset="0"/>
                        <a:ea typeface="Cambria Math" panose="02040503050406030204" pitchFamily="18" charset="0"/>
                      </a:rPr>
                      <m:t>×</m:t>
                    </m:r>
                    <m:sSub>
                      <m:sSubPr>
                        <m:ctrlPr>
                          <a:rPr lang="tr-TR" i="1" smtClean="0">
                            <a:latin typeface="Cambria Math" panose="02040503050406030204" pitchFamily="18" charset="0"/>
                            <a:ea typeface="Cambria Math" panose="02040503050406030204" pitchFamily="18" charset="0"/>
                          </a:rPr>
                        </m:ctrlPr>
                      </m:sSubPr>
                      <m:e>
                        <m:r>
                          <a:rPr lang="tr-TR" b="0" i="1" smtClean="0">
                            <a:latin typeface="Cambria Math" panose="02040503050406030204" pitchFamily="18" charset="0"/>
                            <a:ea typeface="Cambria Math" panose="02040503050406030204" pitchFamily="18" charset="0"/>
                          </a:rPr>
                          <m:t>𝑃</m:t>
                        </m:r>
                      </m:e>
                      <m:sub>
                        <m:r>
                          <a:rPr lang="tr-TR" b="0" i="1" smtClean="0">
                            <a:latin typeface="Cambria Math" panose="02040503050406030204" pitchFamily="18" charset="0"/>
                            <a:ea typeface="Cambria Math" panose="02040503050406030204" pitchFamily="18" charset="0"/>
                          </a:rPr>
                          <m:t>𝐴𝐵𝐷</m:t>
                        </m:r>
                      </m:sub>
                    </m:sSub>
                    <m:r>
                      <a:rPr lang="tr-TR" b="0" i="1" smtClean="0">
                        <a:latin typeface="Cambria Math" panose="02040503050406030204" pitchFamily="18" charset="0"/>
                        <a:ea typeface="Cambria Math" panose="02040503050406030204" pitchFamily="18" charset="0"/>
                      </a:rPr>
                      <m:t>)/</m:t>
                    </m:r>
                    <m:sSub>
                      <m:sSubPr>
                        <m:ctrlPr>
                          <a:rPr lang="tr-TR" b="0" i="1" smtClean="0">
                            <a:latin typeface="Cambria Math" panose="02040503050406030204" pitchFamily="18" charset="0"/>
                            <a:ea typeface="Cambria Math" panose="02040503050406030204" pitchFamily="18" charset="0"/>
                          </a:rPr>
                        </m:ctrlPr>
                      </m:sSubPr>
                      <m:e>
                        <m:r>
                          <a:rPr lang="tr-TR" b="0" i="1" smtClean="0">
                            <a:latin typeface="Cambria Math" panose="02040503050406030204" pitchFamily="18" charset="0"/>
                            <a:ea typeface="Cambria Math" panose="02040503050406030204" pitchFamily="18" charset="0"/>
                          </a:rPr>
                          <m:t>𝑃</m:t>
                        </m:r>
                      </m:e>
                      <m:sub>
                        <m:r>
                          <a:rPr lang="tr-TR" b="0" i="1" smtClean="0">
                            <a:latin typeface="Cambria Math" panose="02040503050406030204" pitchFamily="18" charset="0"/>
                            <a:ea typeface="Cambria Math" panose="02040503050406030204" pitchFamily="18" charset="0"/>
                          </a:rPr>
                          <m:t>𝑇𝑅</m:t>
                        </m:r>
                      </m:sub>
                    </m:sSub>
                  </m:oMath>
                </a14:m>
                <a:endParaRPr lang="tr-TR" dirty="0"/>
              </a:p>
              <a:p>
                <a:r>
                  <a:rPr lang="tr-TR" dirty="0" smtClean="0"/>
                  <a:t>ABD fiyatı 100 dolar olan bir mal sepetinin TR fiyatı 610 TL ise ve kur da 6.10 TL ise:</a:t>
                </a:r>
              </a:p>
              <a:p>
                <a14:m>
                  <m:oMath xmlns:m="http://schemas.openxmlformats.org/officeDocument/2006/math">
                    <m:sSub>
                      <m:sSubPr>
                        <m:ctrlPr>
                          <a:rPr lang="en-US" i="1">
                            <a:latin typeface="Cambria Math" panose="02040503050406030204" pitchFamily="18" charset="0"/>
                          </a:rPr>
                        </m:ctrlPr>
                      </m:sSubPr>
                      <m:e>
                        <m:r>
                          <a:rPr lang="tr-TR" i="1">
                            <a:latin typeface="Cambria Math" panose="02040503050406030204" pitchFamily="18" charset="0"/>
                          </a:rPr>
                          <m:t>𝑞</m:t>
                        </m:r>
                      </m:e>
                      <m:sub>
                        <m:r>
                          <a:rPr lang="tr-TR" i="1">
                            <a:latin typeface="Cambria Math" panose="02040503050406030204" pitchFamily="18" charset="0"/>
                          </a:rPr>
                          <m:t>₺/$</m:t>
                        </m:r>
                      </m:sub>
                    </m:sSub>
                    <m:r>
                      <a:rPr lang="tr-TR" i="1">
                        <a:latin typeface="Cambria Math" panose="02040503050406030204" pitchFamily="18" charset="0"/>
                      </a:rPr>
                      <m:t>=</m:t>
                    </m:r>
                    <m:f>
                      <m:fPr>
                        <m:ctrlPr>
                          <a:rPr lang="tr-TR" i="1" smtClean="0">
                            <a:latin typeface="Cambria Math" panose="02040503050406030204" pitchFamily="18" charset="0"/>
                          </a:rPr>
                        </m:ctrlPr>
                      </m:fPr>
                      <m:num>
                        <m:r>
                          <a:rPr lang="tr-TR" b="0" i="1" smtClean="0">
                            <a:latin typeface="Cambria Math" panose="02040503050406030204" pitchFamily="18" charset="0"/>
                          </a:rPr>
                          <m:t>(1$ </m:t>
                        </m:r>
                        <m:r>
                          <a:rPr lang="tr-TR" b="0" i="1" smtClean="0">
                            <a:latin typeface="Cambria Math" panose="02040503050406030204" pitchFamily="18" charset="0"/>
                          </a:rPr>
                          <m:t>𝑘𝑎𝑟</m:t>
                        </m:r>
                        <m:r>
                          <a:rPr lang="tr-TR" b="0" i="1" smtClean="0">
                            <a:latin typeface="Cambria Math" panose="02040503050406030204" pitchFamily="18" charset="0"/>
                          </a:rPr>
                          <m:t>ş</m:t>
                        </m:r>
                        <m:r>
                          <a:rPr lang="tr-TR" b="0" i="1" smtClean="0">
                            <a:latin typeface="Cambria Math" panose="02040503050406030204" pitchFamily="18" charset="0"/>
                          </a:rPr>
                          <m:t>𝚤𝑙𝚤</m:t>
                        </m:r>
                        <m:r>
                          <a:rPr lang="tr-TR" b="0" i="1" smtClean="0">
                            <a:latin typeface="Cambria Math" panose="02040503050406030204" pitchFamily="18" charset="0"/>
                          </a:rPr>
                          <m:t>ğ</m:t>
                        </m:r>
                        <m:r>
                          <a:rPr lang="tr-TR" b="0" i="1" smtClean="0">
                            <a:latin typeface="Cambria Math" panose="02040503050406030204" pitchFamily="18" charset="0"/>
                          </a:rPr>
                          <m:t>𝚤</m:t>
                        </m:r>
                        <m:r>
                          <a:rPr lang="tr-TR" b="0" i="1" smtClean="0">
                            <a:latin typeface="Cambria Math" panose="02040503050406030204" pitchFamily="18" charset="0"/>
                          </a:rPr>
                          <m:t> 6.10 </m:t>
                        </m:r>
                        <m:r>
                          <a:rPr lang="tr-TR" b="0" i="1" smtClean="0">
                            <a:latin typeface="Cambria Math" panose="02040503050406030204" pitchFamily="18" charset="0"/>
                          </a:rPr>
                          <m:t>𝑇𝐿</m:t>
                        </m:r>
                        <m:r>
                          <a:rPr lang="tr-TR" b="0" i="1" smtClean="0">
                            <a:latin typeface="Cambria Math" panose="02040503050406030204" pitchFamily="18" charset="0"/>
                          </a:rPr>
                          <m:t>)×(100 $,   </m:t>
                        </m:r>
                        <m:r>
                          <a:rPr lang="tr-TR" b="0" i="1" smtClean="0">
                            <a:latin typeface="Cambria Math" panose="02040503050406030204" pitchFamily="18" charset="0"/>
                            <a:ea typeface="Cambria Math" panose="02040503050406030204" pitchFamily="18" charset="0"/>
                          </a:rPr>
                          <m:t>𝑠𝑒𝑝𝑒𝑡𝑖𝑛</m:t>
                        </m:r>
                        <m:r>
                          <a:rPr lang="tr-TR" b="0" i="1" smtClean="0">
                            <a:latin typeface="Cambria Math" panose="02040503050406030204" pitchFamily="18" charset="0"/>
                            <a:ea typeface="Cambria Math" panose="02040503050406030204" pitchFamily="18" charset="0"/>
                          </a:rPr>
                          <m:t> </m:t>
                        </m:r>
                        <m:r>
                          <a:rPr lang="tr-TR" b="0" i="1" smtClean="0">
                            <a:latin typeface="Cambria Math" panose="02040503050406030204" pitchFamily="18" charset="0"/>
                            <a:ea typeface="Cambria Math" panose="02040503050406030204" pitchFamily="18" charset="0"/>
                          </a:rPr>
                          <m:t>𝐴𝐵𝐷</m:t>
                        </m:r>
                        <m:r>
                          <a:rPr lang="tr-TR" b="0" i="1" smtClean="0">
                            <a:latin typeface="Cambria Math" panose="02040503050406030204" pitchFamily="18" charset="0"/>
                            <a:ea typeface="Cambria Math" panose="02040503050406030204" pitchFamily="18" charset="0"/>
                          </a:rPr>
                          <m:t> </m:t>
                        </m:r>
                        <m:r>
                          <a:rPr lang="tr-TR" b="0" i="1" smtClean="0">
                            <a:latin typeface="Cambria Math" panose="02040503050406030204" pitchFamily="18" charset="0"/>
                            <a:ea typeface="Cambria Math" panose="02040503050406030204" pitchFamily="18" charset="0"/>
                          </a:rPr>
                          <m:t>𝑓𝑖𝑦𝑎𝑡𝚤</m:t>
                        </m:r>
                        <m:r>
                          <a:rPr lang="tr-TR" b="0" i="1" smtClean="0">
                            <a:latin typeface="Cambria Math" panose="02040503050406030204" pitchFamily="18" charset="0"/>
                            <a:ea typeface="Cambria Math" panose="02040503050406030204" pitchFamily="18" charset="0"/>
                          </a:rPr>
                          <m:t>)</m:t>
                        </m:r>
                      </m:num>
                      <m:den>
                        <m:r>
                          <a:rPr lang="tr-TR" b="0" i="1" smtClean="0">
                            <a:latin typeface="Cambria Math" panose="02040503050406030204" pitchFamily="18" charset="0"/>
                          </a:rPr>
                          <m:t>610 </m:t>
                        </m:r>
                        <m:r>
                          <a:rPr lang="tr-TR" b="0" i="1" smtClean="0">
                            <a:latin typeface="Cambria Math" panose="02040503050406030204" pitchFamily="18" charset="0"/>
                          </a:rPr>
                          <m:t>𝑇𝐿</m:t>
                        </m:r>
                        <m:r>
                          <a:rPr lang="tr-TR" b="0" i="1" smtClean="0">
                            <a:latin typeface="Cambria Math" panose="02040503050406030204" pitchFamily="18" charset="0"/>
                          </a:rPr>
                          <m:t>,   </m:t>
                        </m:r>
                        <m:r>
                          <a:rPr lang="tr-TR" b="0" i="1" smtClean="0">
                            <a:latin typeface="Cambria Math" panose="02040503050406030204" pitchFamily="18" charset="0"/>
                          </a:rPr>
                          <m:t>𝑠𝑒𝑝𝑒𝑡𝑖𝑛</m:t>
                        </m:r>
                        <m:r>
                          <a:rPr lang="tr-TR" b="0" i="1" smtClean="0">
                            <a:latin typeface="Cambria Math" panose="02040503050406030204" pitchFamily="18" charset="0"/>
                          </a:rPr>
                          <m:t> </m:t>
                        </m:r>
                        <m:r>
                          <a:rPr lang="tr-TR" b="0" i="1" smtClean="0">
                            <a:latin typeface="Cambria Math" panose="02040503050406030204" pitchFamily="18" charset="0"/>
                          </a:rPr>
                          <m:t>𝑇𝑅</m:t>
                        </m:r>
                        <m:r>
                          <a:rPr lang="tr-TR" b="0" i="1" smtClean="0">
                            <a:latin typeface="Cambria Math" panose="02040503050406030204" pitchFamily="18" charset="0"/>
                          </a:rPr>
                          <m:t> </m:t>
                        </m:r>
                        <m:r>
                          <a:rPr lang="tr-TR" b="0" i="1" smtClean="0">
                            <a:latin typeface="Cambria Math" panose="02040503050406030204" pitchFamily="18" charset="0"/>
                          </a:rPr>
                          <m:t>𝑓𝑖𝑦𝑎𝑡𝚤</m:t>
                        </m:r>
                      </m:den>
                    </m:f>
                    <m:r>
                      <a:rPr lang="tr-TR" b="0" i="1" smtClean="0">
                        <a:latin typeface="Cambria Math" panose="02040503050406030204" pitchFamily="18" charset="0"/>
                      </a:rPr>
                      <m:t>=1</m:t>
                    </m:r>
                  </m:oMath>
                </a14:m>
                <a:endParaRPr lang="tr-TR" dirty="0" smtClean="0"/>
              </a:p>
              <a:p>
                <a:r>
                  <a:rPr lang="tr-TR" dirty="0" smtClean="0"/>
                  <a:t>Herhangi bir zamandaki reel kuru 1 (ya da 100) kabul edip, diğer zamanları ona göre hesaplayabiliriz. </a:t>
                </a:r>
              </a:p>
              <a:p>
                <a:r>
                  <a:rPr lang="tr-TR" dirty="0" smtClean="0"/>
                  <a:t>Ör: Kur 6.30 TL’ye yükseldiğinde (fiyatlar anında intibak etmezse):</a:t>
                </a:r>
              </a:p>
              <a:p>
                <a14:m>
                  <m:oMath xmlns:m="http://schemas.openxmlformats.org/officeDocument/2006/math">
                    <m:sSub>
                      <m:sSubPr>
                        <m:ctrlPr>
                          <a:rPr lang="en-US" i="1">
                            <a:latin typeface="Cambria Math" panose="02040503050406030204" pitchFamily="18" charset="0"/>
                          </a:rPr>
                        </m:ctrlPr>
                      </m:sSubPr>
                      <m:e>
                        <m:r>
                          <a:rPr lang="tr-TR" i="1">
                            <a:latin typeface="Cambria Math" panose="02040503050406030204" pitchFamily="18" charset="0"/>
                          </a:rPr>
                          <m:t>𝑞</m:t>
                        </m:r>
                      </m:e>
                      <m:sub>
                        <m:r>
                          <a:rPr lang="tr-TR" i="1">
                            <a:latin typeface="Cambria Math" panose="02040503050406030204" pitchFamily="18" charset="0"/>
                          </a:rPr>
                          <m:t>₺/$</m:t>
                        </m:r>
                      </m:sub>
                    </m:sSub>
                    <m:r>
                      <a:rPr lang="tr-TR" i="1">
                        <a:latin typeface="Cambria Math" panose="02040503050406030204" pitchFamily="18" charset="0"/>
                      </a:rPr>
                      <m:t>=</m:t>
                    </m:r>
                    <m:f>
                      <m:fPr>
                        <m:ctrlPr>
                          <a:rPr lang="tr-TR" i="1">
                            <a:latin typeface="Cambria Math" panose="02040503050406030204" pitchFamily="18" charset="0"/>
                          </a:rPr>
                        </m:ctrlPr>
                      </m:fPr>
                      <m:num>
                        <m:r>
                          <a:rPr lang="tr-TR" i="1">
                            <a:latin typeface="Cambria Math" panose="02040503050406030204" pitchFamily="18" charset="0"/>
                          </a:rPr>
                          <m:t>(1$ </m:t>
                        </m:r>
                        <m:r>
                          <a:rPr lang="tr-TR" i="1">
                            <a:latin typeface="Cambria Math" panose="02040503050406030204" pitchFamily="18" charset="0"/>
                          </a:rPr>
                          <m:t>𝑘𝑎𝑟</m:t>
                        </m:r>
                        <m:r>
                          <a:rPr lang="tr-TR" i="1">
                            <a:latin typeface="Cambria Math" panose="02040503050406030204" pitchFamily="18" charset="0"/>
                          </a:rPr>
                          <m:t>ş</m:t>
                        </m:r>
                        <m:r>
                          <a:rPr lang="tr-TR" i="1">
                            <a:latin typeface="Cambria Math" panose="02040503050406030204" pitchFamily="18" charset="0"/>
                          </a:rPr>
                          <m:t>𝚤𝑙𝚤</m:t>
                        </m:r>
                        <m:r>
                          <a:rPr lang="tr-TR" i="1">
                            <a:latin typeface="Cambria Math" panose="02040503050406030204" pitchFamily="18" charset="0"/>
                          </a:rPr>
                          <m:t>ğ</m:t>
                        </m:r>
                        <m:r>
                          <a:rPr lang="tr-TR" i="1">
                            <a:latin typeface="Cambria Math" panose="02040503050406030204" pitchFamily="18" charset="0"/>
                          </a:rPr>
                          <m:t>𝚤</m:t>
                        </m:r>
                        <m:r>
                          <a:rPr lang="tr-TR" i="1">
                            <a:latin typeface="Cambria Math" panose="02040503050406030204" pitchFamily="18" charset="0"/>
                          </a:rPr>
                          <m:t> 6.30 </m:t>
                        </m:r>
                        <m:r>
                          <a:rPr lang="tr-TR" i="1">
                            <a:latin typeface="Cambria Math" panose="02040503050406030204" pitchFamily="18" charset="0"/>
                          </a:rPr>
                          <m:t>𝑇𝐿</m:t>
                        </m:r>
                        <m:r>
                          <a:rPr lang="tr-TR" i="1">
                            <a:latin typeface="Cambria Math" panose="02040503050406030204" pitchFamily="18" charset="0"/>
                          </a:rPr>
                          <m:t>)×(100 $,  </m:t>
                        </m:r>
                        <m:r>
                          <a:rPr lang="tr-TR" i="1">
                            <a:latin typeface="Cambria Math" panose="02040503050406030204" pitchFamily="18" charset="0"/>
                            <a:ea typeface="Cambria Math" panose="02040503050406030204" pitchFamily="18" charset="0"/>
                          </a:rPr>
                          <m:t>𝑠𝑒𝑝𝑒𝑡𝑖𝑛</m:t>
                        </m:r>
                        <m:r>
                          <a:rPr lang="tr-TR" i="1">
                            <a:latin typeface="Cambria Math" panose="02040503050406030204" pitchFamily="18" charset="0"/>
                            <a:ea typeface="Cambria Math" panose="02040503050406030204" pitchFamily="18" charset="0"/>
                          </a:rPr>
                          <m:t> </m:t>
                        </m:r>
                        <m:r>
                          <a:rPr lang="tr-TR" i="1">
                            <a:latin typeface="Cambria Math" panose="02040503050406030204" pitchFamily="18" charset="0"/>
                            <a:ea typeface="Cambria Math" panose="02040503050406030204" pitchFamily="18" charset="0"/>
                          </a:rPr>
                          <m:t>𝐴𝐵𝐷</m:t>
                        </m:r>
                        <m:r>
                          <a:rPr lang="tr-TR" i="1">
                            <a:latin typeface="Cambria Math" panose="02040503050406030204" pitchFamily="18" charset="0"/>
                            <a:ea typeface="Cambria Math" panose="02040503050406030204" pitchFamily="18" charset="0"/>
                          </a:rPr>
                          <m:t> </m:t>
                        </m:r>
                        <m:r>
                          <a:rPr lang="tr-TR" i="1">
                            <a:latin typeface="Cambria Math" panose="02040503050406030204" pitchFamily="18" charset="0"/>
                            <a:ea typeface="Cambria Math" panose="02040503050406030204" pitchFamily="18" charset="0"/>
                          </a:rPr>
                          <m:t>𝑓𝑖𝑦𝑎𝑡𝚤</m:t>
                        </m:r>
                        <m:r>
                          <a:rPr lang="tr-TR" i="1">
                            <a:latin typeface="Cambria Math" panose="02040503050406030204" pitchFamily="18" charset="0"/>
                            <a:ea typeface="Cambria Math" panose="02040503050406030204" pitchFamily="18" charset="0"/>
                          </a:rPr>
                          <m:t>)</m:t>
                        </m:r>
                      </m:num>
                      <m:den>
                        <m:r>
                          <a:rPr lang="tr-TR" i="1">
                            <a:latin typeface="Cambria Math" panose="02040503050406030204" pitchFamily="18" charset="0"/>
                          </a:rPr>
                          <m:t>610 </m:t>
                        </m:r>
                        <m:r>
                          <a:rPr lang="tr-TR" i="1">
                            <a:latin typeface="Cambria Math" panose="02040503050406030204" pitchFamily="18" charset="0"/>
                          </a:rPr>
                          <m:t>𝑇𝐿</m:t>
                        </m:r>
                        <m:r>
                          <a:rPr lang="tr-TR" b="0" i="1" smtClean="0">
                            <a:latin typeface="Cambria Math" panose="02040503050406030204" pitchFamily="18" charset="0"/>
                          </a:rPr>
                          <m:t>,</m:t>
                        </m:r>
                        <m:r>
                          <a:rPr lang="tr-TR" i="1">
                            <a:latin typeface="Cambria Math" panose="02040503050406030204" pitchFamily="18" charset="0"/>
                          </a:rPr>
                          <m:t> </m:t>
                        </m:r>
                        <m:r>
                          <a:rPr lang="tr-TR" b="0" i="1" smtClean="0">
                            <a:latin typeface="Cambria Math" panose="02040503050406030204" pitchFamily="18" charset="0"/>
                          </a:rPr>
                          <m:t> </m:t>
                        </m:r>
                        <m:r>
                          <a:rPr lang="tr-TR" i="1">
                            <a:latin typeface="Cambria Math" panose="02040503050406030204" pitchFamily="18" charset="0"/>
                          </a:rPr>
                          <m:t>𝑠𝑒𝑝𝑒𝑡𝑖𝑛</m:t>
                        </m:r>
                        <m:r>
                          <a:rPr lang="tr-TR" i="1">
                            <a:latin typeface="Cambria Math" panose="02040503050406030204" pitchFamily="18" charset="0"/>
                          </a:rPr>
                          <m:t> </m:t>
                        </m:r>
                        <m:r>
                          <a:rPr lang="tr-TR" i="1">
                            <a:latin typeface="Cambria Math" panose="02040503050406030204" pitchFamily="18" charset="0"/>
                          </a:rPr>
                          <m:t>𝑇𝑅</m:t>
                        </m:r>
                        <m:r>
                          <a:rPr lang="tr-TR" i="1">
                            <a:latin typeface="Cambria Math" panose="02040503050406030204" pitchFamily="18" charset="0"/>
                          </a:rPr>
                          <m:t> </m:t>
                        </m:r>
                        <m:r>
                          <a:rPr lang="tr-TR" i="1">
                            <a:latin typeface="Cambria Math" panose="02040503050406030204" pitchFamily="18" charset="0"/>
                          </a:rPr>
                          <m:t>𝑓𝑖𝑦𝑎𝑡𝚤</m:t>
                        </m:r>
                      </m:den>
                    </m:f>
                    <m:r>
                      <a:rPr lang="tr-TR" i="1">
                        <a:latin typeface="Cambria Math" panose="02040503050406030204" pitchFamily="18" charset="0"/>
                      </a:rPr>
                      <m:t>=1</m:t>
                    </m:r>
                    <m:r>
                      <a:rPr lang="tr-TR" b="0" i="1" smtClean="0">
                        <a:latin typeface="Cambria Math" panose="02040503050406030204" pitchFamily="18" charset="0"/>
                      </a:rPr>
                      <m:t>.33</m:t>
                    </m:r>
                  </m:oMath>
                </a14:m>
                <a:endParaRPr lang="tr-TR"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694" r="-1174"/>
                </a:stretch>
              </a:blipFill>
            </p:spPr>
            <p:txBody>
              <a:bodyPr/>
              <a:lstStyle/>
              <a:p>
                <a:r>
                  <a:rPr lang="en-US">
                    <a:noFill/>
                  </a:rPr>
                  <a:t> </a:t>
                </a:r>
              </a:p>
            </p:txBody>
          </p:sp>
        </mc:Fallback>
      </mc:AlternateContent>
    </p:spTree>
    <p:extLst>
      <p:ext uri="{BB962C8B-B14F-4D97-AF65-F5344CB8AC3E}">
        <p14:creationId xmlns:p14="http://schemas.microsoft.com/office/powerpoint/2010/main" val="24877714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Reel döviz kuru nasıl değişir?</a:t>
            </a:r>
            <a:br>
              <a:rPr lang="tr-TR" dirty="0" smtClean="0"/>
            </a:br>
            <a:r>
              <a:rPr lang="tr-TR" dirty="0" smtClean="0"/>
              <a:t>Ürün piyasası etkileri</a:t>
            </a:r>
            <a:endParaRPr lang="en-US" dirty="0"/>
          </a:p>
        </p:txBody>
      </p:sp>
      <p:sp>
        <p:nvSpPr>
          <p:cNvPr id="3" name="Content Placeholder 2"/>
          <p:cNvSpPr>
            <a:spLocks noGrp="1"/>
          </p:cNvSpPr>
          <p:nvPr>
            <p:ph idx="1"/>
          </p:nvPr>
        </p:nvSpPr>
        <p:spPr/>
        <p:txBody>
          <a:bodyPr/>
          <a:lstStyle/>
          <a:p>
            <a:r>
              <a:rPr lang="tr-TR" sz="3200" dirty="0" smtClean="0"/>
              <a:t>TALEP:</a:t>
            </a:r>
          </a:p>
          <a:p>
            <a:pPr marL="274320" lvl="1" indent="0">
              <a:buNone/>
            </a:pPr>
            <a:r>
              <a:rPr lang="tr-TR" sz="2800" dirty="0" smtClean="0"/>
              <a:t>Eğer TR’de üretilmiş ürünlere talep görece artarsa, bu ürünlerin fiyatı artar. Ticarete konu olan mallarda tek fiyat kanunu geçerli olsa bile, ticarete konu olmayan ürünler nedeniyle, TR enflasyonu, ABD enflasyonundan yüksek olur. Sonuçta, nominal kur da bir miktar artsa bile, q azalır (TL reel olarak değer kazanır).</a:t>
            </a:r>
          </a:p>
          <a:p>
            <a:endParaRPr lang="en-US" dirty="0"/>
          </a:p>
        </p:txBody>
      </p:sp>
    </p:spTree>
    <p:extLst>
      <p:ext uri="{BB962C8B-B14F-4D97-AF65-F5344CB8AC3E}">
        <p14:creationId xmlns:p14="http://schemas.microsoft.com/office/powerpoint/2010/main" val="37919499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Reel döviz kuru nasıl değişir</a:t>
            </a:r>
            <a:r>
              <a:rPr lang="tr-TR" dirty="0"/>
              <a:t>?</a:t>
            </a:r>
            <a:br>
              <a:rPr lang="tr-TR" dirty="0"/>
            </a:br>
            <a:r>
              <a:rPr lang="tr-TR"/>
              <a:t>Ürün piyasası etkileri</a:t>
            </a:r>
            <a:endParaRPr lang="en-US" dirty="0"/>
          </a:p>
        </p:txBody>
      </p:sp>
      <p:sp>
        <p:nvSpPr>
          <p:cNvPr id="3" name="Content Placeholder 2"/>
          <p:cNvSpPr>
            <a:spLocks noGrp="1"/>
          </p:cNvSpPr>
          <p:nvPr>
            <p:ph idx="1"/>
          </p:nvPr>
        </p:nvSpPr>
        <p:spPr/>
        <p:txBody>
          <a:bodyPr/>
          <a:lstStyle/>
          <a:p>
            <a:r>
              <a:rPr lang="tr-TR" sz="3200" dirty="0"/>
              <a:t>ARZ:</a:t>
            </a:r>
          </a:p>
          <a:p>
            <a:pPr lvl="1"/>
            <a:r>
              <a:rPr lang="tr-TR" sz="2800" dirty="0" smtClean="0"/>
              <a:t>Eğer bir ülkede verimlilik artarsa üretim de artar; fiyatlar düşme eğilimine girer</a:t>
            </a:r>
          </a:p>
          <a:p>
            <a:pPr lvl="1"/>
            <a:r>
              <a:rPr lang="tr-TR" sz="2800" dirty="0" smtClean="0"/>
              <a:t>TR’de arz artarsa, fiyatlar düşeceğinden, lira reel olarak değer kaybeder (q yükselir).</a:t>
            </a:r>
          </a:p>
          <a:p>
            <a:pPr lvl="1"/>
            <a:r>
              <a:rPr lang="tr-TR" sz="2800" dirty="0" smtClean="0"/>
              <a:t>ABD’de verimlilik artarsa, dolar reel olarak değer kaybeder (q düşer). </a:t>
            </a:r>
          </a:p>
        </p:txBody>
      </p:sp>
    </p:spTree>
    <p:extLst>
      <p:ext uri="{BB962C8B-B14F-4D97-AF65-F5344CB8AC3E}">
        <p14:creationId xmlns:p14="http://schemas.microsoft.com/office/powerpoint/2010/main" val="3441128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547</Words>
  <Application>Microsoft Office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Cambria Math</vt:lpstr>
      <vt:lpstr>Office Theme</vt:lpstr>
      <vt:lpstr>Uzun Dönemde Fiyatlar ve Kurlar</vt:lpstr>
      <vt:lpstr>Tek Fiyat Kanunu</vt:lpstr>
      <vt:lpstr>Tek Fiyat Kanunu</vt:lpstr>
      <vt:lpstr>Göreli SGP</vt:lpstr>
      <vt:lpstr>Ülkelerin fiyat seviyeleri nasıl belirleniyor?</vt:lpstr>
      <vt:lpstr>Reel döviz kuru</vt:lpstr>
      <vt:lpstr>Reel döviz kuru nasıl değişir? Ürün piyasası etkileri</vt:lpstr>
      <vt:lpstr>Reel döviz kuru nasıl değişir? Ürün piyasası etkileri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Uzun Dönemde Fiyatlar ve Kurlar</dc:title>
  <dc:creator>Kemal Kızılca</dc:creator>
  <cp:lastModifiedBy>Kemal Kızılca</cp:lastModifiedBy>
  <cp:revision>1</cp:revision>
  <dcterms:created xsi:type="dcterms:W3CDTF">2020-06-23T15:55:57Z</dcterms:created>
  <dcterms:modified xsi:type="dcterms:W3CDTF">2020-06-23T15:56:11Z</dcterms:modified>
</cp:coreProperties>
</file>