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7"/>
  </p:notesMasterIdLst>
  <p:sldIdLst>
    <p:sldId id="256" r:id="rId2"/>
    <p:sldId id="281" r:id="rId3"/>
    <p:sldId id="283" r:id="rId4"/>
    <p:sldId id="284" r:id="rId5"/>
    <p:sldId id="285" r:id="rId6"/>
    <p:sldId id="286" r:id="rId7"/>
    <p:sldId id="287" r:id="rId8"/>
    <p:sldId id="288" r:id="rId9"/>
    <p:sldId id="289" r:id="rId10"/>
    <p:sldId id="290" r:id="rId11"/>
    <p:sldId id="292" r:id="rId12"/>
    <p:sldId id="291" r:id="rId13"/>
    <p:sldId id="293" r:id="rId14"/>
    <p:sldId id="294" r:id="rId15"/>
    <p:sldId id="295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779" autoAdjust="0"/>
    <p:restoredTop sz="94660"/>
  </p:normalViewPr>
  <p:slideViewPr>
    <p:cSldViewPr>
      <p:cViewPr varScale="1">
        <p:scale>
          <a:sx n="76" d="100"/>
          <a:sy n="76" d="100"/>
        </p:scale>
        <p:origin x="-108" y="-63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523C565-F6BB-4F42-8E95-4790F5B9E375}" type="datetimeFigureOut">
              <a:rPr lang="tr-TR" smtClean="0"/>
              <a:pPr/>
              <a:t>04.12.2019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9ED1EF-6818-4705-9CDF-60C5D763D885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979904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889683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864205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9226116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6931374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0740698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9067391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3719309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6337648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1186698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023490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8397193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5703144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B2B866C-3F31-4611-802A-DA540B815630}" type="slidenum">
              <a:rPr lang="en-US" altLang="tr-TR"/>
              <a:pPr/>
              <a:t>11</a:t>
            </a:fld>
            <a:endParaRPr lang="en-US" altLang="tr-TR"/>
          </a:p>
        </p:txBody>
      </p:sp>
      <p:sp>
        <p:nvSpPr>
          <p:cNvPr id="8960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960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1147123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03CE3403-E2B5-4E8A-89D8-A2C3643C3380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6FD9AE-622D-4D6E-B1FA-FF86DCF8EC81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E7825-6EB5-4069-AE4D-CD6FFECBD5A8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59553-24D1-43E6-A105-C5B7D4915F5D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DEF120-8076-4A7A-B793-2274FBA28191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4B68B-BF11-44FC-994F-5C1FD159CE2B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CC4FA-4925-4400-B613-A21B29FA01B5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1596D-A42C-4123-A2C9-1AA75A8A164E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B0925-351C-415F-AE54-F89DB471B483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71209-091D-4FEB-A8CD-380AAC3CD9EC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B83C6-5B46-4D44-83C2-F3FA9C4C41C5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A77C9E0A-1FB2-4327-A4E0-FE2C9CA9BF1A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dt="0"/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3.emf"/><Relationship Id="rId4" Type="http://schemas.openxmlformats.org/officeDocument/2006/relationships/oleObject" Target="../embeddings/oleObject2.bin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4.emf"/><Relationship Id="rId4" Type="http://schemas.openxmlformats.org/officeDocument/2006/relationships/oleObject" Target="../embeddings/oleObject3.bin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2.emf"/><Relationship Id="rId4" Type="http://schemas.openxmlformats.org/officeDocument/2006/relationships/oleObject" Target="../embeddings/oleObject1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smtClean="0"/>
              <a:t>EEE0115</a:t>
            </a:r>
            <a:endParaRPr lang="tr-T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522520"/>
          </a:xfrm>
        </p:spPr>
        <p:txBody>
          <a:bodyPr>
            <a:normAutofit/>
          </a:bodyPr>
          <a:lstStyle/>
          <a:p>
            <a:r>
              <a:rPr lang="en-US" dirty="0" smtClean="0"/>
              <a:t>Chapter </a:t>
            </a:r>
            <a:r>
              <a:rPr lang="tr-TR" dirty="0" smtClean="0"/>
              <a:t>11: C File Processing</a:t>
            </a:r>
            <a:endParaRPr lang="en-US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5303520" y="5638800"/>
            <a:ext cx="2831592" cy="446291"/>
          </a:xfrm>
        </p:spPr>
        <p:txBody>
          <a:bodyPr>
            <a:normAutofit lnSpcReduction="10000"/>
          </a:bodyPr>
          <a:lstStyle/>
          <a:p>
            <a:r>
              <a:rPr lang="tr-TR" b="1" dirty="0" smtClean="0">
                <a:solidFill>
                  <a:schemeClr val="tx1"/>
                </a:solidFill>
              </a:rPr>
              <a:t>C How to Program</a:t>
            </a:r>
          </a:p>
          <a:p>
            <a:r>
              <a:rPr lang="tr-TR" b="1" dirty="0" smtClean="0">
                <a:solidFill>
                  <a:schemeClr val="tx1"/>
                </a:solidFill>
              </a:rPr>
              <a:t>Deitel &amp; Deitel</a:t>
            </a:r>
            <a:endParaRPr lang="en-US" dirty="0" smtClean="0">
              <a:solidFill>
                <a:schemeClr val="tx1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3531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5334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Sequential Access Files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295400"/>
            <a:ext cx="7477825" cy="4495800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rgbClr val="3E3D2D"/>
                </a:solidFill>
              </a:rPr>
              <a:t>To read from a sequential access file, you need to create a FILE pointer and link it to an existing file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Function fscanf is used from the file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File position pointer is an important concept here.</a:t>
            </a:r>
            <a:r>
              <a:rPr lang="tr-TR" b="1" dirty="0">
                <a:solidFill>
                  <a:srgbClr val="3E3D2D"/>
                </a:solidFill>
              </a:rPr>
              <a:t> </a:t>
            </a:r>
            <a:r>
              <a:rPr lang="tr-TR" b="1" dirty="0" smtClean="0">
                <a:solidFill>
                  <a:srgbClr val="3E3D2D"/>
                </a:solidFill>
              </a:rPr>
              <a:t>It indicates number of next byte to be read/written.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Function rewind takes a FILE pointer as an argument and reposition the file position pointer to beginning of file.</a:t>
            </a:r>
          </a:p>
        </p:txBody>
      </p:sp>
    </p:spTree>
    <p:extLst>
      <p:ext uri="{BB962C8B-B14F-4D97-AF65-F5344CB8AC3E}">
        <p14:creationId xmlns:p14="http://schemas.microsoft.com/office/powerpoint/2010/main" val="28761859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AF7472-8275-4138-9C1E-FD4C579A884E}" type="slidenum">
              <a:rPr lang="en-US" altLang="tr-TR"/>
              <a:pPr/>
              <a:t>11</a:t>
            </a:fld>
            <a:endParaRPr lang="en-US" altLang="tr-TR"/>
          </a:p>
        </p:txBody>
      </p:sp>
      <p:graphicFrame>
        <p:nvGraphicFramePr>
          <p:cNvPr id="837634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37754540"/>
              </p:ext>
            </p:extLst>
          </p:nvPr>
        </p:nvGraphicFramePr>
        <p:xfrm>
          <a:off x="1219200" y="1381125"/>
          <a:ext cx="7061200" cy="4667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9639" name="Document" r:id="rId4" imgW="7062810" imgH="4669078" progId="Word.Document.8">
                  <p:embed/>
                </p:oleObj>
              </mc:Choice>
              <mc:Fallback>
                <p:oleObj name="Document" r:id="rId4" imgW="7062810" imgH="4669078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0" y="1381125"/>
                        <a:ext cx="7061200" cy="4667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37635" name="Rectangle 3"/>
          <p:cNvSpPr>
            <a:spLocks noChangeArrowheads="1"/>
          </p:cNvSpPr>
          <p:nvPr/>
        </p:nvSpPr>
        <p:spPr bwMode="auto">
          <a:xfrm>
            <a:off x="7086600" y="152400"/>
            <a:ext cx="2057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Aft>
                <a:spcPct val="0"/>
              </a:spcAft>
              <a:defRPr sz="2000" u="sng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>
              <a:spcAft>
                <a:spcPct val="0"/>
              </a:spcAft>
              <a:defRPr sz="2000" u="sng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>
              <a:spcAft>
                <a:spcPct val="0"/>
              </a:spcAft>
              <a:defRPr sz="2000" u="sng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>
              <a:spcAft>
                <a:spcPct val="0"/>
              </a:spcAft>
              <a:defRPr sz="2000" u="sng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>
              <a:spcAft>
                <a:spcPct val="0"/>
              </a:spcAft>
              <a:defRPr sz="2000" u="sng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 sz="2000" u="sng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 sz="2000" u="sng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 sz="2000" u="sng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 sz="2000" u="sng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>
              <a:buClrTx/>
            </a:pPr>
            <a:r>
              <a:rPr lang="en-US" altLang="tr-TR"/>
              <a:t>Outline</a:t>
            </a:r>
          </a:p>
        </p:txBody>
      </p:sp>
      <p:sp>
        <p:nvSpPr>
          <p:cNvPr id="837636" name="Rectangle 4"/>
          <p:cNvSpPr>
            <a:spLocks noChangeArrowheads="1"/>
          </p:cNvSpPr>
          <p:nvPr/>
        </p:nvSpPr>
        <p:spPr bwMode="auto">
          <a:xfrm>
            <a:off x="7162800" y="1068388"/>
            <a:ext cx="1828800" cy="752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rIns="0">
            <a:spAutoFit/>
          </a:bodyPr>
          <a:lstStyle>
            <a:lvl1pPr>
              <a:spcAft>
                <a:spcPts val="1600"/>
              </a:spcAft>
              <a:defRPr sz="1200" b="1">
                <a:solidFill>
                  <a:schemeClr val="tx1"/>
                </a:solidFill>
                <a:latin typeface="Lucida Console" panose="020B0609040504020204" pitchFamily="49" charset="0"/>
              </a:defRPr>
            </a:lvl1pPr>
            <a:lvl2pPr marL="114300">
              <a:spcBef>
                <a:spcPct val="2000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463550">
              <a:spcBef>
                <a:spcPct val="20000"/>
              </a:spcBef>
              <a:spcAft>
                <a:spcPct val="0"/>
              </a:spcAft>
              <a:defRPr b="1" i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682625">
              <a:spcBef>
                <a:spcPct val="20000"/>
              </a:spcBef>
              <a:spcAft>
                <a:spcPct val="0"/>
              </a:spcAft>
              <a:defRPr b="1" i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863600">
              <a:spcBef>
                <a:spcPct val="20000"/>
              </a:spcBef>
              <a:spcAft>
                <a:spcPct val="0"/>
              </a:spcAft>
              <a:defRPr b="1" i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1320800" fontAlgn="base">
              <a:spcBef>
                <a:spcPct val="20000"/>
              </a:spcBef>
              <a:spcAft>
                <a:spcPct val="0"/>
              </a:spcAft>
              <a:defRPr b="1" i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1778000" fontAlgn="base">
              <a:spcBef>
                <a:spcPct val="20000"/>
              </a:spcBef>
              <a:spcAft>
                <a:spcPct val="0"/>
              </a:spcAft>
              <a:defRPr b="1" i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2235200" fontAlgn="base">
              <a:spcBef>
                <a:spcPct val="20000"/>
              </a:spcBef>
              <a:spcAft>
                <a:spcPct val="0"/>
              </a:spcAft>
              <a:defRPr b="1" i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2692400" fontAlgn="base">
              <a:spcBef>
                <a:spcPct val="20000"/>
              </a:spcBef>
              <a:spcAft>
                <a:spcPct val="0"/>
              </a:spcAft>
              <a:defRPr b="1" i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buClrTx/>
            </a:pPr>
            <a:r>
              <a:rPr lang="en-US" altLang="tr-TR" sz="1400"/>
              <a:t>fig11_07.c</a:t>
            </a:r>
          </a:p>
          <a:p>
            <a:pPr>
              <a:buClrTx/>
            </a:pPr>
            <a:r>
              <a:rPr lang="en-US" altLang="tr-TR" sz="1600" b="0">
                <a:latin typeface="Times New Roman" panose="02020603050405020304" pitchFamily="18" charset="0"/>
              </a:rPr>
              <a:t>(1 of 2 )</a:t>
            </a:r>
          </a:p>
        </p:txBody>
      </p:sp>
      <p:sp>
        <p:nvSpPr>
          <p:cNvPr id="837637" name="Text Box 5"/>
          <p:cNvSpPr txBox="1">
            <a:spLocks noChangeArrowheads="1"/>
          </p:cNvSpPr>
          <p:nvPr/>
        </p:nvSpPr>
        <p:spPr bwMode="auto">
          <a:xfrm>
            <a:off x="5334000" y="3124200"/>
            <a:ext cx="3581400" cy="590550"/>
          </a:xfrm>
          <a:prstGeom prst="rect">
            <a:avLst/>
          </a:prstGeom>
          <a:solidFill>
            <a:srgbClr val="F0F7F7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228600" indent="-228600"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spcAft>
                <a:spcPct val="25000"/>
              </a:spcAft>
            </a:pPr>
            <a:r>
              <a:rPr lang="en-US" altLang="tr-TR" b="1">
                <a:latin typeface="Courier New" panose="02070309020205020404" pitchFamily="49" charset="0"/>
                <a:ea typeface="Times New Roman" panose="02020603050405020304" pitchFamily="18" charset="0"/>
                <a:cs typeface="AGaramond" pitchFamily="18" charset="0"/>
              </a:rPr>
              <a:t>fopen</a:t>
            </a:r>
            <a:r>
              <a:rPr lang="en-US" altLang="tr-TR">
                <a:latin typeface="Times New Roman" panose="02020603050405020304" pitchFamily="18" charset="0"/>
                <a:ea typeface="Times New Roman" panose="02020603050405020304" pitchFamily="18" charset="0"/>
                <a:cs typeface="AGaramond" pitchFamily="18" charset="0"/>
              </a:rPr>
              <a:t> function opens a file; </a:t>
            </a:r>
            <a:r>
              <a:rPr lang="en-US" altLang="tr-TR" b="1">
                <a:latin typeface="Courier New" panose="02070309020205020404" pitchFamily="49" charset="0"/>
                <a:ea typeface="Times New Roman" panose="02020603050405020304" pitchFamily="18" charset="0"/>
                <a:cs typeface="AGaramond" pitchFamily="18" charset="0"/>
              </a:rPr>
              <a:t>r</a:t>
            </a:r>
            <a:r>
              <a:rPr lang="en-US" altLang="tr-TR">
                <a:latin typeface="Times New Roman" panose="02020603050405020304" pitchFamily="18" charset="0"/>
                <a:ea typeface="Times New Roman" panose="02020603050405020304" pitchFamily="18" charset="0"/>
                <a:cs typeface="AGaramond" pitchFamily="18" charset="0"/>
              </a:rPr>
              <a:t> argument means the file is opened for reading</a:t>
            </a:r>
          </a:p>
        </p:txBody>
      </p:sp>
      <p:sp>
        <p:nvSpPr>
          <p:cNvPr id="837638" name="Line 6"/>
          <p:cNvSpPr>
            <a:spLocks noChangeShapeType="1"/>
          </p:cNvSpPr>
          <p:nvPr/>
        </p:nvSpPr>
        <p:spPr bwMode="auto">
          <a:xfrm flipH="1" flipV="1">
            <a:off x="3810000" y="3048000"/>
            <a:ext cx="15240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tr-TR"/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747656" y="533400"/>
            <a:ext cx="7024744" cy="685800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tr-TR" sz="2400" b="1" smtClean="0"/>
              <a:t>Sequential Access Files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27456246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76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376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37637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5334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Sequential Access Files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7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11870567"/>
              </p:ext>
            </p:extLst>
          </p:nvPr>
        </p:nvGraphicFramePr>
        <p:xfrm>
          <a:off x="1118496" y="1517812"/>
          <a:ext cx="7061200" cy="4103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0663" name="Document" r:id="rId4" imgW="7062810" imgH="4104700" progId="Word.Document.8">
                  <p:embed/>
                </p:oleObj>
              </mc:Choice>
              <mc:Fallback>
                <p:oleObj name="Document" r:id="rId4" imgW="7062810" imgH="4104700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18496" y="1517812"/>
                        <a:ext cx="7061200" cy="41036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2109787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5334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Random Access Files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13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295400"/>
            <a:ext cx="7477825" cy="4495800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rgbClr val="3E3D2D"/>
                </a:solidFill>
              </a:rPr>
              <a:t>Individual records can be accessed without searching through other records.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Instant access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Data can be recorded without destroying other data.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Implemented using fixed length records.</a:t>
            </a:r>
          </a:p>
        </p:txBody>
      </p:sp>
    </p:spTree>
    <p:extLst>
      <p:ext uri="{BB962C8B-B14F-4D97-AF65-F5344CB8AC3E}">
        <p14:creationId xmlns:p14="http://schemas.microsoft.com/office/powerpoint/2010/main" val="22911386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5334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Random Access Files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14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295400"/>
            <a:ext cx="7477825" cy="4495800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rgbClr val="3E3D2D"/>
                </a:solidFill>
              </a:rPr>
              <a:t>Data in random access files is unformatted.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Not human readable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All data of the same type uses the same amount of memory.</a:t>
            </a:r>
          </a:p>
        </p:txBody>
      </p:sp>
    </p:spTree>
    <p:extLst>
      <p:ext uri="{BB962C8B-B14F-4D97-AF65-F5344CB8AC3E}">
        <p14:creationId xmlns:p14="http://schemas.microsoft.com/office/powerpoint/2010/main" val="16090503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5334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Random Access Files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15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295400"/>
            <a:ext cx="7477825" cy="5181600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rgbClr val="3E3D2D"/>
                </a:solidFill>
              </a:rPr>
              <a:t>Unformatted I/O functions</a:t>
            </a:r>
          </a:p>
          <a:p>
            <a:pPr lvl="1"/>
            <a:r>
              <a:rPr lang="tr-TR" b="1" dirty="0">
                <a:solidFill>
                  <a:srgbClr val="3E3D2D"/>
                </a:solidFill>
              </a:rPr>
              <a:t>f</a:t>
            </a:r>
            <a:r>
              <a:rPr lang="tr-TR" b="1" dirty="0" smtClean="0">
                <a:solidFill>
                  <a:srgbClr val="3E3D2D"/>
                </a:solidFill>
              </a:rPr>
              <a:t>write</a:t>
            </a:r>
          </a:p>
          <a:p>
            <a:pPr lvl="2"/>
            <a:r>
              <a:rPr lang="en-US" altLang="tr-TR" sz="2200" b="1" dirty="0" err="1">
                <a:solidFill>
                  <a:srgbClr val="3E3D2D"/>
                </a:solidFill>
              </a:rPr>
              <a:t>fwrite</a:t>
            </a:r>
            <a:r>
              <a:rPr lang="en-US" altLang="tr-TR" sz="2200" b="1" dirty="0">
                <a:solidFill>
                  <a:srgbClr val="3E3D2D"/>
                </a:solidFill>
              </a:rPr>
              <a:t>( &amp;</a:t>
            </a:r>
            <a:r>
              <a:rPr lang="en-US" altLang="tr-TR" sz="2200" b="1" dirty="0" err="1">
                <a:solidFill>
                  <a:srgbClr val="3E3D2D"/>
                </a:solidFill>
              </a:rPr>
              <a:t>myObject</a:t>
            </a:r>
            <a:r>
              <a:rPr lang="en-US" altLang="tr-TR" sz="2200" b="1" dirty="0">
                <a:solidFill>
                  <a:srgbClr val="3E3D2D"/>
                </a:solidFill>
              </a:rPr>
              <a:t>, </a:t>
            </a:r>
            <a:r>
              <a:rPr lang="en-US" altLang="tr-TR" sz="2200" b="1" dirty="0" err="1">
                <a:solidFill>
                  <a:srgbClr val="3E3D2D"/>
                </a:solidFill>
              </a:rPr>
              <a:t>sizeof</a:t>
            </a:r>
            <a:r>
              <a:rPr lang="en-US" altLang="tr-TR" sz="2200" b="1" dirty="0">
                <a:solidFill>
                  <a:srgbClr val="3E3D2D"/>
                </a:solidFill>
              </a:rPr>
              <a:t> (</a:t>
            </a:r>
            <a:r>
              <a:rPr lang="en-US" altLang="tr-TR" sz="2200" b="1" dirty="0" err="1">
                <a:solidFill>
                  <a:srgbClr val="3E3D2D"/>
                </a:solidFill>
              </a:rPr>
              <a:t>struct</a:t>
            </a:r>
            <a:r>
              <a:rPr lang="en-US" altLang="tr-TR" sz="2200" b="1" dirty="0">
                <a:solidFill>
                  <a:srgbClr val="3E3D2D"/>
                </a:solidFill>
              </a:rPr>
              <a:t> </a:t>
            </a:r>
            <a:r>
              <a:rPr lang="en-US" altLang="tr-TR" sz="2200" b="1" dirty="0" err="1">
                <a:solidFill>
                  <a:srgbClr val="3E3D2D"/>
                </a:solidFill>
              </a:rPr>
              <a:t>myStruct</a:t>
            </a:r>
            <a:r>
              <a:rPr lang="en-US" altLang="tr-TR" sz="2200" b="1" dirty="0">
                <a:solidFill>
                  <a:srgbClr val="3E3D2D"/>
                </a:solidFill>
              </a:rPr>
              <a:t>), 1, </a:t>
            </a:r>
            <a:r>
              <a:rPr lang="en-US" altLang="tr-TR" sz="2200" b="1" dirty="0" err="1">
                <a:solidFill>
                  <a:srgbClr val="3E3D2D"/>
                </a:solidFill>
              </a:rPr>
              <a:t>myPtr</a:t>
            </a:r>
            <a:r>
              <a:rPr lang="en-US" altLang="tr-TR" sz="2200" b="1" dirty="0">
                <a:solidFill>
                  <a:srgbClr val="3E3D2D"/>
                </a:solidFill>
              </a:rPr>
              <a:t> );</a:t>
            </a:r>
            <a:endParaRPr lang="tr-TR" sz="2200" b="1" dirty="0">
              <a:solidFill>
                <a:srgbClr val="3E3D2D"/>
              </a:solidFill>
            </a:endParaRP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fread</a:t>
            </a:r>
          </a:p>
          <a:p>
            <a:pPr lvl="2"/>
            <a:r>
              <a:rPr lang="en-US" altLang="tr-TR" sz="2200" b="1" dirty="0" err="1">
                <a:solidFill>
                  <a:srgbClr val="3E3D2D"/>
                </a:solidFill>
              </a:rPr>
              <a:t>fread</a:t>
            </a:r>
            <a:r>
              <a:rPr lang="en-US" altLang="tr-TR" sz="2200" b="1" dirty="0">
                <a:solidFill>
                  <a:srgbClr val="3E3D2D"/>
                </a:solidFill>
              </a:rPr>
              <a:t>( &amp;client, </a:t>
            </a:r>
            <a:r>
              <a:rPr lang="en-US" altLang="tr-TR" sz="2200" b="1" dirty="0" err="1">
                <a:solidFill>
                  <a:srgbClr val="3E3D2D"/>
                </a:solidFill>
              </a:rPr>
              <a:t>sizeof</a:t>
            </a:r>
            <a:r>
              <a:rPr lang="en-US" altLang="tr-TR" sz="2200" b="1" dirty="0">
                <a:solidFill>
                  <a:srgbClr val="3E3D2D"/>
                </a:solidFill>
              </a:rPr>
              <a:t> (</a:t>
            </a:r>
            <a:r>
              <a:rPr lang="en-US" altLang="tr-TR" sz="2200" b="1" dirty="0" err="1">
                <a:solidFill>
                  <a:srgbClr val="3E3D2D"/>
                </a:solidFill>
              </a:rPr>
              <a:t>struct</a:t>
            </a:r>
            <a:r>
              <a:rPr lang="en-US" altLang="tr-TR" sz="2200" b="1" dirty="0">
                <a:solidFill>
                  <a:srgbClr val="3E3D2D"/>
                </a:solidFill>
              </a:rPr>
              <a:t> </a:t>
            </a:r>
            <a:r>
              <a:rPr lang="en-US" altLang="tr-TR" sz="2200" b="1" dirty="0" err="1">
                <a:solidFill>
                  <a:srgbClr val="3E3D2D"/>
                </a:solidFill>
              </a:rPr>
              <a:t>clientData</a:t>
            </a:r>
            <a:r>
              <a:rPr lang="en-US" altLang="tr-TR" sz="2200" b="1" dirty="0">
                <a:solidFill>
                  <a:srgbClr val="3E3D2D"/>
                </a:solidFill>
              </a:rPr>
              <a:t>), 1, </a:t>
            </a:r>
            <a:r>
              <a:rPr lang="en-US" altLang="tr-TR" sz="2200" b="1" dirty="0" err="1">
                <a:solidFill>
                  <a:srgbClr val="3E3D2D"/>
                </a:solidFill>
              </a:rPr>
              <a:t>myPtr</a:t>
            </a:r>
            <a:r>
              <a:rPr lang="en-US" altLang="tr-TR" sz="2200" b="1" dirty="0">
                <a:solidFill>
                  <a:srgbClr val="3E3D2D"/>
                </a:solidFill>
              </a:rPr>
              <a:t> );</a:t>
            </a:r>
            <a:endParaRPr lang="tr-TR" sz="2200" b="1" dirty="0">
              <a:solidFill>
                <a:srgbClr val="3E3D2D"/>
              </a:solidFill>
            </a:endParaRP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fseek</a:t>
            </a:r>
          </a:p>
          <a:p>
            <a:pPr lvl="2"/>
            <a:r>
              <a:rPr lang="en-US" altLang="tr-TR" sz="2200" b="1" dirty="0">
                <a:solidFill>
                  <a:srgbClr val="3E3D2D"/>
                </a:solidFill>
              </a:rPr>
              <a:t>Sets file position pointer to a specific position</a:t>
            </a:r>
          </a:p>
          <a:p>
            <a:pPr lvl="2"/>
            <a:r>
              <a:rPr lang="en-US" altLang="tr-TR" sz="2200" b="1" dirty="0" err="1">
                <a:solidFill>
                  <a:srgbClr val="3E3D2D"/>
                </a:solidFill>
              </a:rPr>
              <a:t>fseek</a:t>
            </a:r>
            <a:r>
              <a:rPr lang="en-US" altLang="tr-TR" sz="2200" b="1" dirty="0">
                <a:solidFill>
                  <a:srgbClr val="3E3D2D"/>
                </a:solidFill>
              </a:rPr>
              <a:t>( pointer, offset, </a:t>
            </a:r>
            <a:r>
              <a:rPr lang="en-US" altLang="tr-TR" sz="2200" b="1" dirty="0" err="1">
                <a:solidFill>
                  <a:srgbClr val="3E3D2D"/>
                </a:solidFill>
              </a:rPr>
              <a:t>symbolic_constant</a:t>
            </a:r>
            <a:r>
              <a:rPr lang="en-US" altLang="tr-TR" sz="2200" b="1" dirty="0">
                <a:solidFill>
                  <a:srgbClr val="3E3D2D"/>
                </a:solidFill>
              </a:rPr>
              <a:t> );</a:t>
            </a:r>
          </a:p>
          <a:p>
            <a:pPr marL="685800" lvl="2" indent="0">
              <a:buNone/>
            </a:pPr>
            <a:endParaRPr lang="tr-TR" b="1" dirty="0" smtClean="0">
              <a:solidFill>
                <a:srgbClr val="3E3D2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77253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762000" y="1143001"/>
            <a:ext cx="7543800" cy="5105399"/>
          </a:xfrm>
        </p:spPr>
        <p:txBody>
          <a:bodyPr/>
          <a:lstStyle/>
          <a:p>
            <a:r>
              <a:rPr lang="tr-TR" altLang="tr-TR" sz="1900" b="1" dirty="0" smtClean="0">
                <a:solidFill>
                  <a:srgbClr val="3E3D2D"/>
                </a:solidFill>
              </a:rPr>
              <a:t>Data Hierarchy</a:t>
            </a:r>
          </a:p>
          <a:p>
            <a:r>
              <a:rPr lang="tr-TR" altLang="tr-TR" sz="1900" b="1" dirty="0" smtClean="0">
                <a:solidFill>
                  <a:srgbClr val="3E3D2D"/>
                </a:solidFill>
              </a:rPr>
              <a:t>Files and Streams</a:t>
            </a:r>
            <a:endParaRPr lang="en-US" altLang="tr-TR" sz="1900" b="1" dirty="0">
              <a:solidFill>
                <a:srgbClr val="3E3D2D"/>
              </a:solidFill>
            </a:endParaRPr>
          </a:p>
          <a:p>
            <a:r>
              <a:rPr lang="tr-TR" altLang="tr-TR" sz="1900" b="1" dirty="0" smtClean="0">
                <a:solidFill>
                  <a:srgbClr val="3E3D2D"/>
                </a:solidFill>
              </a:rPr>
              <a:t>Sequential-Access Files</a:t>
            </a:r>
          </a:p>
          <a:p>
            <a:r>
              <a:rPr lang="tr-TR" altLang="tr-TR" sz="1900" b="1" dirty="0" smtClean="0">
                <a:solidFill>
                  <a:srgbClr val="3E3D2D"/>
                </a:solidFill>
              </a:rPr>
              <a:t>Random-Access Files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4641448" y="5715000"/>
            <a:ext cx="3502152" cy="50228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7476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Outline</a:t>
            </a:r>
            <a:endParaRPr lang="en-US" sz="24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5334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Data Hierarchy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295400"/>
            <a:ext cx="7477825" cy="4495800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rgbClr val="3E3D2D"/>
                </a:solidFill>
              </a:rPr>
              <a:t>Bit 0 or 1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Byte 8 bits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Used to store a character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Field</a:t>
            </a:r>
            <a:r>
              <a:rPr lang="tr-TR" b="1" dirty="0">
                <a:solidFill>
                  <a:srgbClr val="3E3D2D"/>
                </a:solidFill>
              </a:rPr>
              <a:t> </a:t>
            </a:r>
            <a:r>
              <a:rPr lang="tr-TR" b="1" dirty="0" smtClean="0">
                <a:solidFill>
                  <a:srgbClr val="3E3D2D"/>
                </a:solidFill>
              </a:rPr>
              <a:t>– Group of characters that has meaning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Record – Group of related fields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File – Group of related records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Database – Group of related files</a:t>
            </a:r>
          </a:p>
        </p:txBody>
      </p:sp>
    </p:spTree>
    <p:extLst>
      <p:ext uri="{BB962C8B-B14F-4D97-AF65-F5344CB8AC3E}">
        <p14:creationId xmlns:p14="http://schemas.microsoft.com/office/powerpoint/2010/main" val="3090514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5334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Files and Streams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295400"/>
            <a:ext cx="7477825" cy="4495800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rgbClr val="3E3D2D"/>
                </a:solidFill>
              </a:rPr>
              <a:t>Each file can be considered as a sequence of bytes.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Files ends with end-of-file marker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When a file is opened, a pointer to a FILE structure returned.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Example file pointers:</a:t>
            </a:r>
          </a:p>
          <a:p>
            <a:pPr lvl="1"/>
            <a:r>
              <a:rPr lang="tr-TR" b="1" dirty="0">
                <a:solidFill>
                  <a:srgbClr val="3E3D2D"/>
                </a:solidFill>
              </a:rPr>
              <a:t>s</a:t>
            </a:r>
            <a:r>
              <a:rPr lang="tr-TR" b="1" dirty="0" smtClean="0">
                <a:solidFill>
                  <a:srgbClr val="3E3D2D"/>
                </a:solidFill>
              </a:rPr>
              <a:t>tdin, stdout, stderr</a:t>
            </a:r>
          </a:p>
        </p:txBody>
      </p:sp>
    </p:spTree>
    <p:extLst>
      <p:ext uri="{BB962C8B-B14F-4D97-AF65-F5344CB8AC3E}">
        <p14:creationId xmlns:p14="http://schemas.microsoft.com/office/powerpoint/2010/main" val="11577177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5334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Files and Streams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295400"/>
            <a:ext cx="7477825" cy="4495800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rgbClr val="3E3D2D"/>
                </a:solidFill>
              </a:rPr>
              <a:t>Read/Write functions in standard library</a:t>
            </a:r>
          </a:p>
          <a:p>
            <a:pPr lvl="1"/>
            <a:r>
              <a:rPr lang="tr-TR" b="1" dirty="0">
                <a:solidFill>
                  <a:srgbClr val="3E3D2D"/>
                </a:solidFill>
              </a:rPr>
              <a:t>f</a:t>
            </a:r>
            <a:r>
              <a:rPr lang="tr-TR" b="1" dirty="0" smtClean="0">
                <a:solidFill>
                  <a:srgbClr val="3E3D2D"/>
                </a:solidFill>
              </a:rPr>
              <a:t>getc</a:t>
            </a:r>
          </a:p>
          <a:p>
            <a:pPr lvl="2"/>
            <a:r>
              <a:rPr lang="tr-TR" b="1" dirty="0" smtClean="0">
                <a:solidFill>
                  <a:srgbClr val="3E3D2D"/>
                </a:solidFill>
              </a:rPr>
              <a:t>Reads one character from a file</a:t>
            </a:r>
          </a:p>
          <a:p>
            <a:pPr lvl="2"/>
            <a:r>
              <a:rPr lang="tr-TR" b="1" dirty="0" smtClean="0">
                <a:solidFill>
                  <a:srgbClr val="3E3D2D"/>
                </a:solidFill>
              </a:rPr>
              <a:t>FILE pointer is given as an argument</a:t>
            </a:r>
          </a:p>
          <a:p>
            <a:pPr lvl="2"/>
            <a:r>
              <a:rPr lang="tr-TR" b="1" dirty="0" smtClean="0">
                <a:solidFill>
                  <a:srgbClr val="3E3D2D"/>
                </a:solidFill>
              </a:rPr>
              <a:t>fgetc(stdin) is same as getchar()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fputc</a:t>
            </a:r>
          </a:p>
          <a:p>
            <a:pPr lvl="2"/>
            <a:r>
              <a:rPr lang="tr-TR" b="1" dirty="0" smtClean="0">
                <a:solidFill>
                  <a:srgbClr val="3E3D2D"/>
                </a:solidFill>
              </a:rPr>
              <a:t>Writes one character to a file</a:t>
            </a:r>
          </a:p>
          <a:p>
            <a:pPr lvl="2"/>
            <a:r>
              <a:rPr lang="tr-TR" b="1" dirty="0" smtClean="0">
                <a:solidFill>
                  <a:srgbClr val="3E3D2D"/>
                </a:solidFill>
              </a:rPr>
              <a:t>FILE pointer and a character are given as an argument</a:t>
            </a:r>
          </a:p>
          <a:p>
            <a:pPr lvl="2"/>
            <a:r>
              <a:rPr lang="tr-TR" b="1" dirty="0" smtClean="0">
                <a:solidFill>
                  <a:srgbClr val="3E3D2D"/>
                </a:solidFill>
              </a:rPr>
              <a:t>fputc(‘a’, stdout) is same as putchar(‘a’) </a:t>
            </a:r>
          </a:p>
          <a:p>
            <a:pPr lvl="1"/>
            <a:endParaRPr lang="tr-TR" b="1" dirty="0" smtClean="0">
              <a:solidFill>
                <a:srgbClr val="3E3D2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6612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5334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Files and Streams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295400"/>
            <a:ext cx="7477825" cy="4495800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rgbClr val="3E3D2D"/>
                </a:solidFill>
              </a:rPr>
              <a:t>Read/Write functions in standard library</a:t>
            </a:r>
          </a:p>
          <a:p>
            <a:pPr lvl="1"/>
            <a:r>
              <a:rPr lang="tr-TR" b="1" dirty="0">
                <a:solidFill>
                  <a:srgbClr val="3E3D2D"/>
                </a:solidFill>
              </a:rPr>
              <a:t>f</a:t>
            </a:r>
            <a:r>
              <a:rPr lang="tr-TR" b="1" dirty="0" smtClean="0">
                <a:solidFill>
                  <a:srgbClr val="3E3D2D"/>
                </a:solidFill>
              </a:rPr>
              <a:t>gets</a:t>
            </a:r>
          </a:p>
          <a:p>
            <a:pPr lvl="2"/>
            <a:r>
              <a:rPr lang="tr-TR" b="1" dirty="0" smtClean="0">
                <a:solidFill>
                  <a:srgbClr val="3E3D2D"/>
                </a:solidFill>
              </a:rPr>
              <a:t>Reads a line from a file</a:t>
            </a:r>
          </a:p>
          <a:p>
            <a:pPr lvl="1"/>
            <a:r>
              <a:rPr lang="tr-TR" b="1" dirty="0">
                <a:solidFill>
                  <a:srgbClr val="3E3D2D"/>
                </a:solidFill>
              </a:rPr>
              <a:t>f</a:t>
            </a:r>
            <a:r>
              <a:rPr lang="tr-TR" b="1" dirty="0" smtClean="0">
                <a:solidFill>
                  <a:srgbClr val="3E3D2D"/>
                </a:solidFill>
              </a:rPr>
              <a:t>puts</a:t>
            </a:r>
          </a:p>
          <a:p>
            <a:pPr lvl="2"/>
            <a:r>
              <a:rPr lang="tr-TR" b="1" dirty="0" smtClean="0">
                <a:solidFill>
                  <a:srgbClr val="3E3D2D"/>
                </a:solidFill>
              </a:rPr>
              <a:t>Writes a line to a file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fscanf/fprintf </a:t>
            </a:r>
          </a:p>
          <a:p>
            <a:pPr lvl="2"/>
            <a:r>
              <a:rPr lang="tr-TR" b="1" dirty="0" smtClean="0">
                <a:solidFill>
                  <a:srgbClr val="3E3D2D"/>
                </a:solidFill>
              </a:rPr>
              <a:t>File processing equivalents of scanf and printf </a:t>
            </a:r>
          </a:p>
          <a:p>
            <a:pPr lvl="1"/>
            <a:endParaRPr lang="tr-TR" b="1" dirty="0" smtClean="0">
              <a:solidFill>
                <a:srgbClr val="3E3D2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553833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5334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Sequential Access Files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295400"/>
            <a:ext cx="7477825" cy="4495800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rgbClr val="3E3D2D"/>
                </a:solidFill>
              </a:rPr>
              <a:t>C does not enforce a file structure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Programmer must specify the file structure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Creating a file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FILE *filePtr; creates a file pointer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filePtr = fopen</a:t>
            </a:r>
            <a:r>
              <a:rPr lang="en-US" altLang="tr-TR" b="1" dirty="0" smtClean="0">
                <a:solidFill>
                  <a:srgbClr val="3E3D2D"/>
                </a:solidFill>
              </a:rPr>
              <a:t>(“</a:t>
            </a:r>
            <a:r>
              <a:rPr lang="tr-TR" altLang="tr-TR" b="1" dirty="0" smtClean="0">
                <a:solidFill>
                  <a:srgbClr val="3E3D2D"/>
                </a:solidFill>
              </a:rPr>
              <a:t>students</a:t>
            </a:r>
            <a:r>
              <a:rPr lang="en-US" altLang="tr-TR" b="1" dirty="0" smtClean="0">
                <a:solidFill>
                  <a:srgbClr val="3E3D2D"/>
                </a:solidFill>
              </a:rPr>
              <a:t>.</a:t>
            </a:r>
            <a:r>
              <a:rPr lang="en-US" altLang="tr-TR" b="1" dirty="0" err="1" smtClean="0">
                <a:solidFill>
                  <a:srgbClr val="3E3D2D"/>
                </a:solidFill>
              </a:rPr>
              <a:t>dat</a:t>
            </a:r>
            <a:r>
              <a:rPr lang="en-US" altLang="tr-TR" b="1" dirty="0">
                <a:solidFill>
                  <a:srgbClr val="3E3D2D"/>
                </a:solidFill>
              </a:rPr>
              <a:t>", “w”);</a:t>
            </a:r>
          </a:p>
          <a:p>
            <a:pPr lvl="2"/>
            <a:r>
              <a:rPr lang="tr-TR" b="1" dirty="0" smtClean="0">
                <a:solidFill>
                  <a:srgbClr val="3E3D2D"/>
                </a:solidFill>
              </a:rPr>
              <a:t>fopen function returns a FILE pointer if the file is opened successfully otherwise it returns NULL</a:t>
            </a:r>
          </a:p>
          <a:p>
            <a:pPr lvl="2"/>
            <a:r>
              <a:rPr lang="tr-TR" b="1" dirty="0">
                <a:solidFill>
                  <a:srgbClr val="3E3D2D"/>
                </a:solidFill>
              </a:rPr>
              <a:t>f</a:t>
            </a:r>
            <a:r>
              <a:rPr lang="tr-TR" b="1" dirty="0" smtClean="0">
                <a:solidFill>
                  <a:srgbClr val="3E3D2D"/>
                </a:solidFill>
              </a:rPr>
              <a:t>open function takes two arguments, file name and file open mode</a:t>
            </a:r>
            <a:endParaRPr lang="tr-TR" b="1" dirty="0">
              <a:solidFill>
                <a:srgbClr val="3E3D2D"/>
              </a:solidFill>
            </a:endParaRPr>
          </a:p>
          <a:p>
            <a:endParaRPr lang="tr-TR" b="1" dirty="0" smtClean="0">
              <a:solidFill>
                <a:srgbClr val="3E3D2D"/>
              </a:solidFill>
            </a:endParaRPr>
          </a:p>
          <a:p>
            <a:pPr lvl="1"/>
            <a:endParaRPr lang="tr-TR" b="1" dirty="0" smtClean="0">
              <a:solidFill>
                <a:srgbClr val="3E3D2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832779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5334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Sequential Access Files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295400"/>
            <a:ext cx="7477825" cy="4495800"/>
          </a:xfrm>
        </p:spPr>
        <p:txBody>
          <a:bodyPr>
            <a:normAutofit/>
          </a:bodyPr>
          <a:lstStyle/>
          <a:p>
            <a:r>
              <a:rPr lang="tr-TR" b="1" dirty="0">
                <a:solidFill>
                  <a:srgbClr val="3E3D2D"/>
                </a:solidFill>
              </a:rPr>
              <a:t>f</a:t>
            </a:r>
            <a:r>
              <a:rPr lang="tr-TR" b="1" dirty="0" smtClean="0">
                <a:solidFill>
                  <a:srgbClr val="3E3D2D"/>
                </a:solidFill>
              </a:rPr>
              <a:t>printf function is used to print to a file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It is like printf, it has only one difference; it takes additional first argument namely a FILE pointer</a:t>
            </a:r>
            <a:endParaRPr lang="tr-TR" b="1" dirty="0">
              <a:solidFill>
                <a:srgbClr val="3E3D2D"/>
              </a:solidFill>
            </a:endParaRPr>
          </a:p>
          <a:p>
            <a:r>
              <a:rPr lang="tr-TR" b="1" dirty="0">
                <a:solidFill>
                  <a:srgbClr val="3E3D2D"/>
                </a:solidFill>
              </a:rPr>
              <a:t>f</a:t>
            </a:r>
            <a:r>
              <a:rPr lang="tr-TR" b="1" dirty="0" smtClean="0">
                <a:solidFill>
                  <a:srgbClr val="3E3D2D"/>
                </a:solidFill>
              </a:rPr>
              <a:t>eof takes a FILE pointer as an argument and it returns true if the end of file indicator is set</a:t>
            </a:r>
          </a:p>
          <a:p>
            <a:r>
              <a:rPr lang="tr-TR" b="1" dirty="0">
                <a:solidFill>
                  <a:srgbClr val="3E3D2D"/>
                </a:solidFill>
              </a:rPr>
              <a:t>f</a:t>
            </a:r>
            <a:r>
              <a:rPr lang="tr-TR" b="1" dirty="0" smtClean="0">
                <a:solidFill>
                  <a:srgbClr val="3E3D2D"/>
                </a:solidFill>
              </a:rPr>
              <a:t>close takes a FILE pointer as an argument and closes the given file.</a:t>
            </a:r>
          </a:p>
        </p:txBody>
      </p:sp>
    </p:spTree>
    <p:extLst>
      <p:ext uri="{BB962C8B-B14F-4D97-AF65-F5344CB8AC3E}">
        <p14:creationId xmlns:p14="http://schemas.microsoft.com/office/powerpoint/2010/main" val="6919843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5334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Sequential Access Files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7" name="Object 3"/>
          <p:cNvGraphicFramePr>
            <a:graphicFrameLocks noGrp="1" noChangeAspect="1"/>
          </p:cNvGraphicFramePr>
          <p:nvPr>
            <p:ph/>
            <p:extLst>
              <p:ext uri="{D42A27DB-BD31-4B8C-83A1-F6EECF244321}">
                <p14:modId xmlns:p14="http://schemas.microsoft.com/office/powerpoint/2010/main" val="4112468167"/>
              </p:ext>
            </p:extLst>
          </p:nvPr>
        </p:nvGraphicFramePr>
        <p:xfrm>
          <a:off x="1212028" y="1481953"/>
          <a:ext cx="6096000" cy="4559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8616" name="Document" r:id="rId4" imgW="6091768" imgH="4556418" progId="Word.Document.8">
                  <p:embed/>
                </p:oleObj>
              </mc:Choice>
              <mc:Fallback>
                <p:oleObj name="Document" r:id="rId4" imgW="6091768" imgH="4556418" progId="Word.Document.8">
                  <p:embed/>
                  <p:pic>
                    <p:nvPicPr>
                      <p:cNvPr id="0" name="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2028" y="1481953"/>
                        <a:ext cx="6096000" cy="4559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0549466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10775</TotalTime>
  <Words>567</Words>
  <Application>Microsoft Office PowerPoint</Application>
  <PresentationFormat>On-screen Show (4:3)</PresentationFormat>
  <Paragraphs>112</Paragraphs>
  <Slides>15</Slides>
  <Notes>13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7" baseType="lpstr">
      <vt:lpstr>Austin</vt:lpstr>
      <vt:lpstr>Document</vt:lpstr>
      <vt:lpstr>EEE0115</vt:lpstr>
      <vt:lpstr>Outline</vt:lpstr>
      <vt:lpstr>Data Hierarchy</vt:lpstr>
      <vt:lpstr>Files and Streams</vt:lpstr>
      <vt:lpstr>Files and Streams</vt:lpstr>
      <vt:lpstr>Files and Streams</vt:lpstr>
      <vt:lpstr>Sequential Access Files</vt:lpstr>
      <vt:lpstr>Sequential Access Files</vt:lpstr>
      <vt:lpstr>Sequential Access Files</vt:lpstr>
      <vt:lpstr>Sequential Access Files</vt:lpstr>
      <vt:lpstr>PowerPoint Presentation</vt:lpstr>
      <vt:lpstr>Sequential Access Files</vt:lpstr>
      <vt:lpstr>Random Access Files</vt:lpstr>
      <vt:lpstr>Random Access Files</vt:lpstr>
      <vt:lpstr>Random Access Files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COM267</dc:title>
  <dc:creator>AR</dc:creator>
  <cp:lastModifiedBy>AR</cp:lastModifiedBy>
  <cp:revision>568</cp:revision>
  <dcterms:created xsi:type="dcterms:W3CDTF">2006-08-16T00:00:00Z</dcterms:created>
  <dcterms:modified xsi:type="dcterms:W3CDTF">2019-12-04T06:24:17Z</dcterms:modified>
</cp:coreProperties>
</file>