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96" y="10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DFDBB4F7-023A-4A2B-B1A3-DDBFE9E0251B}" type="datetimeFigureOut">
              <a:rPr lang="tr-TR" smtClean="0"/>
              <a:t>11.05.2019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5D7FAEB-5F6B-4461-8FF3-C7E37B9F3C9F}" type="slidenum">
              <a:rPr lang="tr-TR" smtClean="0"/>
              <a:t>‹#›</a:t>
            </a:fld>
            <a:endParaRPr lang="tr-TR"/>
          </a:p>
        </p:txBody>
      </p:sp>
    </p:spTree>
    <p:extLst>
      <p:ext uri="{BB962C8B-B14F-4D97-AF65-F5344CB8AC3E}">
        <p14:creationId xmlns:p14="http://schemas.microsoft.com/office/powerpoint/2010/main" val="33456803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FDBB4F7-023A-4A2B-B1A3-DDBFE9E0251B}" type="datetimeFigureOut">
              <a:rPr lang="tr-TR" smtClean="0"/>
              <a:t>11.05.2019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5D7FAEB-5F6B-4461-8FF3-C7E37B9F3C9F}" type="slidenum">
              <a:rPr lang="tr-TR" smtClean="0"/>
              <a:t>‹#›</a:t>
            </a:fld>
            <a:endParaRPr lang="tr-TR"/>
          </a:p>
        </p:txBody>
      </p:sp>
    </p:spTree>
    <p:extLst>
      <p:ext uri="{BB962C8B-B14F-4D97-AF65-F5344CB8AC3E}">
        <p14:creationId xmlns:p14="http://schemas.microsoft.com/office/powerpoint/2010/main" val="38802081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FDBB4F7-023A-4A2B-B1A3-DDBFE9E0251B}" type="datetimeFigureOut">
              <a:rPr lang="tr-TR" smtClean="0"/>
              <a:t>11.05.2019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5D7FAEB-5F6B-4461-8FF3-C7E37B9F3C9F}" type="slidenum">
              <a:rPr lang="tr-TR" smtClean="0"/>
              <a:t>‹#›</a:t>
            </a:fld>
            <a:endParaRPr lang="tr-TR"/>
          </a:p>
        </p:txBody>
      </p:sp>
    </p:spTree>
    <p:extLst>
      <p:ext uri="{BB962C8B-B14F-4D97-AF65-F5344CB8AC3E}">
        <p14:creationId xmlns:p14="http://schemas.microsoft.com/office/powerpoint/2010/main" val="2143614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FDBB4F7-023A-4A2B-B1A3-DDBFE9E0251B}" type="datetimeFigureOut">
              <a:rPr lang="tr-TR" smtClean="0"/>
              <a:t>11.05.2019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5D7FAEB-5F6B-4461-8FF3-C7E37B9F3C9F}" type="slidenum">
              <a:rPr lang="tr-TR" smtClean="0"/>
              <a:t>‹#›</a:t>
            </a:fld>
            <a:endParaRPr lang="tr-TR"/>
          </a:p>
        </p:txBody>
      </p:sp>
    </p:spTree>
    <p:extLst>
      <p:ext uri="{BB962C8B-B14F-4D97-AF65-F5344CB8AC3E}">
        <p14:creationId xmlns:p14="http://schemas.microsoft.com/office/powerpoint/2010/main" val="776570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DFDBB4F7-023A-4A2B-B1A3-DDBFE9E0251B}" type="datetimeFigureOut">
              <a:rPr lang="tr-TR" smtClean="0"/>
              <a:t>11.05.2019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5D7FAEB-5F6B-4461-8FF3-C7E37B9F3C9F}" type="slidenum">
              <a:rPr lang="tr-TR" smtClean="0"/>
              <a:t>‹#›</a:t>
            </a:fld>
            <a:endParaRPr lang="tr-TR"/>
          </a:p>
        </p:txBody>
      </p:sp>
    </p:spTree>
    <p:extLst>
      <p:ext uri="{BB962C8B-B14F-4D97-AF65-F5344CB8AC3E}">
        <p14:creationId xmlns:p14="http://schemas.microsoft.com/office/powerpoint/2010/main" val="28042395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FDBB4F7-023A-4A2B-B1A3-DDBFE9E0251B}" type="datetimeFigureOut">
              <a:rPr lang="tr-TR" smtClean="0"/>
              <a:t>11.05.2019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5D7FAEB-5F6B-4461-8FF3-C7E37B9F3C9F}" type="slidenum">
              <a:rPr lang="tr-TR" smtClean="0"/>
              <a:t>‹#›</a:t>
            </a:fld>
            <a:endParaRPr lang="tr-TR"/>
          </a:p>
        </p:txBody>
      </p:sp>
    </p:spTree>
    <p:extLst>
      <p:ext uri="{BB962C8B-B14F-4D97-AF65-F5344CB8AC3E}">
        <p14:creationId xmlns:p14="http://schemas.microsoft.com/office/powerpoint/2010/main" val="2470003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FDBB4F7-023A-4A2B-B1A3-DDBFE9E0251B}" type="datetimeFigureOut">
              <a:rPr lang="tr-TR" smtClean="0"/>
              <a:t>11.05.2019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5D7FAEB-5F6B-4461-8FF3-C7E37B9F3C9F}" type="slidenum">
              <a:rPr lang="tr-TR" smtClean="0"/>
              <a:t>‹#›</a:t>
            </a:fld>
            <a:endParaRPr lang="tr-TR"/>
          </a:p>
        </p:txBody>
      </p:sp>
    </p:spTree>
    <p:extLst>
      <p:ext uri="{BB962C8B-B14F-4D97-AF65-F5344CB8AC3E}">
        <p14:creationId xmlns:p14="http://schemas.microsoft.com/office/powerpoint/2010/main" val="817262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FDBB4F7-023A-4A2B-B1A3-DDBFE9E0251B}" type="datetimeFigureOut">
              <a:rPr lang="tr-TR" smtClean="0"/>
              <a:t>11.05.2019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5D7FAEB-5F6B-4461-8FF3-C7E37B9F3C9F}" type="slidenum">
              <a:rPr lang="tr-TR" smtClean="0"/>
              <a:t>‹#›</a:t>
            </a:fld>
            <a:endParaRPr lang="tr-TR"/>
          </a:p>
        </p:txBody>
      </p:sp>
    </p:spTree>
    <p:extLst>
      <p:ext uri="{BB962C8B-B14F-4D97-AF65-F5344CB8AC3E}">
        <p14:creationId xmlns:p14="http://schemas.microsoft.com/office/powerpoint/2010/main" val="32064269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FDBB4F7-023A-4A2B-B1A3-DDBFE9E0251B}" type="datetimeFigureOut">
              <a:rPr lang="tr-TR" smtClean="0"/>
              <a:t>11.05.2019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5D7FAEB-5F6B-4461-8FF3-C7E37B9F3C9F}" type="slidenum">
              <a:rPr lang="tr-TR" smtClean="0"/>
              <a:t>‹#›</a:t>
            </a:fld>
            <a:endParaRPr lang="tr-TR"/>
          </a:p>
        </p:txBody>
      </p:sp>
    </p:spTree>
    <p:extLst>
      <p:ext uri="{BB962C8B-B14F-4D97-AF65-F5344CB8AC3E}">
        <p14:creationId xmlns:p14="http://schemas.microsoft.com/office/powerpoint/2010/main" val="25722177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FDBB4F7-023A-4A2B-B1A3-DDBFE9E0251B}" type="datetimeFigureOut">
              <a:rPr lang="tr-TR" smtClean="0"/>
              <a:t>11.05.2019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5D7FAEB-5F6B-4461-8FF3-C7E37B9F3C9F}" type="slidenum">
              <a:rPr lang="tr-TR" smtClean="0"/>
              <a:t>‹#›</a:t>
            </a:fld>
            <a:endParaRPr lang="tr-TR"/>
          </a:p>
        </p:txBody>
      </p:sp>
    </p:spTree>
    <p:extLst>
      <p:ext uri="{BB962C8B-B14F-4D97-AF65-F5344CB8AC3E}">
        <p14:creationId xmlns:p14="http://schemas.microsoft.com/office/powerpoint/2010/main" val="25354105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FDBB4F7-023A-4A2B-B1A3-DDBFE9E0251B}" type="datetimeFigureOut">
              <a:rPr lang="tr-TR" smtClean="0"/>
              <a:t>11.05.2019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5D7FAEB-5F6B-4461-8FF3-C7E37B9F3C9F}" type="slidenum">
              <a:rPr lang="tr-TR" smtClean="0"/>
              <a:t>‹#›</a:t>
            </a:fld>
            <a:endParaRPr lang="tr-TR"/>
          </a:p>
        </p:txBody>
      </p:sp>
    </p:spTree>
    <p:extLst>
      <p:ext uri="{BB962C8B-B14F-4D97-AF65-F5344CB8AC3E}">
        <p14:creationId xmlns:p14="http://schemas.microsoft.com/office/powerpoint/2010/main" val="1457475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DBB4F7-023A-4A2B-B1A3-DDBFE9E0251B}" type="datetimeFigureOut">
              <a:rPr lang="tr-TR" smtClean="0"/>
              <a:t>11.05.2019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D7FAEB-5F6B-4461-8FF3-C7E37B9F3C9F}" type="slidenum">
              <a:rPr lang="tr-TR" smtClean="0"/>
              <a:t>‹#›</a:t>
            </a:fld>
            <a:endParaRPr lang="tr-TR"/>
          </a:p>
        </p:txBody>
      </p:sp>
    </p:spTree>
    <p:extLst>
      <p:ext uri="{BB962C8B-B14F-4D97-AF65-F5344CB8AC3E}">
        <p14:creationId xmlns:p14="http://schemas.microsoft.com/office/powerpoint/2010/main" val="24050144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498762"/>
            <a:ext cx="9144000" cy="949643"/>
          </a:xfrm>
        </p:spPr>
        <p:txBody>
          <a:bodyPr>
            <a:normAutofit fontScale="90000"/>
          </a:bodyPr>
          <a:lstStyle/>
          <a:p>
            <a:r>
              <a:rPr lang="tr-TR" dirty="0" smtClean="0"/>
              <a:t>Ücret, kâr ve rantın belirlenmesi</a:t>
            </a:r>
            <a:endParaRPr lang="tr-TR" dirty="0"/>
          </a:p>
        </p:txBody>
      </p:sp>
      <p:sp>
        <p:nvSpPr>
          <p:cNvPr id="3" name="Alt Başlık 2"/>
          <p:cNvSpPr>
            <a:spLocks noGrp="1"/>
          </p:cNvSpPr>
          <p:nvPr>
            <p:ph type="subTitle" idx="1"/>
          </p:nvPr>
        </p:nvSpPr>
        <p:spPr>
          <a:xfrm>
            <a:off x="1524000" y="1712422"/>
            <a:ext cx="9144000" cy="3545378"/>
          </a:xfrm>
        </p:spPr>
        <p:txBody>
          <a:bodyPr>
            <a:normAutofit lnSpcReduction="10000"/>
          </a:bodyPr>
          <a:lstStyle/>
          <a:p>
            <a:pPr algn="l"/>
            <a:r>
              <a:rPr lang="tr-TR" dirty="0" smtClean="0"/>
              <a:t>Ücretler. </a:t>
            </a:r>
          </a:p>
          <a:p>
            <a:pPr algn="l"/>
            <a:r>
              <a:rPr lang="tr-TR" dirty="0" smtClean="0"/>
              <a:t>«Emek </a:t>
            </a:r>
            <a:r>
              <a:rPr lang="tr-TR" dirty="0"/>
              <a:t>ürünü, emeğin doğal ödülünü yahut ücretini oluşturur. Toprağın benimsenip mal mevcudunun birikmesinden önceki o ilkel durum içerisinde, emeğin tüm ürünü işçiye ait olur. Kendisiyle ortaklık edecek ne mal sahibi vardır, ne de </a:t>
            </a:r>
            <a:r>
              <a:rPr lang="tr-TR" dirty="0" smtClean="0"/>
              <a:t>efendisi.»</a:t>
            </a:r>
          </a:p>
          <a:p>
            <a:pPr algn="l"/>
            <a:r>
              <a:rPr lang="tr-TR" dirty="0"/>
              <a:t>Bu durum öylece sürüp gitmiş olsaydı, üretici güçlerde işbölümünün sebep olduğu gelişmeler dolayısıyla, emeğin ücretleri artardı. Her şey gitgide ucuzlardı. Daha az emekle üretilir; eşit miktarda emeğin ürünü olan mallar, bu durumda tabii, birbirleriyle değiş edilebileceği için, yine daha az emeğin ürünü ile satın alınırdı. </a:t>
            </a:r>
          </a:p>
        </p:txBody>
      </p:sp>
    </p:spTree>
    <p:extLst>
      <p:ext uri="{BB962C8B-B14F-4D97-AF65-F5344CB8AC3E}">
        <p14:creationId xmlns:p14="http://schemas.microsoft.com/office/powerpoint/2010/main" val="30194334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Ücretlerdeki değişmeler ve ulusal zenginlik</a:t>
            </a:r>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dirty="0" smtClean="0"/>
              <a:t>Emek ücretlerinin artışı, artan zenginliğin sonucu, nüfus artışının nedenidir. </a:t>
            </a:r>
          </a:p>
          <a:p>
            <a:pPr marL="0" indent="0">
              <a:buNone/>
            </a:pPr>
            <a:endParaRPr lang="tr-TR" dirty="0"/>
          </a:p>
          <a:p>
            <a:pPr marL="0" indent="0">
              <a:buNone/>
            </a:pPr>
            <a:r>
              <a:rPr lang="tr-TR" dirty="0" smtClean="0"/>
              <a:t>Ulusal zenginliğin arttığı bir toplumda ücretler artar. Buna karşılık zenginliğin arttığı bir yerde ücretler artarken, zenginliğin değişmediği bir toplumda ücretler de artmaz. </a:t>
            </a:r>
          </a:p>
          <a:p>
            <a:pPr marL="0" indent="0">
              <a:buNone/>
            </a:pPr>
            <a:endParaRPr lang="tr-TR" dirty="0"/>
          </a:p>
          <a:p>
            <a:pPr marL="0" indent="0">
              <a:buNone/>
            </a:pPr>
            <a:r>
              <a:rPr lang="tr-TR" dirty="0" smtClean="0"/>
              <a:t>Yüksek ücret çalışmayı özendirir. </a:t>
            </a:r>
            <a:r>
              <a:rPr lang="tr-TR" dirty="0"/>
              <a:t>. İnsanın bütün öteki iyi huyları gibi, bu da, gösterilen teşvik oranında mükemmelleşir. </a:t>
            </a:r>
            <a:r>
              <a:rPr lang="tr-TR"/>
              <a:t>Bol beslenme, işçinin beden gücünü çoğaltır. </a:t>
            </a:r>
            <a:endParaRPr lang="tr-TR" dirty="0"/>
          </a:p>
        </p:txBody>
      </p:sp>
    </p:spTree>
    <p:extLst>
      <p:ext uri="{BB962C8B-B14F-4D97-AF65-F5344CB8AC3E}">
        <p14:creationId xmlns:p14="http://schemas.microsoft.com/office/powerpoint/2010/main" val="12454778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Emek verimliliğinin artmasıyla nispi fiyat yapısının “çelişkili” değişimi </a:t>
            </a:r>
            <a:endParaRPr lang="tr-TR" dirty="0"/>
          </a:p>
        </p:txBody>
      </p:sp>
      <p:sp>
        <p:nvSpPr>
          <p:cNvPr id="3" name="İçerik Yer Tutucusu 2"/>
          <p:cNvSpPr>
            <a:spLocks noGrp="1"/>
          </p:cNvSpPr>
          <p:nvPr>
            <p:ph idx="1"/>
          </p:nvPr>
        </p:nvSpPr>
        <p:spPr/>
        <p:txBody>
          <a:bodyPr/>
          <a:lstStyle/>
          <a:p>
            <a:pPr marL="0" indent="0">
              <a:buNone/>
            </a:pPr>
            <a:r>
              <a:rPr lang="tr-TR" dirty="0" smtClean="0"/>
              <a:t>Emek verimliliği arttıkça, aynı miktarda emekle daha fazla ürün elde edilir. </a:t>
            </a:r>
          </a:p>
          <a:p>
            <a:pPr marL="0" indent="0">
              <a:buNone/>
            </a:pPr>
            <a:endParaRPr lang="tr-TR" dirty="0"/>
          </a:p>
          <a:p>
            <a:pPr marL="0" indent="0">
              <a:buNone/>
            </a:pPr>
            <a:r>
              <a:rPr lang="tr-TR" dirty="0" smtClean="0"/>
              <a:t>Tüm sektörlerde temel eğilim, emek verimliliğini artırmaktır. </a:t>
            </a:r>
          </a:p>
          <a:p>
            <a:pPr marL="0" indent="0">
              <a:buNone/>
            </a:pPr>
            <a:r>
              <a:rPr lang="tr-TR" dirty="0" smtClean="0"/>
              <a:t>Farklı verimlilik artış oranları, ürünlerin nispi fiyat yapısını değiştirir </a:t>
            </a:r>
          </a:p>
          <a:p>
            <a:pPr marL="0" indent="0">
              <a:buNone/>
            </a:pPr>
            <a:r>
              <a:rPr lang="tr-TR" dirty="0" smtClean="0"/>
              <a:t>Bu durum, görünüşte çelişkili bir sonuç doğurur </a:t>
            </a:r>
            <a:endParaRPr lang="tr-TR" dirty="0"/>
          </a:p>
          <a:p>
            <a:pPr marL="0" indent="0">
              <a:buNone/>
            </a:pPr>
            <a:endParaRPr lang="tr-TR" dirty="0"/>
          </a:p>
        </p:txBody>
      </p:sp>
    </p:spTree>
    <p:extLst>
      <p:ext uri="{BB962C8B-B14F-4D97-AF65-F5344CB8AC3E}">
        <p14:creationId xmlns:p14="http://schemas.microsoft.com/office/powerpoint/2010/main" val="17566868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Ücret üzerine: ustalarla işçiler arasındaki çelişki</a:t>
            </a:r>
            <a:endParaRPr lang="tr-TR" dirty="0"/>
          </a:p>
        </p:txBody>
      </p:sp>
      <p:sp>
        <p:nvSpPr>
          <p:cNvPr id="3" name="İçerik Yer Tutucusu 2"/>
          <p:cNvSpPr>
            <a:spLocks noGrp="1"/>
          </p:cNvSpPr>
          <p:nvPr>
            <p:ph idx="1"/>
          </p:nvPr>
        </p:nvSpPr>
        <p:spPr/>
        <p:txBody>
          <a:bodyPr/>
          <a:lstStyle/>
          <a:p>
            <a:pPr marL="0" indent="0">
              <a:buNone/>
            </a:pPr>
            <a:r>
              <a:rPr lang="tr-TR" dirty="0" smtClean="0"/>
              <a:t>«Ortalama </a:t>
            </a:r>
            <a:r>
              <a:rPr lang="tr-TR" dirty="0"/>
              <a:t>emek ücretleri denilen şey, çokluk, her yerde, çıkarı hiç de birbirinin aynı olmayan bu iki taraf arasındaki sözleşmeye dayanır. İşçiler, elden geldiğince çok almak; ustalar ise elden geldiğince az vermek isterler. Birinciler, emek ücretlerini artırmak; ikinciler ise bunu indirmek için, kendi aralarında birleşmeye </a:t>
            </a:r>
            <a:r>
              <a:rPr lang="tr-TR" dirty="0" smtClean="0"/>
              <a:t>yatkındırlar.» </a:t>
            </a:r>
          </a:p>
          <a:p>
            <a:pPr marL="0" indent="0">
              <a:buNone/>
            </a:pPr>
            <a:endParaRPr lang="tr-TR" dirty="0"/>
          </a:p>
        </p:txBody>
      </p:sp>
    </p:spTree>
    <p:extLst>
      <p:ext uri="{BB962C8B-B14F-4D97-AF65-F5344CB8AC3E}">
        <p14:creationId xmlns:p14="http://schemas.microsoft.com/office/powerpoint/2010/main" val="19315811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İşverenlerin üstünlükleri </a:t>
            </a:r>
            <a:endParaRPr lang="tr-TR" dirty="0"/>
          </a:p>
        </p:txBody>
      </p:sp>
      <p:sp>
        <p:nvSpPr>
          <p:cNvPr id="3" name="İçerik Yer Tutucusu 2"/>
          <p:cNvSpPr>
            <a:spLocks noGrp="1"/>
          </p:cNvSpPr>
          <p:nvPr>
            <p:ph idx="1"/>
          </p:nvPr>
        </p:nvSpPr>
        <p:spPr/>
        <p:txBody>
          <a:bodyPr/>
          <a:lstStyle/>
          <a:p>
            <a:pPr marL="0" indent="0">
              <a:buNone/>
            </a:pPr>
            <a:r>
              <a:rPr lang="tr-TR" dirty="0" smtClean="0"/>
              <a:t>Ustalar sayıca azdırlar, kolay birleşirler </a:t>
            </a:r>
          </a:p>
          <a:p>
            <a:pPr marL="0" indent="0">
              <a:buNone/>
            </a:pPr>
            <a:endParaRPr lang="tr-TR" dirty="0" smtClean="0"/>
          </a:p>
          <a:p>
            <a:pPr marL="0" indent="0">
              <a:buNone/>
            </a:pPr>
            <a:r>
              <a:rPr lang="tr-TR" dirty="0" smtClean="0"/>
              <a:t>Kanunlar, ustaların bir araya gelmesine izin verir </a:t>
            </a:r>
          </a:p>
          <a:p>
            <a:pPr marL="0" indent="0">
              <a:buNone/>
            </a:pPr>
            <a:endParaRPr lang="tr-TR" dirty="0"/>
          </a:p>
          <a:p>
            <a:pPr marL="0" indent="0">
              <a:buNone/>
            </a:pPr>
            <a:r>
              <a:rPr lang="tr-TR" dirty="0" smtClean="0"/>
              <a:t>Ustalar, ellerinde mal birikimi olduğu için, işçilere karşı üstün durumdadırlar </a:t>
            </a:r>
          </a:p>
          <a:p>
            <a:pPr marL="0" indent="0">
              <a:buNone/>
            </a:pPr>
            <a:endParaRPr lang="tr-TR" dirty="0"/>
          </a:p>
        </p:txBody>
      </p:sp>
    </p:spTree>
    <p:extLst>
      <p:ext uri="{BB962C8B-B14F-4D97-AF65-F5344CB8AC3E}">
        <p14:creationId xmlns:p14="http://schemas.microsoft.com/office/powerpoint/2010/main" val="9901069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Ücret düzeyi ve ücret fonu </a:t>
            </a:r>
            <a:endParaRPr lang="tr-TR" dirty="0"/>
          </a:p>
        </p:txBody>
      </p:sp>
      <p:sp>
        <p:nvSpPr>
          <p:cNvPr id="3" name="İçerik Yer Tutucusu 2"/>
          <p:cNvSpPr>
            <a:spLocks noGrp="1"/>
          </p:cNvSpPr>
          <p:nvPr>
            <p:ph idx="1"/>
          </p:nvPr>
        </p:nvSpPr>
        <p:spPr/>
        <p:txBody>
          <a:bodyPr/>
          <a:lstStyle/>
          <a:p>
            <a:pPr marL="0" indent="0">
              <a:buNone/>
            </a:pPr>
            <a:r>
              <a:rPr lang="tr-TR" dirty="0"/>
              <a:t>Bir insanın hep işi ile ömür sürmesi; ücretinin hiç değilse geçimine yetmesi gerekir. Hatta çoğu hallerde, ücret bundan biraz fazla olmalıdır; yoksa çoluk çocuk yetiştirmesine imkan </a:t>
            </a:r>
            <a:r>
              <a:rPr lang="tr-TR" dirty="0" smtClean="0"/>
              <a:t>olmaz. </a:t>
            </a:r>
          </a:p>
          <a:p>
            <a:pPr marL="0" indent="0">
              <a:buNone/>
            </a:pPr>
            <a:endParaRPr lang="tr-TR" dirty="0"/>
          </a:p>
          <a:p>
            <a:pPr marL="0" indent="0">
              <a:buNone/>
            </a:pPr>
            <a:r>
              <a:rPr lang="tr-TR" dirty="0"/>
              <a:t>Ücretle geçinenlere karşı olan talebin, ancak ücret ödemek üzere ayrılan fonların artışı kadar çoğalabileceği meydandadır. Bu ödenekler, iki çeşittir. Birincisi, geçim ihtiyacından arta kalan gelirdir. İkincisi, bunların patronlarının çalışması için gereken mal mevcudunun fazla kalanıdır. </a:t>
            </a:r>
          </a:p>
        </p:txBody>
      </p:sp>
    </p:spTree>
    <p:extLst>
      <p:ext uri="{BB962C8B-B14F-4D97-AF65-F5344CB8AC3E}">
        <p14:creationId xmlns:p14="http://schemas.microsoft.com/office/powerpoint/2010/main" val="32107553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Ücretlerin artmasını koşulu</a:t>
            </a:r>
            <a:endParaRPr lang="tr-TR" dirty="0"/>
          </a:p>
        </p:txBody>
      </p:sp>
      <p:sp>
        <p:nvSpPr>
          <p:cNvPr id="3" name="İçerik Yer Tutucusu 2"/>
          <p:cNvSpPr>
            <a:spLocks noGrp="1"/>
          </p:cNvSpPr>
          <p:nvPr>
            <p:ph idx="1"/>
          </p:nvPr>
        </p:nvSpPr>
        <p:spPr/>
        <p:txBody>
          <a:bodyPr/>
          <a:lstStyle/>
          <a:p>
            <a:pPr marL="0" indent="0">
              <a:buNone/>
            </a:pPr>
            <a:r>
              <a:rPr lang="tr-TR" dirty="0" smtClean="0"/>
              <a:t>Ücretlerin artmasının koşulu mal mevcudunun artmasıdır; ulusal zenginliğin çoğalması emek talebini artırır </a:t>
            </a:r>
          </a:p>
          <a:p>
            <a:pPr marL="0" indent="0">
              <a:buNone/>
            </a:pPr>
            <a:endParaRPr lang="tr-TR" dirty="0"/>
          </a:p>
          <a:p>
            <a:pPr marL="0" indent="0">
              <a:buNone/>
            </a:pPr>
            <a:r>
              <a:rPr lang="tr-TR" dirty="0" smtClean="0"/>
              <a:t>Ücretler, ulusal zenginliğin sürekli arttığı yerde yükselir </a:t>
            </a:r>
          </a:p>
          <a:p>
            <a:pPr marL="0" indent="0">
              <a:buNone/>
            </a:pPr>
            <a:r>
              <a:rPr lang="tr-TR" dirty="0" smtClean="0"/>
              <a:t>Önemli olan belirli bir zamandaki büyüklük değil, sürekli artıştır. </a:t>
            </a:r>
          </a:p>
          <a:p>
            <a:pPr marL="0" indent="0">
              <a:buNone/>
            </a:pPr>
            <a:endParaRPr lang="tr-TR" dirty="0"/>
          </a:p>
        </p:txBody>
      </p:sp>
    </p:spTree>
    <p:extLst>
      <p:ext uri="{BB962C8B-B14F-4D97-AF65-F5344CB8AC3E}">
        <p14:creationId xmlns:p14="http://schemas.microsoft.com/office/powerpoint/2010/main" val="36640507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Ücret düzeyi ve özgür emek </a:t>
            </a:r>
            <a:endParaRPr lang="tr-TR" dirty="0"/>
          </a:p>
        </p:txBody>
      </p:sp>
      <p:sp>
        <p:nvSpPr>
          <p:cNvPr id="3" name="İçerik Yer Tutucusu 2"/>
          <p:cNvSpPr>
            <a:spLocks noGrp="1"/>
          </p:cNvSpPr>
          <p:nvPr>
            <p:ph idx="1"/>
          </p:nvPr>
        </p:nvSpPr>
        <p:spPr/>
        <p:txBody>
          <a:bodyPr/>
          <a:lstStyle/>
          <a:p>
            <a:pPr marL="0" indent="0">
              <a:buNone/>
            </a:pPr>
            <a:r>
              <a:rPr lang="tr-TR" dirty="0" smtClean="0"/>
              <a:t>Her hayvan türü, beslenme araçları oranında çoğalabilir. </a:t>
            </a:r>
          </a:p>
          <a:p>
            <a:pPr marL="0" indent="0">
              <a:buNone/>
            </a:pPr>
            <a:r>
              <a:rPr lang="tr-TR" dirty="0" smtClean="0"/>
              <a:t>Yiyecek kıtlığı, alt tabakalardaki insan türünün çoğalmasının önüne engel oluşturabilir. </a:t>
            </a:r>
          </a:p>
          <a:p>
            <a:pPr marL="0" indent="0">
              <a:buNone/>
            </a:pPr>
            <a:r>
              <a:rPr lang="tr-TR" dirty="0" smtClean="0"/>
              <a:t>Emeğin ödüllendirilmesi, daha çok çocuk yetiştirmeyi mümkün kılar. </a:t>
            </a:r>
          </a:p>
          <a:p>
            <a:pPr marL="0" indent="0">
              <a:buNone/>
            </a:pPr>
            <a:endParaRPr lang="tr-TR" dirty="0"/>
          </a:p>
          <a:p>
            <a:pPr marL="0" indent="0">
              <a:buNone/>
            </a:pPr>
            <a:r>
              <a:rPr lang="tr-TR" dirty="0" smtClean="0"/>
              <a:t>Özgür emek, köle emeğinden daha ucuzdur. </a:t>
            </a:r>
          </a:p>
          <a:p>
            <a:pPr marL="0" indent="0">
              <a:buNone/>
            </a:pPr>
            <a:r>
              <a:rPr lang="tr-TR" dirty="0" smtClean="0"/>
              <a:t>Emek ücretlerinin artışı, artan zenginliğin sonucu, nüfus artışının nedenidir. </a:t>
            </a:r>
            <a:endParaRPr lang="tr-TR" dirty="0"/>
          </a:p>
        </p:txBody>
      </p:sp>
    </p:spTree>
    <p:extLst>
      <p:ext uri="{BB962C8B-B14F-4D97-AF65-F5344CB8AC3E}">
        <p14:creationId xmlns:p14="http://schemas.microsoft.com/office/powerpoint/2010/main" val="41400658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Nominal ve gerçek ücret </a:t>
            </a:r>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dirty="0"/>
              <a:t>Emeğin para olarak ödenen karşılığı, ister istemez iki şarta göre, yani emeğe karşı olan talep ile yaşam için gerekli ve elverişli maddelerin fiyatına göre düzenlenir. İşçiye verilmesi lazım gelen yaşam için gerekli ve elverişli maddeler miktarını; artar, duraklar ya da azalır oluşuna yahut artan, yerinde sayan veya azalan bir nüfusa ihtiyaç göstermesine göre, emeğe karşı olan talep belirler. Emeğin para ile ödenen bedeli de bu miktarı satın almak için ne gerekiyorsa onunla belli olur</a:t>
            </a:r>
            <a:r>
              <a:rPr lang="tr-TR" dirty="0" smtClean="0"/>
              <a:t>. Demek ki, </a:t>
            </a:r>
            <a:r>
              <a:rPr lang="tr-TR" dirty="0"/>
              <a:t>yiyecek içecek fiyatı yüksek ise emek fiyatı daha yüksek </a:t>
            </a:r>
            <a:r>
              <a:rPr lang="tr-TR" dirty="0" smtClean="0"/>
              <a:t>olacaktır. </a:t>
            </a:r>
          </a:p>
          <a:p>
            <a:pPr marL="0" indent="0">
              <a:buNone/>
            </a:pPr>
            <a:endParaRPr lang="tr-TR" dirty="0" smtClean="0"/>
          </a:p>
          <a:p>
            <a:pPr marL="0" indent="0">
              <a:buNone/>
            </a:pPr>
            <a:r>
              <a:rPr lang="tr-TR" dirty="0" smtClean="0"/>
              <a:t>Geçim araçlarının fiyatlarındaki değişme, emek ücretlerini de orantılı olarak değiştirir</a:t>
            </a:r>
            <a:endParaRPr lang="tr-TR" dirty="0"/>
          </a:p>
        </p:txBody>
      </p:sp>
    </p:spTree>
    <p:extLst>
      <p:ext uri="{BB962C8B-B14F-4D97-AF65-F5344CB8AC3E}">
        <p14:creationId xmlns:p14="http://schemas.microsoft.com/office/powerpoint/2010/main" val="15412532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Ücret artışı ve meta fiyatı </a:t>
            </a:r>
            <a:endParaRPr lang="tr-TR" dirty="0"/>
          </a:p>
        </p:txBody>
      </p:sp>
      <p:sp>
        <p:nvSpPr>
          <p:cNvPr id="3" name="İçerik Yer Tutucusu 2"/>
          <p:cNvSpPr>
            <a:spLocks noGrp="1"/>
          </p:cNvSpPr>
          <p:nvPr>
            <p:ph idx="1"/>
          </p:nvPr>
        </p:nvSpPr>
        <p:spPr/>
        <p:txBody>
          <a:bodyPr/>
          <a:lstStyle/>
          <a:p>
            <a:pPr marL="0" indent="0">
              <a:buNone/>
            </a:pPr>
            <a:r>
              <a:rPr lang="tr-TR" dirty="0"/>
              <a:t>Pahalı bir yılın kıtlığı emeğe karşı talebi azalttığından emek bedelini alçaltmaya vesile olduğu gibi; yiyecek içecek pahalılığı, bu fiyatı yükseltmeye sebep olur. bunun tersine bir ucuzluk yılındaki bolluk ise bu talebi çoğaltmakla emeğin fiyatını yükseltmeye; yiyecek içecek ucuzluğu ise, bu bedeli alçaltmaya sebep olur. M</a:t>
            </a:r>
            <a:r>
              <a:rPr lang="tr-TR" dirty="0" smtClean="0"/>
              <a:t>al </a:t>
            </a:r>
            <a:r>
              <a:rPr lang="tr-TR" dirty="0"/>
              <a:t>fiyatlarının her zamanki değişmelerinde, bu birbirine aykırı iki neden, birbirinin etkisini giderir gibidir. Emek ücretlerinin, her yerde, yiyecek içecek fiyatından çok daha bir kararlı ve sürekli oluşunun nedeni biraz da belki budur. </a:t>
            </a:r>
          </a:p>
        </p:txBody>
      </p:sp>
    </p:spTree>
    <p:extLst>
      <p:ext uri="{BB962C8B-B14F-4D97-AF65-F5344CB8AC3E}">
        <p14:creationId xmlns:p14="http://schemas.microsoft.com/office/powerpoint/2010/main" val="130040519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120</TotalTime>
  <Words>693</Words>
  <Application>Microsoft Office PowerPoint</Application>
  <PresentationFormat>Geniş ekran</PresentationFormat>
  <Paragraphs>46</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Ücret, kâr ve rantın belirlenmesi</vt:lpstr>
      <vt:lpstr>Emek verimliliğinin artmasıyla nispi fiyat yapısının “çelişkili” değişimi </vt:lpstr>
      <vt:lpstr>Ücret üzerine: ustalarla işçiler arasındaki çelişki</vt:lpstr>
      <vt:lpstr>İşverenlerin üstünlükleri </vt:lpstr>
      <vt:lpstr>Ücret düzeyi ve ücret fonu </vt:lpstr>
      <vt:lpstr>Ücretlerin artmasını koşulu</vt:lpstr>
      <vt:lpstr>Ücret düzeyi ve özgür emek </vt:lpstr>
      <vt:lpstr>Nominal ve gerçek ücret </vt:lpstr>
      <vt:lpstr>Ücret artışı ve meta fiyatı </vt:lpstr>
      <vt:lpstr>Ücretlerdeki değişmeler ve ulusal zenginlik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Ücret, kâr ve rantın belirlenmesi</dc:title>
  <dc:creator>User</dc:creator>
  <cp:lastModifiedBy>User</cp:lastModifiedBy>
  <cp:revision>4</cp:revision>
  <dcterms:created xsi:type="dcterms:W3CDTF">2019-05-11T09:10:36Z</dcterms:created>
  <dcterms:modified xsi:type="dcterms:W3CDTF">2019-05-11T11:11:33Z</dcterms:modified>
</cp:coreProperties>
</file>