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492" r:id="rId2"/>
    <p:sldId id="899" r:id="rId3"/>
    <p:sldId id="845" r:id="rId4"/>
    <p:sldId id="910" r:id="rId5"/>
    <p:sldId id="911" r:id="rId6"/>
    <p:sldId id="909" r:id="rId7"/>
    <p:sldId id="891" r:id="rId8"/>
    <p:sldId id="848" r:id="rId9"/>
    <p:sldId id="906" r:id="rId10"/>
    <p:sldId id="849" r:id="rId11"/>
    <p:sldId id="850" r:id="rId12"/>
    <p:sldId id="851" r:id="rId13"/>
    <p:sldId id="907" r:id="rId14"/>
    <p:sldId id="901" r:id="rId15"/>
    <p:sldId id="852" r:id="rId16"/>
    <p:sldId id="892" r:id="rId17"/>
    <p:sldId id="853" r:id="rId18"/>
    <p:sldId id="893" r:id="rId19"/>
    <p:sldId id="912" r:id="rId20"/>
    <p:sldId id="854" r:id="rId21"/>
    <p:sldId id="908" r:id="rId22"/>
    <p:sldId id="855" r:id="rId23"/>
    <p:sldId id="895" r:id="rId24"/>
    <p:sldId id="856" r:id="rId25"/>
    <p:sldId id="904" r:id="rId26"/>
    <p:sldId id="896" r:id="rId27"/>
    <p:sldId id="857" r:id="rId28"/>
    <p:sldId id="905" r:id="rId29"/>
    <p:sldId id="859" r:id="rId30"/>
    <p:sldId id="860" r:id="rId31"/>
    <p:sldId id="861" r:id="rId32"/>
    <p:sldId id="862" r:id="rId33"/>
    <p:sldId id="863" r:id="rId34"/>
  </p:sldIdLst>
  <p:sldSz cx="9144000" cy="6858000" type="screen4x3"/>
  <p:notesSz cx="9926638" cy="67818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7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90287"/>
    <a:srgbClr val="006600"/>
    <a:srgbClr val="FFFFCC"/>
    <a:srgbClr val="FF0000"/>
    <a:srgbClr val="FFFF99"/>
    <a:srgbClr val="FFFF66"/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51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50" d="100"/>
          <a:sy n="150" d="100"/>
        </p:scale>
        <p:origin x="2040" y="1698"/>
      </p:cViewPr>
      <p:guideLst>
        <p:guide orient="horz" pos="2137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tr-TR"/>
              <a:t>Farmakoloji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2075"/>
            <a:ext cx="4300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pitchFamily="34" charset="0"/>
              </a:defRPr>
            </a:lvl1pPr>
          </a:lstStyle>
          <a:p>
            <a:r>
              <a:rPr lang="tr-TR"/>
              <a:t>Prof. Dr. Ç. Hakan KARADAĞ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42075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pitchFamily="34" charset="0"/>
              </a:defRPr>
            </a:lvl1pPr>
          </a:lstStyle>
          <a:p>
            <a:r>
              <a:rPr lang="tr-TR"/>
              <a:t>Antihipertansifler </a:t>
            </a:r>
            <a:fld id="{C9067FA8-8CDA-425C-887E-086668DEB59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67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08000"/>
            <a:ext cx="3392488" cy="2544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1038"/>
            <a:ext cx="7942262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2075"/>
            <a:ext cx="4300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42075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pitchFamily="34" charset="0"/>
              </a:defRPr>
            </a:lvl1pPr>
          </a:lstStyle>
          <a:p>
            <a:fld id="{A755136E-9207-44DE-905E-BD6F73D7622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1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F51AE-318A-43C8-A934-799E631AC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6A62B-C6B3-4A27-A31D-53B65C8CD16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4F2C3-7E3B-4F56-853C-12FE6B9FDE5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4F5A4-B694-4EA3-9C5C-BCB088DEC28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n-lt"/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82C6C-5D3E-4B35-B99D-207A414CBB4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105E9-CD93-4E75-9EC4-984C2BE3E30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F5C41-E8F0-4F61-87D7-1BC164D9652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3B29C-91CD-451F-8030-3343A626FFA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5A5EC-D02E-4D06-B911-9A965A32D3E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63735-763A-42FD-84F4-609080485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FEFDE-ECB2-4111-B21B-E6D72A2339D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90287"/>
                </a:solidFill>
                <a:latin typeface="American Typewriter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90287"/>
                </a:solidFill>
                <a:latin typeface="American Typewriter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90287"/>
                </a:solidFill>
                <a:latin typeface="American Typewriter" charset="0"/>
              </a:defRPr>
            </a:lvl1pPr>
          </a:lstStyle>
          <a:p>
            <a:fld id="{98CA150E-094B-4F46-A08D-BE0F4903B676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6" r:id="rId8"/>
    <p:sldLayoutId id="2147483931" r:id="rId9"/>
    <p:sldLayoutId id="2147483932" r:id="rId10"/>
    <p:sldLayoutId id="214748393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90287"/>
          </a:solidFill>
          <a:latin typeface="American Typewriter"/>
          <a:ea typeface="MS PGothic" pitchFamily="34" charset="-128"/>
          <a:cs typeface="American Typewriter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MS PGothic" pitchFamily="34" charset="-128"/>
          <a:cs typeface="American Typewriter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MS PGothic" pitchFamily="34" charset="-128"/>
          <a:cs typeface="American Typewriter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MS PGothic" pitchFamily="34" charset="-128"/>
          <a:cs typeface="American Typewriter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MS PGothic" pitchFamily="34" charset="-128"/>
          <a:cs typeface="American Typewriter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American Typewriter"/>
          <a:cs typeface="American Typewriter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American Typewriter"/>
          <a:cs typeface="American Typewriter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American Typewriter"/>
          <a:cs typeface="American Typewriter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American Typewriter"/>
          <a:cs typeface="American Typewriter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90287"/>
          </a:solidFill>
          <a:latin typeface="American Typewriter"/>
          <a:ea typeface="MS PGothic" pitchFamily="34" charset="-128"/>
          <a:cs typeface="American Typewriter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90287"/>
          </a:solidFill>
          <a:latin typeface="American Typewriter"/>
          <a:ea typeface="American Typewriter"/>
          <a:cs typeface="American Typewriter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90287"/>
          </a:solidFill>
          <a:latin typeface="American Typewriter"/>
          <a:ea typeface="American Typewriter"/>
          <a:cs typeface="American Typewriter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90287"/>
          </a:solidFill>
          <a:latin typeface="American Typewriter"/>
          <a:ea typeface="American Typewriter"/>
          <a:cs typeface="American Typewriter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90287"/>
          </a:solidFill>
          <a:latin typeface="American Typewriter"/>
          <a:ea typeface="American Typewriter"/>
          <a:cs typeface="American Typewrite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2" name="Rectangle 1"/>
          <p:cNvSpPr/>
          <p:nvPr/>
        </p:nvSpPr>
        <p:spPr>
          <a:xfrm>
            <a:off x="4479664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827584" y="3284984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ANTİMİKOLİTİK </a:t>
            </a:r>
            <a:r>
              <a:rPr lang="tr-T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İLAÇLAR</a:t>
            </a:r>
          </a:p>
          <a:p>
            <a:pPr algn="ctr"/>
            <a:endParaRPr lang="tr-TR" sz="3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3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Prof.Dr.A.Tanju</a:t>
            </a:r>
            <a:r>
              <a:rPr lang="tr-TR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ÖZÇELİKAY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404664"/>
            <a:ext cx="892899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59715" algn="l"/>
                <a:tab pos="342900" algn="l"/>
              </a:tabLst>
            </a:pPr>
            <a:r>
              <a:rPr lang="en-IN" sz="2800" b="1" dirty="0">
                <a:solidFill>
                  <a:srgbClr val="B0053A"/>
                </a:solidFill>
                <a:latin typeface="Arial"/>
                <a:ea typeface="Arial"/>
                <a:cs typeface="Arial"/>
              </a:rPr>
              <a:t>TÜBERKÜLOZDA KULLANILAN İLAÇLAR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  <a:tab pos="7493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Klinik kullanımları açısından iki gruba ayrılırlar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  <a:tab pos="749300" algn="l"/>
              </a:tabLst>
            </a:pPr>
            <a:r>
              <a:rPr lang="en-IN" sz="2800" b="1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Birinci sıra ilaçlar (First-line drugs) ve 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  <a:tab pos="749300" algn="l"/>
              </a:tabLst>
            </a:pPr>
            <a:r>
              <a:rPr lang="en-IN" sz="2800" b="1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İkinci sıra ilaçlar (Second-line drugs)</a:t>
            </a:r>
            <a:endParaRPr lang="tr-TR" sz="2800" dirty="0">
              <a:effectLst/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82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79512" y="332656"/>
            <a:ext cx="8784976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  <a:tab pos="749300" algn="l"/>
              </a:tabLst>
            </a:pPr>
            <a:r>
              <a:rPr lang="en-IN" sz="2800" b="1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Birinci sıra ilaçlar: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  <a:tab pos="749300" algn="l"/>
              </a:tabLst>
            </a:pPr>
            <a:r>
              <a:rPr lang="en-IN" sz="2800" b="1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Izoniazid </a:t>
            </a:r>
            <a:r>
              <a:rPr lang="en-IN" sz="2800" b="1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(INH), rifampin </a:t>
            </a:r>
            <a:r>
              <a:rPr lang="en-IN" sz="2800" b="1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(rifamisin</a:t>
            </a:r>
            <a:r>
              <a:rPr lang="en-IN" sz="2800" b="1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), </a:t>
            </a:r>
            <a:r>
              <a:rPr lang="en-IN" sz="2800" b="1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p</a:t>
            </a:r>
            <a:r>
              <a:rPr lang="tr-TR" sz="2800" b="1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i</a:t>
            </a:r>
            <a:r>
              <a:rPr lang="en-IN" sz="2800" b="1" dirty="0" err="1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razinamide</a:t>
            </a:r>
            <a:r>
              <a:rPr lang="tr-TR" sz="2800" b="1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, </a:t>
            </a:r>
            <a:r>
              <a:rPr lang="en-IN" sz="2800" b="1" dirty="0" err="1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etambutol</a:t>
            </a:r>
            <a:r>
              <a:rPr lang="en-IN" sz="2800" b="1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</a:p>
          <a:p>
            <a:pPr algn="just">
              <a:spcAft>
                <a:spcPts val="800"/>
              </a:spcAft>
              <a:tabLst>
                <a:tab pos="342900" algn="l"/>
                <a:tab pos="7493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Aktif tüberküloz tedavisi ve rezistans gelişimini önlemek amacıyla her zaman en az iki ya da belirli durumlarda daha fazla sayıda aktif ilaçların kullanılması gerekmektedir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en-IN" sz="28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en-IN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Bu 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amaçla kullanılan en aktif ilaçlar </a:t>
            </a:r>
            <a:r>
              <a:rPr lang="en-IN" sz="2800" b="1" dirty="0" smtClean="0">
                <a:solidFill>
                  <a:srgbClr val="800000"/>
                </a:solidFill>
                <a:latin typeface="Arial"/>
                <a:ea typeface="Times New Roman"/>
                <a:cs typeface="Arial"/>
              </a:rPr>
              <a:t>izoniazid</a:t>
            </a:r>
            <a:r>
              <a:rPr lang="en-IN" sz="2800" b="1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ve </a:t>
            </a:r>
            <a:r>
              <a:rPr lang="en-IN" sz="2800" b="1" dirty="0">
                <a:solidFill>
                  <a:srgbClr val="800000"/>
                </a:solidFill>
                <a:latin typeface="Arial"/>
                <a:ea typeface="Times New Roman"/>
                <a:cs typeface="Arial"/>
              </a:rPr>
              <a:t>rifampin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dir. 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09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82047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IN" sz="2800" b="1" dirty="0">
                <a:solidFill>
                  <a:srgbClr val="006890"/>
                </a:solidFill>
                <a:latin typeface="Arial"/>
                <a:ea typeface="Arial"/>
                <a:cs typeface="Arial"/>
              </a:rPr>
              <a:t>IZONIAZID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Tüberküloz tedavisinde kullanılan en aktif ilaçtır. 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Etki Mekanizması 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İ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zoniazid 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mikobakteri hücre duvarının önemli bir bileşeni olan mikolik asitlerinin sentezini inhibe etki gösterir. </a:t>
            </a:r>
            <a:endParaRPr lang="tr-TR" sz="28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535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90" y="116632"/>
            <a:ext cx="8988878" cy="66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88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23528" y="764704"/>
            <a:ext cx="8820472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IN" sz="2800" b="1" dirty="0">
                <a:solidFill>
                  <a:srgbClr val="006890"/>
                </a:solidFill>
                <a:latin typeface="Arial"/>
                <a:ea typeface="Arial"/>
                <a:cs typeface="Arial"/>
              </a:rPr>
              <a:t>IZONIAZID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 err="1" smtClean="0">
                <a:solidFill>
                  <a:srgbClr val="1E388C"/>
                </a:solidFill>
                <a:latin typeface="Arial"/>
                <a:ea typeface="Arial"/>
                <a:cs typeface="Arial"/>
              </a:rPr>
              <a:t>Farmakokinetik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C00000"/>
              </a:buClr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3429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Genellikle ağızdan kullanılır ancak aynı dozda parenteral olarak da </a:t>
            </a:r>
            <a:r>
              <a:rPr lang="en-IN" sz="28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verilebilir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.</a:t>
            </a:r>
            <a:endParaRPr lang="tr-TR" sz="28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C00000"/>
              </a:buClr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342900" algn="l"/>
              </a:tabLst>
            </a:pPr>
            <a:r>
              <a:rPr lang="en-IN" sz="2800" dirty="0">
                <a:latin typeface="Arial"/>
                <a:ea typeface="Calibri"/>
                <a:cs typeface="Arial"/>
              </a:rPr>
              <a:t>GI kanaldan kolaylıkla absorbe </a:t>
            </a:r>
            <a:r>
              <a:rPr lang="en-IN" sz="2800" dirty="0" err="1">
                <a:latin typeface="Arial"/>
                <a:ea typeface="Calibri"/>
                <a:cs typeface="Arial"/>
              </a:rPr>
              <a:t>olduktan</a:t>
            </a:r>
            <a:r>
              <a:rPr lang="en-IN" sz="2800" dirty="0">
                <a:latin typeface="Arial"/>
                <a:ea typeface="Calibri"/>
                <a:cs typeface="Arial"/>
              </a:rPr>
              <a:t> 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son</a:t>
            </a:r>
            <a:r>
              <a:rPr lang="tr-TR" sz="2800" dirty="0" err="1" smtClean="0">
                <a:latin typeface="Arial"/>
                <a:ea typeface="Calibri"/>
                <a:cs typeface="Arial"/>
              </a:rPr>
              <a:t>ra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 </a:t>
            </a:r>
            <a:r>
              <a:rPr lang="en-IN" sz="2800" dirty="0">
                <a:latin typeface="Arial"/>
                <a:ea typeface="Calibri"/>
                <a:cs typeface="Arial"/>
              </a:rPr>
              <a:t>vücut sıvıları ve dokularına dağılır. </a:t>
            </a:r>
            <a:endParaRPr lang="tr-TR" sz="2800" dirty="0">
              <a:effectLst/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26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23528" y="188641"/>
            <a:ext cx="864096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Ø"/>
              <a:tabLst>
                <a:tab pos="342900" algn="l"/>
              </a:tabLst>
            </a:pPr>
            <a:endParaRPr lang="en-IN" sz="2800" dirty="0" smtClean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Ø"/>
              <a:tabLst>
                <a:tab pos="342900" algn="l"/>
              </a:tabLst>
            </a:pPr>
            <a:r>
              <a:rPr lang="en-IN" sz="2800" dirty="0" smtClean="0">
                <a:latin typeface="Arial"/>
                <a:ea typeface="Calibri"/>
                <a:cs typeface="Arial"/>
              </a:rPr>
              <a:t>İzoniazid </a:t>
            </a:r>
            <a:r>
              <a:rPr lang="en-IN" sz="2800" dirty="0">
                <a:latin typeface="Arial"/>
                <a:ea typeface="Calibri"/>
                <a:cs typeface="Arial"/>
              </a:rPr>
              <a:t>karaciğerde özellikle N-asetiltransferaz aracılığıyla asetillenerek metabolize edilir. </a:t>
            </a:r>
            <a:endParaRPr lang="en-IN" sz="2800" dirty="0" smtClean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Ø"/>
              <a:tabLst>
                <a:tab pos="342900" algn="l"/>
              </a:tabLst>
            </a:pPr>
            <a:endParaRPr lang="en-IN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Ø"/>
              <a:tabLst>
                <a:tab pos="342900" algn="l"/>
              </a:tabLst>
            </a:pPr>
            <a:r>
              <a:rPr lang="en-IN" sz="2800" dirty="0" smtClean="0">
                <a:latin typeface="Arial"/>
                <a:ea typeface="Calibri"/>
                <a:cs typeface="Arial"/>
              </a:rPr>
              <a:t>Bu </a:t>
            </a:r>
            <a:r>
              <a:rPr lang="en-IN" sz="2800" dirty="0">
                <a:latin typeface="Arial"/>
                <a:ea typeface="Calibri"/>
                <a:cs typeface="Arial"/>
              </a:rPr>
              <a:t>nedenle metabolizması bireylerde genetik olarak farklılık gösterebilir. </a:t>
            </a:r>
            <a:endParaRPr lang="en-IN" sz="2800" dirty="0" smtClean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Ø"/>
              <a:tabLst>
                <a:tab pos="342900" algn="l"/>
              </a:tabLst>
            </a:pPr>
            <a:endParaRPr lang="en-IN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Ø"/>
              <a:tabLst>
                <a:tab pos="342900" algn="l"/>
              </a:tabLst>
            </a:pPr>
            <a:r>
              <a:rPr lang="en-IN" sz="2800" dirty="0" smtClean="0">
                <a:latin typeface="Arial"/>
                <a:ea typeface="Calibri"/>
                <a:cs typeface="Arial"/>
              </a:rPr>
              <a:t>Bunun </a:t>
            </a:r>
            <a:r>
              <a:rPr lang="en-IN" sz="2800" dirty="0">
                <a:latin typeface="Arial"/>
                <a:ea typeface="Calibri"/>
                <a:cs typeface="Arial"/>
              </a:rPr>
              <a:t>sonucu serum konsantrasyonları ve yarılanma süresi hızlı ve yavaş asetilleyicilerde farklılık gösterebilir. </a:t>
            </a:r>
            <a:endParaRPr lang="tr-TR" sz="28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9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79512" y="764704"/>
            <a:ext cx="864096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Ø"/>
              <a:tabLst>
                <a:tab pos="342900" algn="l"/>
              </a:tabLst>
            </a:pPr>
            <a:r>
              <a:rPr lang="en-IN" sz="2800" dirty="0" smtClean="0">
                <a:latin typeface="Arial"/>
                <a:ea typeface="Calibri"/>
                <a:cs typeface="Arial"/>
              </a:rPr>
              <a:t>Günlük </a:t>
            </a:r>
            <a:r>
              <a:rPr lang="en-IN" sz="2800" dirty="0">
                <a:latin typeface="Arial"/>
                <a:ea typeface="Calibri"/>
                <a:cs typeface="Arial"/>
              </a:rPr>
              <a:t>uygun dozlar verildiğinde hızlı metabolize edilmesinin 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klinik </a:t>
            </a:r>
            <a:r>
              <a:rPr lang="en-IN" sz="2800" dirty="0">
                <a:latin typeface="Arial"/>
                <a:ea typeface="Calibri"/>
                <a:cs typeface="Arial"/>
              </a:rPr>
              <a:t>açıdan bir önemi bulunmamaktadır. </a:t>
            </a:r>
            <a:endParaRPr lang="en-IN" sz="2800" dirty="0" smtClean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Ø"/>
              <a:tabLst>
                <a:tab pos="342900" algn="l"/>
              </a:tabLst>
            </a:pPr>
            <a:endParaRPr lang="en-IN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Ø"/>
              <a:tabLst>
                <a:tab pos="342900" algn="l"/>
              </a:tabLst>
            </a:pPr>
            <a:r>
              <a:rPr lang="en-IN" sz="2800" dirty="0" smtClean="0">
                <a:latin typeface="Arial"/>
                <a:ea typeface="Calibri"/>
                <a:cs typeface="Arial"/>
              </a:rPr>
              <a:t>Ancak </a:t>
            </a:r>
            <a:r>
              <a:rPr lang="en-IN" sz="2800" dirty="0">
                <a:latin typeface="Arial"/>
                <a:ea typeface="Calibri"/>
                <a:cs typeface="Arial"/>
              </a:rPr>
              <a:t>haftalık dozda verilirse ya da absorbsiyonu yeterli olmazsa düşük serum konsantrasyonu görülebilir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.</a:t>
            </a: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Ø"/>
              <a:tabLst>
                <a:tab pos="342900" algn="l"/>
              </a:tabLst>
            </a:pPr>
            <a:r>
              <a:rPr lang="en-IN" sz="2800" dirty="0" smtClean="0">
                <a:latin typeface="Arial"/>
                <a:ea typeface="Calibri"/>
                <a:cs typeface="Arial"/>
              </a:rPr>
              <a:t>İzoniazid </a:t>
            </a:r>
            <a:r>
              <a:rPr lang="en-IN" sz="2800" dirty="0">
                <a:latin typeface="Arial"/>
                <a:ea typeface="Calibri"/>
                <a:cs typeface="Arial"/>
              </a:rPr>
              <a:t>ve metabolitleri idrarla dışarı atılır. Böbrek </a:t>
            </a:r>
            <a:r>
              <a:rPr lang="en-IN" sz="2800" dirty="0" err="1">
                <a:latin typeface="Arial"/>
                <a:ea typeface="Calibri"/>
                <a:cs typeface="Arial"/>
              </a:rPr>
              <a:t>yetmezliğinde</a:t>
            </a:r>
            <a:r>
              <a:rPr lang="en-IN" sz="2800" dirty="0">
                <a:latin typeface="Arial"/>
                <a:ea typeface="Calibri"/>
                <a:cs typeface="Arial"/>
              </a:rPr>
              <a:t> </a:t>
            </a:r>
            <a:r>
              <a:rPr lang="en-IN" sz="2800" dirty="0" err="1" smtClean="0">
                <a:latin typeface="Arial"/>
                <a:ea typeface="Calibri"/>
                <a:cs typeface="Arial"/>
              </a:rPr>
              <a:t>doz</a:t>
            </a:r>
            <a:r>
              <a:rPr lang="tr-TR" sz="2800" dirty="0" smtClean="0">
                <a:latin typeface="Arial"/>
                <a:ea typeface="Calibri"/>
                <a:cs typeface="Arial"/>
              </a:rPr>
              <a:t> ayarlaması yapılmalıdır.</a:t>
            </a:r>
            <a:endParaRPr lang="tr-TR" sz="2800" dirty="0">
              <a:effectLst/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01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23528" y="615259"/>
            <a:ext cx="8568952" cy="598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Yan Etkileri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latin typeface="Arial"/>
                <a:ea typeface="Calibri"/>
                <a:cs typeface="Arial"/>
              </a:rPr>
              <a:t>Sıklığı ve şiddeti doz ve tedavi süresiyle ilişkilidir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.</a:t>
            </a: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b="1" dirty="0">
                <a:solidFill>
                  <a:srgbClr val="231F20"/>
                </a:solidFill>
                <a:latin typeface="Arial"/>
                <a:ea typeface="Arial"/>
                <a:cs typeface="Arial"/>
              </a:rPr>
              <a:t>A. İmmunolojik Reaksiyonlar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Ateş ve ciltte kızarıklıklar görülebilir. İlaca bağlı sistemik lupus erythematosus rapor edilmiştir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b="1" dirty="0">
                <a:solidFill>
                  <a:srgbClr val="231F20"/>
                </a:solidFill>
                <a:latin typeface="Arial"/>
                <a:ea typeface="Arial"/>
                <a:cs typeface="Arial"/>
              </a:rPr>
              <a:t>B. Direkt Toksisitesi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İlaca bağlı hepatit en yaygın major toksik etkisidir. İlaç hemen kesilmez ise ölümcül olabilir. Hepatit riski alkol bağımlılarında ve hamilelik ve doğum sonrası daha yüksektir. </a:t>
            </a:r>
            <a:endParaRPr lang="tr-TR" sz="28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1993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79512" y="116632"/>
            <a:ext cx="8856984" cy="52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Yan </a:t>
            </a:r>
            <a:r>
              <a:rPr lang="en-IN" sz="2800" dirty="0" err="1" smtClean="0">
                <a:solidFill>
                  <a:srgbClr val="1E388C"/>
                </a:solidFill>
                <a:latin typeface="Arial"/>
                <a:ea typeface="Arial"/>
                <a:cs typeface="Arial"/>
              </a:rPr>
              <a:t>Etkileri</a:t>
            </a:r>
            <a:endParaRPr lang="tr-TR" sz="2800" dirty="0" smtClean="0">
              <a:solidFill>
                <a:srgbClr val="1E388C"/>
              </a:solidFill>
              <a:latin typeface="Arial"/>
              <a:ea typeface="Arial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en-IN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Periferal 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nöropati yavaş asetilleyicilerde ve beslenme bozukluğu,alkolizm, diyabet, AIDS ve üremisi olan hastalarda daha olası olarak </a:t>
            </a:r>
            <a:r>
              <a:rPr lang="en-IN" sz="28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gözükmektedir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.</a:t>
            </a:r>
            <a:endParaRPr lang="tr-TR" sz="28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endParaRPr lang="en-IN" sz="28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en-IN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Nöropati </a:t>
            </a:r>
            <a:r>
              <a:rPr lang="en-IN" sz="28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relatif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8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piridoksin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(B6 </a:t>
            </a:r>
            <a:r>
              <a:rPr lang="tr-TR" sz="28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Vit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.)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eksikliği yüzündedir. İzoniazid piridoksin atılımını artırdığı için bu toksik etki piridoksin verilerek kolaylıkla düzeltilebilir. </a:t>
            </a:r>
            <a:endParaRPr lang="tr-TR" sz="28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38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79512" y="116632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Yan </a:t>
            </a:r>
            <a:r>
              <a:rPr lang="en-IN" sz="2800" dirty="0" err="1" smtClean="0">
                <a:solidFill>
                  <a:srgbClr val="1E388C"/>
                </a:solidFill>
                <a:latin typeface="Arial"/>
                <a:ea typeface="Arial"/>
                <a:cs typeface="Arial"/>
              </a:rPr>
              <a:t>Etkileri</a:t>
            </a:r>
            <a:endParaRPr lang="tr-TR" sz="2800" dirty="0" smtClean="0">
              <a:solidFill>
                <a:srgbClr val="1E388C"/>
              </a:solidFill>
              <a:latin typeface="Arial"/>
              <a:ea typeface="Arial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en-IN" sz="28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Diğer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yan etkileri: hematolojik bozukluklar, anemi, tinnitus, and gastrointestinal rahatsızlıklardır. </a:t>
            </a:r>
            <a:endParaRPr lang="tr-TR" sz="28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İzoniazid fenitoin metabolizmasını azaltarak onun kan düzeyini ve toksisitesini </a:t>
            </a:r>
            <a:r>
              <a:rPr lang="en-IN" sz="28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artırabilir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.</a:t>
            </a:r>
            <a:endParaRPr lang="tr-TR" sz="28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endParaRPr lang="tr-TR" sz="2800" dirty="0">
              <a:solidFill>
                <a:srgbClr val="231F20"/>
              </a:solidFill>
              <a:effectLst/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tr-TR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Alkol tüketimi ve </a:t>
            </a:r>
            <a:r>
              <a:rPr lang="tr-TR" sz="28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rifampin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ve </a:t>
            </a:r>
            <a:r>
              <a:rPr lang="tr-TR" sz="28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pirazinamid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ile birlikte kullanımı </a:t>
            </a:r>
            <a:r>
              <a:rPr lang="tr-TR" sz="28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hepatotoksisite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riskini arttırır.</a:t>
            </a:r>
            <a:endParaRPr lang="tr-TR" sz="2800" dirty="0">
              <a:effectLst/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9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118785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0" y="404664"/>
            <a:ext cx="9144000" cy="5721499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0000"/>
              </a:buClr>
              <a:buNone/>
            </a:pPr>
            <a:endParaRPr lang="tr-T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tr-T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  <a:buFont typeface="Wingdings" charset="2"/>
              <a:buChar char="ü"/>
            </a:pPr>
            <a:r>
              <a:rPr lang="tr-TR" sz="3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Tuberküloz</a:t>
            </a: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(TB) </a:t>
            </a:r>
            <a:r>
              <a:rPr lang="tr-TR" sz="31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Mycobacterium</a:t>
            </a:r>
            <a:r>
              <a:rPr lang="tr-TR" sz="3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1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tuberculoris</a:t>
            </a:r>
            <a:r>
              <a:rPr lang="tr-TR" sz="3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 olduğu bulaşabilen bir </a:t>
            </a:r>
            <a:r>
              <a:rPr lang="tr-TR" sz="3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infeksiyon</a:t>
            </a:r>
            <a:r>
              <a:rPr lang="tr-T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hastalığıdır. </a:t>
            </a:r>
            <a:endParaRPr lang="tr-TR" sz="3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  <a:buFont typeface="Wingdings" charset="2"/>
              <a:buChar char="ü"/>
            </a:pPr>
            <a:endParaRPr lang="tr-T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  <a:buFont typeface="Wingdings" charset="2"/>
              <a:buChar char="ü"/>
            </a:pP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Dünyada </a:t>
            </a:r>
            <a:r>
              <a:rPr lang="tr-T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milyar insanın bundan etkilendiği ve her yıl yaklaşık 2 milyon kişinin öldüğü tahmin edilmektedir.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3000" dirty="0" smtClean="0">
              <a:latin typeface="Times New Roman"/>
              <a:cs typeface="Times New Roman"/>
            </a:endParaRPr>
          </a:p>
          <a:p>
            <a:pPr algn="just" eaLnBrk="1" hangingPunct="1">
              <a:buNone/>
            </a:pPr>
            <a:endParaRPr lang="tr-TR" dirty="0" smtClean="0"/>
          </a:p>
          <a:p>
            <a:pPr algn="just" eaLnBrk="1" hangingPunct="1">
              <a:buNone/>
            </a:pPr>
            <a:endParaRPr lang="tr-TR" dirty="0" smtClean="0"/>
          </a:p>
          <a:p>
            <a:pPr algn="just" eaLnBrk="1" hangingPunct="1">
              <a:buFont typeface="Arial" pitchFamily="34" charset="0"/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9036496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b="1" dirty="0">
                <a:solidFill>
                  <a:srgbClr val="006890"/>
                </a:solidFill>
                <a:latin typeface="Arial"/>
                <a:ea typeface="Arial"/>
                <a:cs typeface="Arial"/>
              </a:rPr>
              <a:t>RİFAMPİN (RİFAMPİSİN)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v"/>
              <a:tabLst>
                <a:tab pos="342900" algn="l"/>
              </a:tabLst>
            </a:pPr>
            <a:r>
              <a:rPr lang="en-IN" sz="2600" dirty="0" err="1" smtClean="0">
                <a:latin typeface="Arial"/>
                <a:ea typeface="Calibri"/>
                <a:cs typeface="Arial"/>
              </a:rPr>
              <a:t>Rifampin</a:t>
            </a:r>
            <a:r>
              <a:rPr lang="en-IN" sz="2600" dirty="0" smtClean="0">
                <a:latin typeface="Arial"/>
                <a:ea typeface="Calibri"/>
                <a:cs typeface="Arial"/>
              </a:rPr>
              <a:t> </a:t>
            </a:r>
            <a:r>
              <a:rPr lang="en-IN" sz="2600" dirty="0">
                <a:latin typeface="Arial"/>
                <a:ea typeface="Calibri"/>
                <a:cs typeface="Arial"/>
              </a:rPr>
              <a:t>bakteriyal DNA-bağımlı RNA polimerazın </a:t>
            </a:r>
            <a:r>
              <a:rPr lang="en-IN" sz="2600" dirty="0">
                <a:latin typeface="Arial"/>
                <a:ea typeface="Arial"/>
                <a:cs typeface="Arial"/>
              </a:rPr>
              <a:t>β</a:t>
            </a:r>
            <a:r>
              <a:rPr lang="en-IN" sz="2600" dirty="0">
                <a:latin typeface="Arial"/>
                <a:ea typeface="Calibri"/>
                <a:cs typeface="Arial"/>
              </a:rPr>
              <a:t> altünitesine bağlanarak RNA </a:t>
            </a:r>
            <a:r>
              <a:rPr lang="en-IN" sz="2600" dirty="0" err="1" smtClean="0">
                <a:latin typeface="Arial"/>
                <a:ea typeface="Calibri"/>
                <a:cs typeface="Arial"/>
              </a:rPr>
              <a:t>sentezini</a:t>
            </a:r>
            <a:r>
              <a:rPr lang="tr-TR" sz="2600" dirty="0" smtClean="0">
                <a:latin typeface="Arial"/>
                <a:ea typeface="Calibri"/>
                <a:cs typeface="Arial"/>
              </a:rPr>
              <a:t> ve protein sentezini</a:t>
            </a:r>
            <a:r>
              <a:rPr lang="en-IN" sz="2600" dirty="0" smtClean="0">
                <a:latin typeface="Arial"/>
                <a:ea typeface="Calibri"/>
                <a:cs typeface="Arial"/>
              </a:rPr>
              <a:t> </a:t>
            </a:r>
            <a:r>
              <a:rPr lang="en-IN" sz="2600" dirty="0">
                <a:latin typeface="Arial"/>
                <a:ea typeface="Calibri"/>
                <a:cs typeface="Arial"/>
              </a:rPr>
              <a:t>inhibe eder. </a:t>
            </a:r>
            <a:endParaRPr lang="tr-TR" sz="2600" dirty="0" smtClean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v"/>
              <a:tabLst>
                <a:tab pos="342900" algn="l"/>
              </a:tabLst>
            </a:pPr>
            <a:endParaRPr lang="tr-TR" sz="26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tr-TR" sz="2600" dirty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v"/>
              <a:tabLst>
                <a:tab pos="342900" algn="l"/>
              </a:tabLst>
            </a:pPr>
            <a:r>
              <a:rPr lang="tr-TR" sz="26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6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Rifampin</a:t>
            </a:r>
            <a:r>
              <a:rPr lang="en-IN" sz="26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, oral </a:t>
            </a:r>
            <a:r>
              <a:rPr lang="en-IN" sz="26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olarak</a:t>
            </a:r>
            <a:r>
              <a:rPr lang="en-IN" sz="26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isoniazid </a:t>
            </a:r>
            <a:r>
              <a:rPr lang="en-IN" sz="26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ve</a:t>
            </a:r>
            <a:r>
              <a:rPr lang="en-IN" sz="26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6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öteki</a:t>
            </a:r>
            <a:r>
              <a:rPr lang="en-IN" sz="26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6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antitüberküloz</a:t>
            </a:r>
            <a:r>
              <a:rPr lang="en-IN" sz="26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6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ilaçlarla</a:t>
            </a:r>
            <a:r>
              <a:rPr lang="en-IN" sz="26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6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birlikte</a:t>
            </a:r>
            <a:r>
              <a:rPr lang="en-IN" sz="26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6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kombine</a:t>
            </a:r>
            <a:r>
              <a:rPr lang="en-IN" sz="26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6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kullanılmalıdır</a:t>
            </a:r>
            <a:r>
              <a:rPr lang="en-IN" sz="26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881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90" y="116632"/>
            <a:ext cx="8988878" cy="66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78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8136904" cy="54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Yan </a:t>
            </a:r>
            <a:r>
              <a:rPr lang="en-IN" sz="2800" dirty="0" smtClean="0">
                <a:solidFill>
                  <a:srgbClr val="1E388C"/>
                </a:solidFill>
                <a:latin typeface="Arial"/>
                <a:ea typeface="Arial"/>
                <a:cs typeface="Arial"/>
              </a:rPr>
              <a:t>Etkileri</a:t>
            </a: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</a:tabLst>
            </a:pPr>
            <a:r>
              <a:rPr lang="en-IN" sz="2800" dirty="0">
                <a:latin typeface="Arial"/>
                <a:ea typeface="Calibri"/>
                <a:cs typeface="Arial"/>
              </a:rPr>
              <a:t>Rifampin idrar, ter ve göz yaşında portakal 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bir renk  </a:t>
            </a:r>
            <a:r>
              <a:rPr lang="en-IN" sz="2800" dirty="0">
                <a:latin typeface="Arial"/>
                <a:ea typeface="Calibri"/>
                <a:cs typeface="Arial"/>
              </a:rPr>
              <a:t>oluşturur. </a:t>
            </a:r>
            <a:endParaRPr lang="en-IN" sz="2800" dirty="0" smtClean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</a:tabLst>
            </a:pPr>
            <a:r>
              <a:rPr lang="en-IN" sz="2800" dirty="0">
                <a:latin typeface="Arial"/>
                <a:ea typeface="Calibri"/>
                <a:cs typeface="Arial"/>
              </a:rPr>
              <a:t>Deride kızarıklık, trombositopeni ve hepatit seyrek olarak görülür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.</a:t>
            </a: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</a:tabLst>
            </a:pPr>
            <a:r>
              <a:rPr lang="en-IN" sz="2800" dirty="0">
                <a:latin typeface="Arial"/>
                <a:ea typeface="Calibri"/>
                <a:cs typeface="Arial"/>
              </a:rPr>
              <a:t>Rifampin ateş, üşüme, miyalji, anemi ve trombositopeni gibi grip benzeri belirtiler oluşturabilir. </a:t>
            </a:r>
            <a:endParaRPr lang="tr-TR" sz="28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743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260648"/>
            <a:ext cx="8856984" cy="4934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Yan Etkileri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endParaRPr lang="en-IN" sz="2800" dirty="0" smtClean="0">
              <a:latin typeface="Arial"/>
              <a:ea typeface="Calibri"/>
              <a:cs typeface="Arial"/>
            </a:endParaRPr>
          </a:p>
          <a:p>
            <a:pPr marL="457200" indent="-457200" algn="just">
              <a:buClr>
                <a:srgbClr val="800000"/>
              </a:buClr>
              <a:buFont typeface="Wingdings" charset="2"/>
              <a:buChar char="u"/>
            </a:pPr>
            <a:r>
              <a:rPr lang="en-IN" sz="2800" dirty="0" smtClean="0">
                <a:latin typeface="Arial"/>
                <a:ea typeface="Calibri"/>
                <a:cs typeface="Arial"/>
              </a:rPr>
              <a:t>Rifampin </a:t>
            </a:r>
            <a:r>
              <a:rPr lang="en-IN" sz="2800" dirty="0">
                <a:latin typeface="Arial"/>
                <a:ea typeface="Calibri"/>
                <a:cs typeface="Arial"/>
              </a:rPr>
              <a:t>güçlü olarak sitokrom P450 enzim izoformlarını (1A2, 2C9, 2C19, 2D6, and 3A4) indükler. </a:t>
            </a:r>
          </a:p>
          <a:p>
            <a:pPr algn="just">
              <a:buClr>
                <a:srgbClr val="800000"/>
              </a:buClr>
            </a:pPr>
            <a:endParaRPr lang="en-IN" sz="2800" dirty="0" smtClean="0">
              <a:latin typeface="Arial"/>
              <a:ea typeface="Calibri"/>
              <a:cs typeface="Arial"/>
            </a:endParaRPr>
          </a:p>
          <a:p>
            <a:pPr marL="457200" indent="-457200" algn="just">
              <a:buClr>
                <a:srgbClr val="800000"/>
              </a:buClr>
              <a:buFont typeface="Wingdings" charset="2"/>
              <a:buChar char="u"/>
            </a:pPr>
            <a:r>
              <a:rPr lang="en-IN" sz="2800" dirty="0" smtClean="0">
                <a:latin typeface="Arial"/>
                <a:ea typeface="Calibri"/>
                <a:cs typeface="Arial"/>
              </a:rPr>
              <a:t>Bu </a:t>
            </a:r>
            <a:r>
              <a:rPr lang="en-IN" sz="2800" dirty="0">
                <a:latin typeface="Arial"/>
                <a:ea typeface="Calibri"/>
                <a:cs typeface="Arial"/>
              </a:rPr>
              <a:t>nedenle çeşitli ilaçların (methadone, 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antikoagülanlar, siklosporin, bazı antikonvülzyonlar, </a:t>
            </a:r>
            <a:r>
              <a:rPr lang="en-IN" sz="2800" dirty="0" err="1" smtClean="0">
                <a:latin typeface="Arial"/>
                <a:ea typeface="Calibri"/>
                <a:cs typeface="Arial"/>
              </a:rPr>
              <a:t>prote</a:t>
            </a:r>
            <a:r>
              <a:rPr lang="tr-TR" sz="2800" dirty="0" smtClean="0">
                <a:latin typeface="Arial"/>
                <a:ea typeface="Calibri"/>
                <a:cs typeface="Arial"/>
              </a:rPr>
              <a:t>a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z inhibit</a:t>
            </a:r>
            <a:r>
              <a:rPr lang="tr-TR" sz="2800" dirty="0" smtClean="0">
                <a:latin typeface="Arial"/>
                <a:ea typeface="Calibri"/>
                <a:cs typeface="Arial"/>
              </a:rPr>
              <a:t>ö</a:t>
            </a:r>
            <a:r>
              <a:rPr lang="en-IN" sz="2800" dirty="0" err="1" smtClean="0">
                <a:latin typeface="Arial"/>
                <a:ea typeface="Calibri"/>
                <a:cs typeface="Arial"/>
              </a:rPr>
              <a:t>rleri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, ve kontraseptifler) </a:t>
            </a:r>
            <a:r>
              <a:rPr lang="en-IN" sz="2800" dirty="0">
                <a:latin typeface="Arial"/>
                <a:ea typeface="Calibri"/>
                <a:cs typeface="Arial"/>
              </a:rPr>
              <a:t>eliminasyonunu hızlandırarak onların serum seviyelerini önemli ölçüde azaltır.</a:t>
            </a:r>
            <a:r>
              <a:rPr lang="tr-TR" sz="2800" dirty="0">
                <a:latin typeface="Arial"/>
                <a:cs typeface="Arial"/>
              </a:rPr>
              <a:t> 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928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914400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b="1" dirty="0">
                <a:solidFill>
                  <a:srgbClr val="006890"/>
                </a:solidFill>
                <a:latin typeface="Arial"/>
                <a:ea typeface="Arial"/>
                <a:cs typeface="Arial"/>
              </a:rPr>
              <a:t>PİRAZİNAMİD</a:t>
            </a:r>
            <a:endParaRPr lang="tr-TR" sz="2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Pirazinamid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8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rifampin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ve isoniazid ile birlikte kullanılan önemli bir birinci sıra ilaçtır. </a:t>
            </a:r>
            <a:endParaRPr lang="en-IN" sz="28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tr-TR" sz="2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Etki </a:t>
            </a:r>
            <a:r>
              <a:rPr lang="en-IN" sz="2800" dirty="0" err="1">
                <a:solidFill>
                  <a:srgbClr val="1E388C"/>
                </a:solidFill>
                <a:latin typeface="Arial"/>
                <a:ea typeface="Arial"/>
                <a:cs typeface="Arial"/>
              </a:rPr>
              <a:t>Mekanizması</a:t>
            </a: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 </a:t>
            </a:r>
            <a:endParaRPr lang="tr-TR" sz="2800" dirty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Pirazinamid mikobakteriyal pirazinamidaz tarafından aktif formu pirazinoik aside dönüşerek etki gösterir. pirazinoik asit ise mikobakteri hücre membranı yapısını ve fonksiyonunu bozmaktadır. </a:t>
            </a:r>
            <a:endParaRPr lang="tr-TR" sz="2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tr-TR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0245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25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3"/>
            <a:ext cx="9191953" cy="66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22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928992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b="1" dirty="0" smtClean="0">
                <a:solidFill>
                  <a:srgbClr val="006890"/>
                </a:solidFill>
                <a:latin typeface="Arial"/>
                <a:ea typeface="Arial"/>
                <a:cs typeface="Arial"/>
              </a:rPr>
              <a:t>PİRAZİNAMİD</a:t>
            </a:r>
            <a:endParaRPr lang="tr-TR" sz="2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tr-TR" sz="24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400" dirty="0" smtClean="0">
                <a:solidFill>
                  <a:srgbClr val="231F20"/>
                </a:solidFill>
                <a:effectLst/>
                <a:latin typeface="Arial"/>
                <a:ea typeface="Calibri"/>
                <a:cs typeface="Arial"/>
              </a:rPr>
              <a:t> </a:t>
            </a:r>
            <a:r>
              <a:rPr lang="en-IN" sz="24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Yan Etkileri</a:t>
            </a:r>
            <a:endParaRPr lang="tr-TR" sz="2400" dirty="0"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tr-TR" sz="24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tr-TR" sz="24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H</a:t>
            </a:r>
            <a:r>
              <a:rPr lang="en-IN" sz="24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epatotoksisite</a:t>
            </a:r>
            <a:r>
              <a:rPr lang="en-IN" sz="24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4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( hastaların %1–5</a:t>
            </a:r>
            <a:r>
              <a:rPr lang="en-IN" sz="24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)</a:t>
            </a:r>
            <a:endParaRPr lang="tr-TR" sz="24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tr-TR" sz="24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tr-TR" sz="24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tr-TR" sz="24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B</a:t>
            </a:r>
            <a:r>
              <a:rPr lang="en-IN" sz="24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ulantı</a:t>
            </a:r>
            <a:r>
              <a:rPr lang="en-IN" sz="24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, kusma, ilaca bağlı ateş, </a:t>
            </a:r>
            <a:endParaRPr lang="tr-TR" sz="24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tr-TR" sz="24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tr-TR" sz="24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H</a:t>
            </a:r>
            <a:r>
              <a:rPr lang="en-IN" sz="24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iperürisemi</a:t>
            </a:r>
            <a:r>
              <a:rPr lang="en-IN" sz="24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4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(böbreklerden ürik asit atılımını engelleyerek). Hiperürisemi akut gut artiriti tetikleyebilir.</a:t>
            </a:r>
            <a:endParaRPr lang="tr-TR" sz="24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tr-TR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9768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79512" y="260648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400" b="1" dirty="0" smtClean="0">
                <a:solidFill>
                  <a:srgbClr val="006890"/>
                </a:solidFill>
                <a:latin typeface="Arial"/>
                <a:ea typeface="Arial"/>
                <a:cs typeface="Arial"/>
              </a:rPr>
              <a:t>ETAMBUTOL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4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Etki Mekanizması ve Klinik Kullanımı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en-IN" sz="2400" dirty="0">
                <a:latin typeface="Arial"/>
                <a:ea typeface="Calibri"/>
                <a:cs typeface="Arial"/>
              </a:rPr>
              <a:t>Etambutol mikobakteri hücre duvarının yapısında bulunan arabinoglikan yapımını engelleyerek etki gösterir. 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endParaRPr lang="tr-TR" sz="24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en-IN" sz="24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Etambutol</a:t>
            </a:r>
            <a:r>
              <a:rPr lang="en-IN" sz="24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4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böbrek yetmezliğinde vücutta birikir. Bu nedenle kreatin klirensi düşük olan hastalarda dozun </a:t>
            </a:r>
            <a:r>
              <a:rPr lang="en-IN" sz="24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azaltılması</a:t>
            </a:r>
            <a:r>
              <a:rPr lang="en-IN" sz="24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4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gerekmekted</a:t>
            </a:r>
            <a:r>
              <a:rPr lang="tr-TR" sz="24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ir</a:t>
            </a:r>
            <a:r>
              <a:rPr lang="en-IN" sz="24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endParaRPr lang="tr-TR" sz="2400" dirty="0" smtClean="0"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en-IN" sz="2400" dirty="0" err="1" smtClean="0">
                <a:latin typeface="Arial"/>
                <a:ea typeface="Calibri"/>
                <a:cs typeface="Arial"/>
              </a:rPr>
              <a:t>Tek</a:t>
            </a:r>
            <a:r>
              <a:rPr lang="en-IN" sz="2400" dirty="0" smtClean="0">
                <a:latin typeface="Arial"/>
                <a:ea typeface="Calibri"/>
                <a:cs typeface="Arial"/>
              </a:rPr>
              <a:t> </a:t>
            </a:r>
            <a:r>
              <a:rPr lang="en-IN" sz="2400" dirty="0">
                <a:latin typeface="Arial"/>
                <a:ea typeface="Calibri"/>
                <a:cs typeface="Arial"/>
              </a:rPr>
              <a:t>başına kullanıldığında süratle rezistans gelişir. Bu nedenle öteki ilaçlarla kombine kullanılmalıdır.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4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 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tr-TR" sz="2400" b="1" dirty="0">
                <a:solidFill>
                  <a:srgbClr val="5B9BD5"/>
                </a:solidFill>
                <a:latin typeface="Arial"/>
                <a:ea typeface="Calibri"/>
                <a:cs typeface="Arial"/>
              </a:rPr>
              <a:t>Yan Etkileri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r>
              <a:rPr lang="en-IN" sz="2400" dirty="0">
                <a:latin typeface="Arial"/>
                <a:ea typeface="Calibri"/>
                <a:cs typeface="Arial"/>
              </a:rPr>
              <a:t>En yaygın </a:t>
            </a:r>
            <a:r>
              <a:rPr lang="en-IN" sz="2400" dirty="0" err="1">
                <a:latin typeface="Arial"/>
                <a:ea typeface="Calibri"/>
                <a:cs typeface="Arial"/>
              </a:rPr>
              <a:t>görülen</a:t>
            </a:r>
            <a:r>
              <a:rPr lang="en-IN" sz="2400" dirty="0">
                <a:latin typeface="Arial"/>
                <a:ea typeface="Calibri"/>
                <a:cs typeface="Arial"/>
              </a:rPr>
              <a:t> </a:t>
            </a:r>
            <a:r>
              <a:rPr lang="en-IN" sz="2400" dirty="0" smtClean="0">
                <a:latin typeface="Arial"/>
                <a:ea typeface="Calibri"/>
                <a:cs typeface="Arial"/>
              </a:rPr>
              <a:t> </a:t>
            </a:r>
            <a:r>
              <a:rPr lang="en-IN" sz="2400" dirty="0">
                <a:latin typeface="Arial"/>
                <a:ea typeface="Calibri"/>
                <a:cs typeface="Arial"/>
              </a:rPr>
              <a:t>yan etkisi görme bozukluğudur.</a:t>
            </a:r>
            <a:r>
              <a:rPr lang="tr-TR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3118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28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7"/>
            <a:ext cx="9171139" cy="60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53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332656"/>
            <a:ext cx="8712968" cy="598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b="1" dirty="0">
                <a:solidFill>
                  <a:srgbClr val="006890"/>
                </a:solidFill>
                <a:latin typeface="Arial"/>
                <a:ea typeface="Arial"/>
                <a:cs typeface="Arial"/>
              </a:rPr>
              <a:t>TÜBERKÜLOZ TEDAVİSİNDE KULLANILAN İKİNCİ SIRA İLAÇLAR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342900" algn="l"/>
              </a:tabLst>
            </a:pPr>
            <a:endParaRPr lang="tr-TR" sz="2800" dirty="0" smtClean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IN" sz="2800" dirty="0" err="1" smtClean="0">
                <a:latin typeface="Arial"/>
                <a:ea typeface="Calibri"/>
                <a:cs typeface="Arial"/>
              </a:rPr>
              <a:t>Genellikle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 </a:t>
            </a:r>
            <a:r>
              <a:rPr lang="en-IN" sz="2800" dirty="0">
                <a:latin typeface="Arial"/>
                <a:ea typeface="Calibri"/>
                <a:cs typeface="Arial"/>
              </a:rPr>
              <a:t>birinci sıra ilaçlardan daha az etkili ve daha toksiktirler. 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tr-TR" sz="2800" dirty="0" smtClean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IN" sz="2800" dirty="0" err="1" smtClean="0">
                <a:latin typeface="Arial"/>
                <a:ea typeface="Calibri"/>
                <a:cs typeface="Arial"/>
              </a:rPr>
              <a:t>Birinci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 </a:t>
            </a:r>
            <a:r>
              <a:rPr lang="en-IN" sz="2800" dirty="0">
                <a:latin typeface="Arial"/>
                <a:ea typeface="Calibri"/>
                <a:cs typeface="Arial"/>
              </a:rPr>
              <a:t>sıra ilaçlarla kombine kullanılırlar.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tr-TR" sz="2800" dirty="0" smtClean="0">
                <a:latin typeface="Arial"/>
                <a:ea typeface="Calibri"/>
                <a:cs typeface="Arial"/>
              </a:rPr>
              <a:t>	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-</a:t>
            </a:r>
            <a:r>
              <a:rPr lang="en-IN" sz="2800" dirty="0" err="1" smtClean="0">
                <a:latin typeface="Arial"/>
                <a:ea typeface="Calibri"/>
                <a:cs typeface="Arial"/>
              </a:rPr>
              <a:t>Birinci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 </a:t>
            </a:r>
            <a:r>
              <a:rPr lang="en-IN" sz="2800" dirty="0">
                <a:latin typeface="Arial"/>
                <a:ea typeface="Calibri"/>
                <a:cs typeface="Arial"/>
              </a:rPr>
              <a:t>sıra ilaçlara rezistans gelişmesi durumunda 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tr-TR" sz="2800" dirty="0" smtClean="0">
                <a:latin typeface="Arial"/>
                <a:ea typeface="Calibri"/>
                <a:cs typeface="Arial"/>
              </a:rPr>
              <a:t>	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-</a:t>
            </a:r>
            <a:r>
              <a:rPr lang="en-IN" sz="2800" dirty="0" err="1" smtClean="0">
                <a:latin typeface="Arial"/>
                <a:ea typeface="Calibri"/>
                <a:cs typeface="Arial"/>
              </a:rPr>
              <a:t>Klasik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 </a:t>
            </a:r>
            <a:r>
              <a:rPr lang="en-IN" sz="2800" dirty="0">
                <a:latin typeface="Arial"/>
                <a:ea typeface="Calibri"/>
                <a:cs typeface="Arial"/>
              </a:rPr>
              <a:t>tedaviye klinik yanıtın yetersiz olduğu durumlarda 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tr-TR" sz="2800" dirty="0" smtClean="0">
                <a:latin typeface="Arial"/>
                <a:ea typeface="Calibri"/>
                <a:cs typeface="Arial"/>
              </a:rPr>
              <a:t>	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-</a:t>
            </a:r>
            <a:r>
              <a:rPr lang="en-IN" sz="2800" dirty="0" err="1" smtClean="0">
                <a:latin typeface="Arial"/>
                <a:ea typeface="Calibri"/>
                <a:cs typeface="Arial"/>
              </a:rPr>
              <a:t>Klasik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 </a:t>
            </a:r>
            <a:r>
              <a:rPr lang="en-IN" sz="2800" dirty="0">
                <a:latin typeface="Arial"/>
                <a:ea typeface="Calibri"/>
                <a:cs typeface="Arial"/>
              </a:rPr>
              <a:t>tedaviyi sınırlayıcı ciddi istenmeyen ilaç reaksiyonları varlığında </a:t>
            </a:r>
            <a:endParaRPr lang="tr-TR" sz="2800" dirty="0">
              <a:effectLst/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82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764704"/>
            <a:ext cx="9036496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endParaRPr lang="tr-TR" sz="2800" dirty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endParaRPr lang="tr-TR" sz="2800" dirty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endParaRPr lang="tr-TR" sz="2800" dirty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FF0000"/>
              </a:buClr>
              <a:buFont typeface="Wingdings" charset="2"/>
              <a:buChar char="ü"/>
              <a:tabLst>
                <a:tab pos="342900" algn="l"/>
                <a:tab pos="749300" algn="l"/>
              </a:tabLst>
            </a:pP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HIV </a:t>
            </a:r>
            <a:r>
              <a:rPr lang="tr-TR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aktif tüberküloz için en önemli risk faktörüdür. HIV pozitif bir hastada TB görülme sıklığı HIV negatif olanlara göre 100 kez daha fazladır.</a:t>
            </a:r>
            <a:endParaRPr lang="tr-TR" sz="2800" dirty="0">
              <a:effectLst/>
              <a:latin typeface="Arial"/>
              <a:ea typeface="Calibri"/>
              <a:cs typeface="Arial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627"/>
            <a:ext cx="7704856" cy="433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19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467544" y="476672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800000"/>
              </a:buClr>
            </a:pPr>
            <a:r>
              <a:rPr lang="en-IN" sz="2800" b="1" dirty="0">
                <a:latin typeface="Arial"/>
                <a:cs typeface="Arial"/>
              </a:rPr>
              <a:t>Streptomisin</a:t>
            </a:r>
            <a:endParaRPr lang="tr-TR" sz="2800" dirty="0">
              <a:latin typeface="Arial"/>
              <a:cs typeface="Arial"/>
            </a:endParaRPr>
          </a:p>
          <a:p>
            <a:pPr algn="just">
              <a:buClr>
                <a:srgbClr val="800000"/>
              </a:buClr>
            </a:pPr>
            <a:endParaRPr lang="tr-TR" sz="2800" dirty="0">
              <a:latin typeface="Arial"/>
              <a:cs typeface="Arial"/>
            </a:endParaRPr>
          </a:p>
          <a:p>
            <a:pPr marL="457200" indent="-457200" algn="just">
              <a:buClr>
                <a:srgbClr val="800000"/>
              </a:buClr>
              <a:buFont typeface="Wingdings" charset="2"/>
              <a:buChar char="ü"/>
            </a:pPr>
            <a:r>
              <a:rPr lang="en-IN" sz="2800" dirty="0">
                <a:latin typeface="Arial"/>
                <a:cs typeface="Arial"/>
              </a:rPr>
              <a:t>Streptomisin ototoksik ve nefrotoksiktir. Vertigo ve kalıcı işitme kaybı en yaygın yan etkileridir. </a:t>
            </a:r>
            <a:endParaRPr lang="en-IN" sz="2800" dirty="0" smtClean="0">
              <a:latin typeface="Arial"/>
              <a:cs typeface="Arial"/>
            </a:endParaRPr>
          </a:p>
          <a:p>
            <a:pPr algn="just">
              <a:buClr>
                <a:srgbClr val="800000"/>
              </a:buClr>
            </a:pPr>
            <a:endParaRPr lang="tr-TR" sz="2800" dirty="0">
              <a:latin typeface="Arial"/>
              <a:cs typeface="Arial"/>
            </a:endParaRPr>
          </a:p>
          <a:p>
            <a:pPr marL="457200" indent="-457200" algn="just">
              <a:buClr>
                <a:srgbClr val="800000"/>
              </a:buClr>
              <a:buFont typeface="Wingdings" charset="2"/>
              <a:buChar char="ü"/>
            </a:pPr>
            <a:r>
              <a:rPr lang="en-IN" sz="2800" dirty="0">
                <a:latin typeface="Arial"/>
                <a:cs typeface="Arial"/>
              </a:rPr>
              <a:t>Toksisitesi doz ile ilişkilidir ve risk yaşlılarda artmaktadır. </a:t>
            </a:r>
            <a:endParaRPr lang="en-IN" sz="2800" dirty="0" smtClean="0">
              <a:latin typeface="Arial"/>
              <a:cs typeface="Arial"/>
            </a:endParaRPr>
          </a:p>
          <a:p>
            <a:pPr algn="just">
              <a:buClr>
                <a:srgbClr val="800000"/>
              </a:buClr>
            </a:pPr>
            <a:endParaRPr lang="tr-TR" sz="2800" dirty="0">
              <a:latin typeface="Arial"/>
              <a:cs typeface="Arial"/>
            </a:endParaRPr>
          </a:p>
          <a:p>
            <a:pPr marL="457200" indent="-457200" algn="just">
              <a:buClr>
                <a:srgbClr val="800000"/>
              </a:buClr>
              <a:buFont typeface="Wingdings" charset="2"/>
              <a:buChar char="ü"/>
            </a:pPr>
            <a:r>
              <a:rPr lang="en-IN" sz="2800" dirty="0">
                <a:latin typeface="Arial"/>
                <a:cs typeface="Arial"/>
              </a:rPr>
              <a:t>Öteki aminoglikozitler gibi dozu böbrek fonksiyonuna göre ayarlanmalıdır.</a:t>
            </a:r>
            <a:r>
              <a:rPr lang="tr-TR" sz="2800" dirty="0">
                <a:latin typeface="Arial"/>
                <a:cs typeface="Arial"/>
              </a:rPr>
              <a:t> 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906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79512" y="260648"/>
            <a:ext cx="89644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4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Etionamid</a:t>
            </a:r>
            <a:endParaRPr lang="tr-TR" sz="2400" dirty="0"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q"/>
              <a:tabLst>
                <a:tab pos="342900" algn="l"/>
              </a:tabLst>
            </a:pPr>
            <a:r>
              <a:rPr lang="en-IN" sz="2400" dirty="0">
                <a:latin typeface="Arial"/>
                <a:ea typeface="Calibri"/>
                <a:cs typeface="Arial"/>
              </a:rPr>
              <a:t>Etionamid kimyasal olarak izoniazid’e benzer ve mikolik asit sentezini bozarak etki </a:t>
            </a:r>
            <a:r>
              <a:rPr lang="en-IN" sz="2400" dirty="0" err="1">
                <a:latin typeface="Arial"/>
                <a:ea typeface="Calibri"/>
                <a:cs typeface="Arial"/>
              </a:rPr>
              <a:t>gösterir</a:t>
            </a:r>
            <a:r>
              <a:rPr lang="en-IN" sz="2400" dirty="0" smtClean="0">
                <a:latin typeface="Arial"/>
                <a:ea typeface="Calibri"/>
                <a:cs typeface="Arial"/>
              </a:rPr>
              <a:t>.</a:t>
            </a:r>
            <a:endParaRPr lang="tr-TR" sz="2400" dirty="0" smtClean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tr-TR" sz="2400" dirty="0"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q"/>
              <a:tabLst>
                <a:tab pos="342900" algn="l"/>
              </a:tabLst>
            </a:pPr>
            <a:r>
              <a:rPr lang="tr-TR" sz="2400" dirty="0" smtClean="0">
                <a:latin typeface="Arial"/>
                <a:ea typeface="Calibri"/>
                <a:cs typeface="Arial"/>
              </a:rPr>
              <a:t>H</a:t>
            </a:r>
            <a:r>
              <a:rPr lang="en-IN" sz="2400" dirty="0" err="1" smtClean="0">
                <a:latin typeface="Arial"/>
                <a:ea typeface="Calibri"/>
                <a:cs typeface="Arial"/>
              </a:rPr>
              <a:t>epatotoksiktir</a:t>
            </a:r>
            <a:r>
              <a:rPr lang="en-IN" sz="2400" dirty="0">
                <a:latin typeface="Arial"/>
                <a:ea typeface="Calibri"/>
                <a:cs typeface="Arial"/>
              </a:rPr>
              <a:t>. </a:t>
            </a:r>
            <a:r>
              <a:rPr lang="en-IN" sz="2400" dirty="0" smtClean="0">
                <a:latin typeface="Arial"/>
                <a:ea typeface="Calibri"/>
                <a:cs typeface="Arial"/>
              </a:rPr>
              <a:t>Nörolojik </a:t>
            </a:r>
            <a:r>
              <a:rPr lang="en-IN" sz="2400" dirty="0">
                <a:latin typeface="Arial"/>
                <a:ea typeface="Calibri"/>
                <a:cs typeface="Arial"/>
              </a:rPr>
              <a:t>yan etkisi piridoksinle azalabilir.</a:t>
            </a:r>
            <a:endParaRPr lang="tr-TR" sz="24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400" dirty="0">
                <a:latin typeface="Arial"/>
                <a:ea typeface="Calibri"/>
                <a:cs typeface="Arial"/>
              </a:rPr>
              <a:t/>
            </a:r>
            <a:br>
              <a:rPr lang="en-IN" sz="2400" dirty="0">
                <a:latin typeface="Arial"/>
                <a:ea typeface="Calibri"/>
                <a:cs typeface="Arial"/>
              </a:rPr>
            </a:br>
            <a:r>
              <a:rPr lang="en-IN" sz="24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Kapreomisin</a:t>
            </a:r>
            <a:endParaRPr lang="tr-TR" sz="2400" dirty="0"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q"/>
              <a:tabLst>
                <a:tab pos="342900" algn="l"/>
              </a:tabLst>
            </a:pPr>
            <a:r>
              <a:rPr lang="en-IN" sz="24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Kapreomisin peptid protein sentez inhibitorüdür. </a:t>
            </a:r>
            <a:endParaRPr lang="tr-TR" sz="2400" dirty="0">
              <a:latin typeface="Arial"/>
              <a:ea typeface="Calibri"/>
              <a:cs typeface="Arial"/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q"/>
            </a:pPr>
            <a:r>
              <a:rPr lang="en-IN" sz="2400" dirty="0" err="1" smtClean="0">
                <a:latin typeface="Arial"/>
                <a:ea typeface="Calibri"/>
                <a:cs typeface="Arial"/>
              </a:rPr>
              <a:t>Nefrotoksik</a:t>
            </a:r>
            <a:r>
              <a:rPr lang="en-IN" sz="2400" dirty="0" smtClean="0">
                <a:latin typeface="Arial"/>
                <a:ea typeface="Calibri"/>
                <a:cs typeface="Arial"/>
              </a:rPr>
              <a:t> </a:t>
            </a:r>
            <a:r>
              <a:rPr lang="en-IN" sz="2400" dirty="0">
                <a:latin typeface="Arial"/>
                <a:ea typeface="Calibri"/>
                <a:cs typeface="Arial"/>
              </a:rPr>
              <a:t>ve ototoksiktir. Tinnitus, sağırlık, ve denge bozukluğu görülebilir.İnjeksiyon yerinde lokal ağrı ve abse yapabilir.</a:t>
            </a:r>
            <a:r>
              <a:rPr lang="tr-TR" sz="2400" dirty="0">
                <a:latin typeface="Arial"/>
                <a:cs typeface="Arial"/>
              </a:rPr>
              <a:t> 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973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Arial"/>
                <a:cs typeface="Arial"/>
              </a:rPr>
              <a:t>Sikloserin</a:t>
            </a:r>
            <a:endParaRPr lang="tr-TR" sz="2400" b="1" dirty="0">
              <a:latin typeface="Arial"/>
              <a:cs typeface="Arial"/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n-IN" sz="2400" dirty="0">
                <a:latin typeface="Arial"/>
                <a:cs typeface="Arial"/>
              </a:rPr>
              <a:t>Sikloserin hücre duvarı sentez inhibitörüdür. Böbrek yetmezliği olanlarda doz azaltılmalıdır.</a:t>
            </a:r>
            <a:endParaRPr lang="tr-TR" sz="2400" dirty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endParaRPr lang="en-IN" sz="2400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r>
              <a:rPr lang="en-IN" sz="2400" dirty="0" smtClean="0">
                <a:latin typeface="Arial"/>
                <a:cs typeface="Arial"/>
              </a:rPr>
              <a:t>En </a:t>
            </a:r>
            <a:r>
              <a:rPr lang="en-IN" sz="2400" dirty="0">
                <a:latin typeface="Arial"/>
                <a:cs typeface="Arial"/>
              </a:rPr>
              <a:t>önemli yan etkileri:</a:t>
            </a:r>
            <a:endParaRPr lang="tr-TR" sz="2400" dirty="0">
              <a:latin typeface="Arial"/>
              <a:cs typeface="Arial"/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n-IN" sz="2400" dirty="0">
                <a:latin typeface="Arial"/>
                <a:cs typeface="Arial"/>
              </a:rPr>
              <a:t>Periferal nöropati ve SSS bozuklukları (depresyon psikotik reaksiyonlar). Nörolojik toksisiteyi azalttığı için piridoksin ile verilmelidir.</a:t>
            </a:r>
            <a:endParaRPr lang="tr-TR" sz="2400" dirty="0">
              <a:latin typeface="Arial"/>
              <a:cs typeface="Arial"/>
            </a:endParaRPr>
          </a:p>
          <a:p>
            <a:endParaRPr lang="tr-TR" sz="2400" dirty="0" smtClean="0">
              <a:latin typeface="Arial"/>
              <a:cs typeface="Arial"/>
            </a:endParaRPr>
          </a:p>
          <a:p>
            <a:r>
              <a:rPr lang="tr-TR" sz="2400" dirty="0">
                <a:latin typeface="Arial"/>
                <a:cs typeface="Arial"/>
              </a:rPr>
              <a:t/>
            </a:r>
            <a:br>
              <a:rPr lang="tr-TR" sz="2400" dirty="0">
                <a:latin typeface="Arial"/>
                <a:cs typeface="Arial"/>
              </a:rPr>
            </a:br>
            <a:r>
              <a:rPr lang="en-IN" sz="2400" b="1" dirty="0">
                <a:latin typeface="Arial"/>
                <a:cs typeface="Arial"/>
              </a:rPr>
              <a:t>Aminosalisilik Asid (PAS)</a:t>
            </a:r>
            <a:endParaRPr lang="tr-TR" sz="2400" b="1" dirty="0">
              <a:latin typeface="Arial"/>
              <a:cs typeface="Arial"/>
            </a:endParaRPr>
          </a:p>
          <a:p>
            <a:r>
              <a:rPr lang="en-IN" sz="2400" b="1" dirty="0">
                <a:latin typeface="Arial"/>
                <a:cs typeface="Arial"/>
              </a:rPr>
              <a:t>Folat sentez inhibitörüdür. Sadece </a:t>
            </a:r>
            <a:r>
              <a:rPr lang="en-IN" sz="2400" b="1" i="1" dirty="0">
                <a:latin typeface="Arial"/>
                <a:cs typeface="Arial"/>
              </a:rPr>
              <a:t>M tuberculosis </a:t>
            </a:r>
            <a:r>
              <a:rPr lang="en-IN" sz="2400" b="1" dirty="0">
                <a:latin typeface="Arial"/>
                <a:cs typeface="Arial"/>
              </a:rPr>
              <a:t>karşı etkilidir.</a:t>
            </a:r>
            <a:endParaRPr lang="tr-TR" sz="2400" b="1" dirty="0">
              <a:latin typeface="Arial"/>
              <a:cs typeface="Arial"/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n-IN" sz="2400" dirty="0">
                <a:latin typeface="Arial"/>
                <a:cs typeface="Arial"/>
              </a:rPr>
              <a:t>İdrarda birikerek kristalüri </a:t>
            </a:r>
            <a:r>
              <a:rPr lang="en-IN" sz="2400" dirty="0" err="1">
                <a:latin typeface="Arial"/>
                <a:cs typeface="Arial"/>
              </a:rPr>
              <a:t>oluşturabilir</a:t>
            </a:r>
            <a:r>
              <a:rPr lang="en-IN" sz="2400" dirty="0" smtClean="0">
                <a:latin typeface="Arial"/>
                <a:cs typeface="Arial"/>
              </a:rPr>
              <a:t>.</a:t>
            </a:r>
            <a:endParaRPr lang="tr-T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0959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79512" y="188640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b="1" dirty="0">
              <a:latin typeface="Arial"/>
              <a:cs typeface="Arial"/>
            </a:endParaRPr>
          </a:p>
          <a:p>
            <a:r>
              <a:rPr lang="en-IN" sz="2800" b="1" dirty="0">
                <a:latin typeface="Arial"/>
                <a:cs typeface="Arial"/>
              </a:rPr>
              <a:t>Kanamisin</a:t>
            </a:r>
            <a:r>
              <a:rPr lang="en-IN" sz="2800" dirty="0">
                <a:latin typeface="Arial"/>
                <a:cs typeface="Arial"/>
              </a:rPr>
              <a:t> daha az toksik alternatifleri nedeniyle kullanımı </a:t>
            </a:r>
            <a:r>
              <a:rPr lang="en-IN" sz="2800" dirty="0" err="1">
                <a:latin typeface="Arial"/>
                <a:cs typeface="Arial"/>
              </a:rPr>
              <a:t>sınırlıdır</a:t>
            </a:r>
            <a:r>
              <a:rPr lang="en-IN" sz="2800" dirty="0" smtClean="0">
                <a:latin typeface="Arial"/>
                <a:cs typeface="Arial"/>
              </a:rPr>
              <a:t>.</a:t>
            </a:r>
            <a:endParaRPr lang="tr-TR" sz="2800" dirty="0" smtClean="0">
              <a:latin typeface="Arial"/>
              <a:cs typeface="Arial"/>
            </a:endParaRPr>
          </a:p>
          <a:p>
            <a:endParaRPr lang="tr-TR" sz="2800" dirty="0">
              <a:latin typeface="Arial"/>
              <a:cs typeface="Arial"/>
            </a:endParaRPr>
          </a:p>
          <a:p>
            <a:r>
              <a:rPr lang="en-IN" sz="2800" b="1" dirty="0">
                <a:latin typeface="Arial"/>
                <a:cs typeface="Arial"/>
              </a:rPr>
              <a:t>Amikasin</a:t>
            </a:r>
            <a:r>
              <a:rPr lang="en-IN" sz="2800" dirty="0">
                <a:latin typeface="Arial"/>
                <a:cs typeface="Arial"/>
              </a:rPr>
              <a:t> daha sık olarak tercih edilmektedir. Rezistans gelişme oranı düşüktür. </a:t>
            </a:r>
            <a:endParaRPr lang="tr-TR" sz="2800" dirty="0">
              <a:latin typeface="Arial"/>
              <a:cs typeface="Arial"/>
            </a:endParaRPr>
          </a:p>
          <a:p>
            <a:r>
              <a:rPr lang="en-IN" sz="2800" dirty="0">
                <a:latin typeface="Arial"/>
                <a:cs typeface="Arial"/>
              </a:rPr>
              <a:t>Ototoksisite </a:t>
            </a:r>
            <a:r>
              <a:rPr lang="en-IN" sz="2800" dirty="0" err="1">
                <a:latin typeface="Arial"/>
                <a:cs typeface="Arial"/>
              </a:rPr>
              <a:t>ve</a:t>
            </a:r>
            <a:r>
              <a:rPr lang="en-IN" sz="2800" dirty="0">
                <a:latin typeface="Arial"/>
                <a:cs typeface="Arial"/>
              </a:rPr>
              <a:t> </a:t>
            </a:r>
            <a:r>
              <a:rPr lang="en-IN" sz="2800" dirty="0" err="1" smtClean="0">
                <a:latin typeface="Arial"/>
                <a:cs typeface="Arial"/>
              </a:rPr>
              <a:t>nefrotoksit</a:t>
            </a:r>
            <a:r>
              <a:rPr lang="tr-TR" sz="2800" dirty="0" smtClean="0">
                <a:latin typeface="Arial"/>
                <a:cs typeface="Arial"/>
              </a:rPr>
              <a:t>e </a:t>
            </a:r>
            <a:r>
              <a:rPr lang="en-IN" sz="2800" dirty="0" err="1" smtClean="0">
                <a:latin typeface="Arial"/>
                <a:cs typeface="Arial"/>
              </a:rPr>
              <a:t>başlıca</a:t>
            </a:r>
            <a:r>
              <a:rPr lang="en-IN" sz="2800" dirty="0" smtClean="0">
                <a:latin typeface="Arial"/>
                <a:cs typeface="Arial"/>
              </a:rPr>
              <a:t> </a:t>
            </a:r>
            <a:r>
              <a:rPr lang="en-IN" sz="2800" dirty="0">
                <a:latin typeface="Arial"/>
                <a:cs typeface="Arial"/>
              </a:rPr>
              <a:t>yan etkileridir.</a:t>
            </a:r>
            <a:endParaRPr lang="tr-TR" sz="2800" dirty="0">
              <a:latin typeface="Arial"/>
              <a:cs typeface="Arial"/>
            </a:endParaRPr>
          </a:p>
          <a:p>
            <a:r>
              <a:rPr lang="en-IN" sz="2800" dirty="0">
                <a:latin typeface="Arial"/>
                <a:cs typeface="Arial"/>
              </a:rPr>
              <a:t> </a:t>
            </a:r>
            <a:endParaRPr lang="tr-TR" sz="2800" dirty="0">
              <a:latin typeface="Arial"/>
              <a:cs typeface="Arial"/>
            </a:endParaRPr>
          </a:p>
          <a:p>
            <a:r>
              <a:rPr lang="en-IN" sz="2800" dirty="0">
                <a:latin typeface="Arial"/>
                <a:cs typeface="Arial"/>
              </a:rPr>
              <a:t/>
            </a:r>
            <a:br>
              <a:rPr lang="en-IN" sz="2800" dirty="0">
                <a:latin typeface="Arial"/>
                <a:cs typeface="Arial"/>
              </a:rPr>
            </a:br>
            <a:r>
              <a:rPr lang="en-IN" sz="2800" b="1" dirty="0">
                <a:latin typeface="Arial"/>
                <a:cs typeface="Arial"/>
              </a:rPr>
              <a:t>Flurokinolonlar</a:t>
            </a:r>
            <a:endParaRPr lang="tr-TR" sz="2800" b="1" dirty="0">
              <a:latin typeface="Arial"/>
              <a:cs typeface="Arial"/>
            </a:endParaRPr>
          </a:p>
          <a:p>
            <a:endParaRPr lang="tr-TR" sz="2800" dirty="0">
              <a:latin typeface="Arial"/>
              <a:cs typeface="Arial"/>
            </a:endParaRPr>
          </a:p>
          <a:p>
            <a:r>
              <a:rPr lang="en-IN" sz="2800" dirty="0">
                <a:latin typeface="Arial"/>
                <a:cs typeface="Arial"/>
              </a:rPr>
              <a:t>Özellikle birinci sıra ilaçlara rezistans gösteren suşlara </a:t>
            </a:r>
            <a:r>
              <a:rPr lang="en-IN" sz="2800" dirty="0" err="1">
                <a:latin typeface="Arial"/>
                <a:cs typeface="Arial"/>
              </a:rPr>
              <a:t>karşı</a:t>
            </a:r>
            <a:r>
              <a:rPr lang="en-IN" sz="2800" dirty="0">
                <a:latin typeface="Arial"/>
                <a:cs typeface="Arial"/>
              </a:rPr>
              <a:t> </a:t>
            </a:r>
            <a:r>
              <a:rPr lang="en-IN" sz="2800" dirty="0" err="1" smtClean="0">
                <a:latin typeface="Arial"/>
                <a:cs typeface="Arial"/>
              </a:rPr>
              <a:t>kombine</a:t>
            </a:r>
            <a:r>
              <a:rPr lang="en-IN" sz="2800" dirty="0" smtClean="0">
                <a:latin typeface="Arial"/>
                <a:cs typeface="Arial"/>
              </a:rPr>
              <a:t> </a:t>
            </a:r>
            <a:r>
              <a:rPr lang="en-IN" sz="2800" dirty="0">
                <a:latin typeface="Arial"/>
                <a:cs typeface="Arial"/>
              </a:rPr>
              <a:t>olarak kullanılabilir. </a:t>
            </a:r>
            <a:endParaRPr lang="tr-TR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12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51520" y="620689"/>
            <a:ext cx="8280920" cy="519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  <a:tab pos="749300" algn="l"/>
              </a:tabLst>
            </a:pP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TB </a:t>
            </a:r>
            <a:r>
              <a:rPr lang="tr-TR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hastalığının belirtileri: 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§"/>
              <a:tabLst>
                <a:tab pos="342900" algn="l"/>
                <a:tab pos="749300" algn="l"/>
              </a:tabLst>
            </a:pPr>
            <a:r>
              <a:rPr lang="tr-TR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Kilo kaybı, </a:t>
            </a: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§"/>
              <a:tabLst>
                <a:tab pos="342900" algn="l"/>
                <a:tab pos="749300" algn="l"/>
              </a:tabLst>
            </a:pP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yorgunluk</a:t>
            </a:r>
            <a:r>
              <a:rPr lang="tr-TR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, </a:t>
            </a: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§"/>
              <a:tabLst>
                <a:tab pos="342900" algn="l"/>
                <a:tab pos="749300" algn="l"/>
              </a:tabLst>
            </a:pP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öksürük</a:t>
            </a:r>
            <a:r>
              <a:rPr lang="tr-TR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, </a:t>
            </a: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§"/>
              <a:tabLst>
                <a:tab pos="342900" algn="l"/>
                <a:tab pos="749300" algn="l"/>
              </a:tabLst>
            </a:pP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ateş</a:t>
            </a:r>
            <a:r>
              <a:rPr lang="tr-TR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, </a:t>
            </a: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§"/>
              <a:tabLst>
                <a:tab pos="342900" algn="l"/>
                <a:tab pos="749300" algn="l"/>
              </a:tabLst>
            </a:pP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gece </a:t>
            </a:r>
            <a:r>
              <a:rPr lang="tr-TR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terlemesi 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§"/>
              <a:tabLst>
                <a:tab pos="342900" algn="l"/>
                <a:tab pos="749300" algn="l"/>
              </a:tabLst>
            </a:pP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kanlı </a:t>
            </a:r>
            <a:r>
              <a:rPr lang="tr-TR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balgam</a:t>
            </a:r>
            <a:endParaRPr lang="tr-TR" sz="2800" dirty="0">
              <a:effectLst/>
              <a:latin typeface="Arial"/>
              <a:ea typeface="Calibri"/>
              <a:cs typeface="Arial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77" y="1340768"/>
            <a:ext cx="5841623" cy="162267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366" y="3683520"/>
            <a:ext cx="4123289" cy="29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8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9" y="188640"/>
            <a:ext cx="9151709" cy="64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118785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0" y="404664"/>
            <a:ext cx="9144000" cy="5721499"/>
          </a:xfrm>
        </p:spPr>
        <p:txBody>
          <a:bodyPr>
            <a:normAutofit fontScale="92500" lnSpcReduction="10000"/>
          </a:bodyPr>
          <a:lstStyle/>
          <a:p>
            <a:pPr lvl="0" algn="just" defTabSz="914400" eaLnBrk="1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800000"/>
              </a:buClr>
              <a:buFont typeface="Wingdings" panose="05000000000000000000" pitchFamily="2" charset="2"/>
              <a:buChar char="ü"/>
              <a:tabLst>
                <a:tab pos="342900" algn="l"/>
                <a:tab pos="749300" algn="l"/>
              </a:tabLst>
            </a:pPr>
            <a:r>
              <a:rPr lang="tr-TR" sz="3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Mikobakteriler</a:t>
            </a: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yavaş </a:t>
            </a: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büyüyen </a:t>
            </a: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mikroorganizmalardır. </a:t>
            </a:r>
            <a:r>
              <a:rPr lang="en-IN" sz="31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31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</a:t>
            </a:r>
            <a:r>
              <a:rPr lang="en-IN" sz="3100" dirty="0" err="1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ağdan</a:t>
            </a:r>
            <a:r>
              <a:rPr lang="en-IN" sz="31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IN" sz="3100" dirty="0" err="1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zengin</a:t>
            </a:r>
            <a:r>
              <a:rPr lang="en-IN" sz="31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IN" sz="3100" dirty="0" err="1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hücre</a:t>
            </a:r>
            <a:r>
              <a:rPr lang="en-IN" sz="31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IN" sz="3100" dirty="0" err="1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duvarı</a:t>
            </a:r>
            <a:r>
              <a:rPr lang="en-IN" sz="31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IN" sz="3100" dirty="0" err="1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birçok</a:t>
            </a:r>
            <a:r>
              <a:rPr lang="en-IN" sz="31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IN" sz="3100" dirty="0" err="1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etkene</a:t>
            </a:r>
            <a:r>
              <a:rPr lang="en-IN" sz="31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IN" sz="3100" dirty="0" err="1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karşı</a:t>
            </a:r>
            <a:r>
              <a:rPr lang="en-IN" sz="31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IN" sz="3100" dirty="0" err="1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geçirgen</a:t>
            </a:r>
            <a:r>
              <a:rPr lang="en-IN" sz="31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IN" sz="3100" dirty="0" err="1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değildir</a:t>
            </a:r>
            <a:r>
              <a:rPr lang="en-IN" sz="31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tr-TR" sz="3100" dirty="0" smtClean="0">
              <a:solidFill>
                <a:srgbClr val="231F2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algn="just" defTabSz="914400" eaLnBrk="1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800000"/>
              </a:buClr>
              <a:buNone/>
              <a:tabLst>
                <a:tab pos="342900" algn="l"/>
                <a:tab pos="749300" algn="l"/>
              </a:tabLst>
            </a:pPr>
            <a:endParaRPr lang="en-IN" sz="3100" dirty="0">
              <a:solidFill>
                <a:srgbClr val="231F2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Bunların neden olduğu </a:t>
            </a:r>
            <a:r>
              <a:rPr lang="tr-TR" sz="3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infeksiyonlar</a:t>
            </a: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uzun süreli tedavi gerektirmektedir.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İlaç </a:t>
            </a:r>
            <a:r>
              <a:rPr lang="tr-TR" sz="3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toksisitesi</a:t>
            </a:r>
            <a:r>
              <a:rPr lang="tr-T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bozuk hasta </a:t>
            </a:r>
            <a:r>
              <a:rPr lang="tr-TR" sz="3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uyuncu</a:t>
            </a:r>
            <a:r>
              <a:rPr lang="tr-T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önemli klinik problemlerdir. </a:t>
            </a:r>
            <a:endParaRPr lang="tr-TR" sz="3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 </a:t>
            </a:r>
            <a:r>
              <a:rPr lang="tr-T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süreli tedavi aynı zamanda tedavi sırasında ilaç rezistansının oluşmasını </a:t>
            </a: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kolaylaştırmaktadır.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3000" dirty="0" smtClean="0">
              <a:latin typeface="Times New Roman"/>
              <a:cs typeface="Times New Roman"/>
            </a:endParaRP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algn="just" eaLnBrk="1" hangingPunct="1">
              <a:buNone/>
            </a:pPr>
            <a:endParaRPr lang="tr-TR" dirty="0" smtClean="0"/>
          </a:p>
          <a:p>
            <a:pPr algn="just" eaLnBrk="1" hangingPunct="1">
              <a:buFont typeface="Arial" pitchFamily="34" charset="0"/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188641"/>
            <a:ext cx="8856984" cy="706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panose="05000000000000000000" pitchFamily="2" charset="2"/>
              <a:buChar char="§"/>
              <a:tabLst>
                <a:tab pos="342900" algn="l"/>
                <a:tab pos="749300" algn="l"/>
              </a:tabLst>
            </a:pPr>
            <a:r>
              <a:rPr lang="en-IN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İlaç 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rezistansı başarılı bir tedaviye karşı en önemli bir engeldir.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panose="05000000000000000000" pitchFamily="2" charset="2"/>
              <a:buChar char="§"/>
              <a:tabLst>
                <a:tab pos="342900" algn="l"/>
                <a:tab pos="7493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İlaç rezistansı kromozomal DNA da spontan mutasyon yoluyla gelişmektedir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  <a:tab pos="7493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IN" sz="2800" i="1" dirty="0">
                <a:solidFill>
                  <a:srgbClr val="800000"/>
                </a:solidFill>
                <a:latin typeface="Arial"/>
                <a:ea typeface="Times New Roman"/>
                <a:cs typeface="Arial"/>
              </a:rPr>
              <a:t>İlaç rezistansından sorumlu başlıca sebep yetersiz ilaç tedavisidir</a:t>
            </a:r>
            <a:r>
              <a:rPr lang="en-IN" sz="2800" i="1" dirty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.</a:t>
            </a:r>
            <a:endParaRPr lang="tr-TR" sz="1600" dirty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  <a:tab pos="7493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Hasta uyuncunun bozukluğu </a:t>
            </a:r>
            <a:r>
              <a:rPr lang="en-IN" sz="2800" dirty="0" err="1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kadar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,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t</a:t>
            </a:r>
            <a:r>
              <a:rPr lang="en-IN" sz="2800" dirty="0" err="1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edavi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çok kısa, doz çok düşük olabilir. </a:t>
            </a: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  <a:tab pos="749300" algn="l"/>
              </a:tabLst>
            </a:pPr>
            <a:r>
              <a:rPr lang="en-IN" sz="2800" dirty="0" err="1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En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önemlisi tedavi yetersiz sayıda ilaçtan oluşabilir.</a:t>
            </a:r>
            <a:endParaRPr lang="tr-TR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tabLst>
                <a:tab pos="342900" algn="l"/>
                <a:tab pos="749300" algn="l"/>
              </a:tabLst>
            </a:pPr>
            <a:r>
              <a:rPr lang="en-IN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endParaRPr lang="tr-TR" sz="2800" dirty="0">
              <a:effectLst/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53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404664"/>
            <a:ext cx="8928992" cy="4968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  <a:tab pos="749300" algn="l"/>
              </a:tabLst>
            </a:pPr>
            <a:r>
              <a:rPr lang="en-IN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M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i</a:t>
            </a:r>
            <a:r>
              <a:rPr lang="en-IN" sz="2800" dirty="0" err="1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kobakterinin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tek bir ilaca maruz kalması rezistans suşların gelişmesine neden olur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  <a:tab pos="749300" algn="l"/>
              </a:tabLst>
            </a:pPr>
            <a:endParaRPr lang="en-IN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  <a:tab pos="7493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Bu 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nedenle iki yada daha fazla ilaç kombinasyonu bakteri hücrelerinin farklı popülasyonunu öldürmek ve ilaç rezistansını önlemek için gereklidir. </a:t>
            </a:r>
            <a:endParaRPr lang="en-IN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  <a:tab pos="749300" algn="l"/>
              </a:tabLst>
            </a:pPr>
            <a:endParaRPr lang="en-IN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  <a:tab pos="7493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Kemoterapiye 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yanıt yavaş </a:t>
            </a:r>
            <a:r>
              <a:rPr lang="en-IN" sz="2800" dirty="0" err="1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olduğu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IN" sz="2800" dirty="0" err="1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için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,</a:t>
            </a:r>
            <a:r>
              <a:rPr lang="en-IN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tedavi ilaca bağlı olarak uzun süre (6 ay dan birkaç yıla kadar) sürdürülmelidir.</a:t>
            </a:r>
            <a:r>
              <a:rPr lang="tr-TR" sz="2800" dirty="0">
                <a:latin typeface="Arial"/>
                <a:cs typeface="Arial"/>
              </a:rPr>
              <a:t> 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9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857375"/>
            <a:ext cx="8953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70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9851</TotalTime>
  <Words>1018</Words>
  <Application>Microsoft Office PowerPoint</Application>
  <PresentationFormat>Ekran Gösterisi (4:3)</PresentationFormat>
  <Paragraphs>212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2" baseType="lpstr">
      <vt:lpstr>MS PGothic</vt:lpstr>
      <vt:lpstr>MS PGothic</vt:lpstr>
      <vt:lpstr>American Typewriter</vt:lpstr>
      <vt:lpstr>Arial</vt:lpstr>
      <vt:lpstr>Calibri</vt:lpstr>
      <vt:lpstr>Garamond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Antidepresanlar</dc:title>
  <dc:creator>..</dc:creator>
  <cp:lastModifiedBy>Reviewer</cp:lastModifiedBy>
  <cp:revision>944</cp:revision>
  <dcterms:created xsi:type="dcterms:W3CDTF">2008-03-15T22:02:03Z</dcterms:created>
  <dcterms:modified xsi:type="dcterms:W3CDTF">2020-04-14T13:20:13Z</dcterms:modified>
</cp:coreProperties>
</file>