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2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142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2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32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662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108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10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678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37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015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13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733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AD90-CDFE-4288-985C-6C2DBE5A075E}" type="datetimeFigureOut">
              <a:rPr lang="tr-TR" smtClean="0"/>
              <a:t>7.4.2021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84AE1-E7D9-47BC-B6CF-622000265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021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b="1" dirty="0" smtClean="0"/>
              <a:t>Bir süt işletmesine iade edilen yoğurt örnekleri ile ilgili eylem planı</a:t>
            </a:r>
            <a:endParaRPr lang="tr-TR" sz="4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584878"/>
            <a:ext cx="9144000" cy="672921"/>
          </a:xfrm>
        </p:spPr>
        <p:txBody>
          <a:bodyPr/>
          <a:lstStyle/>
          <a:p>
            <a:r>
              <a:rPr lang="tr-TR" dirty="0" smtClean="0"/>
              <a:t>Hafta 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0186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Soru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0761" y="1825625"/>
            <a:ext cx="11423559" cy="4351338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a) Bu koşullarda sorun çözümü için nasıl bir yol izlenmelidir?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b) İade ürünleri tekrar ürüne dönüştürmek için nasıl bir yol izlenmelidir?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7183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altLang="tr-TR" sz="2400" b="1" dirty="0" smtClean="0"/>
              <a:t>Bir süt işletmesinde iade edilen 140 adet yoğurt ürününe ait iade gerekçeleri tablodaki gibidir:</a:t>
            </a:r>
            <a:br>
              <a:rPr lang="tr-TR" altLang="tr-TR" sz="2400" b="1" dirty="0" smtClean="0"/>
            </a:br>
            <a:endParaRPr lang="tr-TR" sz="24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888834"/>
              </p:ext>
            </p:extLst>
          </p:nvPr>
        </p:nvGraphicFramePr>
        <p:xfrm>
          <a:off x="1627031" y="1690688"/>
          <a:ext cx="7924801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0192">
                  <a:extLst>
                    <a:ext uri="{9D8B030D-6E8A-4147-A177-3AD203B41FA5}">
                      <a16:colId xmlns="" xmlns:a16="http://schemas.microsoft.com/office/drawing/2014/main" val="3832443474"/>
                    </a:ext>
                  </a:extLst>
                </a:gridCol>
                <a:gridCol w="1079728">
                  <a:extLst>
                    <a:ext uri="{9D8B030D-6E8A-4147-A177-3AD203B41FA5}">
                      <a16:colId xmlns="" xmlns:a16="http://schemas.microsoft.com/office/drawing/2014/main" val="209296523"/>
                    </a:ext>
                  </a:extLst>
                </a:gridCol>
                <a:gridCol w="1676007">
                  <a:extLst>
                    <a:ext uri="{9D8B030D-6E8A-4147-A177-3AD203B41FA5}">
                      <a16:colId xmlns="" xmlns:a16="http://schemas.microsoft.com/office/drawing/2014/main" val="978757677"/>
                    </a:ext>
                  </a:extLst>
                </a:gridCol>
                <a:gridCol w="1384551">
                  <a:extLst>
                    <a:ext uri="{9D8B030D-6E8A-4147-A177-3AD203B41FA5}">
                      <a16:colId xmlns="" xmlns:a16="http://schemas.microsoft.com/office/drawing/2014/main" val="2954862706"/>
                    </a:ext>
                  </a:extLst>
                </a:gridCol>
                <a:gridCol w="1694323">
                  <a:extLst>
                    <a:ext uri="{9D8B030D-6E8A-4147-A177-3AD203B41FA5}">
                      <a16:colId xmlns="" xmlns:a16="http://schemas.microsoft.com/office/drawing/2014/main" val="3696673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Gerekçe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Adet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Birikimli adet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Yüzde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FFFF00"/>
                          </a:solidFill>
                        </a:rPr>
                        <a:t>Birikimli yüzde</a:t>
                      </a:r>
                      <a:endParaRPr lang="tr-T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23538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Küflenme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58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58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41,43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41,43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52020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Ekşime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41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99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29,29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70,72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14344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Tat bozukluğu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109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6,43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77,15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27973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Ambalaj</a:t>
                      </a:r>
                      <a:r>
                        <a:rPr lang="tr-TR" sz="1600" b="1" baseline="0" dirty="0" smtClean="0"/>
                        <a:t> hatası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9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118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6,43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 smtClean="0"/>
                        <a:t>83,58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7162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Su salma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7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125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5,00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88,58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30527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Son</a:t>
                      </a:r>
                      <a:r>
                        <a:rPr lang="tr-TR" sz="1600" baseline="0" dirty="0" smtClean="0"/>
                        <a:t> kullanma tarihi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6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131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4,29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92,87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80374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Renk değişikliği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5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136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3,57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96,44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98706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Kötü koku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3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139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2,14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98,58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7664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Maya varlığı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2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140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1,42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/>
                        <a:t>100,00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80072487"/>
                  </a:ext>
                </a:extLst>
              </a:tr>
            </a:tbl>
          </a:graphicData>
        </a:graphic>
      </p:graphicFrame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8156061" y="2005773"/>
            <a:ext cx="1046162" cy="1512887"/>
          </a:xfrm>
          <a:prstGeom prst="ellipse">
            <a:avLst/>
          </a:prstGeom>
          <a:solidFill>
            <a:schemeClr val="accent1">
              <a:alpha val="54117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6" name="Sola Bükülü Ok 6"/>
          <p:cNvSpPr>
            <a:spLocks noChangeArrowheads="1"/>
          </p:cNvSpPr>
          <p:nvPr/>
        </p:nvSpPr>
        <p:spPr bwMode="auto">
          <a:xfrm>
            <a:off x="9202223" y="2479004"/>
            <a:ext cx="682625" cy="3311525"/>
          </a:xfrm>
          <a:prstGeom prst="curvedLeftArrow">
            <a:avLst>
              <a:gd name="adj1" fmla="val 24952"/>
              <a:gd name="adj2" fmla="val 49927"/>
              <a:gd name="adj3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7" name="Metin kutusu 4"/>
          <p:cNvSpPr txBox="1">
            <a:spLocks noChangeArrowheads="1"/>
          </p:cNvSpPr>
          <p:nvPr/>
        </p:nvSpPr>
        <p:spPr bwMode="auto">
          <a:xfrm>
            <a:off x="1399840" y="5606379"/>
            <a:ext cx="79565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="1" dirty="0">
                <a:solidFill>
                  <a:srgbClr val="FF0000"/>
                </a:solidFill>
              </a:rPr>
              <a:t>Kesin kural olmamakla birlikte problemin %</a:t>
            </a:r>
            <a:r>
              <a:rPr lang="tr-TR" altLang="tr-TR" sz="1800" b="1" dirty="0" err="1">
                <a:solidFill>
                  <a:srgbClr val="FF0000"/>
                </a:solidFill>
              </a:rPr>
              <a:t>80’ini</a:t>
            </a:r>
            <a:r>
              <a:rPr lang="tr-TR" altLang="tr-TR" sz="1800" b="1" dirty="0">
                <a:solidFill>
                  <a:srgbClr val="FF0000"/>
                </a:solidFill>
              </a:rPr>
              <a:t> çözmek ana hedeftir</a:t>
            </a:r>
          </a:p>
        </p:txBody>
      </p:sp>
    </p:spTree>
    <p:extLst>
      <p:ext uri="{BB962C8B-B14F-4D97-AF65-F5344CB8AC3E}">
        <p14:creationId xmlns:p14="http://schemas.microsoft.com/office/powerpoint/2010/main" val="672102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293" y="73822"/>
            <a:ext cx="10515600" cy="53181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dirty="0" err="1" smtClean="0">
                <a:solidFill>
                  <a:srgbClr val="FF0000"/>
                </a:solidFill>
              </a:rPr>
              <a:t>Pareto</a:t>
            </a:r>
            <a:r>
              <a:rPr lang="tr-TR" altLang="tr-TR" dirty="0" smtClean="0">
                <a:solidFill>
                  <a:srgbClr val="FF0000"/>
                </a:solidFill>
              </a:rPr>
              <a:t> diyagramı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976" y="1271589"/>
            <a:ext cx="11720892" cy="2476500"/>
          </a:xfrm>
        </p:spPr>
        <p:txBody>
          <a:bodyPr/>
          <a:lstStyle/>
          <a:p>
            <a:pPr eaLnBrk="1" hangingPunct="1"/>
            <a:r>
              <a:rPr lang="tr-TR" altLang="tr-TR" dirty="0"/>
              <a:t>Veriler (değişik problemler) azalan öneme göre soldan sağa doğru sıralanır</a:t>
            </a:r>
          </a:p>
          <a:p>
            <a:pPr eaLnBrk="1" hangingPunct="1"/>
            <a:endParaRPr lang="tr-TR" altLang="tr-TR" dirty="0"/>
          </a:p>
          <a:p>
            <a:pPr eaLnBrk="1" hangingPunct="1"/>
            <a:r>
              <a:rPr lang="tr-TR" altLang="tr-TR" dirty="0"/>
              <a:t>Dikey skala maliyet ya da tekrarlanma frekansını ifade eder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3071813" y="4221164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3071813" y="5949950"/>
            <a:ext cx="5472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000376" y="56610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3000376" y="5373688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3000376" y="5084763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3000376" y="47974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3000376" y="4508500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3000376" y="4221163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3071814" y="4797426"/>
            <a:ext cx="523875" cy="11525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3595689" y="5002214"/>
            <a:ext cx="536575" cy="9366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40201" y="5229226"/>
            <a:ext cx="487363" cy="72072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4637088" y="5348288"/>
            <a:ext cx="493712" cy="59055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5973764" y="5638800"/>
            <a:ext cx="1201737" cy="3000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44" name="Text Box 34"/>
          <p:cNvSpPr txBox="1">
            <a:spLocks noChangeArrowheads="1"/>
          </p:cNvSpPr>
          <p:nvPr/>
        </p:nvSpPr>
        <p:spPr bwMode="auto">
          <a:xfrm>
            <a:off x="3143250" y="6308726"/>
            <a:ext cx="5976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800" b="1"/>
              <a:t>Yoğurt için Pareto diyagramı</a:t>
            </a:r>
          </a:p>
        </p:txBody>
      </p:sp>
      <p:pic>
        <p:nvPicPr>
          <p:cNvPr id="13345" name="Picture 39"/>
          <p:cNvPicPr>
            <a:picLocks noChangeAspect="1" noChangeArrowheads="1"/>
          </p:cNvPicPr>
          <p:nvPr/>
        </p:nvPicPr>
        <p:blipFill>
          <a:blip r:embed="rId2">
            <a:lum bright="-40000"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739" y="4229100"/>
            <a:ext cx="64801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6" name="Rectangle 17"/>
          <p:cNvSpPr>
            <a:spLocks noChangeArrowheads="1"/>
          </p:cNvSpPr>
          <p:nvPr/>
        </p:nvSpPr>
        <p:spPr bwMode="auto">
          <a:xfrm>
            <a:off x="7200900" y="5716589"/>
            <a:ext cx="782638" cy="2317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48" name="Rectangle 17"/>
          <p:cNvSpPr>
            <a:spLocks noChangeArrowheads="1"/>
          </p:cNvSpPr>
          <p:nvPr/>
        </p:nvSpPr>
        <p:spPr bwMode="auto">
          <a:xfrm>
            <a:off x="7988300" y="5716588"/>
            <a:ext cx="755650" cy="2270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sp>
        <p:nvSpPr>
          <p:cNvPr id="13350" name="Rectangle 17"/>
          <p:cNvSpPr>
            <a:spLocks noChangeArrowheads="1"/>
          </p:cNvSpPr>
          <p:nvPr/>
        </p:nvSpPr>
        <p:spPr bwMode="auto">
          <a:xfrm>
            <a:off x="8750300" y="5722938"/>
            <a:ext cx="755650" cy="2270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/>
          </a:p>
        </p:txBody>
      </p:sp>
      <p:cxnSp>
        <p:nvCxnSpPr>
          <p:cNvPr id="13357" name="Düz Bağlayıcı 4"/>
          <p:cNvCxnSpPr>
            <a:cxnSpLocks noChangeShapeType="1"/>
          </p:cNvCxnSpPr>
          <p:nvPr/>
        </p:nvCxnSpPr>
        <p:spPr bwMode="auto">
          <a:xfrm>
            <a:off x="9418638" y="4246563"/>
            <a:ext cx="1698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59" name="Düz Bağlayıcı 57"/>
          <p:cNvCxnSpPr>
            <a:cxnSpLocks noChangeShapeType="1"/>
          </p:cNvCxnSpPr>
          <p:nvPr/>
        </p:nvCxnSpPr>
        <p:spPr bwMode="auto">
          <a:xfrm>
            <a:off x="9458326" y="5013325"/>
            <a:ext cx="1698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60" name="Düz Bağlayıcı 58"/>
          <p:cNvCxnSpPr>
            <a:cxnSpLocks noChangeShapeType="1"/>
          </p:cNvCxnSpPr>
          <p:nvPr/>
        </p:nvCxnSpPr>
        <p:spPr bwMode="auto">
          <a:xfrm>
            <a:off x="9458326" y="5300663"/>
            <a:ext cx="1698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61" name="Düz Bağlayıcı 59"/>
          <p:cNvCxnSpPr>
            <a:cxnSpLocks noChangeShapeType="1"/>
          </p:cNvCxnSpPr>
          <p:nvPr/>
        </p:nvCxnSpPr>
        <p:spPr bwMode="auto">
          <a:xfrm>
            <a:off x="9455151" y="5589588"/>
            <a:ext cx="1698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" name="Grup 1"/>
          <p:cNvGrpSpPr/>
          <p:nvPr/>
        </p:nvGrpSpPr>
        <p:grpSpPr>
          <a:xfrm>
            <a:off x="2212976" y="3889376"/>
            <a:ext cx="8118475" cy="2339975"/>
            <a:chOff x="688975" y="3889375"/>
            <a:chExt cx="8118475" cy="2339975"/>
          </a:xfrm>
        </p:grpSpPr>
        <p:sp>
          <p:nvSpPr>
            <p:cNvPr id="13328" name="Rectangle 16"/>
            <p:cNvSpPr>
              <a:spLocks noChangeArrowheads="1"/>
            </p:cNvSpPr>
            <p:nvPr/>
          </p:nvSpPr>
          <p:spPr bwMode="auto">
            <a:xfrm>
              <a:off x="3608388" y="5589588"/>
              <a:ext cx="817562" cy="360362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tr-TR" altLang="tr-TR" sz="1200" b="1"/>
                <a:t>Su salma</a:t>
              </a:r>
            </a:p>
          </p:txBody>
        </p:sp>
        <p:sp>
          <p:nvSpPr>
            <p:cNvPr id="13330" name="Text Box 18"/>
            <p:cNvSpPr txBox="1">
              <a:spLocks noChangeArrowheads="1"/>
            </p:cNvSpPr>
            <p:nvPr/>
          </p:nvSpPr>
          <p:spPr bwMode="auto">
            <a:xfrm>
              <a:off x="1476375" y="4437063"/>
              <a:ext cx="503238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58</a:t>
              </a:r>
            </a:p>
          </p:txBody>
        </p:sp>
        <p:sp>
          <p:nvSpPr>
            <p:cNvPr id="13331" name="Text Box 19"/>
            <p:cNvSpPr txBox="1">
              <a:spLocks noChangeArrowheads="1"/>
            </p:cNvSpPr>
            <p:nvPr/>
          </p:nvSpPr>
          <p:spPr bwMode="auto">
            <a:xfrm>
              <a:off x="2157413" y="4651375"/>
              <a:ext cx="50323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41</a:t>
              </a:r>
            </a:p>
          </p:txBody>
        </p:sp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2693988" y="4873625"/>
              <a:ext cx="50323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9</a:t>
              </a:r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3146425" y="5026025"/>
              <a:ext cx="503238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9</a:t>
              </a:r>
            </a:p>
          </p:txBody>
        </p:sp>
        <p:sp>
          <p:nvSpPr>
            <p:cNvPr id="13334" name="Text Box 22"/>
            <p:cNvSpPr txBox="1">
              <a:spLocks noChangeArrowheads="1"/>
            </p:cNvSpPr>
            <p:nvPr/>
          </p:nvSpPr>
          <p:spPr bwMode="auto">
            <a:xfrm>
              <a:off x="3854450" y="5219700"/>
              <a:ext cx="503238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7</a:t>
              </a:r>
            </a:p>
          </p:txBody>
        </p:sp>
        <p:sp>
          <p:nvSpPr>
            <p:cNvPr id="13335" name="Text Box 23"/>
            <p:cNvSpPr txBox="1">
              <a:spLocks noChangeArrowheads="1"/>
            </p:cNvSpPr>
            <p:nvPr/>
          </p:nvSpPr>
          <p:spPr bwMode="auto">
            <a:xfrm>
              <a:off x="4924425" y="5359400"/>
              <a:ext cx="503238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6</a:t>
              </a:r>
            </a:p>
          </p:txBody>
        </p:sp>
        <p:sp>
          <p:nvSpPr>
            <p:cNvPr id="13336" name="Text Box 24"/>
            <p:cNvSpPr txBox="1">
              <a:spLocks noChangeArrowheads="1"/>
            </p:cNvSpPr>
            <p:nvPr/>
          </p:nvSpPr>
          <p:spPr bwMode="auto">
            <a:xfrm rot="5400000">
              <a:off x="1351757" y="5234781"/>
              <a:ext cx="938212" cy="2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200" b="1"/>
                <a:t>Küflenme</a:t>
              </a:r>
            </a:p>
          </p:txBody>
        </p:sp>
        <p:sp>
          <p:nvSpPr>
            <p:cNvPr id="13337" name="Text Box 25"/>
            <p:cNvSpPr txBox="1">
              <a:spLocks noChangeArrowheads="1"/>
            </p:cNvSpPr>
            <p:nvPr/>
          </p:nvSpPr>
          <p:spPr bwMode="auto">
            <a:xfrm rot="5400000">
              <a:off x="1779588" y="5357813"/>
              <a:ext cx="936625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200" b="1"/>
                <a:t>Ekşime</a:t>
              </a:r>
              <a:r>
                <a:rPr lang="tr-TR" altLang="tr-TR" sz="1600" b="1"/>
                <a:t> </a:t>
              </a:r>
            </a:p>
          </p:txBody>
        </p:sp>
        <p:sp>
          <p:nvSpPr>
            <p:cNvPr id="13338" name="Text Box 26"/>
            <p:cNvSpPr txBox="1">
              <a:spLocks noChangeArrowheads="1"/>
            </p:cNvSpPr>
            <p:nvPr/>
          </p:nvSpPr>
          <p:spPr bwMode="auto">
            <a:xfrm rot="5400000">
              <a:off x="2245519" y="5550694"/>
              <a:ext cx="1081087" cy="2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200" b="1"/>
                <a:t>Tat bozuk</a:t>
              </a:r>
            </a:p>
          </p:txBody>
        </p:sp>
        <p:sp>
          <p:nvSpPr>
            <p:cNvPr id="13339" name="Text Box 28"/>
            <p:cNvSpPr txBox="1">
              <a:spLocks noChangeArrowheads="1"/>
            </p:cNvSpPr>
            <p:nvPr/>
          </p:nvSpPr>
          <p:spPr bwMode="auto">
            <a:xfrm rot="5400000">
              <a:off x="2909094" y="5595144"/>
              <a:ext cx="869950" cy="2778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200" b="1"/>
                <a:t>Ambalaj</a:t>
              </a:r>
            </a:p>
          </p:txBody>
        </p:sp>
        <p:sp>
          <p:nvSpPr>
            <p:cNvPr id="13340" name="Text Box 29"/>
            <p:cNvSpPr txBox="1">
              <a:spLocks noChangeArrowheads="1"/>
            </p:cNvSpPr>
            <p:nvPr/>
          </p:nvSpPr>
          <p:spPr bwMode="auto">
            <a:xfrm>
              <a:off x="4535488" y="5640388"/>
              <a:ext cx="1222375" cy="2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200" b="1"/>
                <a:t>Son kullanma</a:t>
              </a:r>
            </a:p>
          </p:txBody>
        </p:sp>
        <p:sp>
          <p:nvSpPr>
            <p:cNvPr id="13341" name="Text Box 30"/>
            <p:cNvSpPr txBox="1">
              <a:spLocks noChangeArrowheads="1"/>
            </p:cNvSpPr>
            <p:nvPr/>
          </p:nvSpPr>
          <p:spPr bwMode="auto">
            <a:xfrm rot="16200000">
              <a:off x="7899400" y="4787901"/>
              <a:ext cx="9366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600" b="1"/>
                <a:t>%</a:t>
              </a:r>
            </a:p>
          </p:txBody>
        </p:sp>
        <p:sp>
          <p:nvSpPr>
            <p:cNvPr id="13342" name="Text Box 31"/>
            <p:cNvSpPr txBox="1">
              <a:spLocks noChangeArrowheads="1"/>
            </p:cNvSpPr>
            <p:nvPr/>
          </p:nvSpPr>
          <p:spPr bwMode="auto">
            <a:xfrm>
              <a:off x="1258888" y="5734050"/>
              <a:ext cx="2889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600" b="1"/>
                <a:t>0</a:t>
              </a:r>
            </a:p>
          </p:txBody>
        </p:sp>
        <p:sp>
          <p:nvSpPr>
            <p:cNvPr id="13343" name="Text Box 33"/>
            <p:cNvSpPr txBox="1">
              <a:spLocks noChangeArrowheads="1"/>
            </p:cNvSpPr>
            <p:nvPr/>
          </p:nvSpPr>
          <p:spPr bwMode="auto">
            <a:xfrm>
              <a:off x="8158163" y="3889375"/>
              <a:ext cx="649287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600" b="1"/>
                <a:t>100</a:t>
              </a:r>
            </a:p>
          </p:txBody>
        </p:sp>
        <p:sp>
          <p:nvSpPr>
            <p:cNvPr id="13347" name="Text Box 29"/>
            <p:cNvSpPr txBox="1">
              <a:spLocks noChangeArrowheads="1"/>
            </p:cNvSpPr>
            <p:nvPr/>
          </p:nvSpPr>
          <p:spPr bwMode="auto">
            <a:xfrm>
              <a:off x="5783263" y="5694363"/>
              <a:ext cx="814387" cy="2778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200" b="1"/>
                <a:t>Renk</a:t>
              </a:r>
            </a:p>
          </p:txBody>
        </p:sp>
        <p:sp>
          <p:nvSpPr>
            <p:cNvPr id="13349" name="Text Box 29"/>
            <p:cNvSpPr txBox="1">
              <a:spLocks noChangeArrowheads="1"/>
            </p:cNvSpPr>
            <p:nvPr/>
          </p:nvSpPr>
          <p:spPr bwMode="auto">
            <a:xfrm>
              <a:off x="6570663" y="5695950"/>
              <a:ext cx="708025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200" b="1"/>
                <a:t>Koku</a:t>
              </a:r>
            </a:p>
          </p:txBody>
        </p:sp>
        <p:sp>
          <p:nvSpPr>
            <p:cNvPr id="13351" name="Text Box 29"/>
            <p:cNvSpPr txBox="1">
              <a:spLocks noChangeArrowheads="1"/>
            </p:cNvSpPr>
            <p:nvPr/>
          </p:nvSpPr>
          <p:spPr bwMode="auto">
            <a:xfrm>
              <a:off x="7334250" y="5702300"/>
              <a:ext cx="706438" cy="2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200" b="1"/>
                <a:t>Maya</a:t>
              </a:r>
            </a:p>
          </p:txBody>
        </p:sp>
        <p:sp>
          <p:nvSpPr>
            <p:cNvPr id="13352" name="Text Box 23"/>
            <p:cNvSpPr txBox="1">
              <a:spLocks noChangeArrowheads="1"/>
            </p:cNvSpPr>
            <p:nvPr/>
          </p:nvSpPr>
          <p:spPr bwMode="auto">
            <a:xfrm>
              <a:off x="6659563" y="5389563"/>
              <a:ext cx="503237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3</a:t>
              </a:r>
            </a:p>
          </p:txBody>
        </p:sp>
        <p:sp>
          <p:nvSpPr>
            <p:cNvPr id="13353" name="Text Box 23"/>
            <p:cNvSpPr txBox="1">
              <a:spLocks noChangeArrowheads="1"/>
            </p:cNvSpPr>
            <p:nvPr/>
          </p:nvSpPr>
          <p:spPr bwMode="auto">
            <a:xfrm>
              <a:off x="7391400" y="5395913"/>
              <a:ext cx="503238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2</a:t>
              </a:r>
            </a:p>
          </p:txBody>
        </p:sp>
        <p:sp>
          <p:nvSpPr>
            <p:cNvPr id="13354" name="Text Box 23"/>
            <p:cNvSpPr txBox="1">
              <a:spLocks noChangeArrowheads="1"/>
            </p:cNvSpPr>
            <p:nvPr/>
          </p:nvSpPr>
          <p:spPr bwMode="auto">
            <a:xfrm>
              <a:off x="5915025" y="5372100"/>
              <a:ext cx="503238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5</a:t>
              </a:r>
            </a:p>
          </p:txBody>
        </p:sp>
        <p:sp>
          <p:nvSpPr>
            <p:cNvPr id="13355" name="Text Box 33"/>
            <p:cNvSpPr txBox="1">
              <a:spLocks noChangeArrowheads="1"/>
            </p:cNvSpPr>
            <p:nvPr/>
          </p:nvSpPr>
          <p:spPr bwMode="auto">
            <a:xfrm>
              <a:off x="688975" y="3940175"/>
              <a:ext cx="969963" cy="338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600" b="1" dirty="0">
                  <a:solidFill>
                    <a:srgbClr val="FF0000"/>
                  </a:solidFill>
                </a:rPr>
                <a:t>Frekans</a:t>
              </a:r>
            </a:p>
          </p:txBody>
        </p:sp>
        <p:cxnSp>
          <p:nvCxnSpPr>
            <p:cNvPr id="13356" name="Düz Bağlayıcı 2"/>
            <p:cNvCxnSpPr>
              <a:cxnSpLocks noChangeShapeType="1"/>
            </p:cNvCxnSpPr>
            <p:nvPr/>
          </p:nvCxnSpPr>
          <p:spPr bwMode="auto">
            <a:xfrm>
              <a:off x="8007350" y="4057650"/>
              <a:ext cx="0" cy="193833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358" name="Düz Bağlayıcı 56"/>
            <p:cNvCxnSpPr>
              <a:cxnSpLocks noChangeShapeType="1"/>
            </p:cNvCxnSpPr>
            <p:nvPr/>
          </p:nvCxnSpPr>
          <p:spPr bwMode="auto">
            <a:xfrm>
              <a:off x="7931150" y="4652963"/>
              <a:ext cx="169863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362" name="Metin kutusu 1"/>
            <p:cNvSpPr txBox="1">
              <a:spLocks noChangeArrowheads="1"/>
            </p:cNvSpPr>
            <p:nvPr/>
          </p:nvSpPr>
          <p:spPr bwMode="auto">
            <a:xfrm>
              <a:off x="800100" y="4500563"/>
              <a:ext cx="569913" cy="1168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tr-TR" sz="1400" b="1"/>
                <a:t>140</a:t>
              </a:r>
            </a:p>
            <a:p>
              <a:endParaRPr lang="tr-TR" sz="1400" b="1"/>
            </a:p>
            <a:p>
              <a:endParaRPr lang="tr-TR" sz="1400" b="1"/>
            </a:p>
            <a:p>
              <a:endParaRPr lang="tr-TR" sz="1400" b="1"/>
            </a:p>
            <a:p>
              <a:r>
                <a:rPr lang="tr-TR" sz="1400" b="1"/>
                <a:t> 58</a:t>
              </a:r>
            </a:p>
          </p:txBody>
        </p:sp>
      </p:grpSp>
      <p:sp>
        <p:nvSpPr>
          <p:cNvPr id="13363" name="Yukarı Ok 3"/>
          <p:cNvSpPr>
            <a:spLocks noChangeArrowheads="1"/>
          </p:cNvSpPr>
          <p:nvPr/>
        </p:nvSpPr>
        <p:spPr bwMode="auto">
          <a:xfrm>
            <a:off x="2495551" y="4797426"/>
            <a:ext cx="144463" cy="550863"/>
          </a:xfrm>
          <a:prstGeom prst="upArrow">
            <a:avLst>
              <a:gd name="adj1" fmla="val 50000"/>
              <a:gd name="adj2" fmla="val 49854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361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-8002"/>
            <a:ext cx="10515600" cy="788909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Küflenme</a:t>
            </a:r>
            <a:endParaRPr lang="tr-TR" b="1" dirty="0">
              <a:solidFill>
                <a:srgbClr val="FF0000"/>
              </a:solidFill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1073374" y="804931"/>
            <a:ext cx="10646938" cy="5952714"/>
            <a:chOff x="2266951" y="2276476"/>
            <a:chExt cx="8867236" cy="3689070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2279650" y="3573463"/>
              <a:ext cx="6769100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2424114" y="2663224"/>
              <a:ext cx="1584325" cy="872139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4583114" y="2701324"/>
              <a:ext cx="1584325" cy="872139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6527801" y="2701324"/>
              <a:ext cx="1584325" cy="872139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flipV="1">
              <a:off x="2554288" y="3572728"/>
              <a:ext cx="1441450" cy="10881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4725988" y="3577491"/>
              <a:ext cx="1441450" cy="10881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flipV="1">
              <a:off x="6670675" y="3572728"/>
              <a:ext cx="1441450" cy="1088172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2266951" y="3068638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3432176" y="32131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4244976" y="29972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6202363" y="2997200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3216276" y="4221163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5375276" y="4221163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7319963" y="4221163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7535863" y="3213100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867526" y="38608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>
              <a:off x="4943476" y="3860800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2782888" y="3860800"/>
              <a:ext cx="7921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V="1">
              <a:off x="2279650" y="3066904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4368800" y="29954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 flipV="1">
              <a:off x="6456364" y="29954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6169025" y="29954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V="1">
              <a:off x="6684964" y="38717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Line 28"/>
            <p:cNvSpPr>
              <a:spLocks noChangeShapeType="1"/>
            </p:cNvSpPr>
            <p:nvPr/>
          </p:nvSpPr>
          <p:spPr bwMode="auto">
            <a:xfrm flipV="1">
              <a:off x="7032625" y="38590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Line 29"/>
            <p:cNvSpPr>
              <a:spLocks noChangeShapeType="1"/>
            </p:cNvSpPr>
            <p:nvPr/>
          </p:nvSpPr>
          <p:spPr bwMode="auto">
            <a:xfrm flipV="1">
              <a:off x="4872039" y="38590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 flipV="1">
              <a:off x="2640014" y="3859066"/>
              <a:ext cx="287337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 flipV="1">
              <a:off x="3000375" y="3859066"/>
              <a:ext cx="287338" cy="2176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 flipH="1" flipV="1">
              <a:off x="343217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H="1" flipV="1">
              <a:off x="386397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 flipH="1" flipV="1">
              <a:off x="5808663" y="4218855"/>
              <a:ext cx="360362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 flipH="1" flipV="1">
              <a:off x="746442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 flipH="1" flipV="1">
              <a:off x="7967663" y="4218855"/>
              <a:ext cx="360362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 flipH="1" flipV="1">
              <a:off x="7680325" y="4218855"/>
              <a:ext cx="360363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 flipH="1">
              <a:off x="3719513" y="2921856"/>
              <a:ext cx="288925" cy="291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 flipH="1">
              <a:off x="7751763" y="2921856"/>
              <a:ext cx="288925" cy="291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0" name="Line 41"/>
            <p:cNvSpPr>
              <a:spLocks noChangeShapeType="1"/>
            </p:cNvSpPr>
            <p:nvPr/>
          </p:nvSpPr>
          <p:spPr bwMode="auto">
            <a:xfrm flipH="1">
              <a:off x="8183563" y="2921856"/>
              <a:ext cx="288925" cy="2912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1" name="Line 42"/>
            <p:cNvSpPr>
              <a:spLocks noChangeShapeType="1"/>
            </p:cNvSpPr>
            <p:nvPr/>
          </p:nvSpPr>
          <p:spPr bwMode="auto">
            <a:xfrm>
              <a:off x="5375276" y="3141663"/>
              <a:ext cx="7921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2" name="Line 43"/>
            <p:cNvSpPr>
              <a:spLocks noChangeShapeType="1"/>
            </p:cNvSpPr>
            <p:nvPr/>
          </p:nvSpPr>
          <p:spPr bwMode="auto">
            <a:xfrm flipH="1" flipV="1">
              <a:off x="5735638" y="3139355"/>
              <a:ext cx="360362" cy="289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3" name="Line 44"/>
            <p:cNvSpPr>
              <a:spLocks noChangeShapeType="1"/>
            </p:cNvSpPr>
            <p:nvPr/>
          </p:nvSpPr>
          <p:spPr bwMode="auto">
            <a:xfrm>
              <a:off x="2424113" y="2636838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4" name="Line 45"/>
            <p:cNvSpPr>
              <a:spLocks noChangeShapeType="1"/>
            </p:cNvSpPr>
            <p:nvPr/>
          </p:nvSpPr>
          <p:spPr bwMode="auto">
            <a:xfrm>
              <a:off x="4583113" y="2695575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5" name="Line 46"/>
            <p:cNvSpPr>
              <a:spLocks noChangeShapeType="1"/>
            </p:cNvSpPr>
            <p:nvPr/>
          </p:nvSpPr>
          <p:spPr bwMode="auto">
            <a:xfrm>
              <a:off x="6600825" y="2708275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6" name="Line 47"/>
            <p:cNvSpPr>
              <a:spLocks noChangeShapeType="1"/>
            </p:cNvSpPr>
            <p:nvPr/>
          </p:nvSpPr>
          <p:spPr bwMode="auto">
            <a:xfrm>
              <a:off x="6672263" y="4652963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7" name="Line 48"/>
            <p:cNvSpPr>
              <a:spLocks noChangeShapeType="1"/>
            </p:cNvSpPr>
            <p:nvPr/>
          </p:nvSpPr>
          <p:spPr bwMode="auto">
            <a:xfrm>
              <a:off x="4727575" y="4652963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8" name="Line 49"/>
            <p:cNvSpPr>
              <a:spLocks noChangeShapeType="1"/>
            </p:cNvSpPr>
            <p:nvPr/>
          </p:nvSpPr>
          <p:spPr bwMode="auto">
            <a:xfrm>
              <a:off x="2568575" y="4678363"/>
              <a:ext cx="1079500" cy="0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49" name="Text Box 50"/>
            <p:cNvSpPr txBox="1">
              <a:spLocks noChangeArrowheads="1"/>
            </p:cNvSpPr>
            <p:nvPr/>
          </p:nvSpPr>
          <p:spPr bwMode="auto">
            <a:xfrm>
              <a:off x="2495551" y="4652963"/>
              <a:ext cx="1223963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/>
                <a:t>çevre</a:t>
              </a:r>
            </a:p>
          </p:txBody>
        </p:sp>
        <p:sp>
          <p:nvSpPr>
            <p:cNvPr id="50" name="Text Box 51"/>
            <p:cNvSpPr txBox="1">
              <a:spLocks noChangeArrowheads="1"/>
            </p:cNvSpPr>
            <p:nvPr/>
          </p:nvSpPr>
          <p:spPr bwMode="auto">
            <a:xfrm>
              <a:off x="4656138" y="4646613"/>
              <a:ext cx="1223962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ekipman</a:t>
              </a:r>
            </a:p>
          </p:txBody>
        </p:sp>
        <p:sp>
          <p:nvSpPr>
            <p:cNvPr id="51" name="Text Box 52"/>
            <p:cNvSpPr txBox="1">
              <a:spLocks noChangeArrowheads="1"/>
            </p:cNvSpPr>
            <p:nvPr/>
          </p:nvSpPr>
          <p:spPr bwMode="auto">
            <a:xfrm>
              <a:off x="6672263" y="4652963"/>
              <a:ext cx="1223962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ölçüm</a:t>
              </a:r>
            </a:p>
          </p:txBody>
        </p:sp>
        <p:sp>
          <p:nvSpPr>
            <p:cNvPr id="52" name="Text Box 53"/>
            <p:cNvSpPr txBox="1">
              <a:spLocks noChangeArrowheads="1"/>
            </p:cNvSpPr>
            <p:nvPr/>
          </p:nvSpPr>
          <p:spPr bwMode="auto">
            <a:xfrm>
              <a:off x="2424113" y="2276476"/>
              <a:ext cx="122396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/>
                <a:t>insan</a:t>
              </a:r>
            </a:p>
          </p:txBody>
        </p:sp>
        <p:sp>
          <p:nvSpPr>
            <p:cNvPr id="53" name="Text Box 54"/>
            <p:cNvSpPr txBox="1">
              <a:spLocks noChangeArrowheads="1"/>
            </p:cNvSpPr>
            <p:nvPr/>
          </p:nvSpPr>
          <p:spPr bwMode="auto">
            <a:xfrm>
              <a:off x="4440238" y="2276476"/>
              <a:ext cx="122396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malzeme</a:t>
              </a:r>
            </a:p>
          </p:txBody>
        </p:sp>
        <p:sp>
          <p:nvSpPr>
            <p:cNvPr id="54" name="Text Box 55"/>
            <p:cNvSpPr txBox="1">
              <a:spLocks noChangeArrowheads="1"/>
            </p:cNvSpPr>
            <p:nvPr/>
          </p:nvSpPr>
          <p:spPr bwMode="auto">
            <a:xfrm>
              <a:off x="6527801" y="2276476"/>
              <a:ext cx="122396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metod</a:t>
              </a:r>
            </a:p>
          </p:txBody>
        </p:sp>
        <p:sp>
          <p:nvSpPr>
            <p:cNvPr id="55" name="Text Box 56"/>
            <p:cNvSpPr txBox="1">
              <a:spLocks noChangeArrowheads="1"/>
            </p:cNvSpPr>
            <p:nvPr/>
          </p:nvSpPr>
          <p:spPr bwMode="auto">
            <a:xfrm>
              <a:off x="8973600" y="3434721"/>
              <a:ext cx="2160587" cy="228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 smtClean="0"/>
                <a:t> Küflenme giderildi</a:t>
              </a:r>
              <a:endParaRPr lang="tr-TR" altLang="tr-TR" sz="1800" dirty="0"/>
            </a:p>
          </p:txBody>
        </p:sp>
        <p:sp>
          <p:nvSpPr>
            <p:cNvPr id="56" name="AutoShape 58"/>
            <p:cNvSpPr>
              <a:spLocks/>
            </p:cNvSpPr>
            <p:nvPr/>
          </p:nvSpPr>
          <p:spPr bwMode="auto">
            <a:xfrm rot="5400000">
              <a:off x="4834805" y="2813918"/>
              <a:ext cx="579292" cy="4968875"/>
            </a:xfrm>
            <a:prstGeom prst="rightBrace">
              <a:avLst>
                <a:gd name="adj1" fmla="val 7205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57" name="AutoShape 59"/>
            <p:cNvSpPr>
              <a:spLocks/>
            </p:cNvSpPr>
            <p:nvPr/>
          </p:nvSpPr>
          <p:spPr bwMode="auto">
            <a:xfrm rot="5400000">
              <a:off x="9949222" y="4481373"/>
              <a:ext cx="363257" cy="1439862"/>
            </a:xfrm>
            <a:prstGeom prst="rightBrace">
              <a:avLst>
                <a:gd name="adj1" fmla="val 3329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r-TR" altLang="tr-TR" sz="1800"/>
            </a:p>
          </p:txBody>
        </p:sp>
        <p:sp>
          <p:nvSpPr>
            <p:cNvPr id="58" name="Text Box 60"/>
            <p:cNvSpPr txBox="1">
              <a:spLocks noChangeArrowheads="1"/>
            </p:cNvSpPr>
            <p:nvPr/>
          </p:nvSpPr>
          <p:spPr bwMode="auto">
            <a:xfrm>
              <a:off x="2640014" y="5661026"/>
              <a:ext cx="4967287" cy="228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 dirty="0" smtClean="0"/>
                <a:t>Olası küflenme nedenleri</a:t>
              </a:r>
              <a:endParaRPr lang="tr-TR" altLang="tr-TR" sz="1800" dirty="0"/>
            </a:p>
          </p:txBody>
        </p:sp>
        <p:sp>
          <p:nvSpPr>
            <p:cNvPr id="59" name="Text Box 61"/>
            <p:cNvSpPr txBox="1">
              <a:spLocks noChangeArrowheads="1"/>
            </p:cNvSpPr>
            <p:nvPr/>
          </p:nvSpPr>
          <p:spPr bwMode="auto">
            <a:xfrm>
              <a:off x="9555382" y="5598833"/>
              <a:ext cx="1366838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SzPct val="40000"/>
                <a:buFont typeface="Wingdings" panose="05000000000000000000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tr-TR" altLang="tr-TR" sz="1800"/>
                <a:t>SONUÇ</a:t>
              </a:r>
            </a:p>
          </p:txBody>
        </p:sp>
      </p:grpSp>
      <p:sp>
        <p:nvSpPr>
          <p:cNvPr id="60" name="Metin kutusu 59"/>
          <p:cNvSpPr txBox="1"/>
          <p:nvPr/>
        </p:nvSpPr>
        <p:spPr>
          <a:xfrm>
            <a:off x="1854279" y="2979619"/>
            <a:ext cx="1236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Hava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1" name="Metin kutusu 60"/>
          <p:cNvSpPr txBox="1"/>
          <p:nvPr/>
        </p:nvSpPr>
        <p:spPr>
          <a:xfrm rot="19011520">
            <a:off x="1095273" y="3281403"/>
            <a:ext cx="842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</a:rPr>
              <a:t>HEPA</a:t>
            </a:r>
            <a:r>
              <a:rPr lang="tr-TR" b="1" dirty="0" smtClean="0">
                <a:solidFill>
                  <a:srgbClr val="FF0000"/>
                </a:solidFill>
              </a:rPr>
              <a:t>?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2" name="Metin kutusu 61"/>
          <p:cNvSpPr txBox="1"/>
          <p:nvPr/>
        </p:nvSpPr>
        <p:spPr>
          <a:xfrm rot="19011520">
            <a:off x="1376621" y="3415297"/>
            <a:ext cx="934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Basınç?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3" name="Metin kutusu 62"/>
          <p:cNvSpPr txBox="1"/>
          <p:nvPr/>
        </p:nvSpPr>
        <p:spPr>
          <a:xfrm>
            <a:off x="2295623" y="3543416"/>
            <a:ext cx="1322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Hava örneği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" name="Metin kutusu 63"/>
          <p:cNvSpPr txBox="1"/>
          <p:nvPr/>
        </p:nvSpPr>
        <p:spPr>
          <a:xfrm rot="2999699">
            <a:off x="2052390" y="4099866"/>
            <a:ext cx="1102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İç </a:t>
            </a:r>
            <a:r>
              <a:rPr lang="tr-TR" b="1" dirty="0" err="1" smtClean="0">
                <a:solidFill>
                  <a:srgbClr val="FF0000"/>
                </a:solidFill>
              </a:rPr>
              <a:t>Lab</a:t>
            </a:r>
            <a:r>
              <a:rPr lang="tr-TR" b="1" dirty="0" smtClean="0">
                <a:solidFill>
                  <a:srgbClr val="FF0000"/>
                </a:solidFill>
              </a:rPr>
              <a:t> (+)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5" name="Metin kutusu 64"/>
          <p:cNvSpPr txBox="1"/>
          <p:nvPr/>
        </p:nvSpPr>
        <p:spPr>
          <a:xfrm rot="2999699">
            <a:off x="2585352" y="4239801"/>
            <a:ext cx="113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Dış </a:t>
            </a:r>
            <a:r>
              <a:rPr lang="tr-TR" b="1" dirty="0" err="1" smtClean="0">
                <a:solidFill>
                  <a:srgbClr val="FF0000"/>
                </a:solidFill>
              </a:rPr>
              <a:t>Lab</a:t>
            </a:r>
            <a:r>
              <a:rPr lang="tr-TR" b="1" dirty="0" smtClean="0">
                <a:solidFill>
                  <a:srgbClr val="FF0000"/>
                </a:solidFill>
              </a:rPr>
              <a:t> (-)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6" name="Yuvarlatılmış Dikdörtgen 65"/>
          <p:cNvSpPr/>
          <p:nvPr/>
        </p:nvSpPr>
        <p:spPr>
          <a:xfrm>
            <a:off x="759854" y="2979619"/>
            <a:ext cx="3266099" cy="2251761"/>
          </a:xfrm>
          <a:prstGeom prst="round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7" name="Metin kutusu 66"/>
          <p:cNvSpPr txBox="1"/>
          <p:nvPr/>
        </p:nvSpPr>
        <p:spPr>
          <a:xfrm rot="2999699">
            <a:off x="7986320" y="4176900"/>
            <a:ext cx="1102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İç </a:t>
            </a:r>
            <a:r>
              <a:rPr lang="tr-TR" b="1" dirty="0" err="1" smtClean="0">
                <a:solidFill>
                  <a:srgbClr val="FF0000"/>
                </a:solidFill>
              </a:rPr>
              <a:t>Lab</a:t>
            </a:r>
            <a:r>
              <a:rPr lang="tr-TR" b="1" dirty="0" smtClean="0">
                <a:solidFill>
                  <a:srgbClr val="FF0000"/>
                </a:solidFill>
              </a:rPr>
              <a:t> (+)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8" name="Metin kutusu 67"/>
          <p:cNvSpPr txBox="1"/>
          <p:nvPr/>
        </p:nvSpPr>
        <p:spPr>
          <a:xfrm rot="2999699">
            <a:off x="7532225" y="4392634"/>
            <a:ext cx="15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Dış </a:t>
            </a:r>
            <a:r>
              <a:rPr lang="tr-TR" b="1" dirty="0" err="1" smtClean="0">
                <a:solidFill>
                  <a:srgbClr val="FF0000"/>
                </a:solidFill>
              </a:rPr>
              <a:t>Lab</a:t>
            </a:r>
            <a:r>
              <a:rPr lang="tr-TR" b="1" dirty="0" smtClean="0">
                <a:solidFill>
                  <a:srgbClr val="FF0000"/>
                </a:solidFill>
              </a:rPr>
              <a:t> (-)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9" name="Metin kutusu 68"/>
          <p:cNvSpPr txBox="1"/>
          <p:nvPr/>
        </p:nvSpPr>
        <p:spPr>
          <a:xfrm>
            <a:off x="5844548" y="2912165"/>
            <a:ext cx="193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Sporlu </a:t>
            </a:r>
            <a:r>
              <a:rPr lang="tr-TR" b="1" dirty="0" err="1" smtClean="0">
                <a:solidFill>
                  <a:srgbClr val="FF0000"/>
                </a:solidFill>
              </a:rPr>
              <a:t>mo</a:t>
            </a:r>
            <a:r>
              <a:rPr lang="tr-TR" b="1" dirty="0" smtClean="0">
                <a:solidFill>
                  <a:srgbClr val="FF0000"/>
                </a:solidFill>
              </a:rPr>
              <a:t> sayımı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0" name="Metin kutusu 69"/>
          <p:cNvSpPr txBox="1"/>
          <p:nvPr/>
        </p:nvSpPr>
        <p:spPr>
          <a:xfrm>
            <a:off x="7284281" y="3518384"/>
            <a:ext cx="1469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</a:rPr>
              <a:t>Validasyon</a:t>
            </a:r>
            <a:r>
              <a:rPr lang="tr-TR" b="1" dirty="0" smtClean="0">
                <a:solidFill>
                  <a:srgbClr val="FF0000"/>
                </a:solidFill>
              </a:rPr>
              <a:t> ?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1" name="Yuvarlatılmış Dikdörtgen 70"/>
          <p:cNvSpPr/>
          <p:nvPr/>
        </p:nvSpPr>
        <p:spPr>
          <a:xfrm>
            <a:off x="5707049" y="2918735"/>
            <a:ext cx="3266099" cy="2251761"/>
          </a:xfrm>
          <a:prstGeom prst="round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3" name="Metin kutusu 72"/>
          <p:cNvSpPr txBox="1"/>
          <p:nvPr/>
        </p:nvSpPr>
        <p:spPr>
          <a:xfrm>
            <a:off x="3322969" y="1595764"/>
            <a:ext cx="97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Süttozu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4" name="Metin kutusu 73"/>
          <p:cNvSpPr txBox="1"/>
          <p:nvPr/>
        </p:nvSpPr>
        <p:spPr>
          <a:xfrm rot="19100009">
            <a:off x="3288752" y="1824436"/>
            <a:ext cx="97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SKT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5" name="Metin kutusu 74"/>
          <p:cNvSpPr txBox="1"/>
          <p:nvPr/>
        </p:nvSpPr>
        <p:spPr>
          <a:xfrm>
            <a:off x="4790599" y="1817702"/>
            <a:ext cx="979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SKT (+)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6" name="Line 25"/>
          <p:cNvSpPr>
            <a:spLocks noChangeShapeType="1"/>
          </p:cNvSpPr>
          <p:nvPr/>
        </p:nvSpPr>
        <p:spPr bwMode="auto">
          <a:xfrm flipV="1">
            <a:off x="3979479" y="2027742"/>
            <a:ext cx="345007" cy="351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" name="Metin kutusu 76"/>
          <p:cNvSpPr txBox="1"/>
          <p:nvPr/>
        </p:nvSpPr>
        <p:spPr>
          <a:xfrm rot="19100009">
            <a:off x="3531365" y="1980315"/>
            <a:ext cx="944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Nem?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78" name="Yuvarlatılmış Dikdörtgen 77"/>
          <p:cNvSpPr/>
          <p:nvPr/>
        </p:nvSpPr>
        <p:spPr>
          <a:xfrm>
            <a:off x="3099372" y="612553"/>
            <a:ext cx="3266099" cy="2251761"/>
          </a:xfrm>
          <a:prstGeom prst="round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108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İade ürünleri yeniden işleme koşulları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685" y="1840615"/>
            <a:ext cx="11541177" cy="4351338"/>
          </a:xfrm>
          <a:solidFill>
            <a:srgbClr val="FFC000"/>
          </a:solidFill>
        </p:spPr>
        <p:txBody>
          <a:bodyPr/>
          <a:lstStyle/>
          <a:p>
            <a:r>
              <a:rPr lang="tr-TR" dirty="0" smtClean="0"/>
              <a:t>Geri kazanım ve yeniden işleme (</a:t>
            </a:r>
            <a:r>
              <a:rPr lang="tr-TR" dirty="0" err="1" smtClean="0"/>
              <a:t>Reworking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 smtClean="0"/>
              <a:t>i) Standart altı olarak karantinaya alınmış ara ya da kitle ürün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ii) Standart altı olarak karantinaya alınmış ambalajlı ürün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iii) Dağıtımdan geri dönen paketlenmiş son ürün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iv) Dolum ağırlığı veya hacim bakımından referans standardı tutturamayan ürün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29260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305164"/>
            <a:ext cx="10515600" cy="1325563"/>
          </a:xfrm>
        </p:spPr>
        <p:txBody>
          <a:bodyPr/>
          <a:lstStyle/>
          <a:p>
            <a:r>
              <a:rPr lang="tr-TR" dirty="0" err="1" smtClean="0"/>
              <a:t>Reworking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25625"/>
            <a:ext cx="12191999" cy="4351338"/>
          </a:xfrm>
        </p:spPr>
        <p:txBody>
          <a:bodyPr>
            <a:normAutofit fontScale="92500" lnSpcReduction="10000"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Küflenme</a:t>
            </a:r>
            <a:r>
              <a:rPr lang="tr-TR" sz="2400" dirty="0" smtClean="0">
                <a:sym typeface="Symbol" panose="05050102010706020507" pitchFamily="18" charset="2"/>
              </a:rPr>
              <a:t> mikrobiyel toksin riski </a:t>
            </a:r>
            <a:r>
              <a:rPr lang="tr-TR" sz="2400" dirty="0">
                <a:sym typeface="Symbol" panose="05050102010706020507" pitchFamily="18" charset="2"/>
              </a:rPr>
              <a:t> </a:t>
            </a:r>
            <a:r>
              <a:rPr lang="tr-TR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İMHA</a:t>
            </a:r>
          </a:p>
          <a:p>
            <a:r>
              <a:rPr lang="tr-TR" sz="24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Ekşime</a:t>
            </a:r>
            <a:r>
              <a:rPr lang="tr-TR" sz="2400" dirty="0">
                <a:sym typeface="Symbol" panose="05050102010706020507" pitchFamily="18" charset="2"/>
              </a:rPr>
              <a:t> </a:t>
            </a:r>
            <a:r>
              <a:rPr lang="tr-TR" sz="2400" dirty="0" smtClean="0">
                <a:sym typeface="Symbol" panose="05050102010706020507" pitchFamily="18" charset="2"/>
              </a:rPr>
              <a:t> Patojen testi</a:t>
            </a:r>
            <a:r>
              <a:rPr lang="tr-TR" sz="2400" dirty="0">
                <a:sym typeface="Symbol" panose="05050102010706020507" pitchFamily="18" charset="2"/>
              </a:rPr>
              <a:t> </a:t>
            </a:r>
            <a:r>
              <a:rPr lang="tr-TR" sz="2400" dirty="0" smtClean="0">
                <a:sym typeface="Symbol" panose="05050102010706020507" pitchFamily="18" charset="2"/>
              </a:rPr>
              <a:t>Başarılı</a:t>
            </a:r>
            <a:r>
              <a:rPr lang="tr-TR" sz="2400" dirty="0">
                <a:sym typeface="Symbol" panose="05050102010706020507" pitchFamily="18" charset="2"/>
              </a:rPr>
              <a:t> </a:t>
            </a:r>
            <a:r>
              <a:rPr lang="tr-TR" sz="2400" dirty="0" smtClean="0">
                <a:sym typeface="Symbol" panose="05050102010706020507" pitchFamily="18" charset="2"/>
              </a:rPr>
              <a:t>Yeniden işleme </a:t>
            </a:r>
            <a:r>
              <a:rPr lang="tr-TR" sz="2000" dirty="0" smtClean="0">
                <a:sym typeface="Symbol" panose="05050102010706020507" pitchFamily="18" charset="2"/>
              </a:rPr>
              <a:t>(konsantre yoğurt veya ayran)</a:t>
            </a:r>
            <a:endParaRPr lang="tr-TR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 smtClean="0">
                <a:sym typeface="Symbol" panose="05050102010706020507" pitchFamily="18" charset="2"/>
              </a:rPr>
              <a:t>			</a:t>
            </a:r>
          </a:p>
          <a:p>
            <a:pPr marL="0" indent="0">
              <a:buNone/>
            </a:pPr>
            <a:r>
              <a:rPr lang="tr-TR" sz="2400" dirty="0">
                <a:sym typeface="Symbol" panose="05050102010706020507" pitchFamily="18" charset="2"/>
              </a:rPr>
              <a:t>	</a:t>
            </a:r>
            <a:r>
              <a:rPr lang="tr-TR" sz="2400" dirty="0" smtClean="0">
                <a:sym typeface="Symbol" panose="05050102010706020507" pitchFamily="18" charset="2"/>
              </a:rPr>
              <a:t>	</a:t>
            </a:r>
            <a:r>
              <a:rPr lang="tr-TR" sz="2400" dirty="0">
                <a:sym typeface="Symbol" panose="05050102010706020507" pitchFamily="18" charset="2"/>
              </a:rPr>
              <a:t> </a:t>
            </a:r>
            <a:r>
              <a:rPr lang="tr-TR" sz="2400" dirty="0" smtClean="0">
                <a:sym typeface="Symbol" panose="05050102010706020507" pitchFamily="18" charset="2"/>
              </a:rPr>
              <a:t>    Başarısız </a:t>
            </a:r>
            <a:r>
              <a:rPr lang="tr-TR" sz="2400" dirty="0">
                <a:sym typeface="Symbol" panose="05050102010706020507" pitchFamily="18" charset="2"/>
              </a:rPr>
              <a:t> </a:t>
            </a:r>
            <a:r>
              <a:rPr lang="tr-TR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İMHA</a:t>
            </a:r>
          </a:p>
          <a:p>
            <a:r>
              <a:rPr lang="tr-TR" sz="2400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Tat Bozukluğu</a:t>
            </a:r>
            <a:r>
              <a:rPr lang="tr-TR" sz="2400" dirty="0" smtClean="0">
                <a:sym typeface="Symbol" panose="05050102010706020507" pitchFamily="18" charset="2"/>
              </a:rPr>
              <a:t> </a:t>
            </a:r>
            <a:r>
              <a:rPr lang="tr-TR" sz="2400" dirty="0">
                <a:sym typeface="Symbol" panose="05050102010706020507" pitchFamily="18" charset="2"/>
              </a:rPr>
              <a:t>Patojen </a:t>
            </a:r>
            <a:r>
              <a:rPr lang="tr-TR" sz="2400" dirty="0" err="1" smtClean="0">
                <a:sym typeface="Symbol" panose="05050102010706020507" pitchFamily="18" charset="2"/>
              </a:rPr>
              <a:t>testiBaşarılı</a:t>
            </a:r>
            <a:r>
              <a:rPr lang="tr-TR" sz="2400" dirty="0" err="1">
                <a:sym typeface="Symbol" panose="05050102010706020507" pitchFamily="18" charset="2"/>
              </a:rPr>
              <a:t>Yeniden</a:t>
            </a:r>
            <a:r>
              <a:rPr lang="tr-TR" sz="2400" dirty="0">
                <a:sym typeface="Symbol" panose="05050102010706020507" pitchFamily="18" charset="2"/>
              </a:rPr>
              <a:t> işleme </a:t>
            </a:r>
            <a:r>
              <a:rPr lang="tr-TR" sz="2000" dirty="0" smtClean="0">
                <a:sym typeface="Symbol" panose="05050102010706020507" pitchFamily="18" charset="2"/>
              </a:rPr>
              <a:t>(Karışım ürün, </a:t>
            </a:r>
            <a:r>
              <a:rPr lang="tr-TR" sz="2000" dirty="0" err="1" smtClean="0">
                <a:sym typeface="Symbol" panose="05050102010706020507" pitchFamily="18" charset="2"/>
              </a:rPr>
              <a:t>Labneh</a:t>
            </a:r>
            <a:r>
              <a:rPr lang="tr-TR" sz="2000" dirty="0" smtClean="0">
                <a:sym typeface="Symbol" panose="05050102010706020507" pitchFamily="18" charset="2"/>
              </a:rPr>
              <a:t>, </a:t>
            </a:r>
            <a:r>
              <a:rPr lang="tr-TR" sz="2000" dirty="0" err="1" smtClean="0">
                <a:sym typeface="Symbol" panose="05050102010706020507" pitchFamily="18" charset="2"/>
              </a:rPr>
              <a:t>Quark</a:t>
            </a:r>
            <a:r>
              <a:rPr lang="tr-TR" sz="2000" dirty="0" smtClean="0">
                <a:sym typeface="Symbol" panose="05050102010706020507" pitchFamily="18" charset="2"/>
              </a:rPr>
              <a:t> vb..)</a:t>
            </a:r>
            <a:endParaRPr lang="tr-T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>
                <a:sym typeface="Symbol" panose="05050102010706020507" pitchFamily="18" charset="2"/>
              </a:rPr>
              <a:t>			</a:t>
            </a:r>
          </a:p>
          <a:p>
            <a:pPr marL="0" indent="0">
              <a:buNone/>
            </a:pPr>
            <a:r>
              <a:rPr lang="tr-TR" sz="2400" dirty="0">
                <a:sym typeface="Symbol" panose="05050102010706020507" pitchFamily="18" charset="2"/>
              </a:rPr>
              <a:t>		     Başarısız  </a:t>
            </a:r>
            <a:r>
              <a:rPr lang="tr-TR" sz="2400" dirty="0">
                <a:solidFill>
                  <a:srgbClr val="FF0000"/>
                </a:solidFill>
                <a:sym typeface="Symbol" panose="05050102010706020507" pitchFamily="18" charset="2"/>
              </a:rPr>
              <a:t>İMHA</a:t>
            </a:r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sz="2400" b="1" dirty="0">
                <a:solidFill>
                  <a:srgbClr val="FF0000"/>
                </a:solidFill>
                <a:sym typeface="Symbol" panose="05050102010706020507" pitchFamily="18" charset="2"/>
              </a:rPr>
              <a:t>Tat Bozukluğu</a:t>
            </a:r>
            <a:r>
              <a:rPr lang="tr-TR" sz="2400" dirty="0">
                <a:sym typeface="Symbol" panose="05050102010706020507" pitchFamily="18" charset="2"/>
              </a:rPr>
              <a:t> Patojen </a:t>
            </a:r>
            <a:r>
              <a:rPr lang="tr-TR" sz="2400" dirty="0" err="1">
                <a:sym typeface="Symbol" panose="05050102010706020507" pitchFamily="18" charset="2"/>
              </a:rPr>
              <a:t>testiBaşarılıYeniden</a:t>
            </a:r>
            <a:r>
              <a:rPr lang="tr-TR" sz="2400" dirty="0">
                <a:sym typeface="Symbol" panose="05050102010706020507" pitchFamily="18" charset="2"/>
              </a:rPr>
              <a:t> </a:t>
            </a:r>
            <a:r>
              <a:rPr lang="tr-TR" sz="2400" dirty="0" smtClean="0">
                <a:sym typeface="Symbol" panose="05050102010706020507" pitchFamily="18" charset="2"/>
              </a:rPr>
              <a:t>paketleme</a:t>
            </a:r>
            <a:endParaRPr lang="tr-T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>
                <a:sym typeface="Symbol" panose="05050102010706020507" pitchFamily="18" charset="2"/>
              </a:rPr>
              <a:t>			</a:t>
            </a:r>
          </a:p>
          <a:p>
            <a:pPr marL="0" indent="0">
              <a:buNone/>
            </a:pPr>
            <a:r>
              <a:rPr lang="tr-TR" sz="2400" dirty="0">
                <a:sym typeface="Symbol" panose="05050102010706020507" pitchFamily="18" charset="2"/>
              </a:rPr>
              <a:t>		     Başarısız  </a:t>
            </a:r>
            <a:r>
              <a:rPr lang="tr-TR" sz="2400" dirty="0">
                <a:solidFill>
                  <a:srgbClr val="FF0000"/>
                </a:solidFill>
                <a:sym typeface="Symbol" panose="05050102010706020507" pitchFamily="18" charset="2"/>
              </a:rPr>
              <a:t>İMHA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072169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İade prosedürleri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4853" y="1870595"/>
            <a:ext cx="11797258" cy="4351338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r>
              <a:rPr lang="tr-TR" dirty="0" smtClean="0"/>
              <a:t>İşletme içi yeniden işlemelerde bildirim zorunluluğu bulunmamaktadır</a:t>
            </a:r>
          </a:p>
          <a:p>
            <a:endParaRPr lang="tr-TR" dirty="0" smtClean="0"/>
          </a:p>
          <a:p>
            <a:r>
              <a:rPr lang="tr-TR" dirty="0" smtClean="0"/>
              <a:t>İade edilen ambalajlı ürünlerde Tarım ve Orman Bakanlığı’na bildirim şartı bulunmaktadır.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i) İade edilen ürün miktarı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ii) iade edilen ürünlerin değerlendirilmesinde izlenen prosedür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iii) iade edilen ürünlerin imha edildiğine dair tutanak ve kanıtlar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iv) iade edilen ve yeniden işlenen ürünlere ait analiz raporları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9181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280</Words>
  <Application>Microsoft Office PowerPoint</Application>
  <PresentationFormat>Geniş ekran</PresentationFormat>
  <Paragraphs>146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Teması</vt:lpstr>
      <vt:lpstr>Bir süt işletmesine iade edilen yoğurt örnekleri ile ilgili eylem planı</vt:lpstr>
      <vt:lpstr>Soru</vt:lpstr>
      <vt:lpstr>Bir süt işletmesinde iade edilen 140 adet yoğurt ürününe ait iade gerekçeleri tablodaki gibidir: </vt:lpstr>
      <vt:lpstr>Pareto diyagramı</vt:lpstr>
      <vt:lpstr>Küflenme</vt:lpstr>
      <vt:lpstr>İade ürünleri yeniden işleme koşulları</vt:lpstr>
      <vt:lpstr>Reworking</vt:lpstr>
      <vt:lpstr>İade prosedürleri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 süt işletmesine iade edilen yoğurt örnekleri ile ilgili eylem planı</dc:title>
  <dc:creator>süt</dc:creator>
  <cp:lastModifiedBy>süt</cp:lastModifiedBy>
  <cp:revision>6</cp:revision>
  <dcterms:created xsi:type="dcterms:W3CDTF">2021-04-04T06:32:41Z</dcterms:created>
  <dcterms:modified xsi:type="dcterms:W3CDTF">2021-04-07T06:05:01Z</dcterms:modified>
</cp:coreProperties>
</file>