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57" r:id="rId5"/>
    <p:sldId id="259" r:id="rId6"/>
    <p:sldId id="260"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3CF602F-958D-439A-A81E-CFD2949A235D}"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2074372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CF602F-958D-439A-A81E-CFD2949A235D}"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4026510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CF602F-958D-439A-A81E-CFD2949A235D}"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2548477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CF602F-958D-439A-A81E-CFD2949A235D}"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337260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3CF602F-958D-439A-A81E-CFD2949A235D}"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444887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3CF602F-958D-439A-A81E-CFD2949A235D}"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1379352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3CF602F-958D-439A-A81E-CFD2949A235D}"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601824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3CF602F-958D-439A-A81E-CFD2949A235D}"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1059873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3CF602F-958D-439A-A81E-CFD2949A235D}"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2264206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3CF602F-958D-439A-A81E-CFD2949A235D}"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1193454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3CF602F-958D-439A-A81E-CFD2949A235D}"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6E6D9F-EA40-4AFC-83CC-737EB4E5FCD7}" type="slidenum">
              <a:rPr lang="tr-TR" smtClean="0"/>
              <a:t>‹#›</a:t>
            </a:fld>
            <a:endParaRPr lang="tr-TR"/>
          </a:p>
        </p:txBody>
      </p:sp>
    </p:spTree>
    <p:extLst>
      <p:ext uri="{BB962C8B-B14F-4D97-AF65-F5344CB8AC3E}">
        <p14:creationId xmlns:p14="http://schemas.microsoft.com/office/powerpoint/2010/main" val="1912124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CF602F-958D-439A-A81E-CFD2949A235D}"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6E6D9F-EA40-4AFC-83CC-737EB4E5FCD7}" type="slidenum">
              <a:rPr lang="tr-TR" smtClean="0"/>
              <a:t>‹#›</a:t>
            </a:fld>
            <a:endParaRPr lang="tr-TR"/>
          </a:p>
        </p:txBody>
      </p:sp>
    </p:spTree>
    <p:extLst>
      <p:ext uri="{BB962C8B-B14F-4D97-AF65-F5344CB8AC3E}">
        <p14:creationId xmlns:p14="http://schemas.microsoft.com/office/powerpoint/2010/main" val="2087310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ve Teknoloji </a:t>
            </a:r>
            <a:endParaRPr lang="tr-TR" dirty="0"/>
          </a:p>
        </p:txBody>
      </p:sp>
      <p:sp>
        <p:nvSpPr>
          <p:cNvPr id="3" name="Alt Başlık 2"/>
          <p:cNvSpPr>
            <a:spLocks noGrp="1"/>
          </p:cNvSpPr>
          <p:nvPr>
            <p:ph type="subTitle" idx="1"/>
          </p:nvPr>
        </p:nvSpPr>
        <p:spPr/>
        <p:txBody>
          <a:bodyPr/>
          <a:lstStyle/>
          <a:p>
            <a:r>
              <a:rPr lang="tr-TR" sz="3200" dirty="0" smtClean="0">
                <a:latin typeface="Arial" panose="020B0604020202020204" pitchFamily="34" charset="0"/>
                <a:cs typeface="Arial" panose="020B0604020202020204" pitchFamily="34" charset="0"/>
              </a:rPr>
              <a:t>Toplumun </a:t>
            </a:r>
            <a:r>
              <a:rPr lang="tr-TR" sz="3200" dirty="0" err="1" smtClean="0">
                <a:latin typeface="Arial" panose="020B0604020202020204" pitchFamily="34" charset="0"/>
                <a:cs typeface="Arial" panose="020B0604020202020204" pitchFamily="34" charset="0"/>
              </a:rPr>
              <a:t>McDonaldlaştırılması</a:t>
            </a:r>
            <a:r>
              <a:rPr lang="tr-TR" sz="3200" dirty="0" smtClean="0">
                <a:latin typeface="Arial" panose="020B0604020202020204" pitchFamily="34" charset="0"/>
                <a:cs typeface="Arial" panose="020B0604020202020204" pitchFamily="34" charset="0"/>
              </a:rPr>
              <a:t>  </a:t>
            </a:r>
          </a:p>
          <a:p>
            <a:endParaRPr lang="tr-TR" dirty="0"/>
          </a:p>
        </p:txBody>
      </p:sp>
    </p:spTree>
    <p:extLst>
      <p:ext uri="{BB962C8B-B14F-4D97-AF65-F5344CB8AC3E}">
        <p14:creationId xmlns:p14="http://schemas.microsoft.com/office/powerpoint/2010/main" val="2112712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Toplumun </a:t>
            </a:r>
            <a:r>
              <a:rPr lang="tr-TR" dirty="0" err="1" smtClean="0">
                <a:latin typeface="Arial" panose="020B0604020202020204" pitchFamily="34" charset="0"/>
                <a:cs typeface="Arial" panose="020B0604020202020204" pitchFamily="34" charset="0"/>
              </a:rPr>
              <a:t>McDonaldlaştırılması</a:t>
            </a:r>
            <a:r>
              <a:rPr lang="tr-TR" dirty="0" smtClean="0">
                <a:latin typeface="Arial" panose="020B0604020202020204" pitchFamily="34" charset="0"/>
                <a:cs typeface="Arial" panose="020B0604020202020204" pitchFamily="34" charset="0"/>
              </a:rPr>
              <a:t>  </a:t>
            </a:r>
            <a:br>
              <a:rPr lang="tr-TR" dirty="0" smtClean="0">
                <a:latin typeface="Arial" panose="020B0604020202020204" pitchFamily="34" charset="0"/>
                <a:cs typeface="Arial" panose="020B0604020202020204" pitchFamily="34" charset="0"/>
              </a:rPr>
            </a:br>
            <a:endParaRPr lang="tr-TR" dirty="0"/>
          </a:p>
        </p:txBody>
      </p:sp>
      <p:sp>
        <p:nvSpPr>
          <p:cNvPr id="3" name="İçerik Yer Tutucusu 2"/>
          <p:cNvSpPr>
            <a:spLocks noGrp="1"/>
          </p:cNvSpPr>
          <p:nvPr>
            <p:ph idx="1"/>
          </p:nvPr>
        </p:nvSpPr>
        <p:spPr/>
        <p:txBody>
          <a:bodyPr>
            <a:normAutofit/>
          </a:bodyPr>
          <a:lstStyle/>
          <a:p>
            <a:r>
              <a:rPr lang="tr-TR" sz="3200" dirty="0"/>
              <a:t>George </a:t>
            </a:r>
            <a:r>
              <a:rPr lang="tr-TR" sz="3200" dirty="0" err="1"/>
              <a:t>Ritzer</a:t>
            </a:r>
            <a:r>
              <a:rPr lang="tr-TR" sz="3200" dirty="0"/>
              <a:t> (1998) günümüz toplumunu incelediği “Toplumun </a:t>
            </a:r>
            <a:r>
              <a:rPr lang="tr-TR" sz="3200" dirty="0" err="1"/>
              <a:t>McDonaldlaşması</a:t>
            </a:r>
            <a:r>
              <a:rPr lang="tr-TR" sz="3200" dirty="0"/>
              <a:t>” adlı eserinde </a:t>
            </a:r>
            <a:r>
              <a:rPr lang="tr-TR" sz="3200" dirty="0" err="1"/>
              <a:t>McDonaldlaşma</a:t>
            </a:r>
            <a:r>
              <a:rPr lang="tr-TR" sz="3200" dirty="0"/>
              <a:t> olayının ne anlama geldiğini tartışmaktadır. </a:t>
            </a:r>
            <a:r>
              <a:rPr lang="tr-TR" sz="3200" dirty="0" err="1"/>
              <a:t>Ritzer</a:t>
            </a:r>
            <a:r>
              <a:rPr lang="tr-TR" sz="3200" dirty="0"/>
              <a:t>, bu çalışmasının </a:t>
            </a:r>
            <a:r>
              <a:rPr lang="tr-TR" sz="3200" dirty="0" err="1"/>
              <a:t>fast-food</a:t>
            </a:r>
            <a:r>
              <a:rPr lang="tr-TR" sz="3200" dirty="0"/>
              <a:t> sanayisi hakkında olmadığını, bir sürecin tanımlanması olduğunu belirtir: </a:t>
            </a:r>
          </a:p>
          <a:p>
            <a:r>
              <a:rPr lang="tr-TR" sz="3200" dirty="0"/>
              <a:t>“</a:t>
            </a:r>
            <a:r>
              <a:rPr lang="tr-TR" sz="3200" dirty="0" err="1"/>
              <a:t>fast-food</a:t>
            </a:r>
            <a:r>
              <a:rPr lang="tr-TR" sz="3200" dirty="0"/>
              <a:t> restoranlarının temelindeki ilke, Amerikan toplumunun ve dünyanın geri kalan kısmının gitgide daha fazla kısmında egemen olma süreci” (</a:t>
            </a:r>
            <a:r>
              <a:rPr lang="tr-TR" sz="3200" dirty="0" err="1"/>
              <a:t>Ritzer</a:t>
            </a:r>
            <a:r>
              <a:rPr lang="tr-TR" sz="3200" dirty="0"/>
              <a:t>, 1988:23). </a:t>
            </a:r>
          </a:p>
        </p:txBody>
      </p:sp>
    </p:spTree>
    <p:extLst>
      <p:ext uri="{BB962C8B-B14F-4D97-AF65-F5344CB8AC3E}">
        <p14:creationId xmlns:p14="http://schemas.microsoft.com/office/powerpoint/2010/main" val="1958006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Toplumun </a:t>
            </a:r>
            <a:r>
              <a:rPr lang="tr-TR" dirty="0" err="1" smtClean="0">
                <a:latin typeface="Arial" panose="020B0604020202020204" pitchFamily="34" charset="0"/>
                <a:cs typeface="Arial" panose="020B0604020202020204" pitchFamily="34" charset="0"/>
              </a:rPr>
              <a:t>McDonaldlaştırılması</a:t>
            </a:r>
            <a:r>
              <a:rPr lang="tr-TR" dirty="0" smtClean="0">
                <a:latin typeface="Arial" panose="020B0604020202020204" pitchFamily="34" charset="0"/>
                <a:cs typeface="Arial" panose="020B0604020202020204" pitchFamily="34" charset="0"/>
              </a:rPr>
              <a:t>  </a:t>
            </a:r>
          </a:p>
        </p:txBody>
      </p:sp>
      <p:sp>
        <p:nvSpPr>
          <p:cNvPr id="3" name="İçerik Yer Tutucusu 2"/>
          <p:cNvSpPr>
            <a:spLocks noGrp="1"/>
          </p:cNvSpPr>
          <p:nvPr>
            <p:ph idx="1"/>
          </p:nvPr>
        </p:nvSpPr>
        <p:spPr/>
        <p:txBody>
          <a:bodyPr>
            <a:noAutofit/>
          </a:bodyPr>
          <a:lstStyle/>
          <a:p>
            <a:r>
              <a:rPr lang="tr-TR" sz="3000" dirty="0" err="1">
                <a:latin typeface="Arial" panose="020B0604020202020204" pitchFamily="34" charset="0"/>
                <a:cs typeface="Arial" panose="020B0604020202020204" pitchFamily="34" charset="0"/>
              </a:rPr>
              <a:t>Ritzer</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McDonald’s</a:t>
            </a:r>
            <a:r>
              <a:rPr lang="tr-TR" sz="3000" dirty="0">
                <a:latin typeface="Arial" panose="020B0604020202020204" pitchFamily="34" charset="0"/>
                <a:cs typeface="Arial" panose="020B0604020202020204" pitchFamily="34" charset="0"/>
              </a:rPr>
              <a:t> restoranlarının yalnız olmadığını, </a:t>
            </a:r>
            <a:r>
              <a:rPr lang="tr-TR" sz="3000" dirty="0" err="1">
                <a:latin typeface="Arial" panose="020B0604020202020204" pitchFamily="34" charset="0"/>
                <a:cs typeface="Arial" panose="020B0604020202020204" pitchFamily="34" charset="0"/>
              </a:rPr>
              <a:t>Burger</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King</a:t>
            </a:r>
            <a:r>
              <a:rPr lang="tr-TR" sz="3000" dirty="0">
                <a:latin typeface="Arial" panose="020B0604020202020204" pitchFamily="34" charset="0"/>
                <a:cs typeface="Arial" panose="020B0604020202020204" pitchFamily="34" charset="0"/>
              </a:rPr>
              <a:t>, Kentucky </a:t>
            </a:r>
            <a:r>
              <a:rPr lang="tr-TR" sz="3000" dirty="0" err="1">
                <a:latin typeface="Arial" panose="020B0604020202020204" pitchFamily="34" charset="0"/>
                <a:cs typeface="Arial" panose="020B0604020202020204" pitchFamily="34" charset="0"/>
              </a:rPr>
              <a:t>Fried</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Chicken</a:t>
            </a:r>
            <a:r>
              <a:rPr lang="tr-TR" sz="3000" dirty="0">
                <a:latin typeface="Arial" panose="020B0604020202020204" pitchFamily="34" charset="0"/>
                <a:cs typeface="Arial" panose="020B0604020202020204" pitchFamily="34" charset="0"/>
              </a:rPr>
              <a:t> gibi diğer </a:t>
            </a:r>
            <a:r>
              <a:rPr lang="tr-TR" sz="3000" dirty="0" err="1">
                <a:latin typeface="Arial" panose="020B0604020202020204" pitchFamily="34" charset="0"/>
                <a:cs typeface="Arial" panose="020B0604020202020204" pitchFamily="34" charset="0"/>
              </a:rPr>
              <a:t>fast-food</a:t>
            </a:r>
            <a:r>
              <a:rPr lang="tr-TR" sz="3000" dirty="0">
                <a:latin typeface="Arial" panose="020B0604020202020204" pitchFamily="34" charset="0"/>
                <a:cs typeface="Arial" panose="020B0604020202020204" pitchFamily="34" charset="0"/>
              </a:rPr>
              <a:t> devlerinin ABD’de ve dünyanın geri kalan kısmında </a:t>
            </a:r>
            <a:r>
              <a:rPr lang="tr-TR" sz="3000" dirty="0" err="1">
                <a:latin typeface="Arial" panose="020B0604020202020204" pitchFamily="34" charset="0"/>
                <a:cs typeface="Arial" panose="020B0604020202020204" pitchFamily="34" charset="0"/>
              </a:rPr>
              <a:t>fast-food</a:t>
            </a:r>
            <a:r>
              <a:rPr lang="tr-TR" sz="3000" dirty="0">
                <a:latin typeface="Arial" panose="020B0604020202020204" pitchFamily="34" charset="0"/>
                <a:cs typeface="Arial" panose="020B0604020202020204" pitchFamily="34" charset="0"/>
              </a:rPr>
              <a:t> modelinin yayılmasında etkili olduklarını belirtmektedir. </a:t>
            </a:r>
            <a:endParaRPr lang="tr-TR" sz="3000" dirty="0" smtClean="0">
              <a:latin typeface="Arial" panose="020B0604020202020204" pitchFamily="34" charset="0"/>
              <a:cs typeface="Arial" panose="020B0604020202020204" pitchFamily="34" charset="0"/>
            </a:endParaRPr>
          </a:p>
          <a:p>
            <a:r>
              <a:rPr lang="tr-TR" sz="3000" dirty="0">
                <a:latin typeface="Arial" panose="020B0604020202020204" pitchFamily="34" charset="0"/>
                <a:cs typeface="Arial" panose="020B0604020202020204" pitchFamily="34" charset="0"/>
              </a:rPr>
              <a:t>McDonald adının ardındaki isim Amerikalı Ray </a:t>
            </a:r>
            <a:r>
              <a:rPr lang="tr-TR" sz="3000" dirty="0" err="1">
                <a:latin typeface="Arial" panose="020B0604020202020204" pitchFamily="34" charset="0"/>
                <a:cs typeface="Arial" panose="020B0604020202020204" pitchFamily="34" charset="0"/>
              </a:rPr>
              <a:t>Kroç’tur</a:t>
            </a:r>
            <a:r>
              <a:rPr lang="tr-TR" sz="3000" dirty="0">
                <a:latin typeface="Arial" panose="020B0604020202020204" pitchFamily="34" charset="0"/>
                <a:cs typeface="Arial" panose="020B0604020202020204" pitchFamily="34" charset="0"/>
              </a:rPr>
              <a:t> ve </a:t>
            </a:r>
            <a:r>
              <a:rPr lang="tr-TR" sz="3000" dirty="0" err="1">
                <a:latin typeface="Arial" panose="020B0604020202020204" pitchFamily="34" charset="0"/>
                <a:cs typeface="Arial" panose="020B0604020202020204" pitchFamily="34" charset="0"/>
              </a:rPr>
              <a:t>Kroç</a:t>
            </a:r>
            <a:r>
              <a:rPr lang="tr-TR" sz="3000" dirty="0">
                <a:latin typeface="Arial" panose="020B0604020202020204" pitchFamily="34" charset="0"/>
                <a:cs typeface="Arial" panose="020B0604020202020204" pitchFamily="34" charset="0"/>
              </a:rPr>
              <a:t> ailesi 1937’de ilk restoranlarını California </a:t>
            </a:r>
            <a:r>
              <a:rPr lang="tr-TR" sz="3000" dirty="0" err="1">
                <a:latin typeface="Arial" panose="020B0604020202020204" pitchFamily="34" charset="0"/>
                <a:cs typeface="Arial" panose="020B0604020202020204" pitchFamily="34" charset="0"/>
              </a:rPr>
              <a:t>Pasadena’da</a:t>
            </a:r>
            <a:r>
              <a:rPr lang="tr-TR" sz="3000" dirty="0">
                <a:latin typeface="Arial" panose="020B0604020202020204" pitchFamily="34" charset="0"/>
                <a:cs typeface="Arial" panose="020B0604020202020204" pitchFamily="34" charset="0"/>
              </a:rPr>
              <a:t> açtı. Restoranın işletme yöntemlerini yüksek hız, büyük hacim ve düşük fiyat ilkelerine dayandırmışlardı. </a:t>
            </a:r>
          </a:p>
        </p:txBody>
      </p:sp>
    </p:spTree>
    <p:extLst>
      <p:ext uri="{BB962C8B-B14F-4D97-AF65-F5344CB8AC3E}">
        <p14:creationId xmlns:p14="http://schemas.microsoft.com/office/powerpoint/2010/main" val="1436266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Toplumun </a:t>
            </a:r>
            <a:r>
              <a:rPr lang="tr-TR" dirty="0" err="1" smtClean="0">
                <a:latin typeface="Arial" panose="020B0604020202020204" pitchFamily="34" charset="0"/>
                <a:cs typeface="Arial" panose="020B0604020202020204" pitchFamily="34" charset="0"/>
              </a:rPr>
              <a:t>McDonaldlaştırılması</a:t>
            </a:r>
            <a:r>
              <a:rPr lang="tr-TR" dirty="0" smtClean="0">
                <a:latin typeface="Arial" panose="020B0604020202020204" pitchFamily="34" charset="0"/>
                <a:cs typeface="Arial" panose="020B0604020202020204" pitchFamily="34" charset="0"/>
              </a:rPr>
              <a:t>  </a:t>
            </a:r>
          </a:p>
        </p:txBody>
      </p:sp>
      <p:sp>
        <p:nvSpPr>
          <p:cNvPr id="3" name="İçerik Yer Tutucusu 2"/>
          <p:cNvSpPr>
            <a:spLocks noGrp="1"/>
          </p:cNvSpPr>
          <p:nvPr>
            <p:ph idx="1"/>
          </p:nvPr>
        </p:nvSpPr>
        <p:spPr/>
        <p:txBody>
          <a:bodyPr>
            <a:normAutofit/>
          </a:bodyPr>
          <a:lstStyle/>
          <a:p>
            <a:r>
              <a:rPr lang="tr-TR" sz="3000" dirty="0" err="1">
                <a:latin typeface="Arial" panose="020B0604020202020204" pitchFamily="34" charset="0"/>
                <a:cs typeface="Arial" panose="020B0604020202020204" pitchFamily="34" charset="0"/>
              </a:rPr>
              <a:t>Ritzer’e</a:t>
            </a:r>
            <a:r>
              <a:rPr lang="tr-TR" sz="3000" dirty="0">
                <a:latin typeface="Arial" panose="020B0604020202020204" pitchFamily="34" charset="0"/>
                <a:cs typeface="Arial" panose="020B0604020202020204" pitchFamily="34" charset="0"/>
              </a:rPr>
              <a:t> göre, </a:t>
            </a:r>
            <a:r>
              <a:rPr lang="tr-TR" sz="3000" dirty="0" err="1">
                <a:latin typeface="Arial" panose="020B0604020202020204" pitchFamily="34" charset="0"/>
                <a:cs typeface="Arial" panose="020B0604020202020204" pitchFamily="34" charset="0"/>
              </a:rPr>
              <a:t>McDonaldlaşmanın</a:t>
            </a:r>
            <a:r>
              <a:rPr lang="tr-TR" sz="3000" dirty="0">
                <a:latin typeface="Arial" panose="020B0604020202020204" pitchFamily="34" charset="0"/>
                <a:cs typeface="Arial" panose="020B0604020202020204" pitchFamily="34" charset="0"/>
              </a:rPr>
              <a:t> dünya çapında bu kadar başarılı olmasının dört önemli boyutu vardır: verimlilik, </a:t>
            </a:r>
            <a:r>
              <a:rPr lang="tr-TR" sz="3000" dirty="0" err="1">
                <a:latin typeface="Arial" panose="020B0604020202020204" pitchFamily="34" charset="0"/>
                <a:cs typeface="Arial" panose="020B0604020202020204" pitchFamily="34" charset="0"/>
              </a:rPr>
              <a:t>hesaplanabilirlik</a:t>
            </a:r>
            <a:r>
              <a:rPr lang="tr-TR" sz="3000" dirty="0">
                <a:latin typeface="Arial" panose="020B0604020202020204" pitchFamily="34" charset="0"/>
                <a:cs typeface="Arial" panose="020B0604020202020204" pitchFamily="34" charset="0"/>
              </a:rPr>
              <a:t>, öngörülebilirlik ve denetim (</a:t>
            </a:r>
            <a:r>
              <a:rPr lang="tr-TR" sz="3000" dirty="0" err="1">
                <a:latin typeface="Arial" panose="020B0604020202020204" pitchFamily="34" charset="0"/>
                <a:cs typeface="Arial" panose="020B0604020202020204" pitchFamily="34" charset="0"/>
              </a:rPr>
              <a:t>Ritzer</a:t>
            </a:r>
            <a:r>
              <a:rPr lang="tr-TR" sz="3000" dirty="0">
                <a:latin typeface="Arial" panose="020B0604020202020204" pitchFamily="34" charset="0"/>
                <a:cs typeface="Arial" panose="020B0604020202020204" pitchFamily="34" charset="0"/>
              </a:rPr>
              <a:t>, 1988: 34). </a:t>
            </a:r>
            <a:r>
              <a:rPr lang="tr-TR" sz="3000" dirty="0" err="1">
                <a:latin typeface="Arial" panose="020B0604020202020204" pitchFamily="34" charset="0"/>
                <a:cs typeface="Arial" panose="020B0604020202020204" pitchFamily="34" charset="0"/>
              </a:rPr>
              <a:t>Ritzer</a:t>
            </a:r>
            <a:r>
              <a:rPr lang="tr-TR" sz="3000" dirty="0">
                <a:latin typeface="Arial" panose="020B0604020202020204" pitchFamily="34" charset="0"/>
                <a:cs typeface="Arial" panose="020B0604020202020204" pitchFamily="34" charset="0"/>
              </a:rPr>
              <a:t>, bu “akılcı” sistemin aynı zamanda bazı “akıldışı” boyutlar içerdiğini belirtir. </a:t>
            </a:r>
          </a:p>
          <a:p>
            <a:r>
              <a:rPr lang="tr-TR" sz="3000" dirty="0">
                <a:latin typeface="Arial" panose="020B0604020202020204" pitchFamily="34" charset="0"/>
                <a:cs typeface="Arial" panose="020B0604020202020204" pitchFamily="34" charset="0"/>
              </a:rPr>
              <a:t>“Buradaki temel düşünce, akılcı sistemlerin kaçınılmaz olarak akıldışı sonuçlar üretmesidir. Bunu söylemenin diğer yolu da, akılcı sistemlerin insani nedeni reddetmeye hizmet etmesidir; akılcı sitemler çoğunlukla mantıksızdır” (</a:t>
            </a:r>
            <a:r>
              <a:rPr lang="tr-TR" sz="3000" dirty="0" err="1">
                <a:latin typeface="Arial" panose="020B0604020202020204" pitchFamily="34" charset="0"/>
                <a:cs typeface="Arial" panose="020B0604020202020204" pitchFamily="34" charset="0"/>
              </a:rPr>
              <a:t>Ritzer</a:t>
            </a:r>
            <a:r>
              <a:rPr lang="tr-TR" sz="3000" dirty="0">
                <a:latin typeface="Arial" panose="020B0604020202020204" pitchFamily="34" charset="0"/>
                <a:cs typeface="Arial" panose="020B0604020202020204" pitchFamily="34" charset="0"/>
              </a:rPr>
              <a:t>, 1998:40).</a:t>
            </a:r>
          </a:p>
        </p:txBody>
      </p:sp>
    </p:spTree>
    <p:extLst>
      <p:ext uri="{BB962C8B-B14F-4D97-AF65-F5344CB8AC3E}">
        <p14:creationId xmlns:p14="http://schemas.microsoft.com/office/powerpoint/2010/main" val="1779205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Toplumun </a:t>
            </a:r>
            <a:r>
              <a:rPr lang="tr-TR" dirty="0" err="1" smtClean="0">
                <a:latin typeface="Arial" panose="020B0604020202020204" pitchFamily="34" charset="0"/>
                <a:cs typeface="Arial" panose="020B0604020202020204" pitchFamily="34" charset="0"/>
              </a:rPr>
              <a:t>McDonaldlaştırılması</a:t>
            </a:r>
            <a:r>
              <a:rPr lang="tr-TR" dirty="0" smtClean="0">
                <a:latin typeface="Arial" panose="020B0604020202020204" pitchFamily="34" charset="0"/>
                <a:cs typeface="Arial" panose="020B0604020202020204" pitchFamily="34" charset="0"/>
              </a:rPr>
              <a:t>  </a:t>
            </a:r>
            <a:br>
              <a:rPr lang="tr-TR" dirty="0" smtClean="0">
                <a:latin typeface="Arial" panose="020B0604020202020204" pitchFamily="34" charset="0"/>
                <a:cs typeface="Arial" panose="020B0604020202020204" pitchFamily="34" charset="0"/>
              </a:rPr>
            </a:br>
            <a:endParaRPr lang="tr-TR" dirty="0"/>
          </a:p>
        </p:txBody>
      </p:sp>
      <p:sp>
        <p:nvSpPr>
          <p:cNvPr id="3" name="İçerik Yer Tutucusu 2"/>
          <p:cNvSpPr>
            <a:spLocks noGrp="1"/>
          </p:cNvSpPr>
          <p:nvPr>
            <p:ph idx="1"/>
          </p:nvPr>
        </p:nvSpPr>
        <p:spPr/>
        <p:txBody>
          <a:bodyPr>
            <a:noAutofit/>
          </a:bodyPr>
          <a:lstStyle/>
          <a:p>
            <a:r>
              <a:rPr lang="tr-TR" sz="2900" dirty="0">
                <a:latin typeface="Arial" panose="020B0604020202020204" pitchFamily="34" charset="0"/>
                <a:cs typeface="Arial" panose="020B0604020202020204" pitchFamily="34" charset="0"/>
              </a:rPr>
              <a:t>Örneğin </a:t>
            </a:r>
            <a:r>
              <a:rPr lang="tr-TR" sz="2900" dirty="0" err="1">
                <a:latin typeface="Arial" panose="020B0604020202020204" pitchFamily="34" charset="0"/>
                <a:cs typeface="Arial" panose="020B0604020202020204" pitchFamily="34" charset="0"/>
              </a:rPr>
              <a:t>McDonaldlaşmanın</a:t>
            </a:r>
            <a:r>
              <a:rPr lang="tr-TR" sz="2900" dirty="0">
                <a:latin typeface="Arial" panose="020B0604020202020204" pitchFamily="34" charset="0"/>
                <a:cs typeface="Arial" panose="020B0604020202020204" pitchFamily="34" charset="0"/>
              </a:rPr>
              <a:t> çevre üzerinde oldukça olumsuz etkileri olmuştur. </a:t>
            </a:r>
            <a:r>
              <a:rPr lang="tr-TR" sz="2900" dirty="0" smtClean="0">
                <a:latin typeface="Arial" panose="020B0604020202020204" pitchFamily="34" charset="0"/>
                <a:cs typeface="Arial" panose="020B0604020202020204" pitchFamily="34" charset="0"/>
              </a:rPr>
              <a:t>Bu </a:t>
            </a:r>
            <a:r>
              <a:rPr lang="tr-TR" sz="2900" dirty="0">
                <a:latin typeface="Arial" panose="020B0604020202020204" pitchFamily="34" charset="0"/>
                <a:cs typeface="Arial" panose="020B0604020202020204" pitchFamily="34" charset="0"/>
              </a:rPr>
              <a:t>sistemin diğer bir etkisi de şudur: </a:t>
            </a:r>
          </a:p>
          <a:p>
            <a:r>
              <a:rPr lang="tr-TR" sz="2900" dirty="0">
                <a:latin typeface="Arial" panose="020B0604020202020204" pitchFamily="34" charset="0"/>
                <a:cs typeface="Arial" panose="020B0604020202020204" pitchFamily="34" charset="0"/>
              </a:rPr>
              <a:t>“… Çoğunlukla yemek </a:t>
            </a:r>
            <a:r>
              <a:rPr lang="tr-TR" sz="2900" dirty="0" err="1">
                <a:latin typeface="Arial" panose="020B0604020202020204" pitchFamily="34" charset="0"/>
                <a:cs typeface="Arial" panose="020B0604020202020204" pitchFamily="34" charset="0"/>
              </a:rPr>
              <a:t>yemek</a:t>
            </a:r>
            <a:r>
              <a:rPr lang="tr-TR" sz="2900" dirty="0">
                <a:latin typeface="Arial" panose="020B0604020202020204" pitchFamily="34" charset="0"/>
                <a:cs typeface="Arial" panose="020B0604020202020204" pitchFamily="34" charset="0"/>
              </a:rPr>
              <a:t> ya da çalışmak için insanlıktan çıkarıcı bir ortam olmasıdır. Bir </a:t>
            </a:r>
            <a:r>
              <a:rPr lang="tr-TR" sz="2900" dirty="0" err="1">
                <a:latin typeface="Arial" panose="020B0604020202020204" pitchFamily="34" charset="0"/>
                <a:cs typeface="Arial" panose="020B0604020202020204" pitchFamily="34" charset="0"/>
              </a:rPr>
              <a:t>burger</a:t>
            </a:r>
            <a:r>
              <a:rPr lang="tr-TR" sz="2900" dirty="0">
                <a:latin typeface="Arial" panose="020B0604020202020204" pitchFamily="34" charset="0"/>
                <a:cs typeface="Arial" panose="020B0604020202020204" pitchFamily="34" charset="0"/>
              </a:rPr>
              <a:t> için kuyruğa giren ya da araba kuyruklarında bekleyen müşteriler ile yiyecekleri hazırlayan işçiler kendilerini çoğunlukla bir montaj bandının parçasıymış gibi hissederler. Yemek yeme edimiyle hiç alakası olmayan montaj bantlarının insani olmayan ortamlar olduğu gösterilmiştir” (</a:t>
            </a:r>
            <a:r>
              <a:rPr lang="tr-TR" sz="2900" dirty="0" err="1">
                <a:latin typeface="Arial" panose="020B0604020202020204" pitchFamily="34" charset="0"/>
                <a:cs typeface="Arial" panose="020B0604020202020204" pitchFamily="34" charset="0"/>
              </a:rPr>
              <a:t>Ritzer</a:t>
            </a:r>
            <a:r>
              <a:rPr lang="tr-TR" sz="2900" dirty="0">
                <a:latin typeface="Arial" panose="020B0604020202020204" pitchFamily="34" charset="0"/>
                <a:cs typeface="Arial" panose="020B0604020202020204" pitchFamily="34" charset="0"/>
              </a:rPr>
              <a:t>, 1998:41). </a:t>
            </a:r>
          </a:p>
        </p:txBody>
      </p:sp>
    </p:spTree>
    <p:extLst>
      <p:ext uri="{BB962C8B-B14F-4D97-AF65-F5344CB8AC3E}">
        <p14:creationId xmlns:p14="http://schemas.microsoft.com/office/powerpoint/2010/main" val="4164212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Toplumun </a:t>
            </a:r>
            <a:r>
              <a:rPr lang="tr-TR" dirty="0" err="1" smtClean="0">
                <a:latin typeface="Arial" panose="020B0604020202020204" pitchFamily="34" charset="0"/>
                <a:cs typeface="Arial" panose="020B0604020202020204" pitchFamily="34" charset="0"/>
              </a:rPr>
              <a:t>McDonaldlaştırılması</a:t>
            </a:r>
            <a:r>
              <a:rPr lang="tr-TR" dirty="0" smtClean="0">
                <a:latin typeface="Arial" panose="020B0604020202020204" pitchFamily="34" charset="0"/>
                <a:cs typeface="Arial" panose="020B0604020202020204" pitchFamily="34" charset="0"/>
              </a:rPr>
              <a:t>  </a:t>
            </a:r>
            <a:br>
              <a:rPr lang="tr-TR" dirty="0" smtClean="0">
                <a:latin typeface="Arial" panose="020B0604020202020204" pitchFamily="34" charset="0"/>
                <a:cs typeface="Arial" panose="020B0604020202020204" pitchFamily="34" charset="0"/>
              </a:rPr>
            </a:br>
            <a:endParaRPr lang="tr-TR" dirty="0"/>
          </a:p>
        </p:txBody>
      </p:sp>
      <p:sp>
        <p:nvSpPr>
          <p:cNvPr id="3" name="İçerik Yer Tutucusu 2"/>
          <p:cNvSpPr>
            <a:spLocks noGrp="1"/>
          </p:cNvSpPr>
          <p:nvPr>
            <p:ph idx="1"/>
          </p:nvPr>
        </p:nvSpPr>
        <p:spPr/>
        <p:txBody>
          <a:bodyPr>
            <a:normAutofit/>
          </a:bodyPr>
          <a:lstStyle/>
          <a:p>
            <a:r>
              <a:rPr lang="tr-TR" sz="3600" dirty="0" err="1">
                <a:latin typeface="Arial" panose="020B0604020202020204" pitchFamily="34" charset="0"/>
                <a:cs typeface="Arial" panose="020B0604020202020204" pitchFamily="34" charset="0"/>
              </a:rPr>
              <a:t>Ritzer’e</a:t>
            </a:r>
            <a:r>
              <a:rPr lang="tr-TR" sz="3600" dirty="0">
                <a:latin typeface="Arial" panose="020B0604020202020204" pitchFamily="34" charset="0"/>
                <a:cs typeface="Arial" panose="020B0604020202020204" pitchFamily="34" charset="0"/>
              </a:rPr>
              <a:t> göre, </a:t>
            </a:r>
            <a:r>
              <a:rPr lang="tr-TR" sz="3600" dirty="0" err="1">
                <a:latin typeface="Arial" panose="020B0604020202020204" pitchFamily="34" charset="0"/>
                <a:cs typeface="Arial" panose="020B0604020202020204" pitchFamily="34" charset="0"/>
              </a:rPr>
              <a:t>McDonaldlaştırma</a:t>
            </a:r>
            <a:r>
              <a:rPr lang="tr-TR" sz="3600" dirty="0">
                <a:latin typeface="Arial" panose="020B0604020202020204" pitchFamily="34" charset="0"/>
                <a:cs typeface="Arial" panose="020B0604020202020204" pitchFamily="34" charset="0"/>
              </a:rPr>
              <a:t> </a:t>
            </a:r>
            <a:r>
              <a:rPr lang="tr-TR" sz="3600" dirty="0" err="1">
                <a:latin typeface="Arial" panose="020B0604020202020204" pitchFamily="34" charset="0"/>
                <a:cs typeface="Arial" panose="020B0604020202020204" pitchFamily="34" charset="0"/>
              </a:rPr>
              <a:t>Max</a:t>
            </a:r>
            <a:r>
              <a:rPr lang="tr-TR" sz="3600" dirty="0">
                <a:latin typeface="Arial" panose="020B0604020202020204" pitchFamily="34" charset="0"/>
                <a:cs typeface="Arial" panose="020B0604020202020204" pitchFamily="34" charset="0"/>
              </a:rPr>
              <a:t> </a:t>
            </a:r>
            <a:r>
              <a:rPr lang="tr-TR" sz="3600" dirty="0" err="1">
                <a:latin typeface="Arial" panose="020B0604020202020204" pitchFamily="34" charset="0"/>
                <a:cs typeface="Arial" panose="020B0604020202020204" pitchFamily="34" charset="0"/>
              </a:rPr>
              <a:t>Weber’in</a:t>
            </a:r>
            <a:r>
              <a:rPr lang="tr-TR" sz="3600" dirty="0">
                <a:latin typeface="Arial" panose="020B0604020202020204" pitchFamily="34" charset="0"/>
                <a:cs typeface="Arial" panose="020B0604020202020204" pitchFamily="34" charset="0"/>
              </a:rPr>
              <a:t> akılcılık kuramının bir uzantısıdır. </a:t>
            </a:r>
            <a:r>
              <a:rPr lang="tr-TR" sz="3600" dirty="0" smtClean="0">
                <a:latin typeface="Arial" panose="020B0604020202020204" pitchFamily="34" charset="0"/>
                <a:cs typeface="Arial" panose="020B0604020202020204" pitchFamily="34" charset="0"/>
              </a:rPr>
              <a:t>“</a:t>
            </a:r>
            <a:r>
              <a:rPr lang="tr-TR" sz="3600" dirty="0" err="1">
                <a:latin typeface="Arial" panose="020B0604020202020204" pitchFamily="34" charset="0"/>
                <a:cs typeface="Arial" panose="020B0604020202020204" pitchFamily="34" charset="0"/>
              </a:rPr>
              <a:t>Weber’e</a:t>
            </a:r>
            <a:r>
              <a:rPr lang="tr-TR" sz="3600" dirty="0">
                <a:latin typeface="Arial" panose="020B0604020202020204" pitchFamily="34" charset="0"/>
                <a:cs typeface="Arial" panose="020B0604020202020204" pitchFamily="34" charset="0"/>
              </a:rPr>
              <a:t> göre akılcılığın modeli bürokrasiydi, bana göre </a:t>
            </a:r>
            <a:r>
              <a:rPr lang="tr-TR" sz="3600" dirty="0" err="1">
                <a:latin typeface="Arial" panose="020B0604020202020204" pitchFamily="34" charset="0"/>
                <a:cs typeface="Arial" panose="020B0604020202020204" pitchFamily="34" charset="0"/>
              </a:rPr>
              <a:t>fast-food</a:t>
            </a:r>
            <a:r>
              <a:rPr lang="tr-TR" sz="3600" dirty="0">
                <a:latin typeface="Arial" panose="020B0604020202020204" pitchFamily="34" charset="0"/>
                <a:cs typeface="Arial" panose="020B0604020202020204" pitchFamily="34" charset="0"/>
              </a:rPr>
              <a:t> restoranı </a:t>
            </a:r>
            <a:r>
              <a:rPr lang="tr-TR" sz="3600" dirty="0" err="1">
                <a:latin typeface="Arial" panose="020B0604020202020204" pitchFamily="34" charset="0"/>
                <a:cs typeface="Arial" panose="020B0604020202020204" pitchFamily="34" charset="0"/>
              </a:rPr>
              <a:t>McDonaldlaşmanın</a:t>
            </a:r>
            <a:r>
              <a:rPr lang="tr-TR" sz="3600" dirty="0">
                <a:latin typeface="Arial" panose="020B0604020202020204" pitchFamily="34" charset="0"/>
                <a:cs typeface="Arial" panose="020B0604020202020204" pitchFamily="34" charset="0"/>
              </a:rPr>
              <a:t> paradigmasıdır” (</a:t>
            </a:r>
            <a:r>
              <a:rPr lang="tr-TR" sz="3600" dirty="0" err="1">
                <a:latin typeface="Arial" panose="020B0604020202020204" pitchFamily="34" charset="0"/>
                <a:cs typeface="Arial" panose="020B0604020202020204" pitchFamily="34" charset="0"/>
              </a:rPr>
              <a:t>Ritzer</a:t>
            </a:r>
            <a:r>
              <a:rPr lang="tr-TR" sz="3600" dirty="0">
                <a:latin typeface="Arial" panose="020B0604020202020204" pitchFamily="34" charset="0"/>
                <a:cs typeface="Arial" panose="020B0604020202020204" pitchFamily="34" charset="0"/>
              </a:rPr>
              <a:t>, 1998: 48). </a:t>
            </a:r>
          </a:p>
        </p:txBody>
      </p:sp>
    </p:spTree>
    <p:extLst>
      <p:ext uri="{BB962C8B-B14F-4D97-AF65-F5344CB8AC3E}">
        <p14:creationId xmlns:p14="http://schemas.microsoft.com/office/powerpoint/2010/main" val="692608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Toplumun </a:t>
            </a:r>
            <a:r>
              <a:rPr lang="tr-TR" dirty="0" err="1">
                <a:latin typeface="Arial" panose="020B0604020202020204" pitchFamily="34" charset="0"/>
                <a:cs typeface="Arial" panose="020B0604020202020204" pitchFamily="34" charset="0"/>
              </a:rPr>
              <a:t>McDonaldlaştırılması</a:t>
            </a:r>
            <a:endParaRPr lang="tr-TR" dirty="0"/>
          </a:p>
        </p:txBody>
      </p:sp>
      <p:sp>
        <p:nvSpPr>
          <p:cNvPr id="3" name="İçerik Yer Tutucusu 2"/>
          <p:cNvSpPr>
            <a:spLocks noGrp="1"/>
          </p:cNvSpPr>
          <p:nvPr>
            <p:ph idx="1"/>
          </p:nvPr>
        </p:nvSpPr>
        <p:spPr/>
        <p:txBody>
          <a:bodyPr/>
          <a:lstStyle/>
          <a:p>
            <a:r>
              <a:rPr lang="tr-TR" dirty="0" err="1"/>
              <a:t>Ritzer'e</a:t>
            </a:r>
            <a:r>
              <a:rPr lang="tr-TR" dirty="0"/>
              <a:t> göre McDonald olayı, hayatın her alanını etkileyen bir yaşam tarzı üretmektedir. Akılcılaştırma sürecinde bürokrasinin yerini almış olan bu yemek kültürü, Amerikan toplumunu ve sonunda da dünyayı yapısal olarak etkilemektedir. </a:t>
            </a:r>
            <a:r>
              <a:rPr lang="tr-TR" dirty="0" err="1"/>
              <a:t>Ritzer’e</a:t>
            </a:r>
            <a:r>
              <a:rPr lang="tr-TR" dirty="0"/>
              <a:t> göre, </a:t>
            </a:r>
          </a:p>
          <a:p>
            <a:r>
              <a:rPr lang="tr-TR" dirty="0"/>
              <a:t>“Tam olarak </a:t>
            </a:r>
            <a:r>
              <a:rPr lang="tr-TR" dirty="0" err="1"/>
              <a:t>McDonaldlaştırmadan</a:t>
            </a:r>
            <a:r>
              <a:rPr lang="tr-TR" dirty="0"/>
              <a:t> kaçabilen toplumsal olguları düşünmek zordur, ama Fiji’de henüz bu sürecin dokunmadığı yerel bir girişim olabilir” (1998:44</a:t>
            </a:r>
            <a:r>
              <a:rPr lang="tr-TR" dirty="0" smtClean="0"/>
              <a:t>).</a:t>
            </a:r>
          </a:p>
          <a:p>
            <a:endParaRPr lang="tr-TR" dirty="0"/>
          </a:p>
        </p:txBody>
      </p:sp>
    </p:spTree>
    <p:extLst>
      <p:ext uri="{BB962C8B-B14F-4D97-AF65-F5344CB8AC3E}">
        <p14:creationId xmlns:p14="http://schemas.microsoft.com/office/powerpoint/2010/main" val="2614568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Toplumun </a:t>
            </a:r>
            <a:r>
              <a:rPr lang="tr-TR" dirty="0" err="1">
                <a:latin typeface="Arial" panose="020B0604020202020204" pitchFamily="34" charset="0"/>
                <a:cs typeface="Arial" panose="020B0604020202020204" pitchFamily="34" charset="0"/>
              </a:rPr>
              <a:t>McDonaldlaştırılması</a:t>
            </a:r>
            <a:endParaRPr lang="tr-TR" dirty="0"/>
          </a:p>
        </p:txBody>
      </p:sp>
      <p:sp>
        <p:nvSpPr>
          <p:cNvPr id="3" name="İçerik Yer Tutucusu 2"/>
          <p:cNvSpPr>
            <a:spLocks noGrp="1"/>
          </p:cNvSpPr>
          <p:nvPr>
            <p:ph idx="1"/>
          </p:nvPr>
        </p:nvSpPr>
        <p:spPr/>
        <p:txBody>
          <a:bodyPr>
            <a:normAutofit/>
          </a:bodyPr>
          <a:lstStyle/>
          <a:p>
            <a:endParaRPr lang="tr-TR" sz="3200" dirty="0" smtClean="0">
              <a:latin typeface="Arial" panose="020B0604020202020204" pitchFamily="34" charset="0"/>
              <a:cs typeface="Arial" panose="020B0604020202020204" pitchFamily="34" charset="0"/>
            </a:endParaRPr>
          </a:p>
          <a:p>
            <a:r>
              <a:rPr lang="tr-TR" sz="3600" dirty="0" err="1" smtClean="0">
                <a:latin typeface="Arial" panose="020B0604020202020204" pitchFamily="34" charset="0"/>
                <a:cs typeface="Arial" panose="020B0604020202020204" pitchFamily="34" charset="0"/>
              </a:rPr>
              <a:t>Ritzer</a:t>
            </a:r>
            <a:r>
              <a:rPr lang="tr-TR" sz="3600" dirty="0">
                <a:latin typeface="Arial" panose="020B0604020202020204" pitchFamily="34" charset="0"/>
                <a:cs typeface="Arial" panose="020B0604020202020204" pitchFamily="34" charset="0"/>
              </a:rPr>
              <a:t>, </a:t>
            </a:r>
            <a:r>
              <a:rPr lang="tr-TR" sz="3600" dirty="0" err="1">
                <a:latin typeface="Arial" panose="020B0604020202020204" pitchFamily="34" charset="0"/>
                <a:cs typeface="Arial" panose="020B0604020202020204" pitchFamily="34" charset="0"/>
              </a:rPr>
              <a:t>McDonaldlaştırmanın</a:t>
            </a:r>
            <a:r>
              <a:rPr lang="tr-TR" sz="3600" dirty="0">
                <a:latin typeface="Arial" panose="020B0604020202020204" pitchFamily="34" charset="0"/>
                <a:cs typeface="Arial" panose="020B0604020202020204" pitchFamily="34" charset="0"/>
              </a:rPr>
              <a:t> yeni bir şey olmadığını, tarihsel bir boşluktan doğmadığını, yirminci yüzyılda ortaya çıkan bir dizi akılcılaştırma sürecini temsil ettiğini öne sürer</a:t>
            </a:r>
            <a:r>
              <a:rPr lang="tr-TR" sz="3600" dirty="0" smtClean="0">
                <a:latin typeface="Arial" panose="020B0604020202020204" pitchFamily="34" charset="0"/>
                <a:cs typeface="Arial" panose="020B0604020202020204" pitchFamily="34" charset="0"/>
              </a:rPr>
              <a:t>.</a:t>
            </a:r>
          </a:p>
          <a:p>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323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Toplumun </a:t>
            </a:r>
            <a:r>
              <a:rPr lang="tr-TR" dirty="0" err="1">
                <a:latin typeface="Arial" panose="020B0604020202020204" pitchFamily="34" charset="0"/>
                <a:cs typeface="Arial" panose="020B0604020202020204" pitchFamily="34" charset="0"/>
              </a:rPr>
              <a:t>McDonaldlaştırılması</a:t>
            </a:r>
            <a:endParaRPr lang="tr-TR" dirty="0"/>
          </a:p>
        </p:txBody>
      </p:sp>
      <p:sp>
        <p:nvSpPr>
          <p:cNvPr id="3" name="İçerik Yer Tutucusu 2"/>
          <p:cNvSpPr>
            <a:spLocks noGrp="1"/>
          </p:cNvSpPr>
          <p:nvPr>
            <p:ph idx="1"/>
          </p:nvPr>
        </p:nvSpPr>
        <p:spPr/>
        <p:txBody>
          <a:bodyPr>
            <a:normAutofit lnSpcReduction="10000"/>
          </a:bodyPr>
          <a:lstStyle/>
          <a:p>
            <a:r>
              <a:rPr lang="tr-TR" sz="3200" dirty="0" err="1">
                <a:latin typeface="Arial" panose="020B0604020202020204" pitchFamily="34" charset="0"/>
                <a:cs typeface="Arial" panose="020B0604020202020204" pitchFamily="34" charset="0"/>
              </a:rPr>
              <a:t>Ritzer</a:t>
            </a:r>
            <a:r>
              <a:rPr lang="tr-TR" sz="3200" dirty="0">
                <a:latin typeface="Arial" panose="020B0604020202020204" pitchFamily="34" charset="0"/>
                <a:cs typeface="Arial" panose="020B0604020202020204" pitchFamily="34" charset="0"/>
              </a:rPr>
              <a:t>, toplumun giderek </a:t>
            </a:r>
            <a:r>
              <a:rPr lang="tr-TR" sz="3200" dirty="0" err="1">
                <a:latin typeface="Arial" panose="020B0604020202020204" pitchFamily="34" charset="0"/>
                <a:cs typeface="Arial" panose="020B0604020202020204" pitchFamily="34" charset="0"/>
              </a:rPr>
              <a:t>McDonaldlaştığı</a:t>
            </a:r>
            <a:r>
              <a:rPr lang="tr-TR" sz="3200" dirty="0">
                <a:latin typeface="Arial" panose="020B0604020202020204" pitchFamily="34" charset="0"/>
                <a:cs typeface="Arial" panose="020B0604020202020204" pitchFamily="34" charset="0"/>
              </a:rPr>
              <a:t> ve kendi beklentisini şu şekilde ifade ediyor: </a:t>
            </a:r>
          </a:p>
          <a:p>
            <a:r>
              <a:rPr lang="tr-TR" sz="3200" dirty="0">
                <a:latin typeface="Arial" panose="020B0604020202020204" pitchFamily="34" charset="0"/>
                <a:cs typeface="Arial" panose="020B0604020202020204" pitchFamily="34" charset="0"/>
              </a:rPr>
              <a:t>"Kitap boyunca </a:t>
            </a:r>
            <a:r>
              <a:rPr lang="tr-TR" sz="3200" dirty="0" err="1">
                <a:latin typeface="Arial" panose="020B0604020202020204" pitchFamily="34" charset="0"/>
                <a:cs typeface="Arial" panose="020B0604020202020204" pitchFamily="34" charset="0"/>
              </a:rPr>
              <a:t>McDonaldlaştırmanın</a:t>
            </a:r>
            <a:r>
              <a:rPr lang="tr-TR" sz="3200" dirty="0">
                <a:latin typeface="Arial" panose="020B0604020202020204" pitchFamily="34" charset="0"/>
                <a:cs typeface="Arial" panose="020B0604020202020204" pitchFamily="34" charset="0"/>
              </a:rPr>
              <a:t> kaçınılmazlığını vurgulamama karşın, yanılmış olmam en büyük umudum. Gerçekten de bu kitabın ardındaki başlıca amaç, okurları </a:t>
            </a:r>
            <a:r>
              <a:rPr lang="tr-TR" sz="3200" dirty="0" err="1">
                <a:latin typeface="Arial" panose="020B0604020202020204" pitchFamily="34" charset="0"/>
                <a:cs typeface="Arial" panose="020B0604020202020204" pitchFamily="34" charset="0"/>
              </a:rPr>
              <a:t>McDonaldlaştırmanın</a:t>
            </a:r>
            <a:r>
              <a:rPr lang="tr-TR" sz="3200" dirty="0">
                <a:latin typeface="Arial" panose="020B0604020202020204" pitchFamily="34" charset="0"/>
                <a:cs typeface="Arial" panose="020B0604020202020204" pitchFamily="34" charset="0"/>
              </a:rPr>
              <a:t> tehlikelerine karşı uyarmak ve onları buna karşı harekete geçirmeye çalışmak. İnsanların </a:t>
            </a:r>
            <a:r>
              <a:rPr lang="tr-TR" sz="3200" dirty="0" err="1">
                <a:latin typeface="Arial" panose="020B0604020202020204" pitchFamily="34" charset="0"/>
                <a:cs typeface="Arial" panose="020B0604020202020204" pitchFamily="34" charset="0"/>
              </a:rPr>
              <a:t>McDonaldlaşmaya</a:t>
            </a:r>
            <a:r>
              <a:rPr lang="tr-TR" sz="3200" dirty="0">
                <a:latin typeface="Arial" panose="020B0604020202020204" pitchFamily="34" charset="0"/>
                <a:cs typeface="Arial" panose="020B0604020202020204" pitchFamily="34" charset="0"/>
              </a:rPr>
              <a:t> direnebileceklerini ve daha makul, daha insani bir dünya oluşturacaklarını umuyorum.” (1998: 291).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5213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488</Words>
  <Application>Microsoft Office PowerPoint</Application>
  <PresentationFormat>Geniş ekran</PresentationFormat>
  <Paragraphs>25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Sosyal Değişme ve Teknoloji </vt:lpstr>
      <vt:lpstr>Toplumun McDonaldlaştırılması   </vt:lpstr>
      <vt:lpstr>Toplumun McDonaldlaştırılması  </vt:lpstr>
      <vt:lpstr>Toplumun McDonaldlaştırılması  </vt:lpstr>
      <vt:lpstr>Toplumun McDonaldlaştırılması   </vt:lpstr>
      <vt:lpstr>Toplumun McDonaldlaştırılması   </vt:lpstr>
      <vt:lpstr>Toplumun McDonaldlaştırılması</vt:lpstr>
      <vt:lpstr>Toplumun McDonaldlaştırılması</vt:lpstr>
      <vt:lpstr>Toplumun McDonaldlaştırılması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Feryal</dc:creator>
  <cp:lastModifiedBy>Feryal</cp:lastModifiedBy>
  <cp:revision>4</cp:revision>
  <dcterms:created xsi:type="dcterms:W3CDTF">2018-09-16T12:41:49Z</dcterms:created>
  <dcterms:modified xsi:type="dcterms:W3CDTF">2018-09-16T16:18:23Z</dcterms:modified>
</cp:coreProperties>
</file>