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6" r:id="rId3"/>
    <p:sldId id="257" r:id="rId4"/>
    <p:sldId id="258"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Muhasebe ve raporlama sistemi</a:t>
            </a:r>
            <a:endParaRPr lang="tr-TR" dirty="0"/>
          </a:p>
          <a:p>
            <a:r>
              <a:rPr lang="tr-TR" b="1" dirty="0"/>
              <a:t>             </a:t>
            </a:r>
            <a:r>
              <a:rPr lang="tr-TR" dirty="0"/>
              <a:t>Bankalar, kuruluş birliklerinin ve Türkiye Muhasebe Standartları Kurulunun görüşü alınmak suretiyle Kurul tarafından uluslararası standartlar esas alınarak belirlenecek </a:t>
            </a:r>
            <a:r>
              <a:rPr lang="tr-TR" dirty="0" err="1"/>
              <a:t>usûl</a:t>
            </a:r>
            <a:r>
              <a:rPr lang="tr-TR" dirty="0"/>
              <a:t> ve esaslara uygun olarak muhasebe sistemlerinde tekdüzeni uygulamak; tüm işlemlerini gerçek mahiyetlerine uygun surette muhasebeleştirmek; finansal raporlarını bilgi edinme ihtiyacını karşılayabilecek biçim ve içerikte, anlaşılır, güvenilir ve karşılaştırılabilir, denetime, analize ve yorumlamaya elverişli, zamanında ve doğru şekilde düzenlemek zorundadır.</a:t>
            </a:r>
          </a:p>
          <a:p>
            <a:endParaRPr lang="tr-TR" dirty="0"/>
          </a:p>
        </p:txBody>
      </p:sp>
    </p:spTree>
    <p:extLst>
      <p:ext uri="{BB962C8B-B14F-4D97-AF65-F5344CB8AC3E}">
        <p14:creationId xmlns:p14="http://schemas.microsoft.com/office/powerpoint/2010/main" val="113823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dirty="0"/>
              <a:t>Bankalar, kanunî ve yardımcı defter ve kayıtlarını, şubeleri, yurt içi ve yurt dışındaki muhabirleri ile hesap mutabakatı sağlamadan bilançolarını kapatamazlar.</a:t>
            </a:r>
            <a:br>
              <a:rPr lang="tr-TR" sz="2000" dirty="0"/>
            </a:br>
            <a:r>
              <a:rPr lang="tr-TR" sz="2000" dirty="0"/>
              <a:t/>
            </a:r>
            <a:br>
              <a:rPr lang="tr-TR" sz="2000" dirty="0"/>
            </a:br>
            <a:r>
              <a:rPr lang="tr-TR" sz="2000" dirty="0" smtClean="0"/>
              <a:t>Yayımlanan </a:t>
            </a:r>
            <a:r>
              <a:rPr lang="tr-TR" sz="2000" dirty="0"/>
              <a:t>finansal tabloların gerçeğe aykırı olduğunun tespiti hâlinde Kurul gerekli tedbirleri almaya yetkilidir.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71224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             Finansal raporların imzalanması, sunulması, ilânı ve denetimi</a:t>
            </a:r>
            <a:endParaRPr lang="tr-TR" dirty="0"/>
          </a:p>
          <a:p>
            <a:r>
              <a:rPr lang="tr-TR" b="1" dirty="0"/>
              <a:t>             </a:t>
            </a:r>
            <a:r>
              <a:rPr lang="tr-TR" dirty="0"/>
              <a:t>Bankalar tarafından hazırlanan finansal raporlardan Kurulca belirlenecek olanların, yönetim kurulu başkanı, denetim komitesi üyeleri, genel müdür ile finansal raporlamadan sorumlu genel müdür yardımcısı ve ilgili birim müdürü veya bu unvanlara eşdeğer kişiler tarafından ad, </a:t>
            </a:r>
            <a:r>
              <a:rPr lang="tr-TR" dirty="0" err="1"/>
              <a:t>soyad</a:t>
            </a:r>
            <a:r>
              <a:rPr lang="tr-TR" dirty="0"/>
              <a:t> ve unvan belirtilmek suretiyle finansal raporlamaya ilişkin düzenlemelere ve muhasebe kayıtlarına uygun olduğu belirtilerek imzalanması zorunludur. İmza yükümlülüğü, Türkiye'de şube açmak suretiyle faaliyette bulunan bankalarda müdürler kurulu üyelerince yerine getirilir.</a:t>
            </a:r>
          </a:p>
          <a:p>
            <a:endParaRPr lang="tr-TR" dirty="0"/>
          </a:p>
        </p:txBody>
      </p:sp>
    </p:spTree>
    <p:extLst>
      <p:ext uri="{BB962C8B-B14F-4D97-AF65-F5344CB8AC3E}">
        <p14:creationId xmlns:p14="http://schemas.microsoft.com/office/powerpoint/2010/main" val="3804894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Yıllık faaliyet raporu</a:t>
            </a:r>
            <a:endParaRPr lang="tr-TR" dirty="0"/>
          </a:p>
          <a:p>
            <a:r>
              <a:rPr lang="tr-TR" b="1" dirty="0"/>
              <a:t>             </a:t>
            </a:r>
            <a:r>
              <a:rPr lang="tr-TR" dirty="0"/>
              <a:t>Bankalar, statülerine, yönetim ve organizasyon yapılarına, insan kaynaklarına, faaliyetlerine, finansal durumlarına, yönetimin değerlendirmeleri ve geleceğe yönelik beklentilerine ilişkin bilgileri, finansal tablolarını, özet yönetim kurulu raporunu ve bağımsız denetim raporunu da içeren yıllık faaliyet raporu hazırlamak zorundadırlar. Faaliyet raporunun hazırlanmasına, ilgili mercilere bildirilmesine ve kamuya açıklanmasına ilişkin </a:t>
            </a:r>
            <a:r>
              <a:rPr lang="tr-TR" dirty="0" err="1"/>
              <a:t>usûl</a:t>
            </a:r>
            <a:r>
              <a:rPr lang="tr-TR" dirty="0"/>
              <a:t> ve esaslar Kurulca belirlenir.</a:t>
            </a:r>
          </a:p>
          <a:p>
            <a:endParaRPr lang="tr-TR" dirty="0"/>
          </a:p>
        </p:txBody>
      </p:sp>
    </p:spTree>
    <p:extLst>
      <p:ext uri="{BB962C8B-B14F-4D97-AF65-F5344CB8AC3E}">
        <p14:creationId xmlns:p14="http://schemas.microsoft.com/office/powerpoint/2010/main" val="1799427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Belgelerin saklanması</a:t>
            </a:r>
            <a:endParaRPr lang="tr-TR" dirty="0"/>
          </a:p>
          <a:p>
            <a:r>
              <a:rPr lang="tr-TR" b="1" dirty="0"/>
              <a:t>             </a:t>
            </a:r>
            <a:r>
              <a:rPr lang="tr-TR" dirty="0"/>
              <a:t>Alınan yazılar ve faaliyetler ile ilgili belgelerin asılları veya bunun mümkün olmadığı hâllerde sıhhatlerinden şüpheye mahal vermeyecek kopyaları ve yazılan yazıların makine ile alınmış, tarih ve numara sırası verilerek düzenlenecek suretleri, </a:t>
            </a:r>
            <a:r>
              <a:rPr lang="tr-TR" dirty="0" err="1"/>
              <a:t>usûlleri</a:t>
            </a:r>
            <a:r>
              <a:rPr lang="tr-TR" dirty="0"/>
              <a:t> çerçevesinde ilgili banka nezdinde on yıl süreyle saklanır. Bu belgelerin mikrofilm, </a:t>
            </a:r>
            <a:r>
              <a:rPr lang="tr-TR" dirty="0" err="1"/>
              <a:t>mikrofiş</a:t>
            </a:r>
            <a:r>
              <a:rPr lang="tr-TR" dirty="0"/>
              <a:t> şeklinde veya elektronik, manyetik veya benzeri ortamlarda saklanmaları mümkündür. </a:t>
            </a:r>
            <a:endParaRPr lang="tr-TR" dirty="0"/>
          </a:p>
        </p:txBody>
      </p:sp>
    </p:spTree>
    <p:extLst>
      <p:ext uri="{BB962C8B-B14F-4D97-AF65-F5344CB8AC3E}">
        <p14:creationId xmlns:p14="http://schemas.microsoft.com/office/powerpoint/2010/main" val="31934101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33</Words>
  <Application>Microsoft Office PowerPoint</Application>
  <PresentationFormat>Geniş ekran</PresentationFormat>
  <Paragraphs>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PowerPoint Sunusu</vt:lpstr>
      <vt:lpstr>Bankalar, kanunî ve yardımcı defter ve kayıtlarını, şubeleri, yurt içi ve yurt dışındaki muhabirleri ile hesap mutabakatı sağlamadan bilançolarını kapatamazlar.  Yayımlanan finansal tabloların gerçeğe aykırı olduğunun tespiti hâlinde Kurul gerekli tedbirleri almaya yetkilidir.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2018-01-19T22:43:12Z</dcterms:created>
  <dcterms:modified xsi:type="dcterms:W3CDTF">2018-01-19T22:45:44Z</dcterms:modified>
</cp:coreProperties>
</file>