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23"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tr-TR" smtClean="0"/>
              <a:t>Asıl başlık stili için tıklatın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81140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5405118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tr-TR" smtClean="0"/>
              <a:t>Asıl başlık stili için tıklatın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36889278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tr-TR" smtClean="0"/>
              <a:t>Asıl başlık stili için tıklatın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tr-TR" smtClean="0"/>
              <a:t>Asıl metin stillerini düzenlemek için tıklatın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2078350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901147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5527742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tr-TR" smtClean="0"/>
              <a:t>Asıl başlık stili için tıklatın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8085275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nchorCtr="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45330485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095467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778628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818970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714054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1089668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7" name="Date Placeholder 2"/>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994887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702265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tr-TR" smtClean="0"/>
              <a:t>Asıl başlık stili için tıklatın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7"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235084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61BEF0D-F0BB-DE4B-95CE-6DB70DBA9567}" type="datetimeFigureOut">
              <a:rPr lang="en-US" smtClean="0"/>
              <a:pPr/>
              <a:t>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9663366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B61BEF0D-F0BB-DE4B-95CE-6DB70DBA9567}" type="datetimeFigureOut">
              <a:rPr lang="en-US" smtClean="0"/>
              <a:pPr/>
              <a:t>1/20/2018</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101349154"/>
      </p:ext>
    </p:extLst>
  </p:cSld>
  <p:clrMap bg1="dk1" tx1="lt1" bg2="dk2" tx2="lt2" accent1="accent1" accent2="accent2" accent3="accent3" accent4="accent4" accent5="accent5" accent6="accent6" hlink="hlink" folHlink="folHlink"/>
  <p:sldLayoutIdLst>
    <p:sldLayoutId id="2147483724" r:id="rId1"/>
    <p:sldLayoutId id="2147483725" r:id="rId2"/>
    <p:sldLayoutId id="2147483726" r:id="rId3"/>
    <p:sldLayoutId id="2147483727" r:id="rId4"/>
    <p:sldLayoutId id="2147483728" r:id="rId5"/>
    <p:sldLayoutId id="2147483729" r:id="rId6"/>
    <p:sldLayoutId id="2147483730" r:id="rId7"/>
    <p:sldLayoutId id="2147483731" r:id="rId8"/>
    <p:sldLayoutId id="2147483732" r:id="rId9"/>
    <p:sldLayoutId id="2147483733" r:id="rId10"/>
    <p:sldLayoutId id="2147483734" r:id="rId11"/>
    <p:sldLayoutId id="2147483735" r:id="rId12"/>
    <p:sldLayoutId id="2147483736" r:id="rId13"/>
    <p:sldLayoutId id="2147483737" r:id="rId14"/>
    <p:sldLayoutId id="2147483738" r:id="rId15"/>
    <p:sldLayoutId id="2147483739" r:id="rId16"/>
    <p:sldLayoutId id="2147483740"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Mevduat bankası: Bu Kanuna göre kendi nam ve hesabına mevduat kabul etmek ve kredi kullandırmak esas olmak üzere faaliyet gösteren kuruluşlar ile yurt dışında kurulu bu nitelikteki kuruluşların Türkiye'deki şubelerini,</a:t>
            </a:r>
          </a:p>
        </p:txBody>
      </p:sp>
    </p:spTree>
    <p:extLst>
      <p:ext uri="{BB962C8B-B14F-4D97-AF65-F5344CB8AC3E}">
        <p14:creationId xmlns:p14="http://schemas.microsoft.com/office/powerpoint/2010/main" val="27635868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Ana ortaklık: Kontrolündeki ortaklıklar ile Kurul tarafından belirlenen </a:t>
            </a:r>
            <a:r>
              <a:rPr lang="tr-TR" dirty="0" err="1"/>
              <a:t>usûl</a:t>
            </a:r>
            <a:r>
              <a:rPr lang="tr-TR" dirty="0"/>
              <a:t> ve esaslarla tanımlanan ortaklıkların finansal tablolarını kendi nezdinde konsolide eden banka veya finansal holding şirketini,</a:t>
            </a:r>
          </a:p>
          <a:p>
            <a:r>
              <a:rPr lang="tr-TR" dirty="0"/>
              <a:t>             Bağlı ortaklık: Ana ortaklığın kontrolü altında faaliyet gösteren ortaklıkları,</a:t>
            </a:r>
          </a:p>
          <a:p>
            <a:endParaRPr lang="tr-TR" dirty="0"/>
          </a:p>
        </p:txBody>
      </p:sp>
    </p:spTree>
    <p:extLst>
      <p:ext uri="{BB962C8B-B14F-4D97-AF65-F5344CB8AC3E}">
        <p14:creationId xmlns:p14="http://schemas.microsoft.com/office/powerpoint/2010/main" val="30690134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Nitelikli pay: Bir ortaklığın sermayesinin veya oy haklarının doğrudan veya dolaylı olarak yüzde on veya daha fazlasını teşkil eden paylar ile bu oranın altında olsa dahi yönetim kurullarına üye belirleme imtiyazı veren payları,</a:t>
            </a:r>
          </a:p>
          <a:p>
            <a:r>
              <a:rPr lang="tr-TR" dirty="0"/>
              <a:t>             Hâkim ortak: Bir ortaklığı doğrudan ya da dolaylı olarak, tek başına veya birlikte kontrol eden gerçek veya tüzel kişiyi,</a:t>
            </a:r>
          </a:p>
          <a:p>
            <a:endParaRPr lang="tr-TR" dirty="0"/>
          </a:p>
        </p:txBody>
      </p:sp>
    </p:spTree>
    <p:extLst>
      <p:ext uri="{BB962C8B-B14F-4D97-AF65-F5344CB8AC3E}">
        <p14:creationId xmlns:p14="http://schemas.microsoft.com/office/powerpoint/2010/main" val="38582804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Yöneticiler: Bankanın yönetim kurulu, denetim komitesi ve kredi komitesi başkan ve üyeleri ile genel müdür, genel müdür yardımcıları ve imza yetkisine sahip mensuplarından; bölge müdürleri, şube müdürleri ve genel müdürlük merkez teşkilatında yer alan bölüm, kısım, grup ve bunlara eşdeğer isimler altında faaliyet gösteren birimlerin yöneticilerini,</a:t>
            </a:r>
          </a:p>
          <a:p>
            <a:endParaRPr lang="tr-TR" dirty="0"/>
          </a:p>
        </p:txBody>
      </p:sp>
    </p:spTree>
    <p:extLst>
      <p:ext uri="{BB962C8B-B14F-4D97-AF65-F5344CB8AC3E}">
        <p14:creationId xmlns:p14="http://schemas.microsoft.com/office/powerpoint/2010/main" val="211432317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Mevduat: Yazılı ya da sözlü olarak veya herhangi bir şekilde halka duyurulmak suretiyle ivazsız veya bir ivaz karşılığında, istendiğinde ya da belli bir vadede geri ödenmek üzere kabul edilen parayı</a:t>
            </a:r>
          </a:p>
        </p:txBody>
      </p:sp>
    </p:spTree>
    <p:extLst>
      <p:ext uri="{BB962C8B-B14F-4D97-AF65-F5344CB8AC3E}">
        <p14:creationId xmlns:p14="http://schemas.microsoft.com/office/powerpoint/2010/main" val="357055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Tasarruf mevduatı: Mevduat bankaları nezdinde açtırılan, gerçek kişilere ait ve münhasıran çek keşide edilmesi dışında ticari işlemlere konu olmayan mevduat hesaplarını</a:t>
            </a:r>
          </a:p>
        </p:txBody>
      </p:sp>
    </p:spTree>
    <p:extLst>
      <p:ext uri="{BB962C8B-B14F-4D97-AF65-F5344CB8AC3E}">
        <p14:creationId xmlns:p14="http://schemas.microsoft.com/office/powerpoint/2010/main" val="1650945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Özel cari hesap: Katılım bankalarında açılabilen ve istenildiğinde kısmen veya tamamen her an geri çekilebilme özelliği taşıyan ve karşılığında hesap sahibine herhangi bir getiri ödenmeyen fonların oluşturduğu hesapları,</a:t>
            </a:r>
          </a:p>
          <a:p>
            <a:endParaRPr lang="tr-TR" dirty="0"/>
          </a:p>
        </p:txBody>
      </p:sp>
    </p:spTree>
    <p:extLst>
      <p:ext uri="{BB962C8B-B14F-4D97-AF65-F5344CB8AC3E}">
        <p14:creationId xmlns:p14="http://schemas.microsoft.com/office/powerpoint/2010/main" val="16093010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Katılma hesabı: Katılım bankalarına yatırılan fonların bu kurumlarca kullandırılmasından doğacak kâr veya zarara katılma sonucunu veren, karşılığında hesap sahibine önceden belirlenmiş herhangi bir getiri ödenmeyen ve anaparanın aynen geri ödenmesi garanti edilmeyen fonların oluşturduğu hesapları,</a:t>
            </a:r>
          </a:p>
          <a:p>
            <a:r>
              <a:rPr lang="tr-TR" dirty="0"/>
              <a:t>             Katılım fonu: Katılım bankaları nezdinde açtırılan gerçek ve tüzel kişilere ait özel cari hesap ve katılma hesaplarında yer alan parayı,</a:t>
            </a:r>
          </a:p>
          <a:p>
            <a:endParaRPr lang="tr-TR" dirty="0"/>
          </a:p>
        </p:txBody>
      </p:sp>
    </p:spTree>
    <p:extLst>
      <p:ext uri="{BB962C8B-B14F-4D97-AF65-F5344CB8AC3E}">
        <p14:creationId xmlns:p14="http://schemas.microsoft.com/office/powerpoint/2010/main" val="2091628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Destek hizmeti kuruluşu: Kurulca belirlenecek esaslar çerçevesinde Merkez Bankası tarafından kurulmuş ya da Merkez Bankası bünyesinde faaliyet gösterenler ile Sermaye Piyasası Kurulunun denetiminde bulunan takas, saklama ve merkezi kayıt hizmeti kuruluşları hariç, bu Kanun kapsamındaki kuruluşlara ana hizmetlerinin uzantısı veya tamamlayıcısı niteliğinde hizmet veren kuruluşları,</a:t>
            </a:r>
          </a:p>
        </p:txBody>
      </p:sp>
    </p:spTree>
    <p:extLst>
      <p:ext uri="{BB962C8B-B14F-4D97-AF65-F5344CB8AC3E}">
        <p14:creationId xmlns:p14="http://schemas.microsoft.com/office/powerpoint/2010/main" val="35702110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Kıyı bankacılığı: Bankacılık faaliyetleri, kurulu bulunulan ülke harici ile sınırlı tutulan veya ülke genelinde uygulanan ekonomik ve malî mevzuata tâbi olmayan ya da kurulu bulunulan ülkede yerleşik olanlardan mevduat ve fon kabulünün yasaklandığı bankacılığı,</a:t>
            </a:r>
          </a:p>
          <a:p>
            <a:r>
              <a:rPr lang="tr-TR" dirty="0"/>
              <a:t>             İfade eder.</a:t>
            </a:r>
          </a:p>
          <a:p>
            <a:endParaRPr lang="tr-TR" dirty="0"/>
          </a:p>
        </p:txBody>
      </p:sp>
    </p:spTree>
    <p:extLst>
      <p:ext uri="{BB962C8B-B14F-4D97-AF65-F5344CB8AC3E}">
        <p14:creationId xmlns:p14="http://schemas.microsoft.com/office/powerpoint/2010/main" val="528357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Katılım bankası: Bu Kanuna göre özel cari ve katılma hesapları yoluyla fon toplamak ve kredi kullandırmak esas olmak üzere faaliyet gösteren kuruluşlar ile yurt dışında kurulu bu nitelikteki kuruluşların Türkiye'deki şubelerini,</a:t>
            </a:r>
          </a:p>
        </p:txBody>
      </p:sp>
    </p:spTree>
    <p:extLst>
      <p:ext uri="{BB962C8B-B14F-4D97-AF65-F5344CB8AC3E}">
        <p14:creationId xmlns:p14="http://schemas.microsoft.com/office/powerpoint/2010/main" val="1848534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Kalkınma ve yatırım bankası: Bu Kanuna göre mevduat veya katılım fonu kabul etme dışında; kredi kullandırmak esas olmak üzere faaliyet gösteren ve/veya özel kanunlarla kendilerine verilen görevleri yerine getiren kuruluşlar ile yurt dışında kurulu bu nitelikteki kuruluşların Türkiye'deki şubelerini,</a:t>
            </a:r>
          </a:p>
          <a:p>
            <a:endParaRPr lang="tr-TR" dirty="0"/>
          </a:p>
        </p:txBody>
      </p:sp>
    </p:spTree>
    <p:extLst>
      <p:ext uri="{BB962C8B-B14F-4D97-AF65-F5344CB8AC3E}">
        <p14:creationId xmlns:p14="http://schemas.microsoft.com/office/powerpoint/2010/main" val="42260245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Finansal holding şirketi: İçlerinden en az bir tanesi bir kredi kuruluşu olmak şartıyla bağlı ortaklıklarının tümü veya çoğunluğu kredi kuruluşu veya finansal kuruluş olan şirketi,</a:t>
            </a:r>
          </a:p>
          <a:p>
            <a:endParaRPr lang="tr-TR" dirty="0"/>
          </a:p>
        </p:txBody>
      </p:sp>
    </p:spTree>
    <p:extLst>
      <p:ext uri="{BB962C8B-B14F-4D97-AF65-F5344CB8AC3E}">
        <p14:creationId xmlns:p14="http://schemas.microsoft.com/office/powerpoint/2010/main" val="384824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Şube: Elektronik işlem cihazlarından ibaret birimler hariç olmak üzere, bankaların bağımlı bir parçasını oluşturan ve bu kuruluşların faaliyetlerinin tamamını veya bir kısmını kendi başına yapan, sabit ya da seyyar bürolar gibi her türlü işyerini,</a:t>
            </a:r>
          </a:p>
        </p:txBody>
      </p:sp>
    </p:spTree>
    <p:extLst>
      <p:ext uri="{BB962C8B-B14F-4D97-AF65-F5344CB8AC3E}">
        <p14:creationId xmlns:p14="http://schemas.microsoft.com/office/powerpoint/2010/main" val="28844185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             </a:t>
            </a:r>
          </a:p>
          <a:p>
            <a:r>
              <a:rPr lang="tr-TR" dirty="0"/>
              <a:t>             Merkez şube: Yurt dışında kurulu bir bankanın Türkiye'de açtığı şubeyi, birden fazla şubenin olması hâlinde ise Kuruma bildirilecek ve Kurulca onaylanacak şubeyi,</a:t>
            </a:r>
          </a:p>
          <a:p>
            <a:endParaRPr lang="tr-TR" dirty="0"/>
          </a:p>
        </p:txBody>
      </p:sp>
    </p:spTree>
    <p:extLst>
      <p:ext uri="{BB962C8B-B14F-4D97-AF65-F5344CB8AC3E}">
        <p14:creationId xmlns:p14="http://schemas.microsoft.com/office/powerpoint/2010/main" val="16612883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Fon bankası: Mülga 3182 sayılı Bankalar Kanunu, bu Kanunla yürürlükten kaldırılan 4389 sayılı Bankalar Kanunu ve bu Kanun uyarınca temettü hariç ortaklık hakları ile yönetimi ve denetimi Fona intikal eden bankalar ile Fonun çoğunluk hissesine sahip olduğu bankaları,</a:t>
            </a:r>
          </a:p>
        </p:txBody>
      </p:sp>
    </p:spTree>
    <p:extLst>
      <p:ext uri="{BB962C8B-B14F-4D97-AF65-F5344CB8AC3E}">
        <p14:creationId xmlns:p14="http://schemas.microsoft.com/office/powerpoint/2010/main" val="30600301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t>Finansal kuruluş: Kredi kuruluşları dışında kalan ve sigortacılık, bireysel emeklilik veya sermaye piyasası faaliyetlerinde bulunmak veya bu Kanunda yer alan faaliyet konularından en az birini yürütmek üzere kurulan kuruluşlar ile kalkınma ve yatırım bankaları ve finansal holding şirketlerini,</a:t>
            </a:r>
          </a:p>
        </p:txBody>
      </p:sp>
    </p:spTree>
    <p:extLst>
      <p:ext uri="{BB962C8B-B14F-4D97-AF65-F5344CB8AC3E}">
        <p14:creationId xmlns:p14="http://schemas.microsoft.com/office/powerpoint/2010/main" val="78114911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a:t>Kontrol: Bir tüzel kişinin; sermayesinin, asgarî yüzde </a:t>
            </a:r>
            <a:r>
              <a:rPr lang="tr-TR" dirty="0" err="1"/>
              <a:t>ellibirine</a:t>
            </a:r>
            <a:r>
              <a:rPr lang="tr-TR" dirty="0"/>
              <a:t> sahip olma şartı aranmaksızın, çoğunluğuna doğrudan veya dolaylı olarak sahip olunması veya bu çoğunluğa sahip olunmamakla birlikte imtiyazlı hisselerin elde bulundurulması veya diğer hissedarlarla yapılan anlaşmalara istinaden oy hakkının çoğunluğu üzerinde tasarrufta bulunulması suretiyle veya herhangi bir suretle yönetim kurulu üyelerinin karara esas çoğunluğunu atayabilme ya da görevden alma gücünün elde bulundurulmasını,</a:t>
            </a:r>
          </a:p>
          <a:p>
            <a:endParaRPr lang="tr-TR" dirty="0"/>
          </a:p>
        </p:txBody>
      </p:sp>
    </p:spTree>
    <p:extLst>
      <p:ext uri="{BB962C8B-B14F-4D97-AF65-F5344CB8AC3E}">
        <p14:creationId xmlns:p14="http://schemas.microsoft.com/office/powerpoint/2010/main" val="259680199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yon">
  <a:themeElements>
    <a:clrScheme name="İy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y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y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TotalTime>
  <Words>341</Words>
  <Application>Microsoft Office PowerPoint</Application>
  <PresentationFormat>Geniş ekran</PresentationFormat>
  <Paragraphs>23</Paragraphs>
  <Slides>18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18</vt:i4>
      </vt:variant>
    </vt:vector>
  </HeadingPairs>
  <TitlesOfParts>
    <vt:vector size="22" baseType="lpstr">
      <vt:lpstr>Arial</vt:lpstr>
      <vt:lpstr>Century Gothic</vt:lpstr>
      <vt:lpstr>Wingdings 3</vt:lpstr>
      <vt:lpstr>İyon</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Pelin Atila Yoruk</dc:creator>
  <cp:lastModifiedBy>Pelin Atila Yoruk</cp:lastModifiedBy>
  <cp:revision>2</cp:revision>
  <dcterms:created xsi:type="dcterms:W3CDTF">2018-01-19T22:10:44Z</dcterms:created>
  <dcterms:modified xsi:type="dcterms:W3CDTF">2018-01-19T22:17:36Z</dcterms:modified>
</cp:coreProperties>
</file>