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E967F-1420-4D95-824B-B95F0F194D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936C9F-CC84-4BB7-956D-76F671998815}">
      <dgm:prSet phldrT="[Metin]"/>
      <dgm:spPr/>
      <dgm:t>
        <a:bodyPr/>
        <a:lstStyle/>
        <a:p>
          <a:r>
            <a:rPr lang="tr-TR" dirty="0" smtClean="0"/>
            <a:t>Devletin «Ülke» ve «İnsan» Unsurları</a:t>
          </a:r>
          <a:endParaRPr lang="tr-TR" dirty="0"/>
        </a:p>
      </dgm:t>
    </dgm:pt>
    <dgm:pt modelId="{8FE83980-5C95-44A3-A8A6-75B5A3397683}" type="parTrans" cxnId="{EF0D6B7B-C88E-4CAA-8EBC-20B87BE02583}">
      <dgm:prSet/>
      <dgm:spPr/>
      <dgm:t>
        <a:bodyPr/>
        <a:lstStyle/>
        <a:p>
          <a:endParaRPr lang="tr-TR"/>
        </a:p>
      </dgm:t>
    </dgm:pt>
    <dgm:pt modelId="{1DDF72AA-03E0-4C51-9D14-569F196EE1BB}" type="sibTrans" cxnId="{EF0D6B7B-C88E-4CAA-8EBC-20B87BE02583}">
      <dgm:prSet/>
      <dgm:spPr/>
      <dgm:t>
        <a:bodyPr/>
        <a:lstStyle/>
        <a:p>
          <a:endParaRPr lang="tr-TR"/>
        </a:p>
      </dgm:t>
    </dgm:pt>
    <dgm:pt modelId="{004F8264-B5D2-498B-9D53-2BC4BC963F39}">
      <dgm:prSet phldrT="[Metin]"/>
      <dgm:spPr/>
      <dgm:t>
        <a:bodyPr/>
        <a:lstStyle/>
        <a:p>
          <a:r>
            <a:rPr lang="tr-TR" i="0" dirty="0" smtClean="0"/>
            <a:t>Devletin Oluşumunda Siyasal Örgütlenme İhtiyacı</a:t>
          </a:r>
          <a:endParaRPr lang="tr-TR" i="0" dirty="0"/>
        </a:p>
      </dgm:t>
    </dgm:pt>
    <dgm:pt modelId="{748FE8AD-F134-4D99-AA56-695DB22FCD56}" type="parTrans" cxnId="{E85EE52A-5D47-48CE-86EC-BCA0408A4E13}">
      <dgm:prSet/>
      <dgm:spPr/>
      <dgm:t>
        <a:bodyPr/>
        <a:lstStyle/>
        <a:p>
          <a:endParaRPr lang="tr-TR"/>
        </a:p>
      </dgm:t>
    </dgm:pt>
    <dgm:pt modelId="{46987817-1511-4419-92F7-76DD7EBB771F}" type="sibTrans" cxnId="{E85EE52A-5D47-48CE-86EC-BCA0408A4E13}">
      <dgm:prSet/>
      <dgm:spPr/>
      <dgm:t>
        <a:bodyPr/>
        <a:lstStyle/>
        <a:p>
          <a:endParaRPr lang="tr-TR"/>
        </a:p>
      </dgm:t>
    </dgm:pt>
    <dgm:pt modelId="{42B44FA7-9B57-444B-96D2-DE25AA400D7F}">
      <dgm:prSet phldrT="[Metin]"/>
      <dgm:spPr/>
      <dgm:t>
        <a:bodyPr/>
        <a:lstStyle/>
        <a:p>
          <a:r>
            <a:rPr lang="tr-TR" dirty="0" smtClean="0"/>
            <a:t>Devletin «Kişilik» ve «Egemenlik» Unsurları</a:t>
          </a:r>
          <a:endParaRPr lang="tr-TR" dirty="0"/>
        </a:p>
      </dgm:t>
    </dgm:pt>
    <dgm:pt modelId="{1053FFA8-0CFC-451A-9461-83545521A49F}" type="parTrans" cxnId="{8A67C47E-8D7F-4865-A5C6-EB81BBA8F8DE}">
      <dgm:prSet/>
      <dgm:spPr/>
      <dgm:t>
        <a:bodyPr/>
        <a:lstStyle/>
        <a:p>
          <a:endParaRPr lang="tr-TR"/>
        </a:p>
      </dgm:t>
    </dgm:pt>
    <dgm:pt modelId="{A274CB52-F1E5-43F4-AB38-B50D460CEFC6}" type="sibTrans" cxnId="{8A67C47E-8D7F-4865-A5C6-EB81BBA8F8DE}">
      <dgm:prSet/>
      <dgm:spPr/>
      <dgm:t>
        <a:bodyPr/>
        <a:lstStyle/>
        <a:p>
          <a:endParaRPr lang="tr-TR"/>
        </a:p>
      </dgm:t>
    </dgm:pt>
    <dgm:pt modelId="{4C82401C-B946-44DA-A57C-50DE79666B25}" type="pres">
      <dgm:prSet presAssocID="{921E967F-1420-4D95-824B-B95F0F194D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3A35F5A-02A8-47CD-B991-FC42E61D6410}" type="pres">
      <dgm:prSet presAssocID="{7F936C9F-CC84-4BB7-956D-76F671998815}" presName="parentLin" presStyleCnt="0"/>
      <dgm:spPr/>
    </dgm:pt>
    <dgm:pt modelId="{1170E265-B62F-42A2-BEAA-27637BFDF536}" type="pres">
      <dgm:prSet presAssocID="{7F936C9F-CC84-4BB7-956D-76F671998815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7407235D-128B-471C-BB86-F7180674722D}" type="pres">
      <dgm:prSet presAssocID="{7F936C9F-CC84-4BB7-956D-76F671998815}" presName="parentText" presStyleLbl="node1" presStyleIdx="0" presStyleCnt="3" custLinFactNeighborX="327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AFDF70-B57A-4B48-9137-65A833B07D4B}" type="pres">
      <dgm:prSet presAssocID="{7F936C9F-CC84-4BB7-956D-76F671998815}" presName="negativeSpace" presStyleCnt="0"/>
      <dgm:spPr/>
    </dgm:pt>
    <dgm:pt modelId="{0071C1ED-99A9-4512-9F00-C05719B6D163}" type="pres">
      <dgm:prSet presAssocID="{7F936C9F-CC84-4BB7-956D-76F671998815}" presName="childText" presStyleLbl="conFgAcc1" presStyleIdx="0" presStyleCnt="3">
        <dgm:presLayoutVars>
          <dgm:bulletEnabled val="1"/>
        </dgm:presLayoutVars>
      </dgm:prSet>
      <dgm:spPr/>
    </dgm:pt>
    <dgm:pt modelId="{EAAF2EE4-91F1-429C-8959-AC76D0C7B0AB}" type="pres">
      <dgm:prSet presAssocID="{1DDF72AA-03E0-4C51-9D14-569F196EE1BB}" presName="spaceBetweenRectangles" presStyleCnt="0"/>
      <dgm:spPr/>
    </dgm:pt>
    <dgm:pt modelId="{96B5378F-6462-4389-B240-6EC346F5D09D}" type="pres">
      <dgm:prSet presAssocID="{004F8264-B5D2-498B-9D53-2BC4BC963F39}" presName="parentLin" presStyleCnt="0"/>
      <dgm:spPr/>
    </dgm:pt>
    <dgm:pt modelId="{954EB421-F49D-4801-AD13-A12952E0DEE9}" type="pres">
      <dgm:prSet presAssocID="{004F8264-B5D2-498B-9D53-2BC4BC963F39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42267DF1-42AA-454C-B5A2-4CC784E9DFEE}" type="pres">
      <dgm:prSet presAssocID="{004F8264-B5D2-498B-9D53-2BC4BC963F39}" presName="parentText" presStyleLbl="node1" presStyleIdx="1" presStyleCnt="3" custLinFactNeighborY="-199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D6B71C-1AE1-46FF-8733-950AEC149C6A}" type="pres">
      <dgm:prSet presAssocID="{004F8264-B5D2-498B-9D53-2BC4BC963F39}" presName="negativeSpace" presStyleCnt="0"/>
      <dgm:spPr/>
    </dgm:pt>
    <dgm:pt modelId="{DC63A75E-3D70-4057-B97B-9EDA4FB97836}" type="pres">
      <dgm:prSet presAssocID="{004F8264-B5D2-498B-9D53-2BC4BC963F39}" presName="childText" presStyleLbl="conFgAcc1" presStyleIdx="1" presStyleCnt="3">
        <dgm:presLayoutVars>
          <dgm:bulletEnabled val="1"/>
        </dgm:presLayoutVars>
      </dgm:prSet>
      <dgm:spPr/>
    </dgm:pt>
    <dgm:pt modelId="{5168E0BF-818F-40F4-8026-0DFB81AC3EFE}" type="pres">
      <dgm:prSet presAssocID="{46987817-1511-4419-92F7-76DD7EBB771F}" presName="spaceBetweenRectangles" presStyleCnt="0"/>
      <dgm:spPr/>
    </dgm:pt>
    <dgm:pt modelId="{6377C84F-B6AF-49FE-B22D-AC3CD0E1611F}" type="pres">
      <dgm:prSet presAssocID="{42B44FA7-9B57-444B-96D2-DE25AA400D7F}" presName="parentLin" presStyleCnt="0"/>
      <dgm:spPr/>
    </dgm:pt>
    <dgm:pt modelId="{E87E38D3-3318-464F-95FF-38A734F04387}" type="pres">
      <dgm:prSet presAssocID="{42B44FA7-9B57-444B-96D2-DE25AA400D7F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690D8A5F-370F-4B5B-AED8-7ADAA4018CE4}" type="pres">
      <dgm:prSet presAssocID="{42B44FA7-9B57-444B-96D2-DE25AA400D7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1DCBB8-B18A-41A0-BD4A-FD14BA9892FD}" type="pres">
      <dgm:prSet presAssocID="{42B44FA7-9B57-444B-96D2-DE25AA400D7F}" presName="negativeSpace" presStyleCnt="0"/>
      <dgm:spPr/>
    </dgm:pt>
    <dgm:pt modelId="{12064ABE-FDD9-4DBB-A27B-973E6B9DC306}" type="pres">
      <dgm:prSet presAssocID="{42B44FA7-9B57-444B-96D2-DE25AA400D7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4E616B-5D7C-4461-B95B-70E67D6CABAC}" type="presOf" srcId="{7F936C9F-CC84-4BB7-956D-76F671998815}" destId="{7407235D-128B-471C-BB86-F7180674722D}" srcOrd="1" destOrd="0" presId="urn:microsoft.com/office/officeart/2005/8/layout/list1"/>
    <dgm:cxn modelId="{AE86D858-A2AA-402C-B866-21D4BC38FFC6}" type="presOf" srcId="{42B44FA7-9B57-444B-96D2-DE25AA400D7F}" destId="{E87E38D3-3318-464F-95FF-38A734F04387}" srcOrd="0" destOrd="0" presId="urn:microsoft.com/office/officeart/2005/8/layout/list1"/>
    <dgm:cxn modelId="{E9952672-B976-485B-8BDD-FAAA12680890}" type="presOf" srcId="{004F8264-B5D2-498B-9D53-2BC4BC963F39}" destId="{42267DF1-42AA-454C-B5A2-4CC784E9DFEE}" srcOrd="1" destOrd="0" presId="urn:microsoft.com/office/officeart/2005/8/layout/list1"/>
    <dgm:cxn modelId="{719377BE-14C3-465E-A844-3AF05361FCDD}" type="presOf" srcId="{004F8264-B5D2-498B-9D53-2BC4BC963F39}" destId="{954EB421-F49D-4801-AD13-A12952E0DEE9}" srcOrd="0" destOrd="0" presId="urn:microsoft.com/office/officeart/2005/8/layout/list1"/>
    <dgm:cxn modelId="{EF0D6B7B-C88E-4CAA-8EBC-20B87BE02583}" srcId="{921E967F-1420-4D95-824B-B95F0F194DFF}" destId="{7F936C9F-CC84-4BB7-956D-76F671998815}" srcOrd="0" destOrd="0" parTransId="{8FE83980-5C95-44A3-A8A6-75B5A3397683}" sibTransId="{1DDF72AA-03E0-4C51-9D14-569F196EE1BB}"/>
    <dgm:cxn modelId="{8A67C47E-8D7F-4865-A5C6-EB81BBA8F8DE}" srcId="{921E967F-1420-4D95-824B-B95F0F194DFF}" destId="{42B44FA7-9B57-444B-96D2-DE25AA400D7F}" srcOrd="2" destOrd="0" parTransId="{1053FFA8-0CFC-451A-9461-83545521A49F}" sibTransId="{A274CB52-F1E5-43F4-AB38-B50D460CEFC6}"/>
    <dgm:cxn modelId="{56FDDAE6-A5BF-4D82-AD55-355D58FE0A84}" type="presOf" srcId="{7F936C9F-CC84-4BB7-956D-76F671998815}" destId="{1170E265-B62F-42A2-BEAA-27637BFDF536}" srcOrd="0" destOrd="0" presId="urn:microsoft.com/office/officeart/2005/8/layout/list1"/>
    <dgm:cxn modelId="{E85EE52A-5D47-48CE-86EC-BCA0408A4E13}" srcId="{921E967F-1420-4D95-824B-B95F0F194DFF}" destId="{004F8264-B5D2-498B-9D53-2BC4BC963F39}" srcOrd="1" destOrd="0" parTransId="{748FE8AD-F134-4D99-AA56-695DB22FCD56}" sibTransId="{46987817-1511-4419-92F7-76DD7EBB771F}"/>
    <dgm:cxn modelId="{881B9E5A-7DAD-49B1-AF88-67905B52EF7A}" type="presOf" srcId="{921E967F-1420-4D95-824B-B95F0F194DFF}" destId="{4C82401C-B946-44DA-A57C-50DE79666B25}" srcOrd="0" destOrd="0" presId="urn:microsoft.com/office/officeart/2005/8/layout/list1"/>
    <dgm:cxn modelId="{81519AC6-FE6E-48FB-A030-D7BE57F966BE}" type="presOf" srcId="{42B44FA7-9B57-444B-96D2-DE25AA400D7F}" destId="{690D8A5F-370F-4B5B-AED8-7ADAA4018CE4}" srcOrd="1" destOrd="0" presId="urn:microsoft.com/office/officeart/2005/8/layout/list1"/>
    <dgm:cxn modelId="{4BA2202D-1577-4378-9CC6-D3B320466B91}" type="presParOf" srcId="{4C82401C-B946-44DA-A57C-50DE79666B25}" destId="{E3A35F5A-02A8-47CD-B991-FC42E61D6410}" srcOrd="0" destOrd="0" presId="urn:microsoft.com/office/officeart/2005/8/layout/list1"/>
    <dgm:cxn modelId="{D55DA019-55F5-4950-A818-69D1EAF012F3}" type="presParOf" srcId="{E3A35F5A-02A8-47CD-B991-FC42E61D6410}" destId="{1170E265-B62F-42A2-BEAA-27637BFDF536}" srcOrd="0" destOrd="0" presId="urn:microsoft.com/office/officeart/2005/8/layout/list1"/>
    <dgm:cxn modelId="{49931FD4-004E-4EC7-9C5D-D3ACE9361DF9}" type="presParOf" srcId="{E3A35F5A-02A8-47CD-B991-FC42E61D6410}" destId="{7407235D-128B-471C-BB86-F7180674722D}" srcOrd="1" destOrd="0" presId="urn:microsoft.com/office/officeart/2005/8/layout/list1"/>
    <dgm:cxn modelId="{C4B80D3C-8D86-4390-AADB-0A5FB5AABEE2}" type="presParOf" srcId="{4C82401C-B946-44DA-A57C-50DE79666B25}" destId="{64AFDF70-B57A-4B48-9137-65A833B07D4B}" srcOrd="1" destOrd="0" presId="urn:microsoft.com/office/officeart/2005/8/layout/list1"/>
    <dgm:cxn modelId="{64250C5D-3387-4000-9D21-1AEAB830678B}" type="presParOf" srcId="{4C82401C-B946-44DA-A57C-50DE79666B25}" destId="{0071C1ED-99A9-4512-9F00-C05719B6D163}" srcOrd="2" destOrd="0" presId="urn:microsoft.com/office/officeart/2005/8/layout/list1"/>
    <dgm:cxn modelId="{6537BB01-6AAB-450D-BADF-3BE43AA8E25E}" type="presParOf" srcId="{4C82401C-B946-44DA-A57C-50DE79666B25}" destId="{EAAF2EE4-91F1-429C-8959-AC76D0C7B0AB}" srcOrd="3" destOrd="0" presId="urn:microsoft.com/office/officeart/2005/8/layout/list1"/>
    <dgm:cxn modelId="{1745A805-2B3F-40BA-B3C7-21BD85AD3AE9}" type="presParOf" srcId="{4C82401C-B946-44DA-A57C-50DE79666B25}" destId="{96B5378F-6462-4389-B240-6EC346F5D09D}" srcOrd="4" destOrd="0" presId="urn:microsoft.com/office/officeart/2005/8/layout/list1"/>
    <dgm:cxn modelId="{DFE68253-80FB-48BD-ABEA-87179ABE9C19}" type="presParOf" srcId="{96B5378F-6462-4389-B240-6EC346F5D09D}" destId="{954EB421-F49D-4801-AD13-A12952E0DEE9}" srcOrd="0" destOrd="0" presId="urn:microsoft.com/office/officeart/2005/8/layout/list1"/>
    <dgm:cxn modelId="{72B8A6B4-8DA5-4720-AFE3-94CBA3FEF960}" type="presParOf" srcId="{96B5378F-6462-4389-B240-6EC346F5D09D}" destId="{42267DF1-42AA-454C-B5A2-4CC784E9DFEE}" srcOrd="1" destOrd="0" presId="urn:microsoft.com/office/officeart/2005/8/layout/list1"/>
    <dgm:cxn modelId="{5E06850F-0EDD-40BF-BF5E-DE163941D0B2}" type="presParOf" srcId="{4C82401C-B946-44DA-A57C-50DE79666B25}" destId="{94D6B71C-1AE1-46FF-8733-950AEC149C6A}" srcOrd="5" destOrd="0" presId="urn:microsoft.com/office/officeart/2005/8/layout/list1"/>
    <dgm:cxn modelId="{501D26D6-6F15-479A-9460-4E58ACA9D6C6}" type="presParOf" srcId="{4C82401C-B946-44DA-A57C-50DE79666B25}" destId="{DC63A75E-3D70-4057-B97B-9EDA4FB97836}" srcOrd="6" destOrd="0" presId="urn:microsoft.com/office/officeart/2005/8/layout/list1"/>
    <dgm:cxn modelId="{634D09CE-F41A-4802-8A41-A0EAFDD70E2E}" type="presParOf" srcId="{4C82401C-B946-44DA-A57C-50DE79666B25}" destId="{5168E0BF-818F-40F4-8026-0DFB81AC3EFE}" srcOrd="7" destOrd="0" presId="urn:microsoft.com/office/officeart/2005/8/layout/list1"/>
    <dgm:cxn modelId="{41911C23-05D4-4130-A4CF-1490F51DF153}" type="presParOf" srcId="{4C82401C-B946-44DA-A57C-50DE79666B25}" destId="{6377C84F-B6AF-49FE-B22D-AC3CD0E1611F}" srcOrd="8" destOrd="0" presId="urn:microsoft.com/office/officeart/2005/8/layout/list1"/>
    <dgm:cxn modelId="{10F4B0C8-2081-4BBC-9ACD-2FAD317E0BA9}" type="presParOf" srcId="{6377C84F-B6AF-49FE-B22D-AC3CD0E1611F}" destId="{E87E38D3-3318-464F-95FF-38A734F04387}" srcOrd="0" destOrd="0" presId="urn:microsoft.com/office/officeart/2005/8/layout/list1"/>
    <dgm:cxn modelId="{A5C1F471-8DA0-448F-AE4A-BB5CBDD8649B}" type="presParOf" srcId="{6377C84F-B6AF-49FE-B22D-AC3CD0E1611F}" destId="{690D8A5F-370F-4B5B-AED8-7ADAA4018CE4}" srcOrd="1" destOrd="0" presId="urn:microsoft.com/office/officeart/2005/8/layout/list1"/>
    <dgm:cxn modelId="{84B10C68-12F1-4C76-BBF0-E4114A25F180}" type="presParOf" srcId="{4C82401C-B946-44DA-A57C-50DE79666B25}" destId="{F31DCBB8-B18A-41A0-BD4A-FD14BA9892FD}" srcOrd="9" destOrd="0" presId="urn:microsoft.com/office/officeart/2005/8/layout/list1"/>
    <dgm:cxn modelId="{CB15B424-E55B-45B9-8875-7AD0AC975A47}" type="presParOf" srcId="{4C82401C-B946-44DA-A57C-50DE79666B25}" destId="{12064ABE-FDD9-4DBB-A27B-973E6B9DC3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1C1ED-99A9-4512-9F00-C05719B6D163}">
      <dsp:nvSpPr>
        <dsp:cNvPr id="0" name=""/>
        <dsp:cNvSpPr/>
      </dsp:nvSpPr>
      <dsp:spPr>
        <a:xfrm>
          <a:off x="0" y="746862"/>
          <a:ext cx="10058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7235D-128B-471C-BB86-F7180674722D}">
      <dsp:nvSpPr>
        <dsp:cNvPr id="0" name=""/>
        <dsp:cNvSpPr/>
      </dsp:nvSpPr>
      <dsp:spPr>
        <a:xfrm>
          <a:off x="519395" y="377862"/>
          <a:ext cx="70408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Devletin «Ülke» ve «İnsan» Unsurları</a:t>
          </a:r>
          <a:endParaRPr lang="tr-TR" sz="2500" kern="1200" dirty="0"/>
        </a:p>
      </dsp:txBody>
      <dsp:txXfrm>
        <a:off x="555421" y="413888"/>
        <a:ext cx="6968828" cy="665948"/>
      </dsp:txXfrm>
    </dsp:sp>
    <dsp:sp modelId="{DC63A75E-3D70-4057-B97B-9EDA4FB97836}">
      <dsp:nvSpPr>
        <dsp:cNvPr id="0" name=""/>
        <dsp:cNvSpPr/>
      </dsp:nvSpPr>
      <dsp:spPr>
        <a:xfrm>
          <a:off x="0" y="1880862"/>
          <a:ext cx="10058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67DF1-42AA-454C-B5A2-4CC784E9DFEE}">
      <dsp:nvSpPr>
        <dsp:cNvPr id="0" name=""/>
        <dsp:cNvSpPr/>
      </dsp:nvSpPr>
      <dsp:spPr>
        <a:xfrm>
          <a:off x="502920" y="1497154"/>
          <a:ext cx="70408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i="0" kern="1200" dirty="0" smtClean="0"/>
            <a:t>Devletin Oluşumunda Siyasal Örgütlenme İhtiyacı</a:t>
          </a:r>
          <a:endParaRPr lang="tr-TR" sz="2500" i="0" kern="1200" dirty="0"/>
        </a:p>
      </dsp:txBody>
      <dsp:txXfrm>
        <a:off x="538946" y="1533180"/>
        <a:ext cx="6968828" cy="665948"/>
      </dsp:txXfrm>
    </dsp:sp>
    <dsp:sp modelId="{12064ABE-FDD9-4DBB-A27B-973E6B9DC306}">
      <dsp:nvSpPr>
        <dsp:cNvPr id="0" name=""/>
        <dsp:cNvSpPr/>
      </dsp:nvSpPr>
      <dsp:spPr>
        <a:xfrm>
          <a:off x="0" y="3014862"/>
          <a:ext cx="10058399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D8A5F-370F-4B5B-AED8-7ADAA4018CE4}">
      <dsp:nvSpPr>
        <dsp:cNvPr id="0" name=""/>
        <dsp:cNvSpPr/>
      </dsp:nvSpPr>
      <dsp:spPr>
        <a:xfrm>
          <a:off x="502920" y="2645862"/>
          <a:ext cx="70408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Devletin «Kişilik» ve «Egemenlik» Unsurları</a:t>
          </a:r>
          <a:endParaRPr lang="tr-TR" sz="2500" kern="1200" dirty="0"/>
        </a:p>
      </dsp:txBody>
      <dsp:txXfrm>
        <a:off x="538946" y="2681888"/>
        <a:ext cx="696882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17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6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6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14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80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99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40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9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92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9FEB24-657A-41C2-8302-1C854DAED0C5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smtClean="0"/>
              <a:t>III. </a:t>
            </a:r>
            <a:r>
              <a:rPr lang="tr-TR" sz="5400" dirty="0" smtClean="0"/>
              <a:t>Anayasa Hukuku Açısından «Devlet» ve Devletin Farklı Örgütleniş Biçimleri - 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Devlet kavramı – Türleri – </a:t>
            </a:r>
            <a:r>
              <a:rPr lang="tr-TR" dirty="0" err="1" smtClean="0"/>
              <a:t>üniter</a:t>
            </a:r>
            <a:r>
              <a:rPr lang="tr-TR" dirty="0" smtClean="0"/>
              <a:t> devlet ve unsurları </a:t>
            </a:r>
          </a:p>
          <a:p>
            <a:r>
              <a:rPr lang="tr-TR" dirty="0" smtClean="0"/>
              <a:t>Türkiye cumhuriyeti </a:t>
            </a:r>
            <a:r>
              <a:rPr lang="tr-TR" dirty="0" err="1" smtClean="0"/>
              <a:t>üniter</a:t>
            </a:r>
            <a:r>
              <a:rPr lang="tr-TR" dirty="0" smtClean="0"/>
              <a:t> </a:t>
            </a:r>
            <a:r>
              <a:rPr lang="tr-TR" dirty="0" err="1" smtClean="0"/>
              <a:t>devletİ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8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r>
              <a:rPr lang="tr-TR" dirty="0" err="1" smtClean="0"/>
              <a:t>Devlet»in</a:t>
            </a:r>
            <a:r>
              <a:rPr lang="tr-TR" dirty="0" smtClean="0"/>
              <a:t> Tanımı ve Hukukî Unsurları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03872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23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Devletin Unsurları - 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 smtClean="0"/>
              <a:t>1. Devletin «Ülke» Unsuru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Hukukî Zorunlu Unsur: Kara Ülkesi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Mantıksal Zorunlu Unsur: Hava Ülkesi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Zorunlu Olmayan Unsur: Deniz Ülkesi ve Kıta Sahanlığı vb. </a:t>
            </a:r>
            <a:r>
              <a:rPr lang="tr-TR" sz="3000" dirty="0" smtClean="0"/>
              <a:t>Sorunlar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8054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Devletin Unsurları - </a:t>
            </a:r>
            <a:r>
              <a:rPr lang="tr-TR" dirty="0" smtClean="0"/>
              <a:t>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 smtClean="0"/>
              <a:t>2</a:t>
            </a:r>
            <a:r>
              <a:rPr lang="tr-TR" sz="3000" b="1" dirty="0" smtClean="0"/>
              <a:t>. Devletin «İnsan» Unsuru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«Ulus» ve «Millet» Kavramları, Tarihsel Anlamları ve Farkları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Anayasal bir Bağ olarak «Vatandaşlık» ve Hukukî ve Siyasî Sonuçları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Tartışmalı Kavramlar: «Çok Uluslu Devletler», «Çok Kültürlü Toplumlar» ve «Etnik Topluluklar»</a:t>
            </a:r>
          </a:p>
        </p:txBody>
      </p:sp>
    </p:spTree>
    <p:extLst>
      <p:ext uri="{BB962C8B-B14F-4D97-AF65-F5344CB8AC3E}">
        <p14:creationId xmlns:p14="http://schemas.microsoft.com/office/powerpoint/2010/main" val="2025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Devletin Unsurları </a:t>
            </a:r>
            <a:r>
              <a:rPr lang="tr-TR" dirty="0" smtClean="0"/>
              <a:t>– </a:t>
            </a:r>
            <a:r>
              <a:rPr lang="tr-TR" dirty="0" smtClean="0"/>
              <a:t>III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b="1" dirty="0"/>
              <a:t>3. Siyasal Örgütlenme İhtiyacı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Siyasî İktidarın Kurumsallaşması ve Devlet </a:t>
            </a:r>
            <a:r>
              <a:rPr lang="tr-TR" sz="3000" dirty="0" smtClean="0"/>
              <a:t>Örgütlenmesi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 smtClean="0"/>
              <a:t>«Modern Devlet» ve Unsurları</a:t>
            </a:r>
            <a:endParaRPr lang="tr-TR" sz="3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3000" dirty="0"/>
              <a:t>Devlet İktidarı ile Diğer Toplumsal İktidarlar Arasındaki </a:t>
            </a:r>
            <a:r>
              <a:rPr lang="tr-TR" sz="3000" dirty="0" smtClean="0"/>
              <a:t>Farklar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807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Devletin Unsurları </a:t>
            </a:r>
            <a:r>
              <a:rPr lang="tr-TR" dirty="0" smtClean="0"/>
              <a:t>– </a:t>
            </a:r>
            <a:r>
              <a:rPr lang="tr-TR" dirty="0" smtClean="0"/>
              <a:t>IV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800" b="1" dirty="0" smtClean="0"/>
              <a:t>4. Devletin </a:t>
            </a:r>
            <a:r>
              <a:rPr lang="tr-TR" sz="2800" b="1" dirty="0"/>
              <a:t>«Egemenlik» Unsuru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800" dirty="0"/>
              <a:t>«Egemenlik» Kavramı ve Egemenliğin Kaynağına İlişkin Görüşler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800" dirty="0"/>
              <a:t>«İç» ve «Dış» Egemenlik Kavramları: «İnsan Hakları Hukuku ve İnsancıl Müdahale Kavramları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800" dirty="0"/>
              <a:t>Klâsik Egemenlik Kavramının 20. ve 21. Yüzyıldaki Dönüşümü: </a:t>
            </a:r>
            <a:r>
              <a:rPr lang="tr-TR" sz="2800" b="1" dirty="0"/>
              <a:t>Uluslararası (NATO) ve </a:t>
            </a:r>
            <a:r>
              <a:rPr lang="tr-TR" sz="2800" b="1" dirty="0" err="1"/>
              <a:t>Ulusüstü</a:t>
            </a:r>
            <a:r>
              <a:rPr lang="tr-TR" sz="2800" b="1" dirty="0"/>
              <a:t> (AB)</a:t>
            </a:r>
            <a:r>
              <a:rPr lang="tr-TR" sz="2800" dirty="0"/>
              <a:t> Ortaklıklar.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800" dirty="0" err="1"/>
              <a:t>Ululsüstü</a:t>
            </a:r>
            <a:r>
              <a:rPr lang="tr-TR" sz="2800" dirty="0"/>
              <a:t> Yargı Organları: </a:t>
            </a:r>
            <a:r>
              <a:rPr lang="tr-TR" sz="2800" b="1" dirty="0"/>
              <a:t>Avrupa İnsan Hakları Mahkemesi</a:t>
            </a:r>
            <a:r>
              <a:rPr lang="tr-TR" sz="2800" dirty="0"/>
              <a:t> ve </a:t>
            </a:r>
            <a:r>
              <a:rPr lang="tr-TR" sz="2800" b="1" dirty="0"/>
              <a:t>Avrupa Birliği Adalet Divanı</a:t>
            </a:r>
            <a:r>
              <a:rPr lang="tr-TR" sz="2800" dirty="0"/>
              <a:t> Örnekleri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6782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r>
              <a:rPr lang="tr-TR" dirty="0" err="1" smtClean="0"/>
              <a:t>Üniter</a:t>
            </a:r>
            <a:r>
              <a:rPr lang="tr-TR" dirty="0" smtClean="0"/>
              <a:t> Devlet» ve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1. </a:t>
            </a:r>
            <a:r>
              <a:rPr lang="tr-TR" sz="2800" b="1" dirty="0" err="1" smtClean="0"/>
              <a:t>Üniter</a:t>
            </a:r>
            <a:r>
              <a:rPr lang="tr-TR" sz="2800" b="1" dirty="0" smtClean="0"/>
              <a:t> Devlet’in Unsurlarında Teklik</a:t>
            </a:r>
          </a:p>
          <a:p>
            <a:pPr lvl="1"/>
            <a:r>
              <a:rPr lang="tr-TR" sz="2400" dirty="0"/>
              <a:t>Ülke Unsurunu bakımından</a:t>
            </a:r>
          </a:p>
          <a:p>
            <a:pPr lvl="1"/>
            <a:r>
              <a:rPr lang="tr-TR" sz="2400" dirty="0"/>
              <a:t>İnsan Unsuru bakımından </a:t>
            </a:r>
          </a:p>
          <a:p>
            <a:pPr lvl="1"/>
            <a:r>
              <a:rPr lang="tr-TR" sz="2400" dirty="0"/>
              <a:t>Egemenliğin Kaynağı ve Egemenlik Sahası bakımından</a:t>
            </a:r>
            <a:endParaRPr lang="tr-TR" sz="2400" dirty="0" smtClean="0"/>
          </a:p>
          <a:p>
            <a:r>
              <a:rPr lang="tr-TR" sz="2800" b="1" dirty="0" smtClean="0"/>
              <a:t>2. </a:t>
            </a:r>
            <a:r>
              <a:rPr lang="tr-TR" sz="2800" b="1" dirty="0" err="1" smtClean="0"/>
              <a:t>Üniter</a:t>
            </a:r>
            <a:r>
              <a:rPr lang="tr-TR" sz="2800" b="1" dirty="0" smtClean="0"/>
              <a:t> Devlet’in Organlarında Teklik</a:t>
            </a:r>
          </a:p>
          <a:p>
            <a:pPr lvl="1"/>
            <a:r>
              <a:rPr lang="tr-TR" sz="2400" dirty="0" smtClean="0"/>
              <a:t>Yasama Organı</a:t>
            </a:r>
          </a:p>
          <a:p>
            <a:pPr lvl="1"/>
            <a:r>
              <a:rPr lang="tr-TR" sz="2400" dirty="0" smtClean="0"/>
              <a:t>Yürütme Organı: «Merkezden Yönetim» ve «Yerinden Yönetim» İlkeleri</a:t>
            </a:r>
            <a:r>
              <a:rPr lang="tr-TR" sz="2400" dirty="0"/>
              <a:t> </a:t>
            </a:r>
            <a:r>
              <a:rPr lang="tr-TR" sz="2400" dirty="0" smtClean="0"/>
              <a:t>ile «Bağımsız İdari Otoriteler» </a:t>
            </a:r>
          </a:p>
          <a:p>
            <a:pPr lvl="1"/>
            <a:r>
              <a:rPr lang="tr-TR" sz="2400" dirty="0" smtClean="0"/>
              <a:t>Yargı Organı: Farklı Mahkemeler, Organ Yargı Kolları</a:t>
            </a:r>
          </a:p>
        </p:txBody>
      </p:sp>
    </p:spTree>
    <p:extLst>
      <p:ext uri="{BB962C8B-B14F-4D97-AF65-F5344CB8AC3E}">
        <p14:creationId xmlns:p14="http://schemas.microsoft.com/office/powerpoint/2010/main" val="34237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Anayasa Mahkemesi Kararlarında </a:t>
            </a:r>
            <a:br>
              <a:rPr lang="tr-TR" dirty="0" smtClean="0"/>
            </a:br>
            <a:r>
              <a:rPr lang="tr-TR" dirty="0" smtClean="0"/>
              <a:t>«</a:t>
            </a:r>
            <a:r>
              <a:rPr lang="tr-TR" dirty="0" err="1" smtClean="0"/>
              <a:t>Üniter</a:t>
            </a:r>
            <a:r>
              <a:rPr lang="tr-TR" dirty="0" smtClean="0"/>
              <a:t> </a:t>
            </a:r>
            <a:r>
              <a:rPr lang="tr-TR" dirty="0" err="1" smtClean="0"/>
              <a:t>Devlet»in</a:t>
            </a:r>
            <a:r>
              <a:rPr lang="tr-TR" dirty="0" smtClean="0"/>
              <a:t> Tanımı ve Korunması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- </a:t>
            </a:r>
            <a:r>
              <a:rPr lang="tr-TR" sz="2800" dirty="0" smtClean="0"/>
              <a:t>Anayasa Mahkemesi’ne göre «Devletin Ülkesi ve Milleti ile Bölünmez Bütünlüğü» Kavramı ve İçeriği</a:t>
            </a:r>
          </a:p>
          <a:p>
            <a:r>
              <a:rPr lang="tr-TR" sz="2800" dirty="0" smtClean="0"/>
              <a:t>- İptal Davaları ve İtiraz Başvuruları Sonucunda </a:t>
            </a:r>
            <a:r>
              <a:rPr lang="tr-TR" sz="2800" dirty="0"/>
              <a:t>V</a:t>
            </a:r>
            <a:r>
              <a:rPr lang="tr-TR" sz="2800" dirty="0" smtClean="0"/>
              <a:t>erilen </a:t>
            </a:r>
            <a:r>
              <a:rPr lang="tr-TR" sz="2800" dirty="0"/>
              <a:t>K</a:t>
            </a:r>
            <a:r>
              <a:rPr lang="tr-TR" sz="2800" dirty="0" smtClean="0"/>
              <a:t>ararlar</a:t>
            </a:r>
          </a:p>
          <a:p>
            <a:r>
              <a:rPr lang="tr-TR" sz="2800" dirty="0" smtClean="0"/>
              <a:t>- Siyasî Parti Kapatma Davaları Sonucunda Verilen Kararlar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08477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</TotalTime>
  <Words>345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Geçmişe bakış</vt:lpstr>
      <vt:lpstr>III. Anayasa Hukuku Açısından «Devlet» ve Devletin Farklı Örgütleniş Biçimleri - I</vt:lpstr>
      <vt:lpstr>«Devlet»in Tanımı ve Hukukî Unsurları</vt:lpstr>
      <vt:lpstr>Devletin Unsurları - I</vt:lpstr>
      <vt:lpstr>Devletin Unsurları - II</vt:lpstr>
      <vt:lpstr>Devletin Unsurları – III</vt:lpstr>
      <vt:lpstr>Devletin Unsurları – IV</vt:lpstr>
      <vt:lpstr>«Üniter Devlet» ve Unsurları</vt:lpstr>
      <vt:lpstr>Anayasa Mahkemesi Kararlarında  «Üniter Devlet»in Tanımı ve Korunması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Anayasa Hukukun  Temel Kavramı Olarak  «Cumhuriyet»</dc:title>
  <dc:creator>Windows Kullanıcısı</dc:creator>
  <cp:lastModifiedBy>Windows Kullanıcısı</cp:lastModifiedBy>
  <cp:revision>13</cp:revision>
  <dcterms:created xsi:type="dcterms:W3CDTF">2018-02-26T08:46:41Z</dcterms:created>
  <dcterms:modified xsi:type="dcterms:W3CDTF">2018-03-08T20:18:37Z</dcterms:modified>
</cp:coreProperties>
</file>