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4" r:id="rId2"/>
    <p:sldId id="256" r:id="rId3"/>
    <p:sldId id="257" r:id="rId4"/>
    <p:sldId id="258" r:id="rId5"/>
    <p:sldId id="259" r:id="rId6"/>
    <p:sldId id="260" r:id="rId7"/>
    <p:sldId id="261" r:id="rId8"/>
    <p:sldId id="262" r:id="rId9"/>
    <p:sldId id="263"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1" d="100"/>
          <a:sy n="71" d="100"/>
        </p:scale>
        <p:origin x="484"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F8B3F2D4-B9F4-4416-AEC3-9239F0F2622E}" type="datetimeFigureOut">
              <a:rPr lang="tr-TR" smtClean="0"/>
              <a:t>26.2.2018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2DBA820-CEC8-4214-BD8B-35C51999D4B1}" type="slidenum">
              <a:rPr lang="tr-TR" smtClean="0"/>
              <a:t>‹#›</a:t>
            </a:fld>
            <a:endParaRPr lang="tr-TR"/>
          </a:p>
        </p:txBody>
      </p:sp>
    </p:spTree>
    <p:extLst>
      <p:ext uri="{BB962C8B-B14F-4D97-AF65-F5344CB8AC3E}">
        <p14:creationId xmlns:p14="http://schemas.microsoft.com/office/powerpoint/2010/main" val="25918813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8B3F2D4-B9F4-4416-AEC3-9239F0F2622E}" type="datetimeFigureOut">
              <a:rPr lang="tr-TR" smtClean="0"/>
              <a:t>26.2.2018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2DBA820-CEC8-4214-BD8B-35C51999D4B1}" type="slidenum">
              <a:rPr lang="tr-TR" smtClean="0"/>
              <a:t>‹#›</a:t>
            </a:fld>
            <a:endParaRPr lang="tr-TR"/>
          </a:p>
        </p:txBody>
      </p:sp>
    </p:spTree>
    <p:extLst>
      <p:ext uri="{BB962C8B-B14F-4D97-AF65-F5344CB8AC3E}">
        <p14:creationId xmlns:p14="http://schemas.microsoft.com/office/powerpoint/2010/main" val="31600176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8B3F2D4-B9F4-4416-AEC3-9239F0F2622E}" type="datetimeFigureOut">
              <a:rPr lang="tr-TR" smtClean="0"/>
              <a:t>26.2.2018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2DBA820-CEC8-4214-BD8B-35C51999D4B1}" type="slidenum">
              <a:rPr lang="tr-TR" smtClean="0"/>
              <a:t>‹#›</a:t>
            </a:fld>
            <a:endParaRPr lang="tr-TR"/>
          </a:p>
        </p:txBody>
      </p:sp>
    </p:spTree>
    <p:extLst>
      <p:ext uri="{BB962C8B-B14F-4D97-AF65-F5344CB8AC3E}">
        <p14:creationId xmlns:p14="http://schemas.microsoft.com/office/powerpoint/2010/main" val="4707806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8B3F2D4-B9F4-4416-AEC3-9239F0F2622E}" type="datetimeFigureOut">
              <a:rPr lang="tr-TR" smtClean="0"/>
              <a:t>26.2.2018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2DBA820-CEC8-4214-BD8B-35C51999D4B1}" type="slidenum">
              <a:rPr lang="tr-TR" smtClean="0"/>
              <a:t>‹#›</a:t>
            </a:fld>
            <a:endParaRPr lang="tr-TR"/>
          </a:p>
        </p:txBody>
      </p:sp>
    </p:spTree>
    <p:extLst>
      <p:ext uri="{BB962C8B-B14F-4D97-AF65-F5344CB8AC3E}">
        <p14:creationId xmlns:p14="http://schemas.microsoft.com/office/powerpoint/2010/main" val="36894692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F8B3F2D4-B9F4-4416-AEC3-9239F0F2622E}" type="datetimeFigureOut">
              <a:rPr lang="tr-TR" smtClean="0"/>
              <a:t>26.2.2018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2DBA820-CEC8-4214-BD8B-35C51999D4B1}" type="slidenum">
              <a:rPr lang="tr-TR" smtClean="0"/>
              <a:t>‹#›</a:t>
            </a:fld>
            <a:endParaRPr lang="tr-TR"/>
          </a:p>
        </p:txBody>
      </p:sp>
    </p:spTree>
    <p:extLst>
      <p:ext uri="{BB962C8B-B14F-4D97-AF65-F5344CB8AC3E}">
        <p14:creationId xmlns:p14="http://schemas.microsoft.com/office/powerpoint/2010/main" val="23422269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F8B3F2D4-B9F4-4416-AEC3-9239F0F2622E}" type="datetimeFigureOut">
              <a:rPr lang="tr-TR" smtClean="0"/>
              <a:t>26.2.2018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2DBA820-CEC8-4214-BD8B-35C51999D4B1}" type="slidenum">
              <a:rPr lang="tr-TR" smtClean="0"/>
              <a:t>‹#›</a:t>
            </a:fld>
            <a:endParaRPr lang="tr-TR"/>
          </a:p>
        </p:txBody>
      </p:sp>
    </p:spTree>
    <p:extLst>
      <p:ext uri="{BB962C8B-B14F-4D97-AF65-F5344CB8AC3E}">
        <p14:creationId xmlns:p14="http://schemas.microsoft.com/office/powerpoint/2010/main" val="24968284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F8B3F2D4-B9F4-4416-AEC3-9239F0F2622E}" type="datetimeFigureOut">
              <a:rPr lang="tr-TR" smtClean="0"/>
              <a:t>26.2.2018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32DBA820-CEC8-4214-BD8B-35C51999D4B1}" type="slidenum">
              <a:rPr lang="tr-TR" smtClean="0"/>
              <a:t>‹#›</a:t>
            </a:fld>
            <a:endParaRPr lang="tr-TR"/>
          </a:p>
        </p:txBody>
      </p:sp>
    </p:spTree>
    <p:extLst>
      <p:ext uri="{BB962C8B-B14F-4D97-AF65-F5344CB8AC3E}">
        <p14:creationId xmlns:p14="http://schemas.microsoft.com/office/powerpoint/2010/main" val="9318567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F8B3F2D4-B9F4-4416-AEC3-9239F0F2622E}" type="datetimeFigureOut">
              <a:rPr lang="tr-TR" smtClean="0"/>
              <a:t>26.2.2018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32DBA820-CEC8-4214-BD8B-35C51999D4B1}" type="slidenum">
              <a:rPr lang="tr-TR" smtClean="0"/>
              <a:t>‹#›</a:t>
            </a:fld>
            <a:endParaRPr lang="tr-TR"/>
          </a:p>
        </p:txBody>
      </p:sp>
    </p:spTree>
    <p:extLst>
      <p:ext uri="{BB962C8B-B14F-4D97-AF65-F5344CB8AC3E}">
        <p14:creationId xmlns:p14="http://schemas.microsoft.com/office/powerpoint/2010/main" val="10973373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F8B3F2D4-B9F4-4416-AEC3-9239F0F2622E}" type="datetimeFigureOut">
              <a:rPr lang="tr-TR" smtClean="0"/>
              <a:t>26.2.2018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32DBA820-CEC8-4214-BD8B-35C51999D4B1}" type="slidenum">
              <a:rPr lang="tr-TR" smtClean="0"/>
              <a:t>‹#›</a:t>
            </a:fld>
            <a:endParaRPr lang="tr-TR"/>
          </a:p>
        </p:txBody>
      </p:sp>
    </p:spTree>
    <p:extLst>
      <p:ext uri="{BB962C8B-B14F-4D97-AF65-F5344CB8AC3E}">
        <p14:creationId xmlns:p14="http://schemas.microsoft.com/office/powerpoint/2010/main" val="38066149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F8B3F2D4-B9F4-4416-AEC3-9239F0F2622E}" type="datetimeFigureOut">
              <a:rPr lang="tr-TR" smtClean="0"/>
              <a:t>26.2.2018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2DBA820-CEC8-4214-BD8B-35C51999D4B1}" type="slidenum">
              <a:rPr lang="tr-TR" smtClean="0"/>
              <a:t>‹#›</a:t>
            </a:fld>
            <a:endParaRPr lang="tr-TR"/>
          </a:p>
        </p:txBody>
      </p:sp>
    </p:spTree>
    <p:extLst>
      <p:ext uri="{BB962C8B-B14F-4D97-AF65-F5344CB8AC3E}">
        <p14:creationId xmlns:p14="http://schemas.microsoft.com/office/powerpoint/2010/main" val="41588905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F8B3F2D4-B9F4-4416-AEC3-9239F0F2622E}" type="datetimeFigureOut">
              <a:rPr lang="tr-TR" smtClean="0"/>
              <a:t>26.2.2018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2DBA820-CEC8-4214-BD8B-35C51999D4B1}" type="slidenum">
              <a:rPr lang="tr-TR" smtClean="0"/>
              <a:t>‹#›</a:t>
            </a:fld>
            <a:endParaRPr lang="tr-TR"/>
          </a:p>
        </p:txBody>
      </p:sp>
    </p:spTree>
    <p:extLst>
      <p:ext uri="{BB962C8B-B14F-4D97-AF65-F5344CB8AC3E}">
        <p14:creationId xmlns:p14="http://schemas.microsoft.com/office/powerpoint/2010/main" val="12593660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8B3F2D4-B9F4-4416-AEC3-9239F0F2622E}" type="datetimeFigureOut">
              <a:rPr lang="tr-TR" smtClean="0"/>
              <a:t>26.2.2018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DBA820-CEC8-4214-BD8B-35C51999D4B1}" type="slidenum">
              <a:rPr lang="tr-TR" smtClean="0"/>
              <a:t>‹#›</a:t>
            </a:fld>
            <a:endParaRPr lang="tr-TR"/>
          </a:p>
        </p:txBody>
      </p:sp>
    </p:spTree>
    <p:extLst>
      <p:ext uri="{BB962C8B-B14F-4D97-AF65-F5344CB8AC3E}">
        <p14:creationId xmlns:p14="http://schemas.microsoft.com/office/powerpoint/2010/main" val="31554304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259977" y="636494"/>
            <a:ext cx="11412070" cy="3523130"/>
          </a:xfrm>
        </p:spPr>
        <p:txBody>
          <a:bodyPr>
            <a:noAutofit/>
          </a:bodyPr>
          <a:lstStyle/>
          <a:p>
            <a:r>
              <a:rPr lang="tr-TR" sz="7500" b="1" dirty="0" smtClean="0">
                <a:solidFill>
                  <a:srgbClr val="C00000"/>
                </a:solidFill>
                <a:latin typeface="Times New Roman" panose="02020603050405020304" pitchFamily="18" charset="0"/>
                <a:cs typeface="Times New Roman" panose="02020603050405020304" pitchFamily="18" charset="0"/>
              </a:rPr>
              <a:t>BDB 201-202 Dilbilim Temel Kavramları I</a:t>
            </a:r>
            <a:br>
              <a:rPr lang="tr-TR" sz="7500" b="1" dirty="0" smtClean="0">
                <a:solidFill>
                  <a:srgbClr val="C00000"/>
                </a:solidFill>
                <a:latin typeface="Times New Roman" panose="02020603050405020304" pitchFamily="18" charset="0"/>
                <a:cs typeface="Times New Roman" panose="02020603050405020304" pitchFamily="18" charset="0"/>
              </a:rPr>
            </a:br>
            <a:r>
              <a:rPr lang="tr-TR" sz="7500" b="1" dirty="0" smtClean="0">
                <a:solidFill>
                  <a:srgbClr val="C00000"/>
                </a:solidFill>
                <a:latin typeface="Times New Roman" panose="02020603050405020304" pitchFamily="18" charset="0"/>
                <a:cs typeface="Times New Roman" panose="02020603050405020304" pitchFamily="18" charset="0"/>
              </a:rPr>
              <a:t/>
            </a:r>
            <a:br>
              <a:rPr lang="tr-TR" sz="7500" b="1" dirty="0" smtClean="0">
                <a:solidFill>
                  <a:srgbClr val="C00000"/>
                </a:solidFill>
                <a:latin typeface="Times New Roman" panose="02020603050405020304" pitchFamily="18" charset="0"/>
                <a:cs typeface="Times New Roman" panose="02020603050405020304" pitchFamily="18" charset="0"/>
              </a:rPr>
            </a:br>
            <a:r>
              <a:rPr lang="tr-TR" sz="4400" b="1" dirty="0" err="1" smtClean="0">
                <a:solidFill>
                  <a:schemeClr val="accent1">
                    <a:lumMod val="75000"/>
                  </a:schemeClr>
                </a:solidFill>
                <a:latin typeface="Times New Roman" panose="02020603050405020304" pitchFamily="18" charset="0"/>
                <a:cs typeface="Times New Roman" panose="02020603050405020304" pitchFamily="18" charset="0"/>
              </a:rPr>
              <a:t>What</a:t>
            </a:r>
            <a:r>
              <a:rPr lang="tr-TR" sz="4400" b="1" dirty="0" smtClean="0">
                <a:solidFill>
                  <a:schemeClr val="accent1">
                    <a:lumMod val="75000"/>
                  </a:schemeClr>
                </a:solidFill>
                <a:latin typeface="Times New Roman" panose="02020603050405020304" pitchFamily="18" charset="0"/>
                <a:cs typeface="Times New Roman" panose="02020603050405020304" pitchFamily="18" charset="0"/>
              </a:rPr>
              <a:t> </a:t>
            </a:r>
            <a:r>
              <a:rPr lang="tr-TR" sz="4400" b="1" dirty="0">
                <a:solidFill>
                  <a:schemeClr val="accent1">
                    <a:lumMod val="75000"/>
                  </a:schemeClr>
                </a:solidFill>
                <a:latin typeface="Times New Roman" panose="02020603050405020304" pitchFamily="18" charset="0"/>
                <a:cs typeface="Times New Roman" panose="02020603050405020304" pitchFamily="18" charset="0"/>
              </a:rPr>
              <a:t>is </a:t>
            </a:r>
            <a:r>
              <a:rPr lang="tr-TR" sz="4400" b="1" dirty="0" err="1">
                <a:solidFill>
                  <a:schemeClr val="accent1">
                    <a:lumMod val="75000"/>
                  </a:schemeClr>
                </a:solidFill>
                <a:latin typeface="Times New Roman" panose="02020603050405020304" pitchFamily="18" charset="0"/>
                <a:cs typeface="Times New Roman" panose="02020603050405020304" pitchFamily="18" charset="0"/>
              </a:rPr>
              <a:t>the</a:t>
            </a:r>
            <a:r>
              <a:rPr lang="tr-TR" sz="4400" b="1" dirty="0">
                <a:solidFill>
                  <a:schemeClr val="accent1">
                    <a:lumMod val="75000"/>
                  </a:schemeClr>
                </a:solidFill>
                <a:latin typeface="Times New Roman" panose="02020603050405020304" pitchFamily="18" charset="0"/>
                <a:cs typeface="Times New Roman" panose="02020603050405020304" pitchFamily="18" charset="0"/>
              </a:rPr>
              <a:t> </a:t>
            </a:r>
            <a:r>
              <a:rPr lang="tr-TR" sz="4400" b="1" dirty="0" err="1">
                <a:solidFill>
                  <a:schemeClr val="accent1">
                    <a:lumMod val="75000"/>
                  </a:schemeClr>
                </a:solidFill>
                <a:latin typeface="Times New Roman" panose="02020603050405020304" pitchFamily="18" charset="0"/>
                <a:cs typeface="Times New Roman" panose="02020603050405020304" pitchFamily="18" charset="0"/>
              </a:rPr>
              <a:t>origin</a:t>
            </a:r>
            <a:r>
              <a:rPr lang="tr-TR" sz="4400" b="1" dirty="0">
                <a:solidFill>
                  <a:schemeClr val="accent1">
                    <a:lumMod val="75000"/>
                  </a:schemeClr>
                </a:solidFill>
                <a:latin typeface="Times New Roman" panose="02020603050405020304" pitchFamily="18" charset="0"/>
                <a:cs typeface="Times New Roman" panose="02020603050405020304" pitchFamily="18" charset="0"/>
              </a:rPr>
              <a:t> of </a:t>
            </a:r>
            <a:r>
              <a:rPr lang="tr-TR" sz="4400" b="1" dirty="0" err="1">
                <a:solidFill>
                  <a:schemeClr val="accent1">
                    <a:lumMod val="75000"/>
                  </a:schemeClr>
                </a:solidFill>
                <a:latin typeface="Times New Roman" panose="02020603050405020304" pitchFamily="18" charset="0"/>
                <a:cs typeface="Times New Roman" panose="02020603050405020304" pitchFamily="18" charset="0"/>
              </a:rPr>
              <a:t>language</a:t>
            </a:r>
            <a:r>
              <a:rPr lang="tr-TR" sz="4400" b="1" dirty="0">
                <a:solidFill>
                  <a:schemeClr val="accent1">
                    <a:lumMod val="75000"/>
                  </a:schemeClr>
                </a:solidFill>
                <a:latin typeface="Times New Roman" panose="02020603050405020304" pitchFamily="18" charset="0"/>
                <a:cs typeface="Times New Roman" panose="02020603050405020304" pitchFamily="18" charset="0"/>
              </a:rPr>
              <a:t>?</a:t>
            </a:r>
            <a:endParaRPr lang="tr-TR" sz="4400" b="1" dirty="0">
              <a:solidFill>
                <a:schemeClr val="accent1">
                  <a:lumMod val="75000"/>
                </a:schemeClr>
              </a:solidFill>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a:xfrm>
            <a:off x="1532965" y="4706470"/>
            <a:ext cx="9144000" cy="1909483"/>
          </a:xfrm>
        </p:spPr>
        <p:txBody>
          <a:bodyPr/>
          <a:lstStyle/>
          <a:p>
            <a:r>
              <a:rPr lang="tr-TR" b="1" dirty="0" smtClean="0">
                <a:latin typeface="Garamond" panose="02020404030301010803" pitchFamily="18" charset="0"/>
              </a:rPr>
              <a:t>Dr. Mustafa Güleç</a:t>
            </a:r>
          </a:p>
          <a:p>
            <a:r>
              <a:rPr lang="tr-TR" b="1" dirty="0" smtClean="0">
                <a:latin typeface="Garamond" panose="02020404030301010803" pitchFamily="18" charset="0"/>
              </a:rPr>
              <a:t>Ankara Üniversitesi, Dil ve Tarih-Coğrafya Fakültesi (DTCF)</a:t>
            </a:r>
          </a:p>
          <a:p>
            <a:r>
              <a:rPr lang="tr-TR" b="1" dirty="0" smtClean="0">
                <a:latin typeface="Garamond" panose="02020404030301010803" pitchFamily="18" charset="0"/>
              </a:rPr>
              <a:t>Batı Dilleri ve Edebiyatları Bölümü,</a:t>
            </a:r>
          </a:p>
          <a:p>
            <a:r>
              <a:rPr lang="tr-TR" b="1" dirty="0" smtClean="0">
                <a:latin typeface="Garamond" panose="02020404030301010803" pitchFamily="18" charset="0"/>
              </a:rPr>
              <a:t>Hollanda Dili ve Edebiyatı Anabilim Dalı  </a:t>
            </a:r>
            <a:endParaRPr lang="tr-TR" b="1" dirty="0">
              <a:latin typeface="Garamond" panose="02020404030301010803" pitchFamily="18" charset="0"/>
            </a:endParaRPr>
          </a:p>
        </p:txBody>
      </p:sp>
    </p:spTree>
    <p:extLst>
      <p:ext uri="{BB962C8B-B14F-4D97-AF65-F5344CB8AC3E}">
        <p14:creationId xmlns:p14="http://schemas.microsoft.com/office/powerpoint/2010/main" val="32755429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412375" y="0"/>
            <a:ext cx="11187953" cy="1183341"/>
          </a:xfrm>
        </p:spPr>
        <p:txBody>
          <a:bodyPr>
            <a:normAutofit/>
          </a:bodyPr>
          <a:lstStyle/>
          <a:p>
            <a:r>
              <a:rPr lang="tr-TR" b="1" dirty="0" err="1" smtClean="0">
                <a:solidFill>
                  <a:srgbClr val="C00000"/>
                </a:solidFill>
                <a:latin typeface="Times New Roman" panose="02020603050405020304" pitchFamily="18" charset="0"/>
                <a:cs typeface="Times New Roman" panose="02020603050405020304" pitchFamily="18" charset="0"/>
              </a:rPr>
              <a:t>What</a:t>
            </a:r>
            <a:r>
              <a:rPr lang="tr-TR" b="1" dirty="0" smtClean="0">
                <a:solidFill>
                  <a:srgbClr val="C00000"/>
                </a:solidFill>
                <a:latin typeface="Times New Roman" panose="02020603050405020304" pitchFamily="18" charset="0"/>
                <a:cs typeface="Times New Roman" panose="02020603050405020304" pitchFamily="18" charset="0"/>
              </a:rPr>
              <a:t> is </a:t>
            </a:r>
            <a:r>
              <a:rPr lang="tr-TR" b="1" dirty="0" err="1" smtClean="0">
                <a:solidFill>
                  <a:srgbClr val="C00000"/>
                </a:solidFill>
                <a:latin typeface="Times New Roman" panose="02020603050405020304" pitchFamily="18" charset="0"/>
                <a:cs typeface="Times New Roman" panose="02020603050405020304" pitchFamily="18" charset="0"/>
              </a:rPr>
              <a:t>the</a:t>
            </a:r>
            <a:r>
              <a:rPr lang="tr-TR" b="1" dirty="0" smtClean="0">
                <a:solidFill>
                  <a:srgbClr val="C00000"/>
                </a:solidFill>
                <a:latin typeface="Times New Roman" panose="02020603050405020304" pitchFamily="18" charset="0"/>
                <a:cs typeface="Times New Roman" panose="02020603050405020304" pitchFamily="18" charset="0"/>
              </a:rPr>
              <a:t> </a:t>
            </a:r>
            <a:r>
              <a:rPr lang="tr-TR" b="1" dirty="0" err="1" smtClean="0">
                <a:solidFill>
                  <a:srgbClr val="C00000"/>
                </a:solidFill>
                <a:latin typeface="Times New Roman" panose="02020603050405020304" pitchFamily="18" charset="0"/>
                <a:cs typeface="Times New Roman" panose="02020603050405020304" pitchFamily="18" charset="0"/>
              </a:rPr>
              <a:t>origin</a:t>
            </a:r>
            <a:r>
              <a:rPr lang="tr-TR" b="1" dirty="0" smtClean="0">
                <a:solidFill>
                  <a:srgbClr val="C00000"/>
                </a:solidFill>
                <a:latin typeface="Times New Roman" panose="02020603050405020304" pitchFamily="18" charset="0"/>
                <a:cs typeface="Times New Roman" panose="02020603050405020304" pitchFamily="18" charset="0"/>
              </a:rPr>
              <a:t> of </a:t>
            </a:r>
            <a:r>
              <a:rPr lang="tr-TR" b="1" dirty="0" err="1" smtClean="0">
                <a:solidFill>
                  <a:srgbClr val="C00000"/>
                </a:solidFill>
                <a:latin typeface="Times New Roman" panose="02020603050405020304" pitchFamily="18" charset="0"/>
                <a:cs typeface="Times New Roman" panose="02020603050405020304" pitchFamily="18" charset="0"/>
              </a:rPr>
              <a:t>language</a:t>
            </a:r>
            <a:r>
              <a:rPr lang="tr-TR" b="1" dirty="0" smtClean="0">
                <a:solidFill>
                  <a:srgbClr val="C00000"/>
                </a:solidFill>
                <a:latin typeface="Times New Roman" panose="02020603050405020304" pitchFamily="18" charset="0"/>
                <a:cs typeface="Times New Roman" panose="02020603050405020304" pitchFamily="18" charset="0"/>
              </a:rPr>
              <a:t>?</a:t>
            </a:r>
            <a:endParaRPr lang="tr-TR" b="1" dirty="0">
              <a:solidFill>
                <a:srgbClr val="C00000"/>
              </a:solidFill>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a:xfrm>
            <a:off x="519953" y="1443319"/>
            <a:ext cx="11447930" cy="4894728"/>
          </a:xfrm>
        </p:spPr>
        <p:txBody>
          <a:bodyPr>
            <a:normAutofit fontScale="92500" lnSpcReduction="20000"/>
          </a:bodyPr>
          <a:lstStyle/>
          <a:p>
            <a:pPr algn="just"/>
            <a:r>
              <a:rPr lang="tr-TR" dirty="0" err="1" smtClean="0">
                <a:latin typeface="Times New Roman" panose="02020603050405020304" pitchFamily="18" charset="0"/>
                <a:cs typeface="Times New Roman" panose="02020603050405020304" pitchFamily="18" charset="0"/>
              </a:rPr>
              <a:t>The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view</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that</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suggests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that</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mostly</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culture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played</a:t>
            </a:r>
            <a:r>
              <a:rPr lang="tr-TR" dirty="0" smtClean="0">
                <a:latin typeface="Times New Roman" panose="02020603050405020304" pitchFamily="18" charset="0"/>
                <a:cs typeface="Times New Roman" panose="02020603050405020304" pitchFamily="18" charset="0"/>
              </a:rPr>
              <a:t> a </a:t>
            </a:r>
            <a:r>
              <a:rPr lang="tr-TR" dirty="0" err="1" smtClean="0">
                <a:latin typeface="Times New Roman" panose="02020603050405020304" pitchFamily="18" charset="0"/>
                <a:cs typeface="Times New Roman" panose="02020603050405020304" pitchFamily="18" charset="0"/>
              </a:rPr>
              <a:t>crucial</a:t>
            </a:r>
            <a:r>
              <a:rPr lang="tr-TR" dirty="0" smtClean="0">
                <a:latin typeface="Times New Roman" panose="02020603050405020304" pitchFamily="18" charset="0"/>
                <a:cs typeface="Times New Roman" panose="02020603050405020304" pitchFamily="18" charset="0"/>
              </a:rPr>
              <a:t> role in </a:t>
            </a:r>
            <a:r>
              <a:rPr lang="tr-TR" dirty="0" err="1" smtClean="0">
                <a:latin typeface="Times New Roman" panose="02020603050405020304" pitchFamily="18" charset="0"/>
                <a:cs typeface="Times New Roman" panose="02020603050405020304" pitchFamily="18" charset="0"/>
              </a:rPr>
              <a:t>the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existence</a:t>
            </a:r>
            <a:r>
              <a:rPr lang="tr-TR" dirty="0" smtClean="0">
                <a:latin typeface="Times New Roman" panose="02020603050405020304" pitchFamily="18" charset="0"/>
                <a:cs typeface="Times New Roman" panose="02020603050405020304" pitchFamily="18" charset="0"/>
              </a:rPr>
              <a:t> of </a:t>
            </a:r>
            <a:r>
              <a:rPr lang="tr-TR" dirty="0" err="1" smtClean="0">
                <a:latin typeface="Times New Roman" panose="02020603050405020304" pitchFamily="18" charset="0"/>
                <a:cs typeface="Times New Roman" panose="02020603050405020304" pitchFamily="18" charset="0"/>
              </a:rPr>
              <a:t>language</a:t>
            </a:r>
            <a:r>
              <a:rPr lang="tr-TR" dirty="0" smtClean="0">
                <a:latin typeface="Times New Roman" panose="02020603050405020304" pitchFamily="18" charset="0"/>
                <a:cs typeface="Times New Roman" panose="02020603050405020304" pitchFamily="18" charset="0"/>
              </a:rPr>
              <a:t>:</a:t>
            </a:r>
            <a:endParaRPr lang="tr-TR" dirty="0">
              <a:latin typeface="Times New Roman" panose="02020603050405020304" pitchFamily="18" charset="0"/>
              <a:cs typeface="Times New Roman" panose="02020603050405020304" pitchFamily="18" charset="0"/>
            </a:endParaRPr>
          </a:p>
          <a:p>
            <a:pPr algn="just"/>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behaviorist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point</a:t>
            </a:r>
            <a:r>
              <a:rPr lang="tr-TR" dirty="0">
                <a:latin typeface="Times New Roman" panose="02020603050405020304" pitchFamily="18" charset="0"/>
                <a:cs typeface="Times New Roman" panose="02020603050405020304" pitchFamily="18" charset="0"/>
              </a:rPr>
              <a:t> of </a:t>
            </a:r>
            <a:r>
              <a:rPr lang="tr-TR" dirty="0" err="1" smtClean="0">
                <a:latin typeface="Times New Roman" panose="02020603050405020304" pitchFamily="18" charset="0"/>
                <a:cs typeface="Times New Roman" panose="02020603050405020304" pitchFamily="18" charset="0"/>
              </a:rPr>
              <a:t>view</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which</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was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defended</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by</a:t>
            </a:r>
            <a:r>
              <a:rPr lang="tr-TR" dirty="0" smtClean="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B.F. </a:t>
            </a:r>
            <a:r>
              <a:rPr lang="tr-TR" dirty="0" err="1">
                <a:latin typeface="Times New Roman" panose="02020603050405020304" pitchFamily="18" charset="0"/>
                <a:cs typeface="Times New Roman" panose="02020603050405020304" pitchFamily="18" charset="0"/>
              </a:rPr>
              <a:t>Skinner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suggests</a:t>
            </a:r>
            <a:r>
              <a:rPr lang="tr-TR" dirty="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that</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language</a:t>
            </a:r>
            <a:r>
              <a:rPr lang="tr-TR" dirty="0" smtClean="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is not </a:t>
            </a:r>
            <a:r>
              <a:rPr lang="tr-TR" dirty="0" err="1">
                <a:latin typeface="Times New Roman" panose="02020603050405020304" pitchFamily="18" charset="0"/>
                <a:cs typeface="Times New Roman" panose="02020603050405020304" pitchFamily="18" charset="0"/>
              </a:rPr>
              <a:t>something</a:t>
            </a:r>
            <a:r>
              <a:rPr lang="tr-TR" dirty="0">
                <a:latin typeface="Times New Roman" panose="02020603050405020304" pitchFamily="18" charset="0"/>
                <a:cs typeface="Times New Roman" panose="02020603050405020304" pitchFamily="18" charset="0"/>
              </a:rPr>
              <a:t> in </a:t>
            </a:r>
            <a:r>
              <a:rPr lang="tr-TR" dirty="0" err="1">
                <a:latin typeface="Times New Roman" panose="02020603050405020304" pitchFamily="18" charset="0"/>
                <a:cs typeface="Times New Roman" panose="02020603050405020304" pitchFamily="18" charset="0"/>
              </a:rPr>
              <a:t>any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way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innate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mankind</a:t>
            </a:r>
            <a:r>
              <a:rPr lang="tr-TR" dirty="0" smtClean="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but </a:t>
            </a:r>
            <a:r>
              <a:rPr lang="tr-TR" dirty="0" err="1">
                <a:latin typeface="Times New Roman" panose="02020603050405020304" pitchFamily="18" charset="0"/>
                <a:cs typeface="Times New Roman" panose="02020603050405020304" pitchFamily="18" charset="0"/>
              </a:rPr>
              <a:t>that</a:t>
            </a:r>
            <a:r>
              <a:rPr lang="tr-TR" dirty="0">
                <a:latin typeface="Times New Roman" panose="02020603050405020304" pitchFamily="18" charset="0"/>
                <a:cs typeface="Times New Roman" panose="02020603050405020304" pitchFamily="18" charset="0"/>
              </a:rPr>
              <a:t> it </a:t>
            </a:r>
            <a:r>
              <a:rPr lang="tr-TR" dirty="0" err="1">
                <a:latin typeface="Times New Roman" panose="02020603050405020304" pitchFamily="18" charset="0"/>
                <a:cs typeface="Times New Roman" panose="02020603050405020304" pitchFamily="18" charset="0"/>
              </a:rPr>
              <a:t>must</a:t>
            </a:r>
            <a:r>
              <a:rPr lang="tr-TR" dirty="0">
                <a:latin typeface="Times New Roman" panose="02020603050405020304" pitchFamily="18" charset="0"/>
                <a:cs typeface="Times New Roman" panose="02020603050405020304" pitchFamily="18" charset="0"/>
              </a:rPr>
              <a:t> be </a:t>
            </a:r>
            <a:r>
              <a:rPr lang="tr-TR" dirty="0" err="1">
                <a:latin typeface="Times New Roman" panose="02020603050405020304" pitchFamily="18" charset="0"/>
                <a:cs typeface="Times New Roman" panose="02020603050405020304" pitchFamily="18" charset="0"/>
              </a:rPr>
              <a:t>learned</a:t>
            </a:r>
            <a:r>
              <a:rPr lang="tr-TR" dirty="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by</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means</a:t>
            </a:r>
            <a:r>
              <a:rPr lang="tr-TR" dirty="0" smtClean="0">
                <a:latin typeface="Times New Roman" panose="02020603050405020304" pitchFamily="18" charset="0"/>
                <a:cs typeface="Times New Roman" panose="02020603050405020304" pitchFamily="18" charset="0"/>
              </a:rPr>
              <a:t> of </a:t>
            </a:r>
            <a:r>
              <a:rPr lang="tr-TR" dirty="0" err="1" smtClean="0">
                <a:latin typeface="Times New Roman" panose="02020603050405020304" pitchFamily="18" charset="0"/>
                <a:cs typeface="Times New Roman" panose="02020603050405020304" pitchFamily="18" charset="0"/>
              </a:rPr>
              <a:t>experience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i.e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through</a:t>
            </a:r>
            <a:r>
              <a:rPr lang="tr-TR" dirty="0" smtClean="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trial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error</a:t>
            </a:r>
            <a:r>
              <a:rPr lang="tr-TR" dirty="0" smtClean="0">
                <a:latin typeface="Times New Roman" panose="02020603050405020304" pitchFamily="18" charset="0"/>
                <a:cs typeface="Times New Roman" panose="02020603050405020304" pitchFamily="18" charset="0"/>
              </a:rPr>
              <a:t>). New </a:t>
            </a:r>
            <a:r>
              <a:rPr lang="tr-TR" dirty="0" err="1" smtClean="0">
                <a:latin typeface="Times New Roman" panose="02020603050405020304" pitchFamily="18" charset="0"/>
                <a:cs typeface="Times New Roman" panose="02020603050405020304" pitchFamily="18" charset="0"/>
              </a:rPr>
              <a:t>born</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babies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must</a:t>
            </a:r>
            <a:r>
              <a:rPr lang="tr-TR" dirty="0" smtClean="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be </a:t>
            </a:r>
            <a:r>
              <a:rPr lang="tr-TR" dirty="0" err="1">
                <a:latin typeface="Times New Roman" panose="02020603050405020304" pitchFamily="18" charset="0"/>
                <a:cs typeface="Times New Roman" panose="02020603050405020304" pitchFamily="18" charset="0"/>
              </a:rPr>
              <a:t>exposed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it in </a:t>
            </a:r>
            <a:r>
              <a:rPr lang="tr-TR" dirty="0" err="1">
                <a:latin typeface="Times New Roman" panose="02020603050405020304" pitchFamily="18" charset="0"/>
                <a:cs typeface="Times New Roman" panose="02020603050405020304" pitchFamily="18" charset="0"/>
              </a:rPr>
              <a:t>order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acquire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linguistic</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skills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If</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they</a:t>
            </a:r>
            <a:r>
              <a:rPr lang="tr-TR" dirty="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cannot</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succeed</a:t>
            </a:r>
            <a:r>
              <a:rPr lang="tr-TR" dirty="0" smtClean="0">
                <a:latin typeface="Times New Roman" panose="02020603050405020304" pitchFamily="18" charset="0"/>
                <a:cs typeface="Times New Roman" panose="02020603050405020304" pitchFamily="18" charset="0"/>
              </a:rPr>
              <a:t> in </a:t>
            </a:r>
            <a:r>
              <a:rPr lang="tr-TR" dirty="0" err="1" smtClean="0">
                <a:latin typeface="Times New Roman" panose="02020603050405020304" pitchFamily="18" charset="0"/>
                <a:cs typeface="Times New Roman" panose="02020603050405020304" pitchFamily="18" charset="0"/>
              </a:rPr>
              <a:t>socializing</a:t>
            </a:r>
            <a:r>
              <a:rPr lang="tr-TR" dirty="0" smtClean="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linguistically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will</a:t>
            </a: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at </a:t>
            </a:r>
            <a:r>
              <a:rPr lang="tr-TR" dirty="0" err="1" smtClean="0">
                <a:latin typeface="Times New Roman" panose="02020603050405020304" pitchFamily="18" charset="0"/>
                <a:cs typeface="Times New Roman" panose="02020603050405020304" pitchFamily="18" charset="0"/>
              </a:rPr>
              <a:t>the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end</a:t>
            </a:r>
            <a:r>
              <a:rPr lang="tr-TR" dirty="0" smtClean="0">
                <a:latin typeface="Times New Roman" panose="02020603050405020304" pitchFamily="18" charset="0"/>
                <a:cs typeface="Times New Roman" panose="02020603050405020304" pitchFamily="18" charset="0"/>
              </a:rPr>
              <a:t> be </a:t>
            </a:r>
            <a:r>
              <a:rPr lang="tr-TR" dirty="0" err="1">
                <a:latin typeface="Times New Roman" panose="02020603050405020304" pitchFamily="18" charset="0"/>
                <a:cs typeface="Times New Roman" panose="02020603050405020304" pitchFamily="18" charset="0"/>
              </a:rPr>
              <a:t>unable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produce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language</a:t>
            </a:r>
            <a:r>
              <a:rPr lang="tr-TR" dirty="0">
                <a:latin typeface="Times New Roman" panose="02020603050405020304" pitchFamily="18" charset="0"/>
                <a:cs typeface="Times New Roman" panose="02020603050405020304" pitchFamily="18" charset="0"/>
              </a:rPr>
              <a:t> as </a:t>
            </a:r>
            <a:r>
              <a:rPr lang="tr-TR" dirty="0" err="1">
                <a:latin typeface="Times New Roman" panose="02020603050405020304" pitchFamily="18" charset="0"/>
                <a:cs typeface="Times New Roman" panose="02020603050405020304" pitchFamily="18" charset="0"/>
              </a:rPr>
              <a:t>adults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Skinner’s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behaviorist</a:t>
            </a:r>
            <a:r>
              <a:rPr lang="tr-TR" dirty="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approach</a:t>
            </a:r>
            <a:r>
              <a:rPr lang="tr-TR" dirty="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asserts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that</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language</a:t>
            </a:r>
            <a:r>
              <a:rPr lang="tr-TR" dirty="0" smtClean="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is </a:t>
            </a:r>
            <a:r>
              <a:rPr lang="tr-TR" dirty="0" err="1" smtClean="0">
                <a:latin typeface="Times New Roman" panose="02020603050405020304" pitchFamily="18" charset="0"/>
                <a:cs typeface="Times New Roman" panose="02020603050405020304" pitchFamily="18" charset="0"/>
              </a:rPr>
              <a:t>simply</a:t>
            </a:r>
            <a:r>
              <a:rPr lang="tr-TR" dirty="0" smtClean="0">
                <a:latin typeface="Times New Roman" panose="02020603050405020304" pitchFamily="18" charset="0"/>
                <a:cs typeface="Times New Roman" panose="02020603050405020304" pitchFamily="18" charset="0"/>
              </a:rPr>
              <a:t> a </a:t>
            </a:r>
            <a:r>
              <a:rPr lang="tr-TR" dirty="0" err="1" smtClean="0">
                <a:latin typeface="Times New Roman" panose="02020603050405020304" pitchFamily="18" charset="0"/>
                <a:cs typeface="Times New Roman" panose="02020603050405020304" pitchFamily="18" charset="0"/>
              </a:rPr>
              <a:t>behavior</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sort</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which</a:t>
            </a:r>
            <a:r>
              <a:rPr lang="tr-TR" dirty="0" smtClean="0">
                <a:latin typeface="Times New Roman" panose="02020603050405020304" pitchFamily="18" charset="0"/>
                <a:cs typeface="Times New Roman" panose="02020603050405020304" pitchFamily="18" charset="0"/>
              </a:rPr>
              <a:t> is </a:t>
            </a:r>
            <a:r>
              <a:rPr lang="tr-TR" dirty="0" err="1">
                <a:latin typeface="Times New Roman" panose="02020603050405020304" pitchFamily="18" charset="0"/>
                <a:cs typeface="Times New Roman" panose="02020603050405020304" pitchFamily="18" charset="0"/>
              </a:rPr>
              <a:t>moulded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through</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reinforcement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by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other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individuals</a:t>
            </a:r>
            <a:r>
              <a:rPr lang="tr-TR" dirty="0">
                <a:latin typeface="Times New Roman" panose="02020603050405020304" pitchFamily="18" charset="0"/>
                <a:cs typeface="Times New Roman" panose="02020603050405020304" pitchFamily="18" charset="0"/>
              </a:rPr>
              <a:t>.</a:t>
            </a:r>
          </a:p>
          <a:p>
            <a:pPr algn="just"/>
            <a:r>
              <a:rPr lang="tr-TR" dirty="0">
                <a:latin typeface="Times New Roman" panose="02020603050405020304" pitchFamily="18" charset="0"/>
                <a:cs typeface="Times New Roman" panose="02020603050405020304" pitchFamily="18" charset="0"/>
              </a:rPr>
              <a:t>He </a:t>
            </a:r>
            <a:r>
              <a:rPr lang="tr-TR" dirty="0" err="1" smtClean="0">
                <a:latin typeface="Times New Roman" panose="02020603050405020304" pitchFamily="18" charset="0"/>
                <a:cs typeface="Times New Roman" panose="02020603050405020304" pitchFamily="18" charset="0"/>
              </a:rPr>
              <a:t>described</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four</a:t>
            </a:r>
            <a:r>
              <a:rPr lang="tr-TR" dirty="0" smtClean="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verbal</a:t>
            </a:r>
            <a:r>
              <a:rPr lang="tr-TR" dirty="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operants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factors</a:t>
            </a:r>
            <a:r>
              <a:rPr lang="tr-TR" dirty="0" smtClean="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A </a:t>
            </a:r>
            <a:r>
              <a:rPr lang="tr-TR" b="1" dirty="0" err="1">
                <a:latin typeface="Times New Roman" panose="02020603050405020304" pitchFamily="18" charset="0"/>
                <a:cs typeface="Times New Roman" panose="02020603050405020304" pitchFamily="18" charset="0"/>
              </a:rPr>
              <a:t>mand</a:t>
            </a: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a:t>
            </a:r>
            <a:r>
              <a:rPr lang="tr-TR" dirty="0" err="1" smtClean="0">
                <a:latin typeface="Times New Roman" panose="02020603050405020304" pitchFamily="18" charset="0"/>
                <a:cs typeface="Times New Roman" panose="02020603050405020304" pitchFamily="18" charset="0"/>
              </a:rPr>
              <a:t>or</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demand</a:t>
            </a:r>
            <a:r>
              <a:rPr lang="tr-TR" dirty="0" smtClean="0">
                <a:latin typeface="Times New Roman" panose="02020603050405020304" pitchFamily="18" charset="0"/>
                <a:cs typeface="Times New Roman" panose="02020603050405020304" pitchFamily="18" charset="0"/>
              </a:rPr>
              <a:t>, in </a:t>
            </a:r>
            <a:r>
              <a:rPr lang="tr-TR" dirty="0" err="1" smtClean="0">
                <a:latin typeface="Times New Roman" panose="02020603050405020304" pitchFamily="18" charset="0"/>
                <a:cs typeface="Times New Roman" panose="02020603050405020304" pitchFamily="18" charset="0"/>
              </a:rPr>
              <a:t>command</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occurs</a:t>
            </a:r>
            <a:r>
              <a:rPr lang="tr-TR" dirty="0" smtClean="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when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children</a:t>
            </a:r>
            <a:r>
              <a:rPr lang="tr-TR" dirty="0">
                <a:latin typeface="Times New Roman" panose="02020603050405020304" pitchFamily="18" charset="0"/>
                <a:cs typeface="Times New Roman" panose="02020603050405020304" pitchFamily="18" charset="0"/>
              </a:rPr>
              <a:t> ask </a:t>
            </a:r>
            <a:r>
              <a:rPr lang="tr-TR" dirty="0" err="1">
                <a:latin typeface="Times New Roman" panose="02020603050405020304" pitchFamily="18" charset="0"/>
                <a:cs typeface="Times New Roman" panose="02020603050405020304" pitchFamily="18" charset="0"/>
              </a:rPr>
              <a:t>for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reinforcement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For</a:t>
            </a:r>
            <a:r>
              <a:rPr lang="tr-TR" dirty="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example</a:t>
            </a:r>
            <a:r>
              <a:rPr lang="tr-TR" dirty="0" smtClean="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when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call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out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Mommy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because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want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their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mother</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A </a:t>
            </a:r>
            <a:r>
              <a:rPr lang="tr-TR" b="1" dirty="0" err="1">
                <a:latin typeface="Times New Roman" panose="02020603050405020304" pitchFamily="18" charset="0"/>
                <a:cs typeface="Times New Roman" panose="02020603050405020304" pitchFamily="18" charset="0"/>
              </a:rPr>
              <a:t>tact</a:t>
            </a:r>
            <a:r>
              <a:rPr lang="tr-TR" b="1"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a:t>
            </a:r>
            <a:r>
              <a:rPr lang="tr-TR" dirty="0" err="1" smtClean="0">
                <a:latin typeface="Times New Roman" panose="02020603050405020304" pitchFamily="18" charset="0"/>
                <a:cs typeface="Times New Roman" panose="02020603050405020304" pitchFamily="18" charset="0"/>
              </a:rPr>
              <a:t>judgement</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perception</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discretion</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happens</a:t>
            </a:r>
            <a:r>
              <a:rPr lang="tr-TR" dirty="0" smtClean="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when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they</a:t>
            </a:r>
            <a:r>
              <a:rPr lang="tr-TR" dirty="0">
                <a:latin typeface="Times New Roman" panose="02020603050405020304" pitchFamily="18" charset="0"/>
                <a:cs typeface="Times New Roman" panose="02020603050405020304" pitchFamily="18" charset="0"/>
              </a:rPr>
              <a:t> name </a:t>
            </a:r>
            <a:r>
              <a:rPr lang="tr-TR" dirty="0" err="1">
                <a:latin typeface="Times New Roman" panose="02020603050405020304" pitchFamily="18" charset="0"/>
                <a:cs typeface="Times New Roman" panose="02020603050405020304" pitchFamily="18" charset="0"/>
              </a:rPr>
              <a:t>or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identify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objects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saying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Teddy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bear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when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see</a:t>
            </a:r>
            <a:r>
              <a:rPr lang="tr-TR" dirty="0">
                <a:latin typeface="Times New Roman" panose="02020603050405020304" pitchFamily="18" charset="0"/>
                <a:cs typeface="Times New Roman" panose="02020603050405020304" pitchFamily="18" charset="0"/>
              </a:rPr>
              <a:t> a </a:t>
            </a:r>
            <a:r>
              <a:rPr lang="tr-TR" dirty="0" smtClean="0">
                <a:latin typeface="Times New Roman" panose="02020603050405020304" pitchFamily="18" charset="0"/>
                <a:cs typeface="Times New Roman" panose="02020603050405020304" pitchFamily="18" charset="0"/>
              </a:rPr>
              <a:t>toy. </a:t>
            </a:r>
            <a:r>
              <a:rPr lang="tr-TR" b="1" dirty="0" err="1">
                <a:latin typeface="Times New Roman" panose="02020603050405020304" pitchFamily="18" charset="0"/>
                <a:cs typeface="Times New Roman" panose="02020603050405020304" pitchFamily="18" charset="0"/>
              </a:rPr>
              <a:t>The</a:t>
            </a:r>
            <a:r>
              <a:rPr lang="tr-TR" b="1"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echoic</a:t>
            </a:r>
            <a:r>
              <a:rPr lang="tr-TR" b="1"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verbal</a:t>
            </a:r>
            <a:r>
              <a:rPr lang="tr-TR" b="1"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operant</a:t>
            </a:r>
            <a:r>
              <a:rPr lang="tr-TR" dirty="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comes</a:t>
            </a:r>
            <a:r>
              <a:rPr lang="tr-TR" dirty="0" smtClean="0">
                <a:latin typeface="Times New Roman" panose="02020603050405020304" pitchFamily="18" charset="0"/>
                <a:cs typeface="Times New Roman" panose="02020603050405020304" pitchFamily="18" charset="0"/>
              </a:rPr>
              <a:t> in </a:t>
            </a:r>
            <a:r>
              <a:rPr lang="tr-TR" dirty="0" err="1">
                <a:latin typeface="Times New Roman" panose="02020603050405020304" pitchFamily="18" charset="0"/>
                <a:cs typeface="Times New Roman" panose="02020603050405020304" pitchFamily="18" charset="0"/>
              </a:rPr>
              <a:t>when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repeat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whatever</a:t>
            </a:r>
            <a:r>
              <a:rPr lang="tr-TR" dirty="0">
                <a:latin typeface="Times New Roman" panose="02020603050405020304" pitchFamily="18" charset="0"/>
                <a:cs typeface="Times New Roman" panose="02020603050405020304" pitchFamily="18" charset="0"/>
              </a:rPr>
              <a:t> has </a:t>
            </a:r>
            <a:r>
              <a:rPr lang="tr-TR" dirty="0" err="1">
                <a:latin typeface="Times New Roman" panose="02020603050405020304" pitchFamily="18" charset="0"/>
                <a:cs typeface="Times New Roman" panose="02020603050405020304" pitchFamily="18" charset="0"/>
              </a:rPr>
              <a:t>been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said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them</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saying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Happy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when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someone</a:t>
            </a:r>
            <a:r>
              <a:rPr lang="tr-TR" dirty="0">
                <a:latin typeface="Times New Roman" panose="02020603050405020304" pitchFamily="18" charset="0"/>
                <a:cs typeface="Times New Roman" panose="02020603050405020304" pitchFamily="18" charset="0"/>
              </a:rPr>
              <a:t> has </a:t>
            </a:r>
            <a:r>
              <a:rPr lang="tr-TR" dirty="0" err="1">
                <a:latin typeface="Times New Roman" panose="02020603050405020304" pitchFamily="18" charset="0"/>
                <a:cs typeface="Times New Roman" panose="02020603050405020304" pitchFamily="18" charset="0"/>
              </a:rPr>
              <a:t>said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Happy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them</a:t>
            </a:r>
            <a:r>
              <a:rPr lang="tr-TR"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The</a:t>
            </a:r>
            <a:r>
              <a:rPr lang="tr-TR" b="1"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intraverbal</a:t>
            </a:r>
            <a:r>
              <a:rPr lang="tr-TR" b="1"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operant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occurs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when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answering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questions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having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conversations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where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speaker’s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words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lead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other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words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When</a:t>
            </a:r>
            <a:r>
              <a:rPr lang="tr-TR" dirty="0">
                <a:latin typeface="Times New Roman" panose="02020603050405020304" pitchFamily="18" charset="0"/>
                <a:cs typeface="Times New Roman" panose="02020603050405020304" pitchFamily="18" charset="0"/>
              </a:rPr>
              <a:t> a </a:t>
            </a:r>
            <a:r>
              <a:rPr lang="tr-TR" dirty="0" err="1" smtClean="0">
                <a:latin typeface="Times New Roman" panose="02020603050405020304" pitchFamily="18" charset="0"/>
                <a:cs typeface="Times New Roman" panose="02020603050405020304" pitchFamily="18" charset="0"/>
              </a:rPr>
              <a:t>mother</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begins</a:t>
            </a:r>
            <a:r>
              <a:rPr lang="tr-TR" dirty="0" smtClean="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a:t>
            </a:r>
            <a:r>
              <a:rPr lang="tr-TR" dirty="0" err="1">
                <a:latin typeface="Times New Roman" panose="02020603050405020304" pitchFamily="18" charset="0"/>
                <a:cs typeface="Times New Roman" panose="02020603050405020304" pitchFamily="18" charset="0"/>
              </a:rPr>
              <a:t>Mommy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baby</a:t>
            </a:r>
            <a:r>
              <a:rPr lang="tr-TR" dirty="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answers</a:t>
            </a:r>
            <a:r>
              <a:rPr lang="tr-TR" dirty="0" smtClean="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with</a:t>
            </a:r>
            <a:r>
              <a:rPr lang="tr-TR" dirty="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the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word</a:t>
            </a:r>
            <a:r>
              <a:rPr lang="tr-TR" dirty="0" smtClean="0">
                <a:latin typeface="Times New Roman" panose="02020603050405020304" pitchFamily="18" charset="0"/>
                <a:cs typeface="Times New Roman" panose="02020603050405020304" pitchFamily="18" charset="0"/>
              </a:rPr>
              <a:t> “me</a:t>
            </a:r>
            <a:r>
              <a:rPr lang="tr-TR" dirty="0">
                <a:latin typeface="Times New Roman" panose="02020603050405020304" pitchFamily="18" charset="0"/>
                <a:cs typeface="Times New Roman" panose="02020603050405020304" pitchFamily="18" charset="0"/>
              </a:rPr>
              <a:t>!"</a:t>
            </a:r>
          </a:p>
          <a:p>
            <a:pPr algn="just"/>
            <a:r>
              <a:rPr lang="tr-TR" dirty="0" err="1">
                <a:latin typeface="Times New Roman" panose="02020603050405020304" pitchFamily="18" charset="0"/>
                <a:cs typeface="Times New Roman" panose="02020603050405020304" pitchFamily="18" charset="0"/>
              </a:rPr>
              <a:t>Skinner’s</a:t>
            </a:r>
            <a:r>
              <a:rPr lang="tr-TR" dirty="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views</a:t>
            </a:r>
            <a:r>
              <a:rPr lang="tr-TR" dirty="0" smtClean="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of </a:t>
            </a:r>
            <a:r>
              <a:rPr lang="tr-TR" dirty="0" err="1" smtClean="0">
                <a:latin typeface="Times New Roman" panose="02020603050405020304" pitchFamily="18" charset="0"/>
                <a:cs typeface="Times New Roman" panose="02020603050405020304" pitchFamily="18" charset="0"/>
              </a:rPr>
              <a:t>language</a:t>
            </a:r>
            <a:r>
              <a:rPr lang="tr-TR" dirty="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were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very</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influential</a:t>
            </a:r>
            <a:r>
              <a:rPr lang="tr-TR" dirty="0" smtClean="0">
                <a:latin typeface="Times New Roman" panose="02020603050405020304" pitchFamily="18" charset="0"/>
                <a:cs typeface="Times New Roman" panose="02020603050405020304" pitchFamily="18" charset="0"/>
              </a:rPr>
              <a:t> at </a:t>
            </a:r>
            <a:r>
              <a:rPr lang="tr-TR" dirty="0" err="1" smtClean="0">
                <a:latin typeface="Times New Roman" panose="02020603050405020304" pitchFamily="18" charset="0"/>
                <a:cs typeface="Times New Roman" panose="02020603050405020304" pitchFamily="18" charset="0"/>
              </a:rPr>
              <a:t>the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first</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half</a:t>
            </a:r>
            <a:r>
              <a:rPr lang="tr-TR" dirty="0" smtClean="0">
                <a:latin typeface="Times New Roman" panose="02020603050405020304" pitchFamily="18" charset="0"/>
                <a:cs typeface="Times New Roman" panose="02020603050405020304" pitchFamily="18" charset="0"/>
              </a:rPr>
              <a:t> of </a:t>
            </a:r>
            <a:r>
              <a:rPr lang="tr-TR" dirty="0" err="1" smtClean="0">
                <a:latin typeface="Times New Roman" panose="02020603050405020304" pitchFamily="18" charset="0"/>
                <a:cs typeface="Times New Roman" panose="02020603050405020304" pitchFamily="18" charset="0"/>
              </a:rPr>
              <a:t>the</a:t>
            </a:r>
            <a:r>
              <a:rPr lang="tr-TR" dirty="0" smtClean="0">
                <a:latin typeface="Times New Roman" panose="02020603050405020304" pitchFamily="18" charset="0"/>
                <a:cs typeface="Times New Roman" panose="02020603050405020304" pitchFamily="18" charset="0"/>
              </a:rPr>
              <a:t> 20th </a:t>
            </a:r>
            <a:r>
              <a:rPr lang="tr-TR" dirty="0" err="1" smtClean="0">
                <a:latin typeface="Times New Roman" panose="02020603050405020304" pitchFamily="18" charset="0"/>
                <a:cs typeface="Times New Roman" panose="02020603050405020304" pitchFamily="18" charset="0"/>
              </a:rPr>
              <a:t>century</a:t>
            </a:r>
            <a:r>
              <a:rPr lang="tr-TR" dirty="0" smtClean="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but </a:t>
            </a:r>
            <a:r>
              <a:rPr lang="tr-TR" dirty="0" err="1" smtClean="0">
                <a:latin typeface="Times New Roman" panose="02020603050405020304" pitchFamily="18" charset="0"/>
                <a:cs typeface="Times New Roman" panose="02020603050405020304" pitchFamily="18" charset="0"/>
              </a:rPr>
              <a:t>after</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second</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half</a:t>
            </a:r>
            <a:r>
              <a:rPr lang="tr-TR" dirty="0" smtClean="0">
                <a:latin typeface="Times New Roman" panose="02020603050405020304" pitchFamily="18" charset="0"/>
                <a:cs typeface="Times New Roman" panose="02020603050405020304" pitchFamily="18" charset="0"/>
              </a:rPr>
              <a:t> of </a:t>
            </a:r>
            <a:r>
              <a:rPr lang="tr-TR" dirty="0" err="1" smtClean="0">
                <a:latin typeface="Times New Roman" panose="02020603050405020304" pitchFamily="18" charset="0"/>
                <a:cs typeface="Times New Roman" panose="02020603050405020304" pitchFamily="18" charset="0"/>
              </a:rPr>
              <a:t>the</a:t>
            </a:r>
            <a:r>
              <a:rPr lang="tr-TR" dirty="0" smtClean="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20th </a:t>
            </a:r>
            <a:r>
              <a:rPr lang="tr-TR" dirty="0" err="1" smtClean="0">
                <a:latin typeface="Times New Roman" panose="02020603050405020304" pitchFamily="18" charset="0"/>
                <a:cs typeface="Times New Roman" panose="02020603050405020304" pitchFamily="18" charset="0"/>
              </a:rPr>
              <a:t>century</a:t>
            </a:r>
            <a:r>
              <a:rPr lang="tr-TR" dirty="0" smtClean="0">
                <a:latin typeface="Times New Roman" panose="02020603050405020304" pitchFamily="18" charset="0"/>
                <a:cs typeface="Times New Roman" panose="02020603050405020304" pitchFamily="18" charset="0"/>
              </a:rPr>
              <a:t>, a </a:t>
            </a:r>
            <a:r>
              <a:rPr lang="tr-TR" dirty="0" err="1" smtClean="0">
                <a:latin typeface="Times New Roman" panose="02020603050405020304" pitchFamily="18" charset="0"/>
                <a:cs typeface="Times New Roman" panose="02020603050405020304" pitchFamily="18" charset="0"/>
              </a:rPr>
              <a:t>strong</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critic</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which</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was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spoken</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out</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mainly</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by</a:t>
            </a:r>
            <a:r>
              <a:rPr lang="tr-TR" dirty="0" smtClean="0">
                <a:latin typeface="Times New Roman" panose="02020603050405020304" pitchFamily="18" charset="0"/>
                <a:cs typeface="Times New Roman" panose="02020603050405020304" pitchFamily="18" charset="0"/>
              </a:rPr>
              <a:t> Chomsky </a:t>
            </a:r>
            <a:r>
              <a:rPr lang="tr-TR" dirty="0" err="1" smtClean="0">
                <a:latin typeface="Times New Roman" panose="02020603050405020304" pitchFamily="18" charset="0"/>
                <a:cs typeface="Times New Roman" panose="02020603050405020304" pitchFamily="18" charset="0"/>
              </a:rPr>
              <a:t>began</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refute</a:t>
            </a:r>
            <a:r>
              <a:rPr lang="tr-TR" dirty="0" smtClean="0">
                <a:latin typeface="Times New Roman" panose="02020603050405020304" pitchFamily="18" charset="0"/>
                <a:cs typeface="Times New Roman" panose="02020603050405020304" pitchFamily="18" charset="0"/>
              </a:rPr>
              <a:t> his </a:t>
            </a:r>
            <a:r>
              <a:rPr lang="tr-TR" dirty="0" err="1" smtClean="0">
                <a:latin typeface="Times New Roman" panose="02020603050405020304" pitchFamily="18" charset="0"/>
                <a:cs typeface="Times New Roman" panose="02020603050405020304" pitchFamily="18" charset="0"/>
              </a:rPr>
              <a:t>arguments</a:t>
            </a:r>
            <a:r>
              <a:rPr lang="tr-TR" dirty="0" smtClean="0">
                <a:latin typeface="Times New Roman" panose="02020603050405020304" pitchFamily="18" charset="0"/>
                <a:cs typeface="Times New Roman" panose="02020603050405020304" pitchFamily="18" charset="0"/>
              </a:rPr>
              <a:t>.</a:t>
            </a:r>
            <a:endParaRPr lang="tr-TR" dirty="0">
              <a:latin typeface="Times New Roman" panose="02020603050405020304" pitchFamily="18" charset="0"/>
              <a:cs typeface="Times New Roman" panose="02020603050405020304" pitchFamily="18" charset="0"/>
            </a:endParaRPr>
          </a:p>
          <a:p>
            <a:pPr algn="just"/>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4117474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19953" y="134471"/>
            <a:ext cx="11264152" cy="448235"/>
          </a:xfrm>
        </p:spPr>
        <p:txBody>
          <a:bodyPr>
            <a:normAutofit fontScale="90000"/>
          </a:bodyPr>
          <a:lstStyle/>
          <a:p>
            <a:pPr algn="ctr"/>
            <a:r>
              <a:rPr lang="tr-TR" b="1" dirty="0" err="1">
                <a:solidFill>
                  <a:srgbClr val="C00000"/>
                </a:solidFill>
                <a:latin typeface="Times New Roman" panose="02020603050405020304" pitchFamily="18" charset="0"/>
                <a:cs typeface="Times New Roman" panose="02020603050405020304" pitchFamily="18" charset="0"/>
              </a:rPr>
              <a:t>What</a:t>
            </a:r>
            <a:r>
              <a:rPr lang="tr-TR" b="1" dirty="0">
                <a:solidFill>
                  <a:srgbClr val="C00000"/>
                </a:solidFill>
                <a:latin typeface="Times New Roman" panose="02020603050405020304" pitchFamily="18" charset="0"/>
                <a:cs typeface="Times New Roman" panose="02020603050405020304" pitchFamily="18" charset="0"/>
              </a:rPr>
              <a:t> is </a:t>
            </a:r>
            <a:r>
              <a:rPr lang="tr-TR" b="1" dirty="0" err="1">
                <a:solidFill>
                  <a:srgbClr val="C00000"/>
                </a:solidFill>
                <a:latin typeface="Times New Roman" panose="02020603050405020304" pitchFamily="18" charset="0"/>
                <a:cs typeface="Times New Roman" panose="02020603050405020304" pitchFamily="18" charset="0"/>
              </a:rPr>
              <a:t>the</a:t>
            </a:r>
            <a:r>
              <a:rPr lang="tr-TR" b="1" dirty="0">
                <a:solidFill>
                  <a:srgbClr val="C00000"/>
                </a:solidFill>
                <a:latin typeface="Times New Roman" panose="02020603050405020304" pitchFamily="18" charset="0"/>
                <a:cs typeface="Times New Roman" panose="02020603050405020304" pitchFamily="18" charset="0"/>
              </a:rPr>
              <a:t> </a:t>
            </a:r>
            <a:r>
              <a:rPr lang="tr-TR" b="1" dirty="0" err="1">
                <a:solidFill>
                  <a:srgbClr val="C00000"/>
                </a:solidFill>
                <a:latin typeface="Times New Roman" panose="02020603050405020304" pitchFamily="18" charset="0"/>
                <a:cs typeface="Times New Roman" panose="02020603050405020304" pitchFamily="18" charset="0"/>
              </a:rPr>
              <a:t>origin</a:t>
            </a:r>
            <a:r>
              <a:rPr lang="tr-TR" b="1" dirty="0">
                <a:solidFill>
                  <a:srgbClr val="C00000"/>
                </a:solidFill>
                <a:latin typeface="Times New Roman" panose="02020603050405020304" pitchFamily="18" charset="0"/>
                <a:cs typeface="Times New Roman" panose="02020603050405020304" pitchFamily="18" charset="0"/>
              </a:rPr>
              <a:t> of </a:t>
            </a:r>
            <a:r>
              <a:rPr lang="tr-TR" b="1" dirty="0" err="1">
                <a:solidFill>
                  <a:srgbClr val="C00000"/>
                </a:solidFill>
                <a:latin typeface="Times New Roman" panose="02020603050405020304" pitchFamily="18" charset="0"/>
                <a:cs typeface="Times New Roman" panose="02020603050405020304" pitchFamily="18" charset="0"/>
              </a:rPr>
              <a:t>language</a:t>
            </a:r>
            <a:r>
              <a:rPr lang="tr-TR" b="1" dirty="0">
                <a:solidFill>
                  <a:srgbClr val="C00000"/>
                </a:solidFill>
                <a:latin typeface="Times New Roman" panose="02020603050405020304" pitchFamily="18" charset="0"/>
                <a:cs typeface="Times New Roman" panose="02020603050405020304" pitchFamily="18" charset="0"/>
              </a:rPr>
              <a:t>?</a:t>
            </a:r>
            <a:endParaRPr lang="tr-TR" dirty="0"/>
          </a:p>
        </p:txBody>
      </p:sp>
      <p:sp>
        <p:nvSpPr>
          <p:cNvPr id="3" name="İçerik Yer Tutucusu 2"/>
          <p:cNvSpPr>
            <a:spLocks noGrp="1"/>
          </p:cNvSpPr>
          <p:nvPr>
            <p:ph idx="1"/>
          </p:nvPr>
        </p:nvSpPr>
        <p:spPr>
          <a:xfrm>
            <a:off x="188259" y="699248"/>
            <a:ext cx="11734800" cy="6006352"/>
          </a:xfrm>
        </p:spPr>
        <p:txBody>
          <a:bodyPr>
            <a:noAutofit/>
          </a:bodyPr>
          <a:lstStyle/>
          <a:p>
            <a:pPr algn="just"/>
            <a:r>
              <a:rPr lang="tr-TR" sz="1600" dirty="0" err="1">
                <a:latin typeface="Times New Roman" panose="02020603050405020304" pitchFamily="18" charset="0"/>
                <a:cs typeface="Times New Roman" panose="02020603050405020304" pitchFamily="18" charset="0"/>
              </a:rPr>
              <a:t>The</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view</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that</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suggests</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that</a:t>
            </a:r>
            <a:r>
              <a:rPr lang="tr-TR" sz="1600" dirty="0">
                <a:latin typeface="Times New Roman" panose="02020603050405020304" pitchFamily="18" charset="0"/>
                <a:cs typeface="Times New Roman" panose="02020603050405020304" pitchFamily="18" charset="0"/>
              </a:rPr>
              <a:t> </a:t>
            </a:r>
            <a:r>
              <a:rPr lang="tr-TR" sz="1600" dirty="0" err="1" smtClean="0">
                <a:latin typeface="Times New Roman" panose="02020603050405020304" pitchFamily="18" charset="0"/>
                <a:cs typeface="Times New Roman" panose="02020603050405020304" pitchFamily="18" charset="0"/>
              </a:rPr>
              <a:t>mostly</a:t>
            </a:r>
            <a:r>
              <a:rPr lang="tr-TR" sz="1600" dirty="0" smtClean="0">
                <a:latin typeface="Times New Roman" panose="02020603050405020304" pitchFamily="18" charset="0"/>
                <a:cs typeface="Times New Roman" panose="02020603050405020304" pitchFamily="18" charset="0"/>
              </a:rPr>
              <a:t> </a:t>
            </a:r>
            <a:r>
              <a:rPr lang="tr-TR" sz="1600" dirty="0" err="1" smtClean="0">
                <a:latin typeface="Times New Roman" panose="02020603050405020304" pitchFamily="18" charset="0"/>
                <a:cs typeface="Times New Roman" panose="02020603050405020304" pitchFamily="18" charset="0"/>
              </a:rPr>
              <a:t>genetic</a:t>
            </a:r>
            <a:r>
              <a:rPr lang="tr-TR" sz="1600" dirty="0" smtClean="0">
                <a:latin typeface="Times New Roman" panose="02020603050405020304" pitchFamily="18" charset="0"/>
                <a:cs typeface="Times New Roman" panose="02020603050405020304" pitchFamily="18" charset="0"/>
              </a:rPr>
              <a:t> </a:t>
            </a:r>
            <a:r>
              <a:rPr lang="tr-TR" sz="1600" dirty="0" err="1" smtClean="0">
                <a:latin typeface="Times New Roman" panose="02020603050405020304" pitchFamily="18" charset="0"/>
                <a:cs typeface="Times New Roman" panose="02020603050405020304" pitchFamily="18" charset="0"/>
              </a:rPr>
              <a:t>factors</a:t>
            </a:r>
            <a:r>
              <a:rPr lang="tr-TR" sz="1600" dirty="0" smtClean="0">
                <a:latin typeface="Times New Roman" panose="02020603050405020304" pitchFamily="18" charset="0"/>
                <a:cs typeface="Times New Roman" panose="02020603050405020304" pitchFamily="18" charset="0"/>
              </a:rPr>
              <a:t> </a:t>
            </a:r>
            <a:r>
              <a:rPr lang="tr-TR" sz="1600" dirty="0" err="1" smtClean="0">
                <a:latin typeface="Times New Roman" panose="02020603050405020304" pitchFamily="18" charset="0"/>
                <a:cs typeface="Times New Roman" panose="02020603050405020304" pitchFamily="18" charset="0"/>
              </a:rPr>
              <a:t>played</a:t>
            </a:r>
            <a:r>
              <a:rPr lang="tr-TR" sz="1600" dirty="0" smtClean="0">
                <a:latin typeface="Times New Roman" panose="02020603050405020304" pitchFamily="18" charset="0"/>
                <a:cs typeface="Times New Roman" panose="02020603050405020304" pitchFamily="18" charset="0"/>
              </a:rPr>
              <a:t> a role in </a:t>
            </a:r>
            <a:r>
              <a:rPr lang="tr-TR" sz="1600" dirty="0" err="1" smtClean="0">
                <a:latin typeface="Times New Roman" panose="02020603050405020304" pitchFamily="18" charset="0"/>
                <a:cs typeface="Times New Roman" panose="02020603050405020304" pitchFamily="18" charset="0"/>
              </a:rPr>
              <a:t>the</a:t>
            </a:r>
            <a:r>
              <a:rPr lang="tr-TR" sz="1600" dirty="0" smtClean="0">
                <a:latin typeface="Times New Roman" panose="02020603050405020304" pitchFamily="18" charset="0"/>
                <a:cs typeface="Times New Roman" panose="02020603050405020304" pitchFamily="18" charset="0"/>
              </a:rPr>
              <a:t> </a:t>
            </a:r>
            <a:r>
              <a:rPr lang="tr-TR" sz="1600" dirty="0" err="1" smtClean="0">
                <a:latin typeface="Times New Roman" panose="02020603050405020304" pitchFamily="18" charset="0"/>
                <a:cs typeface="Times New Roman" panose="02020603050405020304" pitchFamily="18" charset="0"/>
              </a:rPr>
              <a:t>existence</a:t>
            </a:r>
            <a:r>
              <a:rPr lang="tr-TR" sz="1600" dirty="0" smtClean="0">
                <a:latin typeface="Times New Roman" panose="02020603050405020304" pitchFamily="18" charset="0"/>
                <a:cs typeface="Times New Roman" panose="02020603050405020304" pitchFamily="18" charset="0"/>
              </a:rPr>
              <a:t> of </a:t>
            </a:r>
            <a:r>
              <a:rPr lang="tr-TR" sz="1600" dirty="0" err="1" smtClean="0">
                <a:latin typeface="Times New Roman" panose="02020603050405020304" pitchFamily="18" charset="0"/>
                <a:cs typeface="Times New Roman" panose="02020603050405020304" pitchFamily="18" charset="0"/>
              </a:rPr>
              <a:t>language</a:t>
            </a:r>
            <a:r>
              <a:rPr lang="tr-TR" sz="1600" dirty="0">
                <a:latin typeface="Times New Roman" panose="02020603050405020304" pitchFamily="18" charset="0"/>
                <a:cs typeface="Times New Roman" panose="02020603050405020304" pitchFamily="18" charset="0"/>
              </a:rPr>
              <a:t>:</a:t>
            </a:r>
          </a:p>
          <a:p>
            <a:pPr algn="just"/>
            <a:r>
              <a:rPr lang="tr-TR" sz="1600" dirty="0" err="1">
                <a:latin typeface="Times New Roman" panose="02020603050405020304" pitchFamily="18" charset="0"/>
                <a:cs typeface="Times New Roman" panose="02020603050405020304" pitchFamily="18" charset="0"/>
              </a:rPr>
              <a:t>Noam</a:t>
            </a:r>
            <a:r>
              <a:rPr lang="tr-TR" sz="1600" dirty="0">
                <a:latin typeface="Times New Roman" panose="02020603050405020304" pitchFamily="18" charset="0"/>
                <a:cs typeface="Times New Roman" panose="02020603050405020304" pitchFamily="18" charset="0"/>
              </a:rPr>
              <a:t> </a:t>
            </a:r>
            <a:r>
              <a:rPr lang="tr-TR" sz="1600" dirty="0" smtClean="0">
                <a:latin typeface="Times New Roman" panose="02020603050405020304" pitchFamily="18" charset="0"/>
                <a:cs typeface="Times New Roman" panose="02020603050405020304" pitchFamily="18" charset="0"/>
              </a:rPr>
              <a:t>Chomsky </a:t>
            </a:r>
            <a:r>
              <a:rPr lang="tr-TR" sz="1600" dirty="0" err="1" smtClean="0">
                <a:latin typeface="Times New Roman" panose="02020603050405020304" pitchFamily="18" charset="0"/>
                <a:cs typeface="Times New Roman" panose="02020603050405020304" pitchFamily="18" charset="0"/>
              </a:rPr>
              <a:t>who</a:t>
            </a:r>
            <a:r>
              <a:rPr lang="tr-TR" sz="1600" dirty="0" smtClean="0">
                <a:latin typeface="Times New Roman" panose="02020603050405020304" pitchFamily="18" charset="0"/>
                <a:cs typeface="Times New Roman" panose="02020603050405020304" pitchFamily="18" charset="0"/>
              </a:rPr>
              <a:t> </a:t>
            </a:r>
            <a:r>
              <a:rPr lang="tr-TR" sz="1600" dirty="0" err="1" smtClean="0">
                <a:latin typeface="Times New Roman" panose="02020603050405020304" pitchFamily="18" charset="0"/>
                <a:cs typeface="Times New Roman" panose="02020603050405020304" pitchFamily="18" charset="0"/>
              </a:rPr>
              <a:t>was</a:t>
            </a:r>
            <a:r>
              <a:rPr lang="tr-TR" sz="1600" dirty="0" smtClean="0">
                <a:latin typeface="Times New Roman" panose="02020603050405020304" pitchFamily="18" charset="0"/>
                <a:cs typeface="Times New Roman" panose="02020603050405020304" pitchFamily="18" charset="0"/>
              </a:rPr>
              <a:t> a </a:t>
            </a:r>
            <a:r>
              <a:rPr lang="tr-TR" sz="1600" dirty="0" err="1" smtClean="0">
                <a:latin typeface="Times New Roman" panose="02020603050405020304" pitchFamily="18" charset="0"/>
                <a:cs typeface="Times New Roman" panose="02020603050405020304" pitchFamily="18" charset="0"/>
              </a:rPr>
              <a:t>strong</a:t>
            </a:r>
            <a:r>
              <a:rPr lang="tr-TR" sz="1600" dirty="0" smtClean="0">
                <a:latin typeface="Times New Roman" panose="02020603050405020304" pitchFamily="18" charset="0"/>
                <a:cs typeface="Times New Roman" panose="02020603050405020304" pitchFamily="18" charset="0"/>
              </a:rPr>
              <a:t> </a:t>
            </a:r>
            <a:r>
              <a:rPr lang="tr-TR" sz="1600" dirty="0" err="1" smtClean="0">
                <a:latin typeface="Times New Roman" panose="02020603050405020304" pitchFamily="18" charset="0"/>
                <a:cs typeface="Times New Roman" panose="02020603050405020304" pitchFamily="18" charset="0"/>
              </a:rPr>
              <a:t>opponent</a:t>
            </a:r>
            <a:r>
              <a:rPr lang="tr-TR" sz="1600" dirty="0" smtClean="0">
                <a:latin typeface="Times New Roman" panose="02020603050405020304" pitchFamily="18" charset="0"/>
                <a:cs typeface="Times New Roman" panose="02020603050405020304" pitchFamily="18" charset="0"/>
              </a:rPr>
              <a:t> of </a:t>
            </a:r>
            <a:r>
              <a:rPr lang="tr-TR" sz="1600" dirty="0" err="1" smtClean="0">
                <a:latin typeface="Times New Roman" panose="02020603050405020304" pitchFamily="18" charset="0"/>
                <a:cs typeface="Times New Roman" panose="02020603050405020304" pitchFamily="18" charset="0"/>
              </a:rPr>
              <a:t>Skinner</a:t>
            </a:r>
            <a:r>
              <a:rPr lang="tr-TR" sz="1600" dirty="0" smtClean="0">
                <a:latin typeface="Times New Roman" panose="02020603050405020304" pitchFamily="18" charset="0"/>
                <a:cs typeface="Times New Roman" panose="02020603050405020304" pitchFamily="18" charset="0"/>
              </a:rPr>
              <a:t>, </a:t>
            </a:r>
            <a:r>
              <a:rPr lang="tr-TR" sz="1600" dirty="0" err="1" smtClean="0">
                <a:latin typeface="Times New Roman" panose="02020603050405020304" pitchFamily="18" charset="0"/>
                <a:cs typeface="Times New Roman" panose="02020603050405020304" pitchFamily="18" charset="0"/>
              </a:rPr>
              <a:t>suggested</a:t>
            </a:r>
            <a:r>
              <a:rPr lang="tr-TR" sz="1600" dirty="0" smtClean="0">
                <a:latin typeface="Times New Roman" panose="02020603050405020304" pitchFamily="18" charset="0"/>
                <a:cs typeface="Times New Roman" panose="02020603050405020304" pitchFamily="18" charset="0"/>
              </a:rPr>
              <a:t> </a:t>
            </a:r>
            <a:r>
              <a:rPr lang="tr-TR" sz="1600" dirty="0" err="1" smtClean="0">
                <a:latin typeface="Times New Roman" panose="02020603050405020304" pitchFamily="18" charset="0"/>
                <a:cs typeface="Times New Roman" panose="02020603050405020304" pitchFamily="18" charset="0"/>
              </a:rPr>
              <a:t>that</a:t>
            </a:r>
            <a:r>
              <a:rPr lang="tr-TR" sz="1600" dirty="0" smtClean="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infants</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possess</a:t>
            </a:r>
            <a:r>
              <a:rPr lang="tr-TR" sz="1600" dirty="0">
                <a:latin typeface="Times New Roman" panose="02020603050405020304" pitchFamily="18" charset="0"/>
                <a:cs typeface="Times New Roman" panose="02020603050405020304" pitchFamily="18" charset="0"/>
              </a:rPr>
              <a:t> a </a:t>
            </a:r>
            <a:r>
              <a:rPr lang="tr-TR" sz="1600" dirty="0" err="1">
                <a:latin typeface="Times New Roman" panose="02020603050405020304" pitchFamily="18" charset="0"/>
                <a:cs typeface="Times New Roman" panose="02020603050405020304" pitchFamily="18" charset="0"/>
              </a:rPr>
              <a:t>language</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acquisition</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device</a:t>
            </a:r>
            <a:r>
              <a:rPr lang="tr-TR" sz="1600" dirty="0">
                <a:latin typeface="Times New Roman" panose="02020603050405020304" pitchFamily="18" charset="0"/>
                <a:cs typeface="Times New Roman" panose="02020603050405020304" pitchFamily="18" charset="0"/>
              </a:rPr>
              <a:t> </a:t>
            </a:r>
            <a:r>
              <a:rPr lang="tr-TR" sz="1600" dirty="0" smtClean="0">
                <a:latin typeface="Times New Roman" panose="02020603050405020304" pitchFamily="18" charset="0"/>
                <a:cs typeface="Times New Roman" panose="02020603050405020304" pitchFamily="18" charset="0"/>
              </a:rPr>
              <a:t>(LAD) </a:t>
            </a:r>
            <a:r>
              <a:rPr lang="tr-TR" sz="1600" dirty="0" err="1" smtClean="0">
                <a:latin typeface="Times New Roman" panose="02020603050405020304" pitchFamily="18" charset="0"/>
                <a:cs typeface="Times New Roman" panose="02020603050405020304" pitchFamily="18" charset="0"/>
              </a:rPr>
              <a:t>that</a:t>
            </a:r>
            <a:r>
              <a:rPr lang="tr-TR" sz="1600" dirty="0" smtClean="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preconditions</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the</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process</a:t>
            </a:r>
            <a:r>
              <a:rPr lang="tr-TR" sz="1600" dirty="0">
                <a:latin typeface="Times New Roman" panose="02020603050405020304" pitchFamily="18" charset="0"/>
                <a:cs typeface="Times New Roman" panose="02020603050405020304" pitchFamily="18" charset="0"/>
              </a:rPr>
              <a:t> of </a:t>
            </a:r>
            <a:r>
              <a:rPr lang="tr-TR" sz="1600" dirty="0" err="1">
                <a:latin typeface="Times New Roman" panose="02020603050405020304" pitchFamily="18" charset="0"/>
                <a:cs typeface="Times New Roman" panose="02020603050405020304" pitchFamily="18" charset="0"/>
              </a:rPr>
              <a:t>learning</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and</a:t>
            </a:r>
            <a:r>
              <a:rPr lang="tr-TR" sz="1600" dirty="0">
                <a:latin typeface="Times New Roman" panose="02020603050405020304" pitchFamily="18" charset="0"/>
                <a:cs typeface="Times New Roman" panose="02020603050405020304" pitchFamily="18" charset="0"/>
              </a:rPr>
              <a:t> </a:t>
            </a:r>
            <a:r>
              <a:rPr lang="tr-TR" sz="1600" dirty="0" err="1" smtClean="0">
                <a:latin typeface="Times New Roman" panose="02020603050405020304" pitchFamily="18" charset="0"/>
                <a:cs typeface="Times New Roman" panose="02020603050405020304" pitchFamily="18" charset="0"/>
              </a:rPr>
              <a:t>asserted</a:t>
            </a:r>
            <a:r>
              <a:rPr lang="tr-TR" sz="1600" dirty="0" smtClean="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the</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existence</a:t>
            </a:r>
            <a:r>
              <a:rPr lang="tr-TR" sz="1600" dirty="0">
                <a:latin typeface="Times New Roman" panose="02020603050405020304" pitchFamily="18" charset="0"/>
                <a:cs typeface="Times New Roman" panose="02020603050405020304" pitchFamily="18" charset="0"/>
              </a:rPr>
              <a:t> of a Universal </a:t>
            </a:r>
            <a:r>
              <a:rPr lang="tr-TR" sz="1600" dirty="0" err="1" smtClean="0">
                <a:latin typeface="Times New Roman" panose="02020603050405020304" pitchFamily="18" charset="0"/>
                <a:cs typeface="Times New Roman" panose="02020603050405020304" pitchFamily="18" charset="0"/>
              </a:rPr>
              <a:t>Grammar</a:t>
            </a:r>
            <a:r>
              <a:rPr lang="tr-TR" sz="1600" dirty="0" smtClean="0">
                <a:latin typeface="Times New Roman" panose="02020603050405020304" pitchFamily="18" charset="0"/>
                <a:cs typeface="Times New Roman" panose="02020603050405020304" pitchFamily="18" charset="0"/>
              </a:rPr>
              <a:t> (UG), </a:t>
            </a:r>
            <a:r>
              <a:rPr lang="tr-TR" sz="1600" dirty="0">
                <a:latin typeface="Times New Roman" panose="02020603050405020304" pitchFamily="18" charset="0"/>
                <a:cs typeface="Times New Roman" panose="02020603050405020304" pitchFamily="18" charset="0"/>
              </a:rPr>
              <a:t>a set of </a:t>
            </a:r>
            <a:r>
              <a:rPr lang="tr-TR" sz="1600" dirty="0" err="1">
                <a:latin typeface="Times New Roman" panose="02020603050405020304" pitchFamily="18" charset="0"/>
                <a:cs typeface="Times New Roman" panose="02020603050405020304" pitchFamily="18" charset="0"/>
              </a:rPr>
              <a:t>rules</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substantiating</a:t>
            </a:r>
            <a:r>
              <a:rPr lang="tr-TR" sz="1600" dirty="0">
                <a:latin typeface="Times New Roman" panose="02020603050405020304" pitchFamily="18" charset="0"/>
                <a:cs typeface="Times New Roman" panose="02020603050405020304" pitchFamily="18" charset="0"/>
              </a:rPr>
              <a:t> </a:t>
            </a:r>
            <a:r>
              <a:rPr lang="tr-TR" sz="1600" dirty="0" err="1" smtClean="0">
                <a:latin typeface="Times New Roman" panose="02020603050405020304" pitchFamily="18" charset="0"/>
                <a:cs typeface="Times New Roman" panose="02020603050405020304" pitchFamily="18" charset="0"/>
              </a:rPr>
              <a:t>the</a:t>
            </a:r>
            <a:r>
              <a:rPr lang="tr-TR" sz="1600" dirty="0" smtClean="0">
                <a:latin typeface="Times New Roman" panose="02020603050405020304" pitchFamily="18" charset="0"/>
                <a:cs typeface="Times New Roman" panose="02020603050405020304" pitchFamily="18" charset="0"/>
              </a:rPr>
              <a:t> </a:t>
            </a:r>
            <a:r>
              <a:rPr lang="tr-TR" sz="1600" dirty="0" err="1" smtClean="0">
                <a:latin typeface="Times New Roman" panose="02020603050405020304" pitchFamily="18" charset="0"/>
                <a:cs typeface="Times New Roman" panose="02020603050405020304" pitchFamily="18" charset="0"/>
              </a:rPr>
              <a:t>transformative-generative</a:t>
            </a:r>
            <a:r>
              <a:rPr lang="tr-TR" sz="1600" dirty="0" smtClean="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theory</a:t>
            </a:r>
            <a:r>
              <a:rPr lang="tr-TR" sz="1600" dirty="0">
                <a:latin typeface="Times New Roman" panose="02020603050405020304" pitchFamily="18" charset="0"/>
                <a:cs typeface="Times New Roman" panose="02020603050405020304" pitchFamily="18" charset="0"/>
              </a:rPr>
              <a:t> of </a:t>
            </a:r>
            <a:r>
              <a:rPr lang="tr-TR" sz="1600" dirty="0" err="1">
                <a:latin typeface="Times New Roman" panose="02020603050405020304" pitchFamily="18" charset="0"/>
                <a:cs typeface="Times New Roman" panose="02020603050405020304" pitchFamily="18" charset="0"/>
              </a:rPr>
              <a:t>language</a:t>
            </a:r>
            <a:r>
              <a:rPr lang="tr-TR" sz="1600" dirty="0">
                <a:latin typeface="Times New Roman" panose="02020603050405020304" pitchFamily="18" charset="0"/>
                <a:cs typeface="Times New Roman" panose="02020603050405020304" pitchFamily="18" charset="0"/>
              </a:rPr>
              <a:t>.</a:t>
            </a:r>
          </a:p>
          <a:p>
            <a:pPr algn="just"/>
            <a:r>
              <a:rPr lang="tr-TR" sz="1600" dirty="0" err="1">
                <a:latin typeface="Times New Roman" panose="02020603050405020304" pitchFamily="18" charset="0"/>
                <a:cs typeface="Times New Roman" panose="02020603050405020304" pitchFamily="18" charset="0"/>
              </a:rPr>
              <a:t>According</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to</a:t>
            </a:r>
            <a:r>
              <a:rPr lang="tr-TR" sz="1600" dirty="0">
                <a:latin typeface="Times New Roman" panose="02020603050405020304" pitchFamily="18" charset="0"/>
                <a:cs typeface="Times New Roman" panose="02020603050405020304" pitchFamily="18" charset="0"/>
              </a:rPr>
              <a:t> Chomsky, </a:t>
            </a:r>
            <a:r>
              <a:rPr lang="tr-TR" sz="1600" dirty="0" err="1">
                <a:latin typeface="Times New Roman" panose="02020603050405020304" pitchFamily="18" charset="0"/>
                <a:cs typeface="Times New Roman" panose="02020603050405020304" pitchFamily="18" charset="0"/>
              </a:rPr>
              <a:t>studying</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language</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purely</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from</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the</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input-output</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perspective</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without</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any</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insight</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into</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its</a:t>
            </a:r>
            <a:r>
              <a:rPr lang="tr-TR" sz="1600" dirty="0">
                <a:latin typeface="Times New Roman" panose="02020603050405020304" pitchFamily="18" charset="0"/>
                <a:cs typeface="Times New Roman" panose="02020603050405020304" pitchFamily="18" charset="0"/>
              </a:rPr>
              <a:t> </a:t>
            </a:r>
            <a:r>
              <a:rPr lang="tr-TR" sz="1600" dirty="0" err="1" smtClean="0">
                <a:latin typeface="Times New Roman" panose="02020603050405020304" pitchFamily="18" charset="0"/>
                <a:cs typeface="Times New Roman" panose="02020603050405020304" pitchFamily="18" charset="0"/>
              </a:rPr>
              <a:t>inner</a:t>
            </a:r>
            <a:r>
              <a:rPr lang="tr-TR" sz="1600" dirty="0">
                <a:latin typeface="Times New Roman" panose="02020603050405020304" pitchFamily="18" charset="0"/>
                <a:cs typeface="Times New Roman" panose="02020603050405020304" pitchFamily="18" charset="0"/>
              </a:rPr>
              <a:t> </a:t>
            </a:r>
            <a:r>
              <a:rPr lang="tr-TR" sz="1600" dirty="0" err="1" smtClean="0">
                <a:latin typeface="Times New Roman" panose="02020603050405020304" pitchFamily="18" charset="0"/>
                <a:cs typeface="Times New Roman" panose="02020603050405020304" pitchFamily="18" charset="0"/>
              </a:rPr>
              <a:t>factors</a:t>
            </a:r>
            <a:r>
              <a:rPr lang="tr-TR" sz="1600" dirty="0" smtClean="0">
                <a:latin typeface="Times New Roman" panose="02020603050405020304" pitchFamily="18" charset="0"/>
                <a:cs typeface="Times New Roman" panose="02020603050405020304" pitchFamily="18" charset="0"/>
              </a:rPr>
              <a:t> </a:t>
            </a:r>
            <a:r>
              <a:rPr lang="tr-TR" sz="1600" dirty="0" err="1" smtClean="0">
                <a:latin typeface="Times New Roman" panose="02020603050405020304" pitchFamily="18" charset="0"/>
                <a:cs typeface="Times New Roman" panose="02020603050405020304" pitchFamily="18" charset="0"/>
              </a:rPr>
              <a:t>omits</a:t>
            </a:r>
            <a:r>
              <a:rPr lang="tr-TR" sz="1600" dirty="0" smtClean="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valuable</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information</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we</a:t>
            </a:r>
            <a:r>
              <a:rPr lang="tr-TR" sz="1600" dirty="0">
                <a:latin typeface="Times New Roman" panose="02020603050405020304" pitchFamily="18" charset="0"/>
                <a:cs typeface="Times New Roman" panose="02020603050405020304" pitchFamily="18" charset="0"/>
              </a:rPr>
              <a:t> can </a:t>
            </a:r>
            <a:r>
              <a:rPr lang="tr-TR" sz="1600" dirty="0" err="1">
                <a:latin typeface="Times New Roman" panose="02020603050405020304" pitchFamily="18" charset="0"/>
                <a:cs typeface="Times New Roman" panose="02020603050405020304" pitchFamily="18" charset="0"/>
              </a:rPr>
              <a:t>gather</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about</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the</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physiological</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processes</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Besides</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there</a:t>
            </a:r>
            <a:r>
              <a:rPr lang="tr-TR" sz="1600" dirty="0">
                <a:latin typeface="Times New Roman" panose="02020603050405020304" pitchFamily="18" charset="0"/>
                <a:cs typeface="Times New Roman" panose="02020603050405020304" pitchFamily="18" charset="0"/>
              </a:rPr>
              <a:t> is </a:t>
            </a:r>
            <a:r>
              <a:rPr lang="tr-TR" sz="1600" dirty="0" err="1">
                <a:latin typeface="Times New Roman" panose="02020603050405020304" pitchFamily="18" charset="0"/>
                <a:cs typeface="Times New Roman" panose="02020603050405020304" pitchFamily="18" charset="0"/>
              </a:rPr>
              <a:t>such</a:t>
            </a:r>
            <a:r>
              <a:rPr lang="tr-TR" sz="1600" dirty="0">
                <a:latin typeface="Times New Roman" panose="02020603050405020304" pitchFamily="18" charset="0"/>
                <a:cs typeface="Times New Roman" panose="02020603050405020304" pitchFamily="18" charset="0"/>
              </a:rPr>
              <a:t> a </a:t>
            </a:r>
            <a:r>
              <a:rPr lang="tr-TR" sz="1600" dirty="0" err="1">
                <a:latin typeface="Times New Roman" panose="02020603050405020304" pitchFamily="18" charset="0"/>
                <a:cs typeface="Times New Roman" panose="02020603050405020304" pitchFamily="18" charset="0"/>
              </a:rPr>
              <a:t>poverty</a:t>
            </a:r>
            <a:r>
              <a:rPr lang="tr-TR" sz="1600" dirty="0">
                <a:latin typeface="Times New Roman" panose="02020603050405020304" pitchFamily="18" charset="0"/>
                <a:cs typeface="Times New Roman" panose="02020603050405020304" pitchFamily="18" charset="0"/>
              </a:rPr>
              <a:t> of </a:t>
            </a:r>
            <a:r>
              <a:rPr lang="tr-TR" sz="1600" dirty="0" err="1" smtClean="0">
                <a:latin typeface="Times New Roman" panose="02020603050405020304" pitchFamily="18" charset="0"/>
                <a:cs typeface="Times New Roman" panose="02020603050405020304" pitchFamily="18" charset="0"/>
              </a:rPr>
              <a:t>stimulus</a:t>
            </a:r>
            <a:r>
              <a:rPr lang="tr-TR" sz="1600" dirty="0" smtClean="0">
                <a:latin typeface="Times New Roman" panose="02020603050405020304" pitchFamily="18" charset="0"/>
                <a:cs typeface="Times New Roman" panose="02020603050405020304" pitchFamily="18" charset="0"/>
              </a:rPr>
              <a:t> </a:t>
            </a:r>
            <a:r>
              <a:rPr lang="tr-TR" sz="1600" dirty="0">
                <a:latin typeface="Times New Roman" panose="02020603050405020304" pitchFamily="18" charset="0"/>
                <a:cs typeface="Times New Roman" panose="02020603050405020304" pitchFamily="18" charset="0"/>
              </a:rPr>
              <a:t>in </a:t>
            </a:r>
            <a:r>
              <a:rPr lang="tr-TR" sz="1600" dirty="0" err="1">
                <a:latin typeface="Times New Roman" panose="02020603050405020304" pitchFamily="18" charset="0"/>
                <a:cs typeface="Times New Roman" panose="02020603050405020304" pitchFamily="18" charset="0"/>
              </a:rPr>
              <a:t>the</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acquisition</a:t>
            </a:r>
            <a:r>
              <a:rPr lang="tr-TR" sz="1600" dirty="0">
                <a:latin typeface="Times New Roman" panose="02020603050405020304" pitchFamily="18" charset="0"/>
                <a:cs typeface="Times New Roman" panose="02020603050405020304" pitchFamily="18" charset="0"/>
              </a:rPr>
              <a:t> of </a:t>
            </a:r>
            <a:r>
              <a:rPr lang="tr-TR" sz="1600" dirty="0" err="1">
                <a:latin typeface="Times New Roman" panose="02020603050405020304" pitchFamily="18" charset="0"/>
                <a:cs typeface="Times New Roman" panose="02020603050405020304" pitchFamily="18" charset="0"/>
              </a:rPr>
              <a:t>language</a:t>
            </a:r>
            <a:r>
              <a:rPr lang="tr-TR" sz="1600" dirty="0">
                <a:latin typeface="Times New Roman" panose="02020603050405020304" pitchFamily="18" charset="0"/>
                <a:cs typeface="Times New Roman" panose="02020603050405020304" pitchFamily="18" charset="0"/>
              </a:rPr>
              <a:t> — a </a:t>
            </a:r>
            <a:r>
              <a:rPr lang="tr-TR" sz="1600" dirty="0" err="1">
                <a:latin typeface="Times New Roman" panose="02020603050405020304" pitchFamily="18" charset="0"/>
                <a:cs typeface="Times New Roman" panose="02020603050405020304" pitchFamily="18" charset="0"/>
              </a:rPr>
              <a:t>lack</a:t>
            </a:r>
            <a:r>
              <a:rPr lang="tr-TR" sz="1600" dirty="0">
                <a:latin typeface="Times New Roman" panose="02020603050405020304" pitchFamily="18" charset="0"/>
                <a:cs typeface="Times New Roman" panose="02020603050405020304" pitchFamily="18" charset="0"/>
              </a:rPr>
              <a:t> of </a:t>
            </a:r>
            <a:r>
              <a:rPr lang="tr-TR" sz="1600" dirty="0" err="1">
                <a:latin typeface="Times New Roman" panose="02020603050405020304" pitchFamily="18" charset="0"/>
                <a:cs typeface="Times New Roman" panose="02020603050405020304" pitchFamily="18" charset="0"/>
              </a:rPr>
              <a:t>coherent</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information</a:t>
            </a:r>
            <a:r>
              <a:rPr lang="tr-TR" sz="1600" dirty="0">
                <a:latin typeface="Times New Roman" panose="02020603050405020304" pitchFamily="18" charset="0"/>
                <a:cs typeface="Times New Roman" panose="02020603050405020304" pitchFamily="18" charset="0"/>
              </a:rPr>
              <a:t> </a:t>
            </a:r>
            <a:r>
              <a:rPr lang="tr-TR" sz="1600" dirty="0" err="1" smtClean="0">
                <a:latin typeface="Times New Roman" panose="02020603050405020304" pitchFamily="18" charset="0"/>
                <a:cs typeface="Times New Roman" panose="02020603050405020304" pitchFamily="18" charset="0"/>
              </a:rPr>
              <a:t>regularly</a:t>
            </a:r>
            <a:r>
              <a:rPr lang="tr-TR" sz="1600" dirty="0" smtClean="0">
                <a:latin typeface="Times New Roman" panose="02020603050405020304" pitchFamily="18" charset="0"/>
                <a:cs typeface="Times New Roman" panose="02020603050405020304" pitchFamily="18" charset="0"/>
              </a:rPr>
              <a:t> </a:t>
            </a:r>
            <a:r>
              <a:rPr lang="tr-TR" sz="1600" dirty="0" err="1" smtClean="0">
                <a:latin typeface="Times New Roman" panose="02020603050405020304" pitchFamily="18" charset="0"/>
                <a:cs typeface="Times New Roman" panose="02020603050405020304" pitchFamily="18" charset="0"/>
              </a:rPr>
              <a:t>perceived</a:t>
            </a:r>
            <a:r>
              <a:rPr lang="tr-TR" sz="1600" dirty="0" smtClean="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by</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babies</a:t>
            </a:r>
            <a:r>
              <a:rPr lang="tr-TR" sz="1600" dirty="0">
                <a:latin typeface="Times New Roman" panose="02020603050405020304" pitchFamily="18" charset="0"/>
                <a:cs typeface="Times New Roman" panose="02020603050405020304" pitchFamily="18" charset="0"/>
              </a:rPr>
              <a:t> — how can an </a:t>
            </a:r>
            <a:r>
              <a:rPr lang="tr-TR" sz="1600" dirty="0" err="1">
                <a:latin typeface="Times New Roman" panose="02020603050405020304" pitchFamily="18" charset="0"/>
                <a:cs typeface="Times New Roman" panose="02020603050405020304" pitchFamily="18" charset="0"/>
              </a:rPr>
              <a:t>infant</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acquire</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language</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without</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some</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preexisting</a:t>
            </a:r>
            <a:r>
              <a:rPr lang="tr-TR" sz="1600" dirty="0">
                <a:latin typeface="Times New Roman" panose="02020603050405020304" pitchFamily="18" charset="0"/>
                <a:cs typeface="Times New Roman" panose="02020603050405020304" pitchFamily="18" charset="0"/>
              </a:rPr>
              <a:t> </a:t>
            </a:r>
            <a:r>
              <a:rPr lang="tr-TR" sz="1600" dirty="0" err="1" smtClean="0">
                <a:latin typeface="Times New Roman" panose="02020603050405020304" pitchFamily="18" charset="0"/>
                <a:cs typeface="Times New Roman" panose="02020603050405020304" pitchFamily="18" charset="0"/>
              </a:rPr>
              <a:t>genetically</a:t>
            </a:r>
            <a:r>
              <a:rPr lang="tr-TR" sz="1600" dirty="0" smtClean="0">
                <a:latin typeface="Times New Roman" panose="02020603050405020304" pitchFamily="18" charset="0"/>
                <a:cs typeface="Times New Roman" panose="02020603050405020304" pitchFamily="18" charset="0"/>
              </a:rPr>
              <a:t> </a:t>
            </a:r>
            <a:r>
              <a:rPr lang="tr-TR" sz="1600" dirty="0" err="1" smtClean="0">
                <a:latin typeface="Times New Roman" panose="02020603050405020304" pitchFamily="18" charset="0"/>
                <a:cs typeface="Times New Roman" panose="02020603050405020304" pitchFamily="18" charset="0"/>
              </a:rPr>
              <a:t>determined</a:t>
            </a:r>
            <a:r>
              <a:rPr lang="tr-TR" sz="1600" dirty="0" smtClean="0">
                <a:latin typeface="Times New Roman" panose="02020603050405020304" pitchFamily="18" charset="0"/>
                <a:cs typeface="Times New Roman" panose="02020603050405020304" pitchFamily="18" charset="0"/>
              </a:rPr>
              <a:t> </a:t>
            </a:r>
            <a:r>
              <a:rPr lang="tr-TR" sz="1600" dirty="0" err="1" smtClean="0">
                <a:latin typeface="Times New Roman" panose="02020603050405020304" pitchFamily="18" charset="0"/>
                <a:cs typeface="Times New Roman" panose="02020603050405020304" pitchFamily="18" charset="0"/>
              </a:rPr>
              <a:t>cognitive</a:t>
            </a:r>
            <a:r>
              <a:rPr lang="tr-TR" sz="1600" dirty="0" smtClean="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abilities</a:t>
            </a:r>
            <a:r>
              <a:rPr lang="tr-TR" sz="1600" dirty="0">
                <a:latin typeface="Times New Roman" panose="02020603050405020304" pitchFamily="18" charset="0"/>
                <a:cs typeface="Times New Roman" panose="02020603050405020304" pitchFamily="18" charset="0"/>
              </a:rPr>
              <a:t>?</a:t>
            </a:r>
          </a:p>
          <a:p>
            <a:pPr algn="just"/>
            <a:r>
              <a:rPr lang="tr-TR" sz="1600" dirty="0" err="1" smtClean="0">
                <a:latin typeface="Times New Roman" panose="02020603050405020304" pitchFamily="18" charset="0"/>
                <a:cs typeface="Times New Roman" panose="02020603050405020304" pitchFamily="18" charset="0"/>
              </a:rPr>
              <a:t>We</a:t>
            </a:r>
            <a:r>
              <a:rPr lang="tr-TR" sz="1600" dirty="0" smtClean="0">
                <a:latin typeface="Times New Roman" panose="02020603050405020304" pitchFamily="18" charset="0"/>
                <a:cs typeface="Times New Roman" panose="02020603050405020304" pitchFamily="18" charset="0"/>
              </a:rPr>
              <a:t> </a:t>
            </a:r>
            <a:r>
              <a:rPr lang="tr-TR" sz="1600" dirty="0" err="1" smtClean="0">
                <a:latin typeface="Times New Roman" panose="02020603050405020304" pitchFamily="18" charset="0"/>
                <a:cs typeface="Times New Roman" panose="02020603050405020304" pitchFamily="18" charset="0"/>
              </a:rPr>
              <a:t>assume</a:t>
            </a:r>
            <a:r>
              <a:rPr lang="tr-TR" sz="1600" dirty="0" smtClean="0">
                <a:latin typeface="Times New Roman" panose="02020603050405020304" pitchFamily="18" charset="0"/>
                <a:cs typeface="Times New Roman" panose="02020603050405020304" pitchFamily="18" charset="0"/>
              </a:rPr>
              <a:t> </a:t>
            </a:r>
            <a:r>
              <a:rPr lang="tr-TR" sz="1600" dirty="0" err="1" smtClean="0">
                <a:latin typeface="Times New Roman" panose="02020603050405020304" pitchFamily="18" charset="0"/>
                <a:cs typeface="Times New Roman" panose="02020603050405020304" pitchFamily="18" charset="0"/>
              </a:rPr>
              <a:t>for</a:t>
            </a:r>
            <a:r>
              <a:rPr lang="tr-TR" sz="1600" dirty="0" smtClean="0">
                <a:latin typeface="Times New Roman" panose="02020603050405020304" pitchFamily="18" charset="0"/>
                <a:cs typeface="Times New Roman" panose="02020603050405020304" pitchFamily="18" charset="0"/>
              </a:rPr>
              <a:t> a </a:t>
            </a:r>
            <a:r>
              <a:rPr lang="tr-TR" sz="1600" dirty="0" err="1" smtClean="0">
                <a:latin typeface="Times New Roman" panose="02020603050405020304" pitchFamily="18" charset="0"/>
                <a:cs typeface="Times New Roman" panose="02020603050405020304" pitchFamily="18" charset="0"/>
              </a:rPr>
              <a:t>while</a:t>
            </a:r>
            <a:r>
              <a:rPr lang="tr-TR" sz="1600" dirty="0" smtClean="0">
                <a:latin typeface="Times New Roman" panose="02020603050405020304" pitchFamily="18" charset="0"/>
                <a:cs typeface="Times New Roman" panose="02020603050405020304" pitchFamily="18" charset="0"/>
              </a:rPr>
              <a:t> </a:t>
            </a:r>
            <a:r>
              <a:rPr lang="tr-TR" sz="1600" dirty="0" err="1" smtClean="0">
                <a:latin typeface="Times New Roman" panose="02020603050405020304" pitchFamily="18" charset="0"/>
                <a:cs typeface="Times New Roman" panose="02020603050405020304" pitchFamily="18" charset="0"/>
              </a:rPr>
              <a:t>that</a:t>
            </a:r>
            <a:r>
              <a:rPr lang="tr-TR" sz="1600" dirty="0" smtClean="0">
                <a:latin typeface="Times New Roman" panose="02020603050405020304" pitchFamily="18" charset="0"/>
                <a:cs typeface="Times New Roman" panose="02020603050405020304" pitchFamily="18" charset="0"/>
              </a:rPr>
              <a:t> </a:t>
            </a:r>
            <a:r>
              <a:rPr lang="tr-TR" sz="1600" dirty="0" err="1" smtClean="0">
                <a:latin typeface="Times New Roman" panose="02020603050405020304" pitchFamily="18" charset="0"/>
                <a:cs typeface="Times New Roman" panose="02020603050405020304" pitchFamily="18" charset="0"/>
              </a:rPr>
              <a:t>we</a:t>
            </a:r>
            <a:r>
              <a:rPr lang="tr-TR" sz="1600" dirty="0" smtClean="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possess</a:t>
            </a:r>
            <a:r>
              <a:rPr lang="tr-TR" sz="1600" dirty="0">
                <a:latin typeface="Times New Roman" panose="02020603050405020304" pitchFamily="18" charset="0"/>
                <a:cs typeface="Times New Roman" panose="02020603050405020304" pitchFamily="18" charset="0"/>
              </a:rPr>
              <a:t> a </a:t>
            </a:r>
            <a:r>
              <a:rPr lang="tr-TR" sz="1600" dirty="0" err="1">
                <a:latin typeface="Times New Roman" panose="02020603050405020304" pitchFamily="18" charset="0"/>
                <a:cs typeface="Times New Roman" panose="02020603050405020304" pitchFamily="18" charset="0"/>
              </a:rPr>
              <a:t>cognitive</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apparatus</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that</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prepares</a:t>
            </a:r>
            <a:r>
              <a:rPr lang="tr-TR" sz="1600" dirty="0">
                <a:latin typeface="Times New Roman" panose="02020603050405020304" pitchFamily="18" charset="0"/>
                <a:cs typeface="Times New Roman" panose="02020603050405020304" pitchFamily="18" charset="0"/>
              </a:rPr>
              <a:t> us </a:t>
            </a:r>
            <a:r>
              <a:rPr lang="tr-TR" sz="1600" dirty="0" err="1">
                <a:latin typeface="Times New Roman" panose="02020603050405020304" pitchFamily="18" charset="0"/>
                <a:cs typeface="Times New Roman" panose="02020603050405020304" pitchFamily="18" charset="0"/>
              </a:rPr>
              <a:t>for</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learning</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language</a:t>
            </a:r>
            <a:r>
              <a:rPr lang="tr-TR" sz="1600" dirty="0">
                <a:latin typeface="Times New Roman" panose="02020603050405020304" pitchFamily="18" charset="0"/>
                <a:cs typeface="Times New Roman" panose="02020603050405020304" pitchFamily="18" charset="0"/>
              </a:rPr>
              <a:t> in a </a:t>
            </a:r>
            <a:r>
              <a:rPr lang="tr-TR" sz="1600" dirty="0" err="1">
                <a:latin typeface="Times New Roman" panose="02020603050405020304" pitchFamily="18" charset="0"/>
                <a:cs typeface="Times New Roman" panose="02020603050405020304" pitchFamily="18" charset="0"/>
              </a:rPr>
              <a:t>structured</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manner</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This</a:t>
            </a:r>
            <a:r>
              <a:rPr lang="tr-TR" sz="1600" dirty="0">
                <a:latin typeface="Times New Roman" panose="02020603050405020304" pitchFamily="18" charset="0"/>
                <a:cs typeface="Times New Roman" panose="02020603050405020304" pitchFamily="18" charset="0"/>
              </a:rPr>
              <a:t> </a:t>
            </a:r>
            <a:r>
              <a:rPr lang="tr-TR" sz="1600" dirty="0" err="1" smtClean="0">
                <a:latin typeface="Times New Roman" panose="02020603050405020304" pitchFamily="18" charset="0"/>
                <a:cs typeface="Times New Roman" panose="02020603050405020304" pitchFamily="18" charset="0"/>
              </a:rPr>
              <a:t>would</a:t>
            </a:r>
            <a:r>
              <a:rPr lang="tr-TR" sz="1600" dirty="0">
                <a:latin typeface="Times New Roman" panose="02020603050405020304" pitchFamily="18" charset="0"/>
                <a:cs typeface="Times New Roman" panose="02020603050405020304" pitchFamily="18" charset="0"/>
              </a:rPr>
              <a:t> </a:t>
            </a:r>
            <a:r>
              <a:rPr lang="tr-TR" sz="1600" dirty="0" err="1" smtClean="0">
                <a:latin typeface="Times New Roman" panose="02020603050405020304" pitchFamily="18" charset="0"/>
                <a:cs typeface="Times New Roman" panose="02020603050405020304" pitchFamily="18" charset="0"/>
              </a:rPr>
              <a:t>explain</a:t>
            </a:r>
            <a:r>
              <a:rPr lang="tr-TR" sz="1600" dirty="0" smtClean="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the</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ability</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all</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humans</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have</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to</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learn</a:t>
            </a:r>
            <a:r>
              <a:rPr lang="tr-TR" sz="1600" dirty="0">
                <a:latin typeface="Times New Roman" panose="02020603050405020304" pitchFamily="18" charset="0"/>
                <a:cs typeface="Times New Roman" panose="02020603050405020304" pitchFamily="18" charset="0"/>
              </a:rPr>
              <a:t> a </a:t>
            </a:r>
            <a:r>
              <a:rPr lang="tr-TR" sz="1600" dirty="0" err="1">
                <a:latin typeface="Times New Roman" panose="02020603050405020304" pitchFamily="18" charset="0"/>
                <a:cs typeface="Times New Roman" panose="02020603050405020304" pitchFamily="18" charset="0"/>
              </a:rPr>
              <a:t>language</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from</a:t>
            </a:r>
            <a:r>
              <a:rPr lang="tr-TR" sz="1600" dirty="0">
                <a:latin typeface="Times New Roman" panose="02020603050405020304" pitchFamily="18" charset="0"/>
                <a:cs typeface="Times New Roman" panose="02020603050405020304" pitchFamily="18" charset="0"/>
              </a:rPr>
              <a:t> an </a:t>
            </a:r>
            <a:r>
              <a:rPr lang="tr-TR" sz="1600" dirty="0" err="1">
                <a:latin typeface="Times New Roman" panose="02020603050405020304" pitchFamily="18" charset="0"/>
                <a:cs typeface="Times New Roman" panose="02020603050405020304" pitchFamily="18" charset="0"/>
              </a:rPr>
              <a:t>early</a:t>
            </a:r>
            <a:r>
              <a:rPr lang="tr-TR" sz="1600" dirty="0">
                <a:latin typeface="Times New Roman" panose="02020603050405020304" pitchFamily="18" charset="0"/>
                <a:cs typeface="Times New Roman" panose="02020603050405020304" pitchFamily="18" charset="0"/>
              </a:rPr>
              <a:t> </a:t>
            </a:r>
            <a:r>
              <a:rPr lang="tr-TR" sz="1600" dirty="0" smtClean="0">
                <a:latin typeface="Times New Roman" panose="02020603050405020304" pitchFamily="18" charset="0"/>
                <a:cs typeface="Times New Roman" panose="02020603050405020304" pitchFamily="18" charset="0"/>
              </a:rPr>
              <a:t>age. </a:t>
            </a:r>
            <a:r>
              <a:rPr lang="tr-TR" sz="1600" dirty="0" err="1" smtClean="0">
                <a:latin typeface="Times New Roman" panose="02020603050405020304" pitchFamily="18" charset="0"/>
                <a:cs typeface="Times New Roman" panose="02020603050405020304" pitchFamily="18" charset="0"/>
              </a:rPr>
              <a:t>Six</a:t>
            </a:r>
            <a:r>
              <a:rPr lang="tr-TR" sz="1600" dirty="0" smtClean="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months</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after</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birth</a:t>
            </a:r>
            <a:r>
              <a:rPr lang="tr-TR" sz="1600" dirty="0">
                <a:latin typeface="Times New Roman" panose="02020603050405020304" pitchFamily="18" charset="0"/>
                <a:cs typeface="Times New Roman" panose="02020603050405020304" pitchFamily="18" charset="0"/>
              </a:rPr>
              <a:t>, a </a:t>
            </a:r>
            <a:r>
              <a:rPr lang="tr-TR" sz="1600" dirty="0" err="1">
                <a:latin typeface="Times New Roman" panose="02020603050405020304" pitchFamily="18" charset="0"/>
                <a:cs typeface="Times New Roman" panose="02020603050405020304" pitchFamily="18" charset="0"/>
              </a:rPr>
              <a:t>baby</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begins</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to</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babble</a:t>
            </a:r>
            <a:r>
              <a:rPr lang="tr-TR" sz="1600" dirty="0">
                <a:latin typeface="Times New Roman" panose="02020603050405020304" pitchFamily="18" charset="0"/>
                <a:cs typeface="Times New Roman" panose="02020603050405020304" pitchFamily="18" charset="0"/>
              </a:rPr>
              <a:t> a lot (</a:t>
            </a:r>
            <a:r>
              <a:rPr lang="tr-TR" sz="1600" dirty="0" err="1">
                <a:latin typeface="Times New Roman" panose="02020603050405020304" pitchFamily="18" charset="0"/>
                <a:cs typeface="Times New Roman" panose="02020603050405020304" pitchFamily="18" charset="0"/>
              </a:rPr>
              <a:t>deaf</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babies</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babble</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with</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their</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hands</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mimicking</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sign</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language</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between</a:t>
            </a:r>
            <a:r>
              <a:rPr lang="tr-TR" sz="1600" dirty="0">
                <a:latin typeface="Times New Roman" panose="02020603050405020304" pitchFamily="18" charset="0"/>
                <a:cs typeface="Times New Roman" panose="02020603050405020304" pitchFamily="18" charset="0"/>
              </a:rPr>
              <a:t> 9 </a:t>
            </a:r>
            <a:r>
              <a:rPr lang="tr-TR" sz="1600" dirty="0" err="1">
                <a:latin typeface="Times New Roman" panose="02020603050405020304" pitchFamily="18" charset="0"/>
                <a:cs typeface="Times New Roman" panose="02020603050405020304" pitchFamily="18" charset="0"/>
              </a:rPr>
              <a:t>and</a:t>
            </a:r>
            <a:r>
              <a:rPr lang="tr-TR" sz="1600" dirty="0">
                <a:latin typeface="Times New Roman" panose="02020603050405020304" pitchFamily="18" charset="0"/>
                <a:cs typeface="Times New Roman" panose="02020603050405020304" pitchFamily="18" charset="0"/>
              </a:rPr>
              <a:t> 18 </a:t>
            </a:r>
            <a:r>
              <a:rPr lang="tr-TR" sz="1600" dirty="0" err="1">
                <a:latin typeface="Times New Roman" panose="02020603050405020304" pitchFamily="18" charset="0"/>
                <a:cs typeface="Times New Roman" panose="02020603050405020304" pitchFamily="18" charset="0"/>
              </a:rPr>
              <a:t>months</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they</a:t>
            </a:r>
            <a:r>
              <a:rPr lang="tr-TR" sz="1600" dirty="0">
                <a:latin typeface="Times New Roman" panose="02020603050405020304" pitchFamily="18" charset="0"/>
                <a:cs typeface="Times New Roman" panose="02020603050405020304" pitchFamily="18" charset="0"/>
              </a:rPr>
              <a:t> can </a:t>
            </a:r>
            <a:r>
              <a:rPr lang="tr-TR" sz="1600" dirty="0" err="1">
                <a:latin typeface="Times New Roman" panose="02020603050405020304" pitchFamily="18" charset="0"/>
                <a:cs typeface="Times New Roman" panose="02020603050405020304" pitchFamily="18" charset="0"/>
              </a:rPr>
              <a:t>speak</a:t>
            </a:r>
            <a:r>
              <a:rPr lang="tr-TR" sz="1600" dirty="0">
                <a:latin typeface="Times New Roman" panose="02020603050405020304" pitchFamily="18" charset="0"/>
                <a:cs typeface="Times New Roman" panose="02020603050405020304" pitchFamily="18" charset="0"/>
              </a:rPr>
              <a:t> in </a:t>
            </a:r>
            <a:r>
              <a:rPr lang="tr-TR" sz="1600" dirty="0" err="1">
                <a:latin typeface="Times New Roman" panose="02020603050405020304" pitchFamily="18" charset="0"/>
                <a:cs typeface="Times New Roman" panose="02020603050405020304" pitchFamily="18" charset="0"/>
              </a:rPr>
              <a:t>single</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words</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around</a:t>
            </a:r>
            <a:r>
              <a:rPr lang="tr-TR" sz="1600" dirty="0">
                <a:latin typeface="Times New Roman" panose="02020603050405020304" pitchFamily="18" charset="0"/>
                <a:cs typeface="Times New Roman" panose="02020603050405020304" pitchFamily="18" charset="0"/>
              </a:rPr>
              <a:t> 18 </a:t>
            </a:r>
            <a:r>
              <a:rPr lang="tr-TR" sz="1600" dirty="0" err="1">
                <a:latin typeface="Times New Roman" panose="02020603050405020304" pitchFamily="18" charset="0"/>
                <a:cs typeface="Times New Roman" panose="02020603050405020304" pitchFamily="18" charset="0"/>
              </a:rPr>
              <a:t>months</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they</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begin</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to</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speak</a:t>
            </a:r>
            <a:r>
              <a:rPr lang="tr-TR" sz="1600" dirty="0">
                <a:latin typeface="Times New Roman" panose="02020603050405020304" pitchFamily="18" charset="0"/>
                <a:cs typeface="Times New Roman" panose="02020603050405020304" pitchFamily="18" charset="0"/>
              </a:rPr>
              <a:t> in mini-</a:t>
            </a:r>
            <a:r>
              <a:rPr lang="tr-TR" sz="1600" dirty="0" err="1">
                <a:latin typeface="Times New Roman" panose="02020603050405020304" pitchFamily="18" charset="0"/>
                <a:cs typeface="Times New Roman" panose="02020603050405020304" pitchFamily="18" charset="0"/>
              </a:rPr>
              <a:t>sentences</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and</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after</a:t>
            </a:r>
            <a:r>
              <a:rPr lang="tr-TR" sz="1600" dirty="0">
                <a:latin typeface="Times New Roman" panose="02020603050405020304" pitchFamily="18" charset="0"/>
                <a:cs typeface="Times New Roman" panose="02020603050405020304" pitchFamily="18" charset="0"/>
              </a:rPr>
              <a:t> 24 </a:t>
            </a:r>
            <a:r>
              <a:rPr lang="tr-TR" sz="1600" dirty="0" err="1">
                <a:latin typeface="Times New Roman" panose="02020603050405020304" pitchFamily="18" charset="0"/>
                <a:cs typeface="Times New Roman" panose="02020603050405020304" pitchFamily="18" charset="0"/>
              </a:rPr>
              <a:t>months</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they</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produce</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extended</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sentence</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structures</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After</a:t>
            </a:r>
            <a:r>
              <a:rPr lang="tr-TR" sz="1600" dirty="0">
                <a:latin typeface="Times New Roman" panose="02020603050405020304" pitchFamily="18" charset="0"/>
                <a:cs typeface="Times New Roman" panose="02020603050405020304" pitchFamily="18" charset="0"/>
              </a:rPr>
              <a:t> 30 </a:t>
            </a:r>
            <a:r>
              <a:rPr lang="tr-TR" sz="1600" dirty="0" err="1">
                <a:latin typeface="Times New Roman" panose="02020603050405020304" pitchFamily="18" charset="0"/>
                <a:cs typeface="Times New Roman" panose="02020603050405020304" pitchFamily="18" charset="0"/>
              </a:rPr>
              <a:t>months</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they</a:t>
            </a:r>
            <a:r>
              <a:rPr lang="tr-TR" sz="1600" dirty="0">
                <a:latin typeface="Times New Roman" panose="02020603050405020304" pitchFamily="18" charset="0"/>
                <a:cs typeface="Times New Roman" panose="02020603050405020304" pitchFamily="18" charset="0"/>
              </a:rPr>
              <a:t> </a:t>
            </a:r>
            <a:r>
              <a:rPr lang="tr-TR" sz="1600" dirty="0" smtClean="0">
                <a:latin typeface="Times New Roman" panose="02020603050405020304" pitchFamily="18" charset="0"/>
                <a:cs typeface="Times New Roman" panose="02020603050405020304" pitchFamily="18" charset="0"/>
              </a:rPr>
              <a:t>start </a:t>
            </a:r>
            <a:r>
              <a:rPr lang="tr-TR" sz="1600" dirty="0" err="1" smtClean="0">
                <a:latin typeface="Times New Roman" panose="02020603050405020304" pitchFamily="18" charset="0"/>
                <a:cs typeface="Times New Roman" panose="02020603050405020304" pitchFamily="18" charset="0"/>
              </a:rPr>
              <a:t>to</a:t>
            </a:r>
            <a:r>
              <a:rPr lang="tr-TR" sz="1600" dirty="0" smtClean="0">
                <a:latin typeface="Times New Roman" panose="02020603050405020304" pitchFamily="18" charset="0"/>
                <a:cs typeface="Times New Roman" panose="02020603050405020304" pitchFamily="18" charset="0"/>
              </a:rPr>
              <a:t> </a:t>
            </a:r>
            <a:r>
              <a:rPr lang="tr-TR" sz="1600" dirty="0" err="1" smtClean="0">
                <a:latin typeface="Times New Roman" panose="02020603050405020304" pitchFamily="18" charset="0"/>
                <a:cs typeface="Times New Roman" panose="02020603050405020304" pitchFamily="18" charset="0"/>
              </a:rPr>
              <a:t>speak</a:t>
            </a:r>
            <a:r>
              <a:rPr lang="tr-TR" sz="1600" dirty="0" smtClean="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their</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mother</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tongue</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with</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grammatical</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and</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functional</a:t>
            </a:r>
            <a:r>
              <a:rPr lang="tr-TR" sz="1600" dirty="0">
                <a:latin typeface="Times New Roman" panose="02020603050405020304" pitchFamily="18" charset="0"/>
                <a:cs typeface="Times New Roman" panose="02020603050405020304" pitchFamily="18" charset="0"/>
              </a:rPr>
              <a:t> </a:t>
            </a:r>
            <a:r>
              <a:rPr lang="tr-TR" sz="1600" dirty="0" err="1" smtClean="0">
                <a:latin typeface="Times New Roman" panose="02020603050405020304" pitchFamily="18" charset="0"/>
                <a:cs typeface="Times New Roman" panose="02020603050405020304" pitchFamily="18" charset="0"/>
              </a:rPr>
              <a:t>structures</a:t>
            </a:r>
            <a:r>
              <a:rPr lang="tr-TR" sz="1600" dirty="0" smtClean="0">
                <a:latin typeface="Times New Roman" panose="02020603050405020304" pitchFamily="18" charset="0"/>
                <a:cs typeface="Times New Roman" panose="02020603050405020304" pitchFamily="18" charset="0"/>
              </a:rPr>
              <a:t>. </a:t>
            </a:r>
            <a:r>
              <a:rPr lang="tr-TR" sz="1600" dirty="0" err="1" smtClean="0">
                <a:latin typeface="Times New Roman" panose="02020603050405020304" pitchFamily="18" charset="0"/>
                <a:cs typeface="Times New Roman" panose="02020603050405020304" pitchFamily="18" charset="0"/>
              </a:rPr>
              <a:t>This</a:t>
            </a:r>
            <a:r>
              <a:rPr lang="tr-TR" sz="1600" dirty="0" smtClean="0">
                <a:latin typeface="Times New Roman" panose="02020603050405020304" pitchFamily="18" charset="0"/>
                <a:cs typeface="Times New Roman" panose="02020603050405020304" pitchFamily="18" charset="0"/>
              </a:rPr>
              <a:t> is a </a:t>
            </a:r>
            <a:r>
              <a:rPr lang="tr-TR" sz="1600" dirty="0" err="1" smtClean="0">
                <a:latin typeface="Times New Roman" panose="02020603050405020304" pitchFamily="18" charset="0"/>
                <a:cs typeface="Times New Roman" panose="02020603050405020304" pitchFamily="18" charset="0"/>
              </a:rPr>
              <a:t>more</a:t>
            </a:r>
            <a:r>
              <a:rPr lang="tr-TR" sz="1600" dirty="0" smtClean="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complex</a:t>
            </a:r>
            <a:r>
              <a:rPr lang="tr-TR" sz="1600" dirty="0">
                <a:latin typeface="Times New Roman" panose="02020603050405020304" pitchFamily="18" charset="0"/>
                <a:cs typeface="Times New Roman" panose="02020603050405020304" pitchFamily="18" charset="0"/>
              </a:rPr>
              <a:t> </a:t>
            </a:r>
            <a:r>
              <a:rPr lang="tr-TR" sz="1600" dirty="0" err="1" smtClean="0">
                <a:latin typeface="Times New Roman" panose="02020603050405020304" pitchFamily="18" charset="0"/>
                <a:cs typeface="Times New Roman" panose="02020603050405020304" pitchFamily="18" charset="0"/>
              </a:rPr>
              <a:t>situation</a:t>
            </a:r>
            <a:r>
              <a:rPr lang="tr-TR" sz="1600" dirty="0" smtClean="0">
                <a:latin typeface="Times New Roman" panose="02020603050405020304" pitchFamily="18" charset="0"/>
                <a:cs typeface="Times New Roman" panose="02020603050405020304" pitchFamily="18" charset="0"/>
              </a:rPr>
              <a:t> </a:t>
            </a:r>
            <a:r>
              <a:rPr lang="tr-TR" sz="1600" dirty="0" err="1" smtClean="0">
                <a:latin typeface="Times New Roman" panose="02020603050405020304" pitchFamily="18" charset="0"/>
                <a:cs typeface="Times New Roman" panose="02020603050405020304" pitchFamily="18" charset="0"/>
              </a:rPr>
              <a:t>than</a:t>
            </a:r>
            <a:r>
              <a:rPr lang="tr-TR" sz="1600" dirty="0" smtClean="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Skinner’s</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verbal</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operants</a:t>
            </a:r>
            <a:r>
              <a:rPr lang="tr-TR" sz="1600" dirty="0">
                <a:latin typeface="Times New Roman" panose="02020603050405020304" pitchFamily="18" charset="0"/>
                <a:cs typeface="Times New Roman" panose="02020603050405020304" pitchFamily="18" charset="0"/>
              </a:rPr>
              <a:t>" can </a:t>
            </a:r>
            <a:r>
              <a:rPr lang="tr-TR" sz="1600" dirty="0" err="1">
                <a:latin typeface="Times New Roman" panose="02020603050405020304" pitchFamily="18" charset="0"/>
                <a:cs typeface="Times New Roman" panose="02020603050405020304" pitchFamily="18" charset="0"/>
              </a:rPr>
              <a:t>account</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for</a:t>
            </a:r>
            <a:r>
              <a:rPr lang="tr-TR" sz="1600" dirty="0">
                <a:latin typeface="Times New Roman" panose="02020603050405020304" pitchFamily="18" charset="0"/>
                <a:cs typeface="Times New Roman" panose="02020603050405020304" pitchFamily="18" charset="0"/>
              </a:rPr>
              <a:t>.</a:t>
            </a:r>
          </a:p>
          <a:p>
            <a:pPr algn="just"/>
            <a:r>
              <a:rPr lang="tr-TR" sz="1600" dirty="0" err="1">
                <a:latin typeface="Times New Roman" panose="02020603050405020304" pitchFamily="18" charset="0"/>
                <a:cs typeface="Times New Roman" panose="02020603050405020304" pitchFamily="18" charset="0"/>
              </a:rPr>
              <a:t>Vocabulary</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acquisition</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also</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progresses</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rapidly</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Babies</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reach</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the</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milestone</a:t>
            </a:r>
            <a:r>
              <a:rPr lang="tr-TR" sz="1600" dirty="0">
                <a:latin typeface="Times New Roman" panose="02020603050405020304" pitchFamily="18" charset="0"/>
                <a:cs typeface="Times New Roman" panose="02020603050405020304" pitchFamily="18" charset="0"/>
              </a:rPr>
              <a:t> of 10 </a:t>
            </a:r>
            <a:r>
              <a:rPr lang="tr-TR" sz="1600" dirty="0" err="1">
                <a:latin typeface="Times New Roman" panose="02020603050405020304" pitchFamily="18" charset="0"/>
                <a:cs typeface="Times New Roman" panose="02020603050405020304" pitchFamily="18" charset="0"/>
              </a:rPr>
              <a:t>words</a:t>
            </a:r>
            <a:r>
              <a:rPr lang="tr-TR" sz="1600" dirty="0">
                <a:latin typeface="Times New Roman" panose="02020603050405020304" pitchFamily="18" charset="0"/>
                <a:cs typeface="Times New Roman" panose="02020603050405020304" pitchFamily="18" charset="0"/>
              </a:rPr>
              <a:t> at 13 </a:t>
            </a:r>
            <a:r>
              <a:rPr lang="tr-TR" sz="1600" dirty="0" err="1">
                <a:latin typeface="Times New Roman" panose="02020603050405020304" pitchFamily="18" charset="0"/>
                <a:cs typeface="Times New Roman" panose="02020603050405020304" pitchFamily="18" charset="0"/>
              </a:rPr>
              <a:t>months</a:t>
            </a:r>
            <a:r>
              <a:rPr lang="tr-TR" sz="1600" dirty="0">
                <a:latin typeface="Times New Roman" panose="02020603050405020304" pitchFamily="18" charset="0"/>
                <a:cs typeface="Times New Roman" panose="02020603050405020304" pitchFamily="18" charset="0"/>
              </a:rPr>
              <a:t>, 50 </a:t>
            </a:r>
            <a:r>
              <a:rPr lang="tr-TR" sz="1600" dirty="0" err="1">
                <a:latin typeface="Times New Roman" panose="02020603050405020304" pitchFamily="18" charset="0"/>
                <a:cs typeface="Times New Roman" panose="02020603050405020304" pitchFamily="18" charset="0"/>
              </a:rPr>
              <a:t>words</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around</a:t>
            </a:r>
            <a:r>
              <a:rPr lang="tr-TR" sz="1600" dirty="0">
                <a:latin typeface="Times New Roman" panose="02020603050405020304" pitchFamily="18" charset="0"/>
                <a:cs typeface="Times New Roman" panose="02020603050405020304" pitchFamily="18" charset="0"/>
              </a:rPr>
              <a:t> 17 </a:t>
            </a:r>
            <a:r>
              <a:rPr lang="tr-TR" sz="1600" dirty="0" err="1">
                <a:latin typeface="Times New Roman" panose="02020603050405020304" pitchFamily="18" charset="0"/>
                <a:cs typeface="Times New Roman" panose="02020603050405020304" pitchFamily="18" charset="0"/>
              </a:rPr>
              <a:t>months</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and</a:t>
            </a:r>
            <a:r>
              <a:rPr lang="tr-TR" sz="1600" dirty="0">
                <a:latin typeface="Times New Roman" panose="02020603050405020304" pitchFamily="18" charset="0"/>
                <a:cs typeface="Times New Roman" panose="02020603050405020304" pitchFamily="18" charset="0"/>
              </a:rPr>
              <a:t> 310 </a:t>
            </a:r>
            <a:r>
              <a:rPr lang="tr-TR" sz="1600" dirty="0" err="1">
                <a:latin typeface="Times New Roman" panose="02020603050405020304" pitchFamily="18" charset="0"/>
                <a:cs typeface="Times New Roman" panose="02020603050405020304" pitchFamily="18" charset="0"/>
              </a:rPr>
              <a:t>words</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around</a:t>
            </a:r>
            <a:r>
              <a:rPr lang="tr-TR" sz="1600" dirty="0">
                <a:latin typeface="Times New Roman" panose="02020603050405020304" pitchFamily="18" charset="0"/>
                <a:cs typeface="Times New Roman" panose="02020603050405020304" pitchFamily="18" charset="0"/>
              </a:rPr>
              <a:t> 24 </a:t>
            </a:r>
            <a:r>
              <a:rPr lang="tr-TR" sz="1600" dirty="0" err="1">
                <a:latin typeface="Times New Roman" panose="02020603050405020304" pitchFamily="18" charset="0"/>
                <a:cs typeface="Times New Roman" panose="02020603050405020304" pitchFamily="18" charset="0"/>
              </a:rPr>
              <a:t>months</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After</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the</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third</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year</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children</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tend</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to</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learn</a:t>
            </a:r>
            <a:r>
              <a:rPr lang="tr-TR" sz="1600" dirty="0">
                <a:latin typeface="Times New Roman" panose="02020603050405020304" pitchFamily="18" charset="0"/>
                <a:cs typeface="Times New Roman" panose="02020603050405020304" pitchFamily="18" charset="0"/>
              </a:rPr>
              <a:t> 10 </a:t>
            </a:r>
            <a:r>
              <a:rPr lang="tr-TR" sz="1600" dirty="0" err="1">
                <a:latin typeface="Times New Roman" panose="02020603050405020304" pitchFamily="18" charset="0"/>
                <a:cs typeface="Times New Roman" panose="02020603050405020304" pitchFamily="18" charset="0"/>
              </a:rPr>
              <a:t>words</a:t>
            </a:r>
            <a:r>
              <a:rPr lang="tr-TR" sz="1600" dirty="0">
                <a:latin typeface="Times New Roman" panose="02020603050405020304" pitchFamily="18" charset="0"/>
                <a:cs typeface="Times New Roman" panose="02020603050405020304" pitchFamily="18" charset="0"/>
              </a:rPr>
              <a:t> a </a:t>
            </a:r>
            <a:r>
              <a:rPr lang="tr-TR" sz="1600" dirty="0" err="1">
                <a:latin typeface="Times New Roman" panose="02020603050405020304" pitchFamily="18" charset="0"/>
                <a:cs typeface="Times New Roman" panose="02020603050405020304" pitchFamily="18" charset="0"/>
              </a:rPr>
              <a:t>day</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Children</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are</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therefore</a:t>
            </a:r>
            <a:r>
              <a:rPr lang="tr-TR" sz="1600" dirty="0">
                <a:latin typeface="Times New Roman" panose="02020603050405020304" pitchFamily="18" charset="0"/>
                <a:cs typeface="Times New Roman" panose="02020603050405020304" pitchFamily="18" charset="0"/>
              </a:rPr>
              <a:t> hard-</a:t>
            </a:r>
            <a:r>
              <a:rPr lang="tr-TR" sz="1600" dirty="0" err="1">
                <a:latin typeface="Times New Roman" panose="02020603050405020304" pitchFamily="18" charset="0"/>
                <a:cs typeface="Times New Roman" panose="02020603050405020304" pitchFamily="18" charset="0"/>
              </a:rPr>
              <a:t>wired</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to</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become</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fluent</a:t>
            </a:r>
            <a:r>
              <a:rPr lang="tr-TR" sz="1600" dirty="0">
                <a:latin typeface="Times New Roman" panose="02020603050405020304" pitchFamily="18" charset="0"/>
                <a:cs typeface="Times New Roman" panose="02020603050405020304" pitchFamily="18" charset="0"/>
              </a:rPr>
              <a:t> in </a:t>
            </a:r>
            <a:r>
              <a:rPr lang="tr-TR" sz="1600" dirty="0" err="1">
                <a:latin typeface="Times New Roman" panose="02020603050405020304" pitchFamily="18" charset="0"/>
                <a:cs typeface="Times New Roman" panose="02020603050405020304" pitchFamily="18" charset="0"/>
              </a:rPr>
              <a:t>their</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native</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language</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within</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five</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to</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six</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years</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irrespective</a:t>
            </a:r>
            <a:r>
              <a:rPr lang="tr-TR" sz="1600" dirty="0">
                <a:latin typeface="Times New Roman" panose="02020603050405020304" pitchFamily="18" charset="0"/>
                <a:cs typeface="Times New Roman" panose="02020603050405020304" pitchFamily="18" charset="0"/>
              </a:rPr>
              <a:t> of </a:t>
            </a:r>
            <a:r>
              <a:rPr lang="tr-TR" sz="1600" dirty="0" err="1">
                <a:latin typeface="Times New Roman" panose="02020603050405020304" pitchFamily="18" charset="0"/>
                <a:cs typeface="Times New Roman" panose="02020603050405020304" pitchFamily="18" charset="0"/>
              </a:rPr>
              <a:t>its</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complexity</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For</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instance</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children</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create</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plurals</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and</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conjugate</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verbs</a:t>
            </a:r>
            <a:r>
              <a:rPr lang="tr-TR" sz="1600" dirty="0">
                <a:latin typeface="Times New Roman" panose="02020603050405020304" pitchFamily="18" charset="0"/>
                <a:cs typeface="Times New Roman" panose="02020603050405020304" pitchFamily="18" charset="0"/>
              </a:rPr>
              <a:t> in a </a:t>
            </a:r>
            <a:r>
              <a:rPr lang="tr-TR" sz="1600" dirty="0" err="1">
                <a:latin typeface="Times New Roman" panose="02020603050405020304" pitchFamily="18" charset="0"/>
                <a:cs typeface="Times New Roman" panose="02020603050405020304" pitchFamily="18" charset="0"/>
              </a:rPr>
              <a:t>regular</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manner</a:t>
            </a:r>
            <a:r>
              <a:rPr lang="tr-TR" sz="1600" dirty="0">
                <a:latin typeface="Times New Roman" panose="02020603050405020304" pitchFamily="18" charset="0"/>
                <a:cs typeface="Times New Roman" panose="02020603050405020304" pitchFamily="18" charset="0"/>
              </a:rPr>
              <a:t> (“I </a:t>
            </a:r>
            <a:r>
              <a:rPr lang="tr-TR" sz="1600" dirty="0" err="1">
                <a:latin typeface="Times New Roman" panose="02020603050405020304" pitchFamily="18" charset="0"/>
                <a:cs typeface="Times New Roman" panose="02020603050405020304" pitchFamily="18" charset="0"/>
              </a:rPr>
              <a:t>drawed</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the</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cat</a:t>
            </a:r>
            <a:r>
              <a:rPr lang="tr-TR" sz="1600" dirty="0">
                <a:latin typeface="Times New Roman" panose="02020603050405020304" pitchFamily="18" charset="0"/>
                <a:cs typeface="Times New Roman" panose="02020603050405020304" pitchFamily="18" charset="0"/>
              </a:rPr>
              <a:t>", “I </a:t>
            </a:r>
            <a:r>
              <a:rPr lang="tr-TR" sz="1600" dirty="0" err="1">
                <a:latin typeface="Times New Roman" panose="02020603050405020304" pitchFamily="18" charset="0"/>
                <a:cs typeface="Times New Roman" panose="02020603050405020304" pitchFamily="18" charset="0"/>
              </a:rPr>
              <a:t>saw</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two</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womans</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and</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have</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to</a:t>
            </a:r>
            <a:r>
              <a:rPr lang="tr-TR" sz="1600" dirty="0">
                <a:latin typeface="Times New Roman" panose="02020603050405020304" pitchFamily="18" charset="0"/>
                <a:cs typeface="Times New Roman" panose="02020603050405020304" pitchFamily="18" charset="0"/>
              </a:rPr>
              <a:t> be </a:t>
            </a:r>
            <a:r>
              <a:rPr lang="tr-TR" sz="1600" dirty="0" err="1">
                <a:latin typeface="Times New Roman" panose="02020603050405020304" pitchFamily="18" charset="0"/>
                <a:cs typeface="Times New Roman" panose="02020603050405020304" pitchFamily="18" charset="0"/>
              </a:rPr>
              <a:t>corrected</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by</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adults</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This</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would</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lead</a:t>
            </a:r>
            <a:r>
              <a:rPr lang="tr-TR" sz="1600" dirty="0">
                <a:latin typeface="Times New Roman" panose="02020603050405020304" pitchFamily="18" charset="0"/>
                <a:cs typeface="Times New Roman" panose="02020603050405020304" pitchFamily="18" charset="0"/>
              </a:rPr>
              <a:t> us </a:t>
            </a:r>
            <a:r>
              <a:rPr lang="tr-TR" sz="1600" dirty="0" err="1">
                <a:latin typeface="Times New Roman" panose="02020603050405020304" pitchFamily="18" charset="0"/>
                <a:cs typeface="Times New Roman" panose="02020603050405020304" pitchFamily="18" charset="0"/>
              </a:rPr>
              <a:t>to</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assume</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the</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existence</a:t>
            </a:r>
            <a:r>
              <a:rPr lang="tr-TR" sz="1600" dirty="0">
                <a:latin typeface="Times New Roman" panose="02020603050405020304" pitchFamily="18" charset="0"/>
                <a:cs typeface="Times New Roman" panose="02020603050405020304" pitchFamily="18" charset="0"/>
              </a:rPr>
              <a:t> of </a:t>
            </a:r>
            <a:r>
              <a:rPr lang="tr-TR" sz="1600" dirty="0" err="1">
                <a:latin typeface="Times New Roman" panose="02020603050405020304" pitchFamily="18" charset="0"/>
                <a:cs typeface="Times New Roman" panose="02020603050405020304" pitchFamily="18" charset="0"/>
              </a:rPr>
              <a:t>genetically</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produced</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fixed</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structures</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generative</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structures</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capable</a:t>
            </a:r>
            <a:r>
              <a:rPr lang="tr-TR" sz="1600" dirty="0">
                <a:latin typeface="Times New Roman" panose="02020603050405020304" pitchFamily="18" charset="0"/>
                <a:cs typeface="Times New Roman" panose="02020603050405020304" pitchFamily="18" charset="0"/>
              </a:rPr>
              <a:t> of </a:t>
            </a:r>
            <a:r>
              <a:rPr lang="tr-TR" sz="1600" dirty="0" err="1">
                <a:latin typeface="Times New Roman" panose="02020603050405020304" pitchFamily="18" charset="0"/>
                <a:cs typeface="Times New Roman" panose="02020603050405020304" pitchFamily="18" charset="0"/>
              </a:rPr>
              <a:t>framing</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and</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regulating</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the</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acquisition</a:t>
            </a:r>
            <a:r>
              <a:rPr lang="tr-TR" sz="1600" dirty="0">
                <a:latin typeface="Times New Roman" panose="02020603050405020304" pitchFamily="18" charset="0"/>
                <a:cs typeface="Times New Roman" panose="02020603050405020304" pitchFamily="18" charset="0"/>
              </a:rPr>
              <a:t> of </a:t>
            </a:r>
            <a:r>
              <a:rPr lang="tr-TR" sz="1600" dirty="0" err="1">
                <a:latin typeface="Times New Roman" panose="02020603050405020304" pitchFamily="18" charset="0"/>
                <a:cs typeface="Times New Roman" panose="02020603050405020304" pitchFamily="18" charset="0"/>
              </a:rPr>
              <a:t>language</a:t>
            </a:r>
            <a:r>
              <a:rPr lang="tr-TR" sz="1600" dirty="0">
                <a:latin typeface="Times New Roman" panose="02020603050405020304" pitchFamily="18" charset="0"/>
                <a:cs typeface="Times New Roman" panose="02020603050405020304" pitchFamily="18" charset="0"/>
              </a:rPr>
              <a:t>.</a:t>
            </a:r>
          </a:p>
          <a:p>
            <a:pPr algn="just"/>
            <a:r>
              <a:rPr lang="tr-TR" sz="1600" dirty="0" err="1" smtClean="0">
                <a:latin typeface="Times New Roman" panose="02020603050405020304" pitchFamily="18" charset="0"/>
                <a:cs typeface="Times New Roman" panose="02020603050405020304" pitchFamily="18" charset="0"/>
              </a:rPr>
              <a:t>This</a:t>
            </a:r>
            <a:r>
              <a:rPr lang="tr-TR" sz="1600" dirty="0" smtClean="0">
                <a:latin typeface="Times New Roman" panose="02020603050405020304" pitchFamily="18" charset="0"/>
                <a:cs typeface="Times New Roman" panose="02020603050405020304" pitchFamily="18" charset="0"/>
              </a:rPr>
              <a:t> </a:t>
            </a:r>
            <a:r>
              <a:rPr lang="tr-TR" sz="1600" dirty="0" err="1" smtClean="0">
                <a:latin typeface="Times New Roman" panose="02020603050405020304" pitchFamily="18" charset="0"/>
                <a:cs typeface="Times New Roman" panose="02020603050405020304" pitchFamily="18" charset="0"/>
              </a:rPr>
              <a:t>argumentation</a:t>
            </a:r>
            <a:r>
              <a:rPr lang="tr-TR" sz="1600" dirty="0" smtClean="0">
                <a:latin typeface="Times New Roman" panose="02020603050405020304" pitchFamily="18" charset="0"/>
                <a:cs typeface="Times New Roman" panose="02020603050405020304" pitchFamily="18" charset="0"/>
              </a:rPr>
              <a:t> </a:t>
            </a:r>
            <a:r>
              <a:rPr lang="tr-TR" sz="1600" dirty="0" err="1" smtClean="0">
                <a:latin typeface="Times New Roman" panose="02020603050405020304" pitchFamily="18" charset="0"/>
                <a:cs typeface="Times New Roman" panose="02020603050405020304" pitchFamily="18" charset="0"/>
              </a:rPr>
              <a:t>sounds</a:t>
            </a:r>
            <a:r>
              <a:rPr lang="tr-TR" sz="1600" dirty="0" smtClean="0">
                <a:latin typeface="Times New Roman" panose="02020603050405020304" pitchFamily="18" charset="0"/>
                <a:cs typeface="Times New Roman" panose="02020603050405020304" pitchFamily="18" charset="0"/>
              </a:rPr>
              <a:t> </a:t>
            </a:r>
            <a:r>
              <a:rPr lang="tr-TR" sz="1600" dirty="0" err="1" smtClean="0">
                <a:latin typeface="Times New Roman" panose="02020603050405020304" pitchFamily="18" charset="0"/>
                <a:cs typeface="Times New Roman" panose="02020603050405020304" pitchFamily="18" charset="0"/>
              </a:rPr>
              <a:t>very</a:t>
            </a:r>
            <a:r>
              <a:rPr lang="tr-TR" sz="1600" dirty="0" smtClean="0">
                <a:latin typeface="Times New Roman" panose="02020603050405020304" pitchFamily="18" charset="0"/>
                <a:cs typeface="Times New Roman" panose="02020603050405020304" pitchFamily="18" charset="0"/>
              </a:rPr>
              <a:t> </a:t>
            </a:r>
            <a:r>
              <a:rPr lang="tr-TR" sz="1600" dirty="0" err="1" smtClean="0">
                <a:latin typeface="Times New Roman" panose="02020603050405020304" pitchFamily="18" charset="0"/>
                <a:cs typeface="Times New Roman" panose="02020603050405020304" pitchFamily="18" charset="0"/>
              </a:rPr>
              <a:t>plausible</a:t>
            </a:r>
            <a:r>
              <a:rPr lang="tr-TR" sz="1600" dirty="0">
                <a:latin typeface="Times New Roman" panose="02020603050405020304" pitchFamily="18" charset="0"/>
                <a:cs typeface="Times New Roman" panose="02020603050405020304" pitchFamily="18" charset="0"/>
              </a:rPr>
              <a:t>. </a:t>
            </a:r>
            <a:r>
              <a:rPr lang="tr-TR" sz="1600" dirty="0" err="1" smtClean="0">
                <a:latin typeface="Times New Roman" panose="02020603050405020304" pitchFamily="18" charset="0"/>
                <a:cs typeface="Times New Roman" panose="02020603050405020304" pitchFamily="18" charset="0"/>
              </a:rPr>
              <a:t>However</a:t>
            </a:r>
            <a:r>
              <a:rPr lang="tr-TR" sz="1600" dirty="0" smtClean="0">
                <a:latin typeface="Times New Roman" panose="02020603050405020304" pitchFamily="18" charset="0"/>
                <a:cs typeface="Times New Roman" panose="02020603050405020304" pitchFamily="18" charset="0"/>
              </a:rPr>
              <a:t>, </a:t>
            </a:r>
            <a:r>
              <a:rPr lang="tr-TR" sz="1600" dirty="0" err="1" smtClean="0">
                <a:latin typeface="Times New Roman" panose="02020603050405020304" pitchFamily="18" charset="0"/>
                <a:cs typeface="Times New Roman" panose="02020603050405020304" pitchFamily="18" charset="0"/>
              </a:rPr>
              <a:t>unfortunately</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this</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theory</a:t>
            </a:r>
            <a:r>
              <a:rPr lang="tr-TR" sz="1600" dirty="0">
                <a:latin typeface="Times New Roman" panose="02020603050405020304" pitchFamily="18" charset="0"/>
                <a:cs typeface="Times New Roman" panose="02020603050405020304" pitchFamily="18" charset="0"/>
              </a:rPr>
              <a:t> is not </a:t>
            </a:r>
            <a:r>
              <a:rPr lang="tr-TR" sz="1600" dirty="0" err="1">
                <a:latin typeface="Times New Roman" panose="02020603050405020304" pitchFamily="18" charset="0"/>
                <a:cs typeface="Times New Roman" panose="02020603050405020304" pitchFamily="18" charset="0"/>
              </a:rPr>
              <a:t>falsifiable</a:t>
            </a:r>
            <a:r>
              <a:rPr lang="tr-TR" sz="1600" dirty="0">
                <a:latin typeface="Times New Roman" panose="02020603050405020304" pitchFamily="18" charset="0"/>
                <a:cs typeface="Times New Roman" panose="02020603050405020304" pitchFamily="18" charset="0"/>
              </a:rPr>
              <a:t>. Chomsky </a:t>
            </a:r>
            <a:r>
              <a:rPr lang="tr-TR" sz="1600" dirty="0" err="1">
                <a:latin typeface="Times New Roman" panose="02020603050405020304" pitchFamily="18" charset="0"/>
                <a:cs typeface="Times New Roman" panose="02020603050405020304" pitchFamily="18" charset="0"/>
              </a:rPr>
              <a:t>did</a:t>
            </a:r>
            <a:r>
              <a:rPr lang="tr-TR" sz="1600" dirty="0">
                <a:latin typeface="Times New Roman" panose="02020603050405020304" pitchFamily="18" charset="0"/>
                <a:cs typeface="Times New Roman" panose="02020603050405020304" pitchFamily="18" charset="0"/>
              </a:rPr>
              <a:t> </a:t>
            </a:r>
            <a:r>
              <a:rPr lang="tr-TR" sz="1600" dirty="0" smtClean="0">
                <a:latin typeface="Times New Roman" panose="02020603050405020304" pitchFamily="18" charset="0"/>
                <a:cs typeface="Times New Roman" panose="02020603050405020304" pitchFamily="18" charset="0"/>
              </a:rPr>
              <a:t>not </a:t>
            </a:r>
            <a:r>
              <a:rPr lang="tr-TR" sz="1600" dirty="0" err="1" smtClean="0">
                <a:latin typeface="Times New Roman" panose="02020603050405020304" pitchFamily="18" charset="0"/>
                <a:cs typeface="Times New Roman" panose="02020603050405020304" pitchFamily="18" charset="0"/>
              </a:rPr>
              <a:t>come</a:t>
            </a:r>
            <a:r>
              <a:rPr lang="tr-TR" sz="1600" dirty="0" smtClean="0">
                <a:latin typeface="Times New Roman" panose="02020603050405020304" pitchFamily="18" charset="0"/>
                <a:cs typeface="Times New Roman" panose="02020603050405020304" pitchFamily="18" charset="0"/>
              </a:rPr>
              <a:t> </a:t>
            </a:r>
            <a:r>
              <a:rPr lang="tr-TR" sz="1600" dirty="0" err="1" smtClean="0">
                <a:latin typeface="Times New Roman" panose="02020603050405020304" pitchFamily="18" charset="0"/>
                <a:cs typeface="Times New Roman" panose="02020603050405020304" pitchFamily="18" charset="0"/>
              </a:rPr>
              <a:t>to</a:t>
            </a:r>
            <a:r>
              <a:rPr lang="tr-TR" sz="1600" dirty="0" smtClean="0">
                <a:latin typeface="Times New Roman" panose="02020603050405020304" pitchFamily="18" charset="0"/>
                <a:cs typeface="Times New Roman" panose="02020603050405020304" pitchFamily="18" charset="0"/>
              </a:rPr>
              <a:t> </a:t>
            </a:r>
            <a:r>
              <a:rPr lang="tr-TR" sz="1600" dirty="0" err="1" smtClean="0">
                <a:latin typeface="Times New Roman" panose="02020603050405020304" pitchFamily="18" charset="0"/>
                <a:cs typeface="Times New Roman" panose="02020603050405020304" pitchFamily="18" charset="0"/>
              </a:rPr>
              <a:t>this</a:t>
            </a:r>
            <a:r>
              <a:rPr lang="tr-TR" sz="1600" dirty="0" smtClean="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conclusion</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by</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laboratory</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experiments</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neither</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did</a:t>
            </a:r>
            <a:r>
              <a:rPr lang="tr-TR" sz="1600" dirty="0">
                <a:latin typeface="Times New Roman" panose="02020603050405020304" pitchFamily="18" charset="0"/>
                <a:cs typeface="Times New Roman" panose="02020603050405020304" pitchFamily="18" charset="0"/>
              </a:rPr>
              <a:t> he </a:t>
            </a:r>
            <a:r>
              <a:rPr lang="tr-TR" sz="1600" dirty="0" err="1">
                <a:latin typeface="Times New Roman" panose="02020603050405020304" pitchFamily="18" charset="0"/>
                <a:cs typeface="Times New Roman" panose="02020603050405020304" pitchFamily="18" charset="0"/>
              </a:rPr>
              <a:t>study</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the</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more</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than</a:t>
            </a:r>
            <a:r>
              <a:rPr lang="tr-TR" sz="1600" dirty="0">
                <a:latin typeface="Times New Roman" panose="02020603050405020304" pitchFamily="18" charset="0"/>
                <a:cs typeface="Times New Roman" panose="02020603050405020304" pitchFamily="18" charset="0"/>
              </a:rPr>
              <a:t> </a:t>
            </a:r>
            <a:r>
              <a:rPr lang="tr-TR" sz="1600" dirty="0" smtClean="0">
                <a:latin typeface="Times New Roman" panose="02020603050405020304" pitchFamily="18" charset="0"/>
                <a:cs typeface="Times New Roman" panose="02020603050405020304" pitchFamily="18" charset="0"/>
              </a:rPr>
              <a:t>8000 </a:t>
            </a:r>
            <a:r>
              <a:rPr lang="tr-TR" sz="1600" dirty="0" err="1">
                <a:latin typeface="Times New Roman" panose="02020603050405020304" pitchFamily="18" charset="0"/>
                <a:cs typeface="Times New Roman" panose="02020603050405020304" pitchFamily="18" charset="0"/>
              </a:rPr>
              <a:t>languages</a:t>
            </a:r>
            <a:r>
              <a:rPr lang="tr-TR" sz="1600" dirty="0">
                <a:latin typeface="Times New Roman" panose="02020603050405020304" pitchFamily="18" charset="0"/>
                <a:cs typeface="Times New Roman" panose="02020603050405020304" pitchFamily="18" charset="0"/>
              </a:rPr>
              <a:t> in </a:t>
            </a:r>
            <a:r>
              <a:rPr lang="tr-TR" sz="1600" dirty="0" err="1">
                <a:latin typeface="Times New Roman" panose="02020603050405020304" pitchFamily="18" charset="0"/>
                <a:cs typeface="Times New Roman" panose="02020603050405020304" pitchFamily="18" charset="0"/>
              </a:rPr>
              <a:t>the</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world</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to</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confirm</a:t>
            </a:r>
            <a:r>
              <a:rPr lang="tr-TR" sz="1600" dirty="0">
                <a:latin typeface="Times New Roman" panose="02020603050405020304" pitchFamily="18" charset="0"/>
                <a:cs typeface="Times New Roman" panose="02020603050405020304" pitchFamily="18" charset="0"/>
              </a:rPr>
              <a:t> it. He </a:t>
            </a:r>
            <a:r>
              <a:rPr lang="tr-TR" sz="1600" dirty="0" err="1">
                <a:latin typeface="Times New Roman" panose="02020603050405020304" pitchFamily="18" charset="0"/>
                <a:cs typeface="Times New Roman" panose="02020603050405020304" pitchFamily="18" charset="0"/>
              </a:rPr>
              <a:t>simply</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inferred</a:t>
            </a:r>
            <a:r>
              <a:rPr lang="tr-TR" sz="1600" dirty="0">
                <a:latin typeface="Times New Roman" panose="02020603050405020304" pitchFamily="18" charset="0"/>
                <a:cs typeface="Times New Roman" panose="02020603050405020304" pitchFamily="18" charset="0"/>
              </a:rPr>
              <a:t> it — </a:t>
            </a:r>
            <a:r>
              <a:rPr lang="tr-TR" sz="1600" dirty="0" err="1">
                <a:latin typeface="Times New Roman" panose="02020603050405020304" pitchFamily="18" charset="0"/>
                <a:cs typeface="Times New Roman" panose="02020603050405020304" pitchFamily="18" charset="0"/>
              </a:rPr>
              <a:t>and</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critics</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accuse</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him</a:t>
            </a:r>
            <a:r>
              <a:rPr lang="tr-TR" sz="1600" dirty="0">
                <a:latin typeface="Times New Roman" panose="02020603050405020304" pitchFamily="18" charset="0"/>
                <a:cs typeface="Times New Roman" panose="02020603050405020304" pitchFamily="18" charset="0"/>
              </a:rPr>
              <a:t> of </a:t>
            </a:r>
            <a:r>
              <a:rPr lang="tr-TR" sz="1600" dirty="0" err="1">
                <a:latin typeface="Times New Roman" panose="02020603050405020304" pitchFamily="18" charset="0"/>
                <a:cs typeface="Times New Roman" panose="02020603050405020304" pitchFamily="18" charset="0"/>
              </a:rPr>
              <a:t>confusing</a:t>
            </a:r>
            <a:r>
              <a:rPr lang="tr-TR" sz="1600" dirty="0">
                <a:latin typeface="Times New Roman" panose="02020603050405020304" pitchFamily="18" charset="0"/>
                <a:cs typeface="Times New Roman" panose="02020603050405020304" pitchFamily="18" charset="0"/>
              </a:rPr>
              <a:t> general </a:t>
            </a:r>
            <a:r>
              <a:rPr lang="tr-TR" sz="1600" dirty="0" err="1">
                <a:latin typeface="Times New Roman" panose="02020603050405020304" pitchFamily="18" charset="0"/>
                <a:cs typeface="Times New Roman" panose="02020603050405020304" pitchFamily="18" charset="0"/>
              </a:rPr>
              <a:t>cognitive</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abilities</a:t>
            </a:r>
            <a:r>
              <a:rPr lang="tr-TR" sz="1600" dirty="0">
                <a:latin typeface="Times New Roman" panose="02020603050405020304" pitchFamily="18" charset="0"/>
                <a:cs typeface="Times New Roman" panose="02020603050405020304" pitchFamily="18" charset="0"/>
              </a:rPr>
              <a:t> in </a:t>
            </a:r>
            <a:r>
              <a:rPr lang="tr-TR" sz="1600" dirty="0" err="1">
                <a:latin typeface="Times New Roman" panose="02020603050405020304" pitchFamily="18" charset="0"/>
                <a:cs typeface="Times New Roman" panose="02020603050405020304" pitchFamily="18" charset="0"/>
              </a:rPr>
              <a:t>the</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development</a:t>
            </a:r>
            <a:r>
              <a:rPr lang="tr-TR" sz="1600" dirty="0">
                <a:latin typeface="Times New Roman" panose="02020603050405020304" pitchFamily="18" charset="0"/>
                <a:cs typeface="Times New Roman" panose="02020603050405020304" pitchFamily="18" charset="0"/>
              </a:rPr>
              <a:t> of a </a:t>
            </a:r>
            <a:r>
              <a:rPr lang="tr-TR" sz="1600" dirty="0" err="1">
                <a:latin typeface="Times New Roman" panose="02020603050405020304" pitchFamily="18" charset="0"/>
                <a:cs typeface="Times New Roman" panose="02020603050405020304" pitchFamily="18" charset="0"/>
              </a:rPr>
              <a:t>child</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with</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innate</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abilities</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to</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produce</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language</a:t>
            </a:r>
            <a:r>
              <a:rPr lang="tr-TR" sz="1600" dirty="0">
                <a:latin typeface="Times New Roman" panose="02020603050405020304" pitchFamily="18" charset="0"/>
                <a:cs typeface="Times New Roman" panose="02020603050405020304" pitchFamily="18" charset="0"/>
              </a:rPr>
              <a:t>.</a:t>
            </a:r>
          </a:p>
          <a:p>
            <a:pPr algn="just"/>
            <a:endParaRPr lang="tr-TR" sz="1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9310565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1"/>
            <a:ext cx="10515600" cy="564775"/>
          </a:xfrm>
        </p:spPr>
        <p:txBody>
          <a:bodyPr>
            <a:normAutofit fontScale="90000"/>
          </a:bodyPr>
          <a:lstStyle/>
          <a:p>
            <a:pPr algn="ctr"/>
            <a:r>
              <a:rPr lang="tr-TR" b="1" dirty="0" err="1">
                <a:solidFill>
                  <a:srgbClr val="C00000"/>
                </a:solidFill>
                <a:latin typeface="Times New Roman" panose="02020603050405020304" pitchFamily="18" charset="0"/>
                <a:cs typeface="Times New Roman" panose="02020603050405020304" pitchFamily="18" charset="0"/>
              </a:rPr>
              <a:t>What</a:t>
            </a:r>
            <a:r>
              <a:rPr lang="tr-TR" b="1" dirty="0">
                <a:solidFill>
                  <a:srgbClr val="C00000"/>
                </a:solidFill>
                <a:latin typeface="Times New Roman" panose="02020603050405020304" pitchFamily="18" charset="0"/>
                <a:cs typeface="Times New Roman" panose="02020603050405020304" pitchFamily="18" charset="0"/>
              </a:rPr>
              <a:t> is </a:t>
            </a:r>
            <a:r>
              <a:rPr lang="tr-TR" b="1" dirty="0" err="1">
                <a:solidFill>
                  <a:srgbClr val="C00000"/>
                </a:solidFill>
                <a:latin typeface="Times New Roman" panose="02020603050405020304" pitchFamily="18" charset="0"/>
                <a:cs typeface="Times New Roman" panose="02020603050405020304" pitchFamily="18" charset="0"/>
              </a:rPr>
              <a:t>the</a:t>
            </a:r>
            <a:r>
              <a:rPr lang="tr-TR" b="1" dirty="0">
                <a:solidFill>
                  <a:srgbClr val="C00000"/>
                </a:solidFill>
                <a:latin typeface="Times New Roman" panose="02020603050405020304" pitchFamily="18" charset="0"/>
                <a:cs typeface="Times New Roman" panose="02020603050405020304" pitchFamily="18" charset="0"/>
              </a:rPr>
              <a:t> </a:t>
            </a:r>
            <a:r>
              <a:rPr lang="tr-TR" b="1" dirty="0" err="1">
                <a:solidFill>
                  <a:srgbClr val="C00000"/>
                </a:solidFill>
                <a:latin typeface="Times New Roman" panose="02020603050405020304" pitchFamily="18" charset="0"/>
                <a:cs typeface="Times New Roman" panose="02020603050405020304" pitchFamily="18" charset="0"/>
              </a:rPr>
              <a:t>origin</a:t>
            </a:r>
            <a:r>
              <a:rPr lang="tr-TR" b="1" dirty="0">
                <a:solidFill>
                  <a:srgbClr val="C00000"/>
                </a:solidFill>
                <a:latin typeface="Times New Roman" panose="02020603050405020304" pitchFamily="18" charset="0"/>
                <a:cs typeface="Times New Roman" panose="02020603050405020304" pitchFamily="18" charset="0"/>
              </a:rPr>
              <a:t> of </a:t>
            </a:r>
            <a:r>
              <a:rPr lang="tr-TR" b="1" dirty="0" err="1">
                <a:solidFill>
                  <a:srgbClr val="C00000"/>
                </a:solidFill>
                <a:latin typeface="Times New Roman" panose="02020603050405020304" pitchFamily="18" charset="0"/>
                <a:cs typeface="Times New Roman" panose="02020603050405020304" pitchFamily="18" charset="0"/>
              </a:rPr>
              <a:t>language</a:t>
            </a:r>
            <a:r>
              <a:rPr lang="tr-TR" b="1" dirty="0">
                <a:solidFill>
                  <a:srgbClr val="C00000"/>
                </a:solidFill>
                <a:latin typeface="Times New Roman" panose="02020603050405020304" pitchFamily="18" charset="0"/>
                <a:cs typeface="Times New Roman" panose="02020603050405020304" pitchFamily="18" charset="0"/>
              </a:rPr>
              <a:t>?</a:t>
            </a:r>
            <a:endParaRPr lang="tr-TR" dirty="0"/>
          </a:p>
        </p:txBody>
      </p:sp>
      <p:sp>
        <p:nvSpPr>
          <p:cNvPr id="3" name="İçerik Yer Tutucusu 2"/>
          <p:cNvSpPr>
            <a:spLocks noGrp="1"/>
          </p:cNvSpPr>
          <p:nvPr>
            <p:ph idx="1"/>
          </p:nvPr>
        </p:nvSpPr>
        <p:spPr>
          <a:xfrm>
            <a:off x="340659" y="564776"/>
            <a:ext cx="11483788" cy="6104965"/>
          </a:xfrm>
        </p:spPr>
        <p:txBody>
          <a:bodyPr>
            <a:normAutofit fontScale="70000" lnSpcReduction="20000"/>
          </a:bodyPr>
          <a:lstStyle/>
          <a:p>
            <a:pPr algn="just"/>
            <a:r>
              <a:rPr lang="tr-TR" dirty="0" err="1" smtClean="0">
                <a:latin typeface="Times New Roman" panose="02020603050405020304" pitchFamily="18" charset="0"/>
                <a:cs typeface="Times New Roman" panose="02020603050405020304" pitchFamily="18" charset="0"/>
              </a:rPr>
              <a:t>The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view</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that</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every</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thing</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about</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language</a:t>
            </a:r>
            <a:r>
              <a:rPr lang="tr-TR" dirty="0" smtClean="0">
                <a:latin typeface="Times New Roman" panose="02020603050405020304" pitchFamily="18" charset="0"/>
                <a:cs typeface="Times New Roman" panose="02020603050405020304" pitchFamily="18" charset="0"/>
              </a:rPr>
              <a:t> is </a:t>
            </a:r>
            <a:r>
              <a:rPr lang="tr-TR" dirty="0" err="1" smtClean="0">
                <a:latin typeface="Times New Roman" panose="02020603050405020304" pitchFamily="18" charset="0"/>
                <a:cs typeface="Times New Roman" panose="02020603050405020304" pitchFamily="18" charset="0"/>
              </a:rPr>
              <a:t>all</a:t>
            </a:r>
            <a:r>
              <a:rPr lang="tr-TR" dirty="0" smtClean="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metaphorical</a:t>
            </a:r>
            <a:endParaRPr lang="tr-TR" dirty="0">
              <a:latin typeface="Times New Roman" panose="02020603050405020304" pitchFamily="18" charset="0"/>
              <a:cs typeface="Times New Roman" panose="02020603050405020304" pitchFamily="18" charset="0"/>
            </a:endParaRPr>
          </a:p>
          <a:p>
            <a:pPr algn="just"/>
            <a:r>
              <a:rPr lang="tr-TR" dirty="0" err="1" smtClean="0">
                <a:latin typeface="Times New Roman" panose="02020603050405020304" pitchFamily="18" charset="0"/>
                <a:cs typeface="Times New Roman" panose="02020603050405020304" pitchFamily="18" charset="0"/>
              </a:rPr>
              <a:t>Long</a:t>
            </a:r>
            <a:r>
              <a:rPr lang="tr-TR" dirty="0" smtClean="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before</a:t>
            </a:r>
            <a:r>
              <a:rPr lang="tr-TR" dirty="0">
                <a:latin typeface="Times New Roman" panose="02020603050405020304" pitchFamily="18" charset="0"/>
                <a:cs typeface="Times New Roman" panose="02020603050405020304" pitchFamily="18" charset="0"/>
              </a:rPr>
              <a:t> Chomsky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Skinner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were</a:t>
            </a:r>
            <a:r>
              <a:rPr lang="tr-TR" dirty="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working</a:t>
            </a:r>
            <a:r>
              <a:rPr lang="tr-TR" dirty="0" smtClean="0">
                <a:latin typeface="Times New Roman" panose="02020603050405020304" pitchFamily="18" charset="0"/>
                <a:cs typeface="Times New Roman" panose="02020603050405020304" pitchFamily="18" charset="0"/>
              </a:rPr>
              <a:t> on </a:t>
            </a:r>
            <a:r>
              <a:rPr lang="tr-TR" dirty="0" err="1" smtClean="0">
                <a:latin typeface="Times New Roman" panose="02020603050405020304" pitchFamily="18" charset="0"/>
                <a:cs typeface="Times New Roman" panose="02020603050405020304" pitchFamily="18" charset="0"/>
              </a:rPr>
              <a:t>language</a:t>
            </a:r>
            <a:r>
              <a:rPr lang="tr-TR" dirty="0" smtClean="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Nietzsche </a:t>
            </a:r>
            <a:r>
              <a:rPr lang="tr-TR" dirty="0" err="1">
                <a:latin typeface="Times New Roman" panose="02020603050405020304" pitchFamily="18" charset="0"/>
                <a:cs typeface="Times New Roman" panose="02020603050405020304" pitchFamily="18" charset="0"/>
              </a:rPr>
              <a:t>was</a:t>
            </a:r>
            <a:r>
              <a:rPr lang="tr-TR" dirty="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thinking</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about</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the</a:t>
            </a:r>
            <a:r>
              <a:rPr lang="tr-TR" dirty="0" smtClean="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nature</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language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According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him</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human</a:t>
            </a:r>
            <a:r>
              <a:rPr lang="tr-TR" dirty="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mind</a:t>
            </a:r>
            <a:r>
              <a:rPr lang="tr-TR" dirty="0" smtClean="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creates</a:t>
            </a:r>
            <a:r>
              <a:rPr lang="tr-TR" dirty="0">
                <a:latin typeface="Times New Roman" panose="02020603050405020304" pitchFamily="18" charset="0"/>
                <a:cs typeface="Times New Roman" panose="02020603050405020304" pitchFamily="18" charset="0"/>
              </a:rPr>
              <a:t> a </a:t>
            </a:r>
            <a:r>
              <a:rPr lang="tr-TR" dirty="0" err="1">
                <a:latin typeface="Times New Roman" panose="02020603050405020304" pitchFamily="18" charset="0"/>
                <a:cs typeface="Times New Roman" panose="02020603050405020304" pitchFamily="18" charset="0"/>
              </a:rPr>
              <a:t>simulation</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world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language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surfaces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through</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our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fundamental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drive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for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metaphors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which</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leads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creation</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words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that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shape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concepts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Studying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language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its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origin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from</a:t>
            </a:r>
            <a:r>
              <a:rPr lang="tr-TR" dirty="0">
                <a:latin typeface="Times New Roman" panose="02020603050405020304" pitchFamily="18" charset="0"/>
                <a:cs typeface="Times New Roman" panose="02020603050405020304" pitchFamily="18" charset="0"/>
              </a:rPr>
              <a:t> a modern </a:t>
            </a:r>
            <a:r>
              <a:rPr lang="tr-TR" dirty="0" err="1">
                <a:latin typeface="Times New Roman" panose="02020603050405020304" pitchFamily="18" charset="0"/>
                <a:cs typeface="Times New Roman" panose="02020603050405020304" pitchFamily="18" charset="0"/>
              </a:rPr>
              <a:t>scientific</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angle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obfuscates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insight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that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there</a:t>
            </a:r>
            <a:r>
              <a:rPr lang="tr-TR" dirty="0">
                <a:latin typeface="Times New Roman" panose="02020603050405020304" pitchFamily="18" charset="0"/>
                <a:cs typeface="Times New Roman" panose="02020603050405020304" pitchFamily="18" charset="0"/>
              </a:rPr>
              <a:t> is </a:t>
            </a:r>
            <a:r>
              <a:rPr lang="tr-TR" dirty="0" err="1">
                <a:latin typeface="Times New Roman" panose="02020603050405020304" pitchFamily="18" charset="0"/>
                <a:cs typeface="Times New Roman" panose="02020603050405020304" pitchFamily="18" charset="0"/>
              </a:rPr>
              <a:t>no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clear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correlation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between</a:t>
            </a:r>
            <a:r>
              <a:rPr lang="tr-TR" dirty="0">
                <a:latin typeface="Times New Roman" panose="02020603050405020304" pitchFamily="18" charset="0"/>
                <a:cs typeface="Times New Roman" panose="02020603050405020304" pitchFamily="18" charset="0"/>
              </a:rPr>
              <a:t> a </a:t>
            </a:r>
            <a:r>
              <a:rPr lang="tr-TR" dirty="0" err="1">
                <a:latin typeface="Times New Roman" panose="02020603050405020304" pitchFamily="18" charset="0"/>
                <a:cs typeface="Times New Roman" panose="02020603050405020304" pitchFamily="18" charset="0"/>
              </a:rPr>
              <a:t>word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what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exists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outside</a:t>
            </a:r>
            <a:r>
              <a:rPr lang="tr-TR" dirty="0">
                <a:latin typeface="Times New Roman" panose="02020603050405020304" pitchFamily="18" charset="0"/>
                <a:cs typeface="Times New Roman" panose="02020603050405020304" pitchFamily="18" charset="0"/>
              </a:rPr>
              <a:t> of us. </a:t>
            </a:r>
            <a:r>
              <a:rPr lang="tr-TR" dirty="0" err="1" smtClean="0">
                <a:latin typeface="Times New Roman" panose="02020603050405020304" pitchFamily="18" charset="0"/>
                <a:cs typeface="Times New Roman" panose="02020603050405020304" pitchFamily="18" charset="0"/>
              </a:rPr>
              <a:t>Consider</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gender</a:t>
            </a:r>
            <a:r>
              <a:rPr lang="tr-TR" dirty="0" smtClean="0">
                <a:latin typeface="Times New Roman" panose="02020603050405020304" pitchFamily="18" charset="0"/>
                <a:cs typeface="Times New Roman" panose="02020603050405020304" pitchFamily="18" charset="0"/>
              </a:rPr>
              <a:t> in </a:t>
            </a:r>
            <a:r>
              <a:rPr lang="tr-TR" dirty="0" err="1" smtClean="0">
                <a:latin typeface="Times New Roman" panose="02020603050405020304" pitchFamily="18" charset="0"/>
                <a:cs typeface="Times New Roman" panose="02020603050405020304" pitchFamily="18" charset="0"/>
              </a:rPr>
              <a:t>languages</a:t>
            </a:r>
            <a:r>
              <a:rPr lang="tr-TR" dirty="0" smtClean="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a:t>
            </a:r>
            <a:r>
              <a:rPr lang="tr-TR" dirty="0" err="1">
                <a:latin typeface="Times New Roman" panose="02020603050405020304" pitchFamily="18" charset="0"/>
                <a:cs typeface="Times New Roman" panose="02020603050405020304" pitchFamily="18" charset="0"/>
              </a:rPr>
              <a:t>key</a:t>
            </a:r>
            <a:r>
              <a:rPr lang="tr-TR" dirty="0">
                <a:latin typeface="Times New Roman" panose="02020603050405020304" pitchFamily="18" charset="0"/>
                <a:cs typeface="Times New Roman" panose="02020603050405020304" pitchFamily="18" charset="0"/>
              </a:rPr>
              <a:t>" is </a:t>
            </a:r>
            <a:r>
              <a:rPr lang="tr-TR" dirty="0" err="1">
                <a:latin typeface="Times New Roman" panose="02020603050405020304" pitchFamily="18" charset="0"/>
                <a:cs typeface="Times New Roman" panose="02020603050405020304" pitchFamily="18" charset="0"/>
              </a:rPr>
              <a:t>feminine</a:t>
            </a:r>
            <a:r>
              <a:rPr lang="tr-TR" dirty="0">
                <a:latin typeface="Times New Roman" panose="02020603050405020304" pitchFamily="18" charset="0"/>
                <a:cs typeface="Times New Roman" panose="02020603050405020304" pitchFamily="18" charset="0"/>
              </a:rPr>
              <a:t> in French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masculine</a:t>
            </a:r>
            <a:r>
              <a:rPr lang="tr-TR" dirty="0">
                <a:latin typeface="Times New Roman" panose="02020603050405020304" pitchFamily="18" charset="0"/>
                <a:cs typeface="Times New Roman" panose="02020603050405020304" pitchFamily="18" charset="0"/>
              </a:rPr>
              <a:t> in </a:t>
            </a:r>
            <a:r>
              <a:rPr lang="tr-TR" dirty="0" err="1" smtClean="0">
                <a:latin typeface="Times New Roman" panose="02020603050405020304" pitchFamily="18" charset="0"/>
                <a:cs typeface="Times New Roman" panose="02020603050405020304" pitchFamily="18" charset="0"/>
              </a:rPr>
              <a:t>German</a:t>
            </a:r>
            <a:r>
              <a:rPr lang="tr-TR" dirty="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and</a:t>
            </a:r>
            <a:r>
              <a:rPr lang="tr-TR" dirty="0" smtClean="0">
                <a:latin typeface="Times New Roman" panose="02020603050405020304" pitchFamily="18" charset="0"/>
                <a:cs typeface="Times New Roman" panose="02020603050405020304" pitchFamily="18" charset="0"/>
              </a:rPr>
              <a:t> it has </a:t>
            </a:r>
            <a:r>
              <a:rPr lang="tr-TR" dirty="0" err="1" smtClean="0">
                <a:latin typeface="Times New Roman" panose="02020603050405020304" pitchFamily="18" charset="0"/>
                <a:cs typeface="Times New Roman" panose="02020603050405020304" pitchFamily="18" charset="0"/>
              </a:rPr>
              <a:t>no</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gender</a:t>
            </a:r>
            <a:r>
              <a:rPr lang="tr-TR" dirty="0" smtClean="0">
                <a:latin typeface="Times New Roman" panose="02020603050405020304" pitchFamily="18" charset="0"/>
                <a:cs typeface="Times New Roman" panose="02020603050405020304" pitchFamily="18" charset="0"/>
              </a:rPr>
              <a:t> at </a:t>
            </a:r>
            <a:r>
              <a:rPr lang="tr-TR" dirty="0" err="1" smtClean="0">
                <a:latin typeface="Times New Roman" panose="02020603050405020304" pitchFamily="18" charset="0"/>
                <a:cs typeface="Times New Roman" panose="02020603050405020304" pitchFamily="18" charset="0"/>
              </a:rPr>
              <a:t>all</a:t>
            </a:r>
            <a:r>
              <a:rPr lang="tr-TR" dirty="0" smtClean="0">
                <a:latin typeface="Times New Roman" panose="02020603050405020304" pitchFamily="18" charset="0"/>
                <a:cs typeface="Times New Roman" panose="02020603050405020304" pitchFamily="18" charset="0"/>
              </a:rPr>
              <a:t> in </a:t>
            </a:r>
            <a:r>
              <a:rPr lang="tr-TR" dirty="0" err="1" smtClean="0">
                <a:latin typeface="Times New Roman" panose="02020603050405020304" pitchFamily="18" charset="0"/>
                <a:cs typeface="Times New Roman" panose="02020603050405020304" pitchFamily="18" charset="0"/>
              </a:rPr>
              <a:t>Turkish</a:t>
            </a:r>
            <a:r>
              <a:rPr lang="tr-TR" dirty="0" smtClean="0">
                <a:latin typeface="Times New Roman" panose="02020603050405020304" pitchFamily="18" charset="0"/>
                <a:cs typeface="Times New Roman" panose="02020603050405020304" pitchFamily="18" charset="0"/>
              </a:rPr>
              <a:t>.</a:t>
            </a:r>
            <a:endParaRPr lang="tr-TR" dirty="0">
              <a:latin typeface="Times New Roman" panose="02020603050405020304" pitchFamily="18" charset="0"/>
              <a:cs typeface="Times New Roman" panose="02020603050405020304" pitchFamily="18" charset="0"/>
            </a:endParaRPr>
          </a:p>
          <a:p>
            <a:pPr algn="just"/>
            <a:r>
              <a:rPr lang="tr-TR" dirty="0" err="1">
                <a:latin typeface="Times New Roman" panose="02020603050405020304" pitchFamily="18" charset="0"/>
                <a:cs typeface="Times New Roman" panose="02020603050405020304" pitchFamily="18" charset="0"/>
              </a:rPr>
              <a:t>Words</a:t>
            </a:r>
            <a:r>
              <a:rPr lang="tr-TR" dirty="0">
                <a:latin typeface="Times New Roman" panose="02020603050405020304" pitchFamily="18" charset="0"/>
                <a:cs typeface="Times New Roman" panose="02020603050405020304" pitchFamily="18" charset="0"/>
              </a:rPr>
              <a:t> can </a:t>
            </a:r>
            <a:r>
              <a:rPr lang="tr-TR" dirty="0" err="1">
                <a:latin typeface="Times New Roman" panose="02020603050405020304" pitchFamily="18" charset="0"/>
                <a:cs typeface="Times New Roman" panose="02020603050405020304" pitchFamily="18" charset="0"/>
              </a:rPr>
              <a:t>never</a:t>
            </a:r>
            <a:r>
              <a:rPr lang="tr-TR" dirty="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show</a:t>
            </a:r>
            <a:r>
              <a:rPr lang="tr-TR" dirty="0" smtClean="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a </a:t>
            </a:r>
            <a:r>
              <a:rPr lang="tr-TR" dirty="0" err="1">
                <a:latin typeface="Times New Roman" panose="02020603050405020304" pitchFamily="18" charset="0"/>
                <a:cs typeface="Times New Roman" panose="02020603050405020304" pitchFamily="18" charset="0"/>
              </a:rPr>
              <a:t>truth</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otherwise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why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would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have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many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different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languages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There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would</a:t>
            </a:r>
            <a:r>
              <a:rPr lang="tr-TR" dirty="0">
                <a:latin typeface="Times New Roman" panose="02020603050405020304" pitchFamily="18" charset="0"/>
                <a:cs typeface="Times New Roman" panose="02020603050405020304" pitchFamily="18" charset="0"/>
              </a:rPr>
              <a:t> be </a:t>
            </a:r>
            <a:r>
              <a:rPr lang="tr-TR" dirty="0" err="1">
                <a:latin typeface="Times New Roman" panose="02020603050405020304" pitchFamily="18" charset="0"/>
                <a:cs typeface="Times New Roman" panose="02020603050405020304" pitchFamily="18" charset="0"/>
              </a:rPr>
              <a:t>only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one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true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language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that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corresponds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with</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reality</a:t>
            </a: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As a </a:t>
            </a:r>
            <a:r>
              <a:rPr lang="tr-TR" dirty="0" err="1" smtClean="0">
                <a:latin typeface="Times New Roman" panose="02020603050405020304" pitchFamily="18" charset="0"/>
                <a:cs typeface="Times New Roman" panose="02020603050405020304" pitchFamily="18" charset="0"/>
              </a:rPr>
              <a:t>matter</a:t>
            </a:r>
            <a:r>
              <a:rPr lang="tr-TR" dirty="0" smtClean="0">
                <a:latin typeface="Times New Roman" panose="02020603050405020304" pitchFamily="18" charset="0"/>
                <a:cs typeface="Times New Roman" panose="02020603050405020304" pitchFamily="18" charset="0"/>
              </a:rPr>
              <a:t> of </a:t>
            </a:r>
            <a:r>
              <a:rPr lang="tr-TR" dirty="0" err="1" smtClean="0">
                <a:latin typeface="Times New Roman" panose="02020603050405020304" pitchFamily="18" charset="0"/>
                <a:cs typeface="Times New Roman" panose="02020603050405020304" pitchFamily="18" charset="0"/>
              </a:rPr>
              <a:t>fact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we</a:t>
            </a:r>
            <a:r>
              <a:rPr lang="tr-TR" dirty="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have</a:t>
            </a:r>
            <a:r>
              <a:rPr lang="tr-TR" dirty="0" smtClean="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only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metaphors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for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things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that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have</a:t>
            </a:r>
            <a:r>
              <a:rPr lang="tr-TR" dirty="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debatable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relation</a:t>
            </a:r>
            <a:r>
              <a:rPr lang="tr-TR" dirty="0" smtClean="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with</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world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outside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Chomsky’s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attempt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justify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existence</a:t>
            </a:r>
            <a:r>
              <a:rPr lang="tr-TR" dirty="0">
                <a:latin typeface="Times New Roman" panose="02020603050405020304" pitchFamily="18" charset="0"/>
                <a:cs typeface="Times New Roman" panose="02020603050405020304" pitchFamily="18" charset="0"/>
              </a:rPr>
              <a:t> of a “</a:t>
            </a:r>
            <a:r>
              <a:rPr lang="tr-TR" dirty="0" err="1">
                <a:latin typeface="Times New Roman" panose="02020603050405020304" pitchFamily="18" charset="0"/>
                <a:cs typeface="Times New Roman" panose="02020603050405020304" pitchFamily="18" charset="0"/>
              </a:rPr>
              <a:t>true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language</a:t>
            </a: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in </a:t>
            </a:r>
            <a:r>
              <a:rPr lang="tr-TR" dirty="0" err="1" smtClean="0">
                <a:latin typeface="Times New Roman" panose="02020603050405020304" pitchFamily="18" charset="0"/>
                <a:cs typeface="Times New Roman" panose="02020603050405020304" pitchFamily="18" charset="0"/>
              </a:rPr>
              <a:t>human</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mind</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by</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means</a:t>
            </a:r>
            <a:r>
              <a:rPr lang="tr-TR" dirty="0" smtClean="0">
                <a:latin typeface="Times New Roman" panose="02020603050405020304" pitchFamily="18" charset="0"/>
                <a:cs typeface="Times New Roman" panose="02020603050405020304" pitchFamily="18" charset="0"/>
              </a:rPr>
              <a:t> of his </a:t>
            </a:r>
            <a:r>
              <a:rPr lang="tr-TR" dirty="0">
                <a:latin typeface="Times New Roman" panose="02020603050405020304" pitchFamily="18" charset="0"/>
                <a:cs typeface="Times New Roman" panose="02020603050405020304" pitchFamily="18" charset="0"/>
              </a:rPr>
              <a:t>Universal </a:t>
            </a:r>
            <a:r>
              <a:rPr lang="tr-TR" dirty="0" err="1">
                <a:latin typeface="Times New Roman" panose="02020603050405020304" pitchFamily="18" charset="0"/>
                <a:cs typeface="Times New Roman" panose="02020603050405020304" pitchFamily="18" charset="0"/>
              </a:rPr>
              <a:t>Grammar</a:t>
            </a:r>
            <a:r>
              <a:rPr lang="tr-TR" dirty="0">
                <a:latin typeface="Times New Roman" panose="02020603050405020304" pitchFamily="18" charset="0"/>
                <a:cs typeface="Times New Roman" panose="02020603050405020304" pitchFamily="18" charset="0"/>
              </a:rPr>
              <a:t> is </a:t>
            </a:r>
            <a:r>
              <a:rPr lang="tr-TR" dirty="0" err="1">
                <a:latin typeface="Times New Roman" panose="02020603050405020304" pitchFamily="18" charset="0"/>
                <a:cs typeface="Times New Roman" panose="02020603050405020304" pitchFamily="18" charset="0"/>
              </a:rPr>
              <a:t>moot</a:t>
            </a:r>
            <a:r>
              <a:rPr lang="tr-TR" dirty="0">
                <a:latin typeface="Times New Roman" panose="02020603050405020304" pitchFamily="18" charset="0"/>
                <a:cs typeface="Times New Roman" panose="02020603050405020304" pitchFamily="18" charset="0"/>
              </a:rPr>
              <a:t>, since </a:t>
            </a:r>
            <a:r>
              <a:rPr lang="tr-TR" dirty="0" err="1">
                <a:latin typeface="Times New Roman" panose="02020603050405020304" pitchFamily="18" charset="0"/>
                <a:cs typeface="Times New Roman" panose="02020603050405020304" pitchFamily="18" charset="0"/>
              </a:rPr>
              <a:t>language</a:t>
            </a:r>
            <a:r>
              <a:rPr lang="tr-TR" dirty="0">
                <a:latin typeface="Times New Roman" panose="02020603050405020304" pitchFamily="18" charset="0"/>
                <a:cs typeface="Times New Roman" panose="02020603050405020304" pitchFamily="18" charset="0"/>
              </a:rPr>
              <a:t> can </a:t>
            </a:r>
            <a:r>
              <a:rPr lang="tr-TR" dirty="0" err="1">
                <a:latin typeface="Times New Roman" panose="02020603050405020304" pitchFamily="18" charset="0"/>
                <a:cs typeface="Times New Roman" panose="02020603050405020304" pitchFamily="18" charset="0"/>
              </a:rPr>
              <a:t>never</a:t>
            </a:r>
            <a:r>
              <a:rPr lang="tr-TR" dirty="0">
                <a:latin typeface="Times New Roman" panose="02020603050405020304" pitchFamily="18" charset="0"/>
                <a:cs typeface="Times New Roman" panose="02020603050405020304" pitchFamily="18" charset="0"/>
              </a:rPr>
              <a:t> be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vessel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for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essence</a:t>
            </a:r>
            <a:r>
              <a:rPr lang="tr-TR" dirty="0">
                <a:latin typeface="Times New Roman" panose="02020603050405020304" pitchFamily="18" charset="0"/>
                <a:cs typeface="Times New Roman" panose="02020603050405020304" pitchFamily="18" charset="0"/>
              </a:rPr>
              <a:t> of </a:t>
            </a:r>
            <a:r>
              <a:rPr lang="tr-TR" dirty="0" err="1" smtClean="0">
                <a:latin typeface="Times New Roman" panose="02020603050405020304" pitchFamily="18" charset="0"/>
                <a:cs typeface="Times New Roman" panose="02020603050405020304" pitchFamily="18" charset="0"/>
              </a:rPr>
              <a:t>the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subject</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matter</a:t>
            </a:r>
            <a:r>
              <a:rPr lang="tr-TR" dirty="0" smtClean="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Whereas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scientists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worry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about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truthfulness</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statements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things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are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only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using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socially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sanctioned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metaphors</a:t>
            </a:r>
            <a:r>
              <a:rPr lang="tr-TR" dirty="0">
                <a:latin typeface="Times New Roman" panose="02020603050405020304" pitchFamily="18" charset="0"/>
                <a:cs typeface="Times New Roman" panose="02020603050405020304" pitchFamily="18" charset="0"/>
              </a:rPr>
              <a:t> — </a:t>
            </a:r>
            <a:r>
              <a:rPr lang="tr-TR" dirty="0" err="1">
                <a:latin typeface="Times New Roman" panose="02020603050405020304" pitchFamily="18" charset="0"/>
                <a:cs typeface="Times New Roman" panose="02020603050405020304" pitchFamily="18" charset="0"/>
              </a:rPr>
              <a:t>i.e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are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being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forced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lie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according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a </a:t>
            </a:r>
            <a:r>
              <a:rPr lang="tr-TR" dirty="0" err="1">
                <a:latin typeface="Times New Roman" panose="02020603050405020304" pitchFamily="18" charset="0"/>
                <a:cs typeface="Times New Roman" panose="02020603050405020304" pitchFamily="18" charset="0"/>
              </a:rPr>
              <a:t>fixed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convention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Just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like</a:t>
            </a:r>
            <a:r>
              <a:rPr lang="tr-TR" dirty="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you</a:t>
            </a:r>
            <a:r>
              <a:rPr lang="tr-TR" dirty="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are</a:t>
            </a:r>
            <a:r>
              <a:rPr lang="tr-TR" dirty="0" smtClean="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being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forced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lie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when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your</a:t>
            </a: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French </a:t>
            </a:r>
            <a:r>
              <a:rPr lang="tr-TR" dirty="0" err="1" smtClean="0">
                <a:latin typeface="Times New Roman" panose="02020603050405020304" pitchFamily="18" charset="0"/>
                <a:cs typeface="Times New Roman" panose="02020603050405020304" pitchFamily="18" charset="0"/>
              </a:rPr>
              <a:t>teacher</a:t>
            </a:r>
            <a:r>
              <a:rPr lang="tr-TR" dirty="0" smtClean="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corrects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gender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for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word</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key</a:t>
            </a:r>
            <a:r>
              <a:rPr lang="tr-TR" dirty="0" smtClean="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Nietzsche </a:t>
            </a:r>
            <a:r>
              <a:rPr lang="tr-TR" dirty="0" err="1" smtClean="0">
                <a:latin typeface="Times New Roman" panose="02020603050405020304" pitchFamily="18" charset="0"/>
                <a:cs typeface="Times New Roman" panose="02020603050405020304" pitchFamily="18" charset="0"/>
              </a:rPr>
              <a:t>accepts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that</a:t>
            </a:r>
            <a:r>
              <a:rPr lang="tr-TR" dirty="0" smtClean="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our</a:t>
            </a:r>
            <a:r>
              <a:rPr lang="tr-TR" dirty="0">
                <a:latin typeface="Times New Roman" panose="02020603050405020304" pitchFamily="18" charset="0"/>
                <a:cs typeface="Times New Roman" panose="02020603050405020304" pitchFamily="18" charset="0"/>
              </a:rPr>
              <a:t> sense </a:t>
            </a:r>
            <a:r>
              <a:rPr lang="tr-TR" dirty="0" err="1">
                <a:latin typeface="Times New Roman" panose="02020603050405020304" pitchFamily="18" charset="0"/>
                <a:cs typeface="Times New Roman" panose="02020603050405020304" pitchFamily="18" charset="0"/>
              </a:rPr>
              <a:t>perceptions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seem</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be </a:t>
            </a:r>
            <a:r>
              <a:rPr lang="tr-TR" dirty="0" err="1">
                <a:latin typeface="Times New Roman" panose="02020603050405020304" pitchFamily="18" charset="0"/>
                <a:cs typeface="Times New Roman" panose="02020603050405020304" pitchFamily="18" charset="0"/>
              </a:rPr>
              <a:t>similar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from</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person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person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are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moulded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by</a:t>
            </a:r>
            <a:r>
              <a:rPr lang="tr-TR" dirty="0">
                <a:latin typeface="Times New Roman" panose="02020603050405020304" pitchFamily="18" charset="0"/>
                <a:cs typeface="Times New Roman" panose="02020603050405020304" pitchFamily="18" charset="0"/>
              </a:rPr>
              <a:t> time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space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However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same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scientific</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method</a:t>
            </a:r>
            <a:r>
              <a:rPr lang="tr-TR" dirty="0">
                <a:latin typeface="Times New Roman" panose="02020603050405020304" pitchFamily="18" charset="0"/>
                <a:cs typeface="Times New Roman" panose="02020603050405020304" pitchFamily="18" charset="0"/>
              </a:rPr>
              <a:t> he </a:t>
            </a:r>
            <a:r>
              <a:rPr lang="tr-TR" dirty="0" err="1">
                <a:latin typeface="Times New Roman" panose="02020603050405020304" pitchFamily="18" charset="0"/>
                <a:cs typeface="Times New Roman" panose="02020603050405020304" pitchFamily="18" charset="0"/>
              </a:rPr>
              <a:t>questions</a:t>
            </a:r>
            <a:r>
              <a:rPr lang="tr-TR" dirty="0">
                <a:latin typeface="Times New Roman" panose="02020603050405020304" pitchFamily="18" charset="0"/>
                <a:cs typeface="Times New Roman" panose="02020603050405020304" pitchFamily="18" charset="0"/>
              </a:rPr>
              <a:t> has </a:t>
            </a:r>
            <a:r>
              <a:rPr lang="tr-TR" dirty="0" err="1">
                <a:latin typeface="Times New Roman" panose="02020603050405020304" pitchFamily="18" charset="0"/>
                <a:cs typeface="Times New Roman" panose="02020603050405020304" pitchFamily="18" charset="0"/>
              </a:rPr>
              <a:t>led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many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scientists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believe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theories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positing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that</a:t>
            </a:r>
            <a:r>
              <a:rPr lang="tr-TR" dirty="0">
                <a:latin typeface="Times New Roman" panose="02020603050405020304" pitchFamily="18" charset="0"/>
                <a:cs typeface="Times New Roman" panose="02020603050405020304" pitchFamily="18" charset="0"/>
              </a:rPr>
              <a:t> time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space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are</a:t>
            </a:r>
            <a:r>
              <a:rPr lang="tr-TR" dirty="0">
                <a:latin typeface="Times New Roman" panose="02020603050405020304" pitchFamily="18" charset="0"/>
                <a:cs typeface="Times New Roman" panose="02020603050405020304" pitchFamily="18" charset="0"/>
              </a:rPr>
              <a:t> not </a:t>
            </a:r>
            <a:r>
              <a:rPr lang="tr-TR" dirty="0" err="1">
                <a:latin typeface="Times New Roman" panose="02020603050405020304" pitchFamily="18" charset="0"/>
                <a:cs typeface="Times New Roman" panose="02020603050405020304" pitchFamily="18" charset="0"/>
              </a:rPr>
              <a:t>truly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real</a:t>
            </a:r>
            <a:r>
              <a:rPr lang="tr-TR" dirty="0">
                <a:latin typeface="Times New Roman" panose="02020603050405020304" pitchFamily="18" charset="0"/>
                <a:cs typeface="Times New Roman" panose="02020603050405020304" pitchFamily="18" charset="0"/>
              </a:rPr>
              <a:t>."</a:t>
            </a:r>
          </a:p>
          <a:p>
            <a:pPr algn="just"/>
            <a:r>
              <a:rPr lang="tr-TR" dirty="0" err="1">
                <a:latin typeface="Times New Roman" panose="02020603050405020304" pitchFamily="18" charset="0"/>
                <a:cs typeface="Times New Roman" panose="02020603050405020304" pitchFamily="18" charset="0"/>
              </a:rPr>
              <a:t>If</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meaning</a:t>
            </a:r>
            <a:r>
              <a:rPr lang="tr-TR" dirty="0">
                <a:latin typeface="Times New Roman" panose="02020603050405020304" pitchFamily="18" charset="0"/>
                <a:cs typeface="Times New Roman" panose="02020603050405020304" pitchFamily="18" charset="0"/>
              </a:rPr>
              <a:t> in </a:t>
            </a:r>
            <a:r>
              <a:rPr lang="tr-TR" dirty="0" err="1">
                <a:latin typeface="Times New Roman" panose="02020603050405020304" pitchFamily="18" charset="0"/>
                <a:cs typeface="Times New Roman" panose="02020603050405020304" pitchFamily="18" charset="0"/>
              </a:rPr>
              <a:t>language</a:t>
            </a:r>
            <a:r>
              <a:rPr lang="tr-TR" dirty="0">
                <a:latin typeface="Times New Roman" panose="02020603050405020304" pitchFamily="18" charset="0"/>
                <a:cs typeface="Times New Roman" panose="02020603050405020304" pitchFamily="18" charset="0"/>
              </a:rPr>
              <a:t> is </a:t>
            </a:r>
            <a:r>
              <a:rPr lang="tr-TR" dirty="0" err="1">
                <a:latin typeface="Times New Roman" panose="02020603050405020304" pitchFamily="18" charset="0"/>
                <a:cs typeface="Times New Roman" panose="02020603050405020304" pitchFamily="18" charset="0"/>
              </a:rPr>
              <a:t>unstable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its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origins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are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still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unknown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will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we</a:t>
            </a:r>
            <a:r>
              <a:rPr lang="tr-TR" dirty="0">
                <a:latin typeface="Times New Roman" panose="02020603050405020304" pitchFamily="18" charset="0"/>
                <a:cs typeface="Times New Roman" panose="02020603050405020304" pitchFamily="18" charset="0"/>
              </a:rPr>
              <a:t> ever </a:t>
            </a:r>
            <a:r>
              <a:rPr lang="tr-TR" dirty="0" err="1">
                <a:latin typeface="Times New Roman" panose="02020603050405020304" pitchFamily="18" charset="0"/>
                <a:cs typeface="Times New Roman" panose="02020603050405020304" pitchFamily="18" charset="0"/>
              </a:rPr>
              <a:t>reach</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true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breakthroughs</a:t>
            </a:r>
            <a:r>
              <a:rPr lang="tr-TR" dirty="0">
                <a:latin typeface="Times New Roman" panose="02020603050405020304" pitchFamily="18" charset="0"/>
                <a:cs typeface="Times New Roman" panose="02020603050405020304" pitchFamily="18" charset="0"/>
              </a:rPr>
              <a:t> in </a:t>
            </a:r>
            <a:r>
              <a:rPr lang="tr-TR" dirty="0" err="1">
                <a:latin typeface="Times New Roman" panose="02020603050405020304" pitchFamily="18" charset="0"/>
                <a:cs typeface="Times New Roman" panose="02020603050405020304" pitchFamily="18" charset="0"/>
              </a:rPr>
              <a:t>our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knowledge</a:t>
            </a:r>
            <a:r>
              <a:rPr lang="tr-TR" dirty="0">
                <a:latin typeface="Times New Roman" panose="02020603050405020304" pitchFamily="18" charset="0"/>
                <a:cs typeface="Times New Roman" panose="02020603050405020304" pitchFamily="18" charset="0"/>
              </a:rPr>
              <a:t> of it? </a:t>
            </a:r>
            <a:r>
              <a:rPr lang="tr-TR" dirty="0" err="1">
                <a:latin typeface="Times New Roman" panose="02020603050405020304" pitchFamily="18" charset="0"/>
                <a:cs typeface="Times New Roman" panose="02020603050405020304" pitchFamily="18" charset="0"/>
              </a:rPr>
              <a:t>Or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are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deep</a:t>
            </a:r>
            <a:r>
              <a:rPr lang="tr-TR" dirty="0">
                <a:latin typeface="Times New Roman" panose="02020603050405020304" pitchFamily="18" charset="0"/>
                <a:cs typeface="Times New Roman" panose="02020603050405020304" pitchFamily="18" charset="0"/>
              </a:rPr>
              <a:t> inside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bubble</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language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know</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more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about</a:t>
            </a:r>
            <a:r>
              <a:rPr lang="tr-TR" dirty="0">
                <a:latin typeface="Times New Roman" panose="02020603050405020304" pitchFamily="18" charset="0"/>
                <a:cs typeface="Times New Roman" panose="02020603050405020304" pitchFamily="18" charset="0"/>
              </a:rPr>
              <a:t> it?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why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are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emotionally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invested</a:t>
            </a:r>
            <a:r>
              <a:rPr lang="tr-TR" dirty="0">
                <a:latin typeface="Times New Roman" panose="02020603050405020304" pitchFamily="18" charset="0"/>
                <a:cs typeface="Times New Roman" panose="02020603050405020304" pitchFamily="18" charset="0"/>
              </a:rPr>
              <a:t> in </a:t>
            </a:r>
            <a:r>
              <a:rPr lang="tr-TR" dirty="0" err="1">
                <a:latin typeface="Times New Roman" panose="02020603050405020304" pitchFamily="18" charset="0"/>
                <a:cs typeface="Times New Roman" panose="02020603050405020304" pitchFamily="18" charset="0"/>
              </a:rPr>
              <a:t>finding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out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more</a:t>
            </a:r>
            <a:r>
              <a:rPr lang="tr-TR" dirty="0">
                <a:latin typeface="Times New Roman" panose="02020603050405020304" pitchFamily="18" charset="0"/>
                <a:cs typeface="Times New Roman" panose="02020603050405020304" pitchFamily="18" charset="0"/>
              </a:rPr>
              <a:t>? Is </a:t>
            </a:r>
            <a:r>
              <a:rPr lang="tr-TR" dirty="0" err="1">
                <a:latin typeface="Times New Roman" panose="02020603050405020304" pitchFamily="18" charset="0"/>
                <a:cs typeface="Times New Roman" panose="02020603050405020304" pitchFamily="18" charset="0"/>
              </a:rPr>
              <a:t>language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itself</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responsible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for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our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intellectual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curiosity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playing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games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with</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our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inadequacies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forcing</a:t>
            </a:r>
            <a:r>
              <a:rPr lang="tr-TR" dirty="0">
                <a:latin typeface="Times New Roman" panose="02020603050405020304" pitchFamily="18" charset="0"/>
                <a:cs typeface="Times New Roman" panose="02020603050405020304" pitchFamily="18" charset="0"/>
              </a:rPr>
              <a:t> us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ask </a:t>
            </a:r>
            <a:r>
              <a:rPr lang="tr-TR" dirty="0" err="1">
                <a:latin typeface="Times New Roman" panose="02020603050405020304" pitchFamily="18" charset="0"/>
                <a:cs typeface="Times New Roman" panose="02020603050405020304" pitchFamily="18" charset="0"/>
              </a:rPr>
              <a:t>absurd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questions</a:t>
            </a:r>
            <a:r>
              <a:rPr lang="tr-TR" dirty="0">
                <a:latin typeface="Times New Roman" panose="02020603050405020304" pitchFamily="18" charset="0"/>
                <a:cs typeface="Times New Roman" panose="02020603050405020304" pitchFamily="18" charset="0"/>
              </a:rPr>
              <a:t>?</a:t>
            </a:r>
          </a:p>
          <a:p>
            <a:pPr algn="just"/>
            <a:r>
              <a:rPr lang="tr-TR" dirty="0" err="1" smtClean="0">
                <a:latin typeface="Times New Roman" panose="02020603050405020304" pitchFamily="18" charset="0"/>
                <a:cs typeface="Times New Roman" panose="02020603050405020304" pitchFamily="18" charset="0"/>
              </a:rPr>
              <a:t>Maybe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the</a:t>
            </a:r>
            <a:r>
              <a:rPr lang="tr-TR" dirty="0" smtClean="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student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who</a:t>
            </a:r>
            <a:r>
              <a:rPr lang="tr-TR" dirty="0">
                <a:latin typeface="Times New Roman" panose="02020603050405020304" pitchFamily="18" charset="0"/>
                <a:cs typeface="Times New Roman" panose="02020603050405020304" pitchFamily="18" charset="0"/>
              </a:rPr>
              <a:t> is </a:t>
            </a:r>
            <a:r>
              <a:rPr lang="tr-TR" dirty="0" err="1">
                <a:latin typeface="Times New Roman" panose="02020603050405020304" pitchFamily="18" charset="0"/>
                <a:cs typeface="Times New Roman" panose="02020603050405020304" pitchFamily="18" charset="0"/>
              </a:rPr>
              <a:t>confronted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with</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joy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frustration</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learning</a:t>
            </a:r>
            <a:r>
              <a:rPr lang="tr-TR" dirty="0">
                <a:latin typeface="Times New Roman" panose="02020603050405020304" pitchFamily="18" charset="0"/>
                <a:cs typeface="Times New Roman" panose="02020603050405020304" pitchFamily="18" charset="0"/>
              </a:rPr>
              <a:t> a </a:t>
            </a:r>
            <a:r>
              <a:rPr lang="tr-TR" dirty="0" err="1">
                <a:latin typeface="Times New Roman" panose="02020603050405020304" pitchFamily="18" charset="0"/>
                <a:cs typeface="Times New Roman" panose="02020603050405020304" pitchFamily="18" charset="0"/>
              </a:rPr>
              <a:t>new</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language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senses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enjoyment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purpose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more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acutely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than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any</a:t>
            </a:r>
            <a:r>
              <a:rPr lang="tr-TR" dirty="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researcher</a:t>
            </a:r>
            <a:r>
              <a:rPr lang="tr-TR" dirty="0" smtClean="0">
                <a:latin typeface="Times New Roman" panose="02020603050405020304" pitchFamily="18" charset="0"/>
                <a:cs typeface="Times New Roman" panose="02020603050405020304" pitchFamily="18" charset="0"/>
              </a:rPr>
              <a:t>…</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7226256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98612"/>
            <a:ext cx="10515600" cy="1004048"/>
          </a:xfrm>
        </p:spPr>
        <p:txBody>
          <a:bodyPr/>
          <a:lstStyle/>
          <a:p>
            <a:pPr algn="ctr"/>
            <a:r>
              <a:rPr lang="tr-TR" b="1" dirty="0" err="1">
                <a:solidFill>
                  <a:srgbClr val="C00000"/>
                </a:solidFill>
                <a:latin typeface="Times New Roman" panose="02020603050405020304" pitchFamily="18" charset="0"/>
                <a:cs typeface="Times New Roman" panose="02020603050405020304" pitchFamily="18" charset="0"/>
              </a:rPr>
              <a:t>What</a:t>
            </a:r>
            <a:r>
              <a:rPr lang="tr-TR" b="1" dirty="0">
                <a:solidFill>
                  <a:srgbClr val="C00000"/>
                </a:solidFill>
                <a:latin typeface="Times New Roman" panose="02020603050405020304" pitchFamily="18" charset="0"/>
                <a:cs typeface="Times New Roman" panose="02020603050405020304" pitchFamily="18" charset="0"/>
              </a:rPr>
              <a:t> is </a:t>
            </a:r>
            <a:r>
              <a:rPr lang="tr-TR" b="1" dirty="0" err="1">
                <a:solidFill>
                  <a:srgbClr val="C00000"/>
                </a:solidFill>
                <a:latin typeface="Times New Roman" panose="02020603050405020304" pitchFamily="18" charset="0"/>
                <a:cs typeface="Times New Roman" panose="02020603050405020304" pitchFamily="18" charset="0"/>
              </a:rPr>
              <a:t>the</a:t>
            </a:r>
            <a:r>
              <a:rPr lang="tr-TR" b="1" dirty="0">
                <a:solidFill>
                  <a:srgbClr val="C00000"/>
                </a:solidFill>
                <a:latin typeface="Times New Roman" panose="02020603050405020304" pitchFamily="18" charset="0"/>
                <a:cs typeface="Times New Roman" panose="02020603050405020304" pitchFamily="18" charset="0"/>
              </a:rPr>
              <a:t> </a:t>
            </a:r>
            <a:r>
              <a:rPr lang="tr-TR" b="1" dirty="0" err="1">
                <a:solidFill>
                  <a:srgbClr val="C00000"/>
                </a:solidFill>
                <a:latin typeface="Times New Roman" panose="02020603050405020304" pitchFamily="18" charset="0"/>
                <a:cs typeface="Times New Roman" panose="02020603050405020304" pitchFamily="18" charset="0"/>
              </a:rPr>
              <a:t>origin</a:t>
            </a:r>
            <a:r>
              <a:rPr lang="tr-TR" b="1" dirty="0">
                <a:solidFill>
                  <a:srgbClr val="C00000"/>
                </a:solidFill>
                <a:latin typeface="Times New Roman" panose="02020603050405020304" pitchFamily="18" charset="0"/>
                <a:cs typeface="Times New Roman" panose="02020603050405020304" pitchFamily="18" charset="0"/>
              </a:rPr>
              <a:t> of </a:t>
            </a:r>
            <a:r>
              <a:rPr lang="tr-TR" b="1" dirty="0" err="1">
                <a:solidFill>
                  <a:srgbClr val="C00000"/>
                </a:solidFill>
                <a:latin typeface="Times New Roman" panose="02020603050405020304" pitchFamily="18" charset="0"/>
                <a:cs typeface="Times New Roman" panose="02020603050405020304" pitchFamily="18" charset="0"/>
              </a:rPr>
              <a:t>language</a:t>
            </a:r>
            <a:r>
              <a:rPr lang="tr-TR" b="1" dirty="0">
                <a:solidFill>
                  <a:srgbClr val="C00000"/>
                </a:solidFill>
                <a:latin typeface="Times New Roman" panose="02020603050405020304" pitchFamily="18" charset="0"/>
                <a:cs typeface="Times New Roman" panose="02020603050405020304" pitchFamily="18" charset="0"/>
              </a:rPr>
              <a:t>?</a:t>
            </a:r>
            <a:endParaRPr lang="tr-TR" dirty="0"/>
          </a:p>
        </p:txBody>
      </p:sp>
      <p:sp>
        <p:nvSpPr>
          <p:cNvPr id="3" name="İçerik Yer Tutucusu 2"/>
          <p:cNvSpPr>
            <a:spLocks noGrp="1"/>
          </p:cNvSpPr>
          <p:nvPr>
            <p:ph idx="1"/>
          </p:nvPr>
        </p:nvSpPr>
        <p:spPr>
          <a:xfrm>
            <a:off x="838200" y="1299882"/>
            <a:ext cx="10515600" cy="4877081"/>
          </a:xfrm>
        </p:spPr>
        <p:txBody>
          <a:bodyPr>
            <a:normAutofit fontScale="92500" lnSpcReduction="20000"/>
          </a:bodyPr>
          <a:lstStyle/>
          <a:p>
            <a:pPr algn="just"/>
            <a:r>
              <a:rPr lang="en-US" sz="3600" dirty="0">
                <a:latin typeface="Times New Roman" panose="02020603050405020304" pitchFamily="18" charset="0"/>
                <a:cs typeface="Times New Roman" panose="02020603050405020304" pitchFamily="18" charset="0"/>
              </a:rPr>
              <a:t>For centuries there had been so much fruitless speculation over the question of how language began that when the Paris Linguistic Society was founded in 1866, its bylaws included a ban on any discussions of it. The early theories are now referred to by the nicknames given to them by language scholars fed up with unsupportable just-so stories</a:t>
            </a:r>
            <a:r>
              <a:rPr lang="en-US" sz="3600" dirty="0" smtClean="0">
                <a:latin typeface="Times New Roman" panose="02020603050405020304" pitchFamily="18" charset="0"/>
                <a:cs typeface="Times New Roman" panose="02020603050405020304" pitchFamily="18" charset="0"/>
              </a:rPr>
              <a:t>.</a:t>
            </a:r>
            <a:r>
              <a:rPr lang="tr-TR" sz="3600" dirty="0" smtClean="0">
                <a:latin typeface="Times New Roman" panose="02020603050405020304" pitchFamily="18" charset="0"/>
                <a:cs typeface="Times New Roman" panose="02020603050405020304" pitchFamily="18" charset="0"/>
              </a:rPr>
              <a:t> </a:t>
            </a:r>
            <a:r>
              <a:rPr lang="tr-TR" sz="3600" dirty="0" err="1" smtClean="0">
                <a:latin typeface="Times New Roman" panose="02020603050405020304" pitchFamily="18" charset="0"/>
                <a:cs typeface="Times New Roman" panose="02020603050405020304" pitchFamily="18" charset="0"/>
              </a:rPr>
              <a:t>For</a:t>
            </a:r>
            <a:r>
              <a:rPr lang="tr-TR" sz="3600" dirty="0" smtClean="0">
                <a:latin typeface="Times New Roman" panose="02020603050405020304" pitchFamily="18" charset="0"/>
                <a:cs typeface="Times New Roman" panose="02020603050405020304" pitchFamily="18" charset="0"/>
              </a:rPr>
              <a:t> </a:t>
            </a:r>
            <a:r>
              <a:rPr lang="tr-TR" sz="3600" dirty="0" err="1" smtClean="0">
                <a:latin typeface="Times New Roman" panose="02020603050405020304" pitchFamily="18" charset="0"/>
                <a:cs typeface="Times New Roman" panose="02020603050405020304" pitchFamily="18" charset="0"/>
              </a:rPr>
              <a:t>example</a:t>
            </a:r>
            <a:r>
              <a:rPr lang="tr-TR" sz="3600" dirty="0" smtClean="0">
                <a:latin typeface="Times New Roman" panose="02020603050405020304" pitchFamily="18" charset="0"/>
                <a:cs typeface="Times New Roman" panose="02020603050405020304" pitchFamily="18" charset="0"/>
              </a:rPr>
              <a:t>, t</a:t>
            </a:r>
            <a:r>
              <a:rPr lang="en-US" sz="3600" dirty="0" smtClean="0">
                <a:latin typeface="Times New Roman" panose="02020603050405020304" pitchFamily="18" charset="0"/>
                <a:cs typeface="Times New Roman" panose="02020603050405020304" pitchFamily="18" charset="0"/>
              </a:rPr>
              <a:t>he </a:t>
            </a:r>
            <a:r>
              <a:rPr lang="tr-TR" sz="3600" dirty="0" smtClean="0">
                <a:latin typeface="Times New Roman" panose="02020603050405020304" pitchFamily="18" charset="0"/>
                <a:cs typeface="Times New Roman" panose="02020603050405020304" pitchFamily="18" charset="0"/>
              </a:rPr>
              <a:t>h</a:t>
            </a:r>
            <a:r>
              <a:rPr lang="en-US" sz="3600" dirty="0" smtClean="0">
                <a:latin typeface="Times New Roman" panose="02020603050405020304" pitchFamily="18" charset="0"/>
                <a:cs typeface="Times New Roman" panose="02020603050405020304" pitchFamily="18" charset="0"/>
              </a:rPr>
              <a:t>ow-wow theory</a:t>
            </a:r>
            <a:r>
              <a:rPr lang="tr-TR" sz="3600" dirty="0" smtClean="0">
                <a:latin typeface="Times New Roman" panose="02020603050405020304" pitchFamily="18" charset="0"/>
                <a:cs typeface="Times New Roman" panose="02020603050405020304" pitchFamily="18" charset="0"/>
              </a:rPr>
              <a:t>:</a:t>
            </a:r>
            <a:endParaRPr lang="en-US" sz="3600" dirty="0">
              <a:latin typeface="Times New Roman" panose="02020603050405020304" pitchFamily="18" charset="0"/>
              <a:cs typeface="Times New Roman" panose="02020603050405020304" pitchFamily="18" charset="0"/>
            </a:endParaRPr>
          </a:p>
          <a:p>
            <a:pPr algn="just"/>
            <a:r>
              <a:rPr lang="en-US" sz="3600" dirty="0">
                <a:latin typeface="Times New Roman" panose="02020603050405020304" pitchFamily="18" charset="0"/>
                <a:cs typeface="Times New Roman" panose="02020603050405020304" pitchFamily="18" charset="0"/>
              </a:rPr>
              <a:t>The idea that speech arose from people imitating the sounds that things make: </a:t>
            </a:r>
            <a:r>
              <a:rPr lang="tr-TR" sz="3600" dirty="0" smtClean="0">
                <a:latin typeface="Times New Roman" panose="02020603050405020304" pitchFamily="18" charset="0"/>
                <a:cs typeface="Times New Roman" panose="02020603050405020304" pitchFamily="18" charset="0"/>
              </a:rPr>
              <a:t>H</a:t>
            </a:r>
            <a:r>
              <a:rPr lang="en-US" sz="3600" dirty="0" smtClean="0">
                <a:latin typeface="Times New Roman" panose="02020603050405020304" pitchFamily="18" charset="0"/>
                <a:cs typeface="Times New Roman" panose="02020603050405020304" pitchFamily="18" charset="0"/>
              </a:rPr>
              <a:t>ow-wow</a:t>
            </a:r>
            <a:r>
              <a:rPr lang="en-US" sz="3600" dirty="0">
                <a:latin typeface="Times New Roman" panose="02020603050405020304" pitchFamily="18" charset="0"/>
                <a:cs typeface="Times New Roman" panose="02020603050405020304" pitchFamily="18" charset="0"/>
              </a:rPr>
              <a:t>, </a:t>
            </a:r>
            <a:r>
              <a:rPr lang="en-US" sz="3600" dirty="0" smtClean="0">
                <a:latin typeface="Times New Roman" panose="02020603050405020304" pitchFamily="18" charset="0"/>
                <a:cs typeface="Times New Roman" panose="02020603050405020304" pitchFamily="18" charset="0"/>
              </a:rPr>
              <a:t>m</a:t>
            </a:r>
            <a:r>
              <a:rPr lang="tr-TR" sz="3600" dirty="0" err="1" smtClean="0">
                <a:latin typeface="Times New Roman" panose="02020603050405020304" pitchFamily="18" charset="0"/>
                <a:cs typeface="Times New Roman" panose="02020603050405020304" pitchFamily="18" charset="0"/>
              </a:rPr>
              <a:t>oaw</a:t>
            </a:r>
            <a:r>
              <a:rPr lang="en-US" sz="3600" dirty="0" smtClean="0">
                <a:latin typeface="Times New Roman" panose="02020603050405020304" pitchFamily="18" charset="0"/>
                <a:cs typeface="Times New Roman" panose="02020603050405020304" pitchFamily="18" charset="0"/>
              </a:rPr>
              <a:t>, baa</a:t>
            </a:r>
            <a:r>
              <a:rPr lang="tr-TR" sz="3600" dirty="0" smtClean="0">
                <a:latin typeface="Times New Roman" panose="02020603050405020304" pitchFamily="18" charset="0"/>
                <a:cs typeface="Times New Roman" panose="02020603050405020304" pitchFamily="18" charset="0"/>
              </a:rPr>
              <a:t>a</a:t>
            </a:r>
            <a:r>
              <a:rPr lang="en-US" sz="3600" dirty="0" smtClean="0">
                <a:latin typeface="Times New Roman" panose="02020603050405020304" pitchFamily="18" charset="0"/>
                <a:cs typeface="Times New Roman" panose="02020603050405020304" pitchFamily="18" charset="0"/>
              </a:rPr>
              <a:t>, </a:t>
            </a:r>
            <a:r>
              <a:rPr lang="en-US" sz="3600" dirty="0">
                <a:latin typeface="Times New Roman" panose="02020603050405020304" pitchFamily="18" charset="0"/>
                <a:cs typeface="Times New Roman" panose="02020603050405020304" pitchFamily="18" charset="0"/>
              </a:rPr>
              <a:t>etc. Not likely, since very few things we talk about have characteristic sounds associated with them, and very few of our words sound anything at all like what they mean.</a:t>
            </a:r>
          </a:p>
          <a:p>
            <a:pPr algn="just"/>
            <a:endParaRPr lang="tr-TR"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0083346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620993"/>
          </a:xfrm>
        </p:spPr>
        <p:txBody>
          <a:bodyPr>
            <a:normAutofit fontScale="90000"/>
          </a:bodyPr>
          <a:lstStyle/>
          <a:p>
            <a:pPr algn="ctr"/>
            <a:r>
              <a:rPr lang="tr-TR" b="1" dirty="0" err="1">
                <a:solidFill>
                  <a:srgbClr val="C00000"/>
                </a:solidFill>
                <a:latin typeface="Times New Roman" panose="02020603050405020304" pitchFamily="18" charset="0"/>
                <a:cs typeface="Times New Roman" panose="02020603050405020304" pitchFamily="18" charset="0"/>
              </a:rPr>
              <a:t>What</a:t>
            </a:r>
            <a:r>
              <a:rPr lang="tr-TR" b="1" dirty="0">
                <a:solidFill>
                  <a:srgbClr val="C00000"/>
                </a:solidFill>
                <a:latin typeface="Times New Roman" panose="02020603050405020304" pitchFamily="18" charset="0"/>
                <a:cs typeface="Times New Roman" panose="02020603050405020304" pitchFamily="18" charset="0"/>
              </a:rPr>
              <a:t> is </a:t>
            </a:r>
            <a:r>
              <a:rPr lang="tr-TR" b="1" dirty="0" err="1">
                <a:solidFill>
                  <a:srgbClr val="C00000"/>
                </a:solidFill>
                <a:latin typeface="Times New Roman" panose="02020603050405020304" pitchFamily="18" charset="0"/>
                <a:cs typeface="Times New Roman" panose="02020603050405020304" pitchFamily="18" charset="0"/>
              </a:rPr>
              <a:t>the</a:t>
            </a:r>
            <a:r>
              <a:rPr lang="tr-TR" b="1" dirty="0">
                <a:solidFill>
                  <a:srgbClr val="C00000"/>
                </a:solidFill>
                <a:latin typeface="Times New Roman" panose="02020603050405020304" pitchFamily="18" charset="0"/>
                <a:cs typeface="Times New Roman" panose="02020603050405020304" pitchFamily="18" charset="0"/>
              </a:rPr>
              <a:t> </a:t>
            </a:r>
            <a:r>
              <a:rPr lang="tr-TR" b="1" dirty="0" err="1">
                <a:solidFill>
                  <a:srgbClr val="C00000"/>
                </a:solidFill>
                <a:latin typeface="Times New Roman" panose="02020603050405020304" pitchFamily="18" charset="0"/>
                <a:cs typeface="Times New Roman" panose="02020603050405020304" pitchFamily="18" charset="0"/>
              </a:rPr>
              <a:t>origin</a:t>
            </a:r>
            <a:r>
              <a:rPr lang="tr-TR" b="1" dirty="0">
                <a:solidFill>
                  <a:srgbClr val="C00000"/>
                </a:solidFill>
                <a:latin typeface="Times New Roman" panose="02020603050405020304" pitchFamily="18" charset="0"/>
                <a:cs typeface="Times New Roman" panose="02020603050405020304" pitchFamily="18" charset="0"/>
              </a:rPr>
              <a:t> of </a:t>
            </a:r>
            <a:r>
              <a:rPr lang="tr-TR" b="1" dirty="0" err="1">
                <a:solidFill>
                  <a:srgbClr val="C00000"/>
                </a:solidFill>
                <a:latin typeface="Times New Roman" panose="02020603050405020304" pitchFamily="18" charset="0"/>
                <a:cs typeface="Times New Roman" panose="02020603050405020304" pitchFamily="18" charset="0"/>
              </a:rPr>
              <a:t>language</a:t>
            </a:r>
            <a:r>
              <a:rPr lang="tr-TR" b="1" dirty="0">
                <a:solidFill>
                  <a:srgbClr val="C00000"/>
                </a:solidFill>
                <a:latin typeface="Times New Roman" panose="02020603050405020304" pitchFamily="18" charset="0"/>
                <a:cs typeface="Times New Roman" panose="02020603050405020304" pitchFamily="18" charset="0"/>
              </a:rPr>
              <a:t>?</a:t>
            </a:r>
            <a:endParaRPr lang="tr-TR" dirty="0"/>
          </a:p>
        </p:txBody>
      </p:sp>
      <p:sp>
        <p:nvSpPr>
          <p:cNvPr id="3" name="İçerik Yer Tutucusu 2"/>
          <p:cNvSpPr>
            <a:spLocks noGrp="1"/>
          </p:cNvSpPr>
          <p:nvPr>
            <p:ph idx="1"/>
          </p:nvPr>
        </p:nvSpPr>
        <p:spPr>
          <a:xfrm>
            <a:off x="838200" y="1120588"/>
            <a:ext cx="10515600" cy="5056375"/>
          </a:xfrm>
        </p:spPr>
        <p:txBody>
          <a:bodyPr>
            <a:normAutofit fontScale="77500" lnSpcReduction="20000"/>
          </a:bodyPr>
          <a:lstStyle/>
          <a:p>
            <a:pPr algn="just"/>
            <a:r>
              <a:rPr lang="en-US" dirty="0">
                <a:latin typeface="Times New Roman" panose="02020603050405020304" pitchFamily="18" charset="0"/>
                <a:cs typeface="Times New Roman" panose="02020603050405020304" pitchFamily="18" charset="0"/>
              </a:rPr>
              <a:t>The pooh-pooh </a:t>
            </a:r>
            <a:r>
              <a:rPr lang="en-US" dirty="0" smtClean="0">
                <a:latin typeface="Times New Roman" panose="02020603050405020304" pitchFamily="18" charset="0"/>
                <a:cs typeface="Times New Roman" panose="02020603050405020304" pitchFamily="18" charset="0"/>
              </a:rPr>
              <a:t>theory</a:t>
            </a:r>
            <a:r>
              <a:rPr lang="tr-TR" dirty="0" smtClean="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t</a:t>
            </a:r>
            <a:r>
              <a:rPr lang="en-US" dirty="0" smtClean="0">
                <a:latin typeface="Times New Roman" panose="02020603050405020304" pitchFamily="18" charset="0"/>
                <a:cs typeface="Times New Roman" panose="02020603050405020304" pitchFamily="18" charset="0"/>
              </a:rPr>
              <a:t>he </a:t>
            </a:r>
            <a:r>
              <a:rPr lang="en-US" dirty="0">
                <a:latin typeface="Times New Roman" panose="02020603050405020304" pitchFamily="18" charset="0"/>
                <a:cs typeface="Times New Roman" panose="02020603050405020304" pitchFamily="18" charset="0"/>
              </a:rPr>
              <a:t>idea that speech comes from the automatic vocal responses to pain, fear, surprise, or other emotions: a laugh, a shriek, a gasp. But plenty of animals make these kinds of sounds too, and they didn't end up with language.</a:t>
            </a:r>
          </a:p>
          <a:p>
            <a:pPr algn="just"/>
            <a:r>
              <a:rPr lang="en-US" dirty="0" smtClean="0">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ding-dong </a:t>
            </a:r>
            <a:r>
              <a:rPr lang="en-US" dirty="0" smtClean="0">
                <a:latin typeface="Times New Roman" panose="02020603050405020304" pitchFamily="18" charset="0"/>
                <a:cs typeface="Times New Roman" panose="02020603050405020304" pitchFamily="18" charset="0"/>
              </a:rPr>
              <a:t>theory</a:t>
            </a:r>
            <a:r>
              <a:rPr lang="tr-TR" dirty="0" smtClean="0">
                <a:latin typeface="Times New Roman" panose="02020603050405020304" pitchFamily="18" charset="0"/>
                <a:cs typeface="Times New Roman" panose="02020603050405020304" pitchFamily="18" charset="0"/>
              </a:rPr>
              <a:t>: t</a:t>
            </a:r>
            <a:r>
              <a:rPr lang="en-US" dirty="0" smtClean="0">
                <a:latin typeface="Times New Roman" panose="02020603050405020304" pitchFamily="18" charset="0"/>
                <a:cs typeface="Times New Roman" panose="02020603050405020304" pitchFamily="18" charset="0"/>
              </a:rPr>
              <a:t>he </a:t>
            </a:r>
            <a:r>
              <a:rPr lang="en-US" dirty="0">
                <a:latin typeface="Times New Roman" panose="02020603050405020304" pitchFamily="18" charset="0"/>
                <a:cs typeface="Times New Roman" panose="02020603050405020304" pitchFamily="18" charset="0"/>
              </a:rPr>
              <a:t>idea that speech reflects some mystical resonance or harmony connected with things in the world. Unclear how one would investigate </a:t>
            </a:r>
            <a:r>
              <a:rPr lang="en-US" dirty="0" smtClean="0">
                <a:latin typeface="Times New Roman" panose="02020603050405020304" pitchFamily="18" charset="0"/>
                <a:cs typeface="Times New Roman" panose="02020603050405020304" pitchFamily="18" charset="0"/>
              </a:rPr>
              <a:t>this.</a:t>
            </a:r>
            <a:endParaRPr lang="tr-TR"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The </a:t>
            </a:r>
            <a:r>
              <a:rPr lang="en-US" dirty="0" err="1">
                <a:latin typeface="Times New Roman" panose="02020603050405020304" pitchFamily="18" charset="0"/>
                <a:cs typeface="Times New Roman" panose="02020603050405020304" pitchFamily="18" charset="0"/>
              </a:rPr>
              <a:t>yo</a:t>
            </a:r>
            <a:r>
              <a:rPr lang="en-US" dirty="0">
                <a:latin typeface="Times New Roman" panose="02020603050405020304" pitchFamily="18" charset="0"/>
                <a:cs typeface="Times New Roman" panose="02020603050405020304" pitchFamily="18" charset="0"/>
              </a:rPr>
              <a:t>-he-ho </a:t>
            </a:r>
            <a:r>
              <a:rPr lang="en-US" dirty="0" smtClean="0">
                <a:latin typeface="Times New Roman" panose="02020603050405020304" pitchFamily="18" charset="0"/>
                <a:cs typeface="Times New Roman" panose="02020603050405020304" pitchFamily="18" charset="0"/>
              </a:rPr>
              <a:t>theory</a:t>
            </a:r>
            <a:r>
              <a:rPr lang="tr-TR" dirty="0" smtClean="0">
                <a:latin typeface="Times New Roman" panose="02020603050405020304" pitchFamily="18" charset="0"/>
                <a:cs typeface="Times New Roman" panose="02020603050405020304" pitchFamily="18" charset="0"/>
              </a:rPr>
              <a:t>: t</a:t>
            </a:r>
            <a:r>
              <a:rPr lang="en-US" dirty="0" smtClean="0">
                <a:latin typeface="Times New Roman" panose="02020603050405020304" pitchFamily="18" charset="0"/>
                <a:cs typeface="Times New Roman" panose="02020603050405020304" pitchFamily="18" charset="0"/>
              </a:rPr>
              <a:t>he </a:t>
            </a:r>
            <a:r>
              <a:rPr lang="en-US" dirty="0">
                <a:latin typeface="Times New Roman" panose="02020603050405020304" pitchFamily="18" charset="0"/>
                <a:cs typeface="Times New Roman" panose="02020603050405020304" pitchFamily="18" charset="0"/>
              </a:rPr>
              <a:t>idea that speech started with the rhythmic chants and grunts people used to coordinate their physical actions when they worked together. There's a pretty big difference between this kind of thing and what we do most of the time with language.</a:t>
            </a:r>
          </a:p>
          <a:p>
            <a:pPr algn="just"/>
            <a:r>
              <a:rPr lang="en-US" dirty="0" smtClean="0">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ta-ta </a:t>
            </a:r>
            <a:r>
              <a:rPr lang="en-US" dirty="0" smtClean="0">
                <a:latin typeface="Times New Roman" panose="02020603050405020304" pitchFamily="18" charset="0"/>
                <a:cs typeface="Times New Roman" panose="02020603050405020304" pitchFamily="18" charset="0"/>
              </a:rPr>
              <a:t>theory</a:t>
            </a:r>
            <a:r>
              <a:rPr lang="tr-TR" dirty="0" smtClean="0">
                <a:latin typeface="Times New Roman" panose="02020603050405020304" pitchFamily="18" charset="0"/>
                <a:cs typeface="Times New Roman" panose="02020603050405020304" pitchFamily="18" charset="0"/>
              </a:rPr>
              <a:t>: t</a:t>
            </a:r>
            <a:r>
              <a:rPr lang="en-US" dirty="0" smtClean="0">
                <a:latin typeface="Times New Roman" panose="02020603050405020304" pitchFamily="18" charset="0"/>
                <a:cs typeface="Times New Roman" panose="02020603050405020304" pitchFamily="18" charset="0"/>
              </a:rPr>
              <a:t>he </a:t>
            </a:r>
            <a:r>
              <a:rPr lang="en-US" dirty="0">
                <a:latin typeface="Times New Roman" panose="02020603050405020304" pitchFamily="18" charset="0"/>
                <a:cs typeface="Times New Roman" panose="02020603050405020304" pitchFamily="18" charset="0"/>
              </a:rPr>
              <a:t>idea that speech came from the use of tongue and mouth gestures to mimic manual gestures. For example, saying ta-ta is like waving goodbye with your tongue. But most of the things we talk about do not have characteristic gestures associated with them, much less gestures you can imitate with the tongue and mouth.</a:t>
            </a:r>
          </a:p>
          <a:p>
            <a:pPr algn="just"/>
            <a:r>
              <a:rPr lang="en-US" dirty="0" smtClean="0">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la-la </a:t>
            </a:r>
            <a:r>
              <a:rPr lang="en-US" dirty="0" smtClean="0">
                <a:latin typeface="Times New Roman" panose="02020603050405020304" pitchFamily="18" charset="0"/>
                <a:cs typeface="Times New Roman" panose="02020603050405020304" pitchFamily="18" charset="0"/>
              </a:rPr>
              <a:t>theory</a:t>
            </a:r>
            <a:r>
              <a:rPr lang="tr-TR" dirty="0" smtClean="0">
                <a:latin typeface="Times New Roman" panose="02020603050405020304" pitchFamily="18" charset="0"/>
                <a:cs typeface="Times New Roman" panose="02020603050405020304" pitchFamily="18" charset="0"/>
              </a:rPr>
              <a:t>: t</a:t>
            </a:r>
            <a:r>
              <a:rPr lang="en-US" dirty="0" smtClean="0">
                <a:latin typeface="Times New Roman" panose="02020603050405020304" pitchFamily="18" charset="0"/>
                <a:cs typeface="Times New Roman" panose="02020603050405020304" pitchFamily="18" charset="0"/>
              </a:rPr>
              <a:t>he </a:t>
            </a:r>
            <a:r>
              <a:rPr lang="en-US" dirty="0">
                <a:latin typeface="Times New Roman" panose="02020603050405020304" pitchFamily="18" charset="0"/>
                <a:cs typeface="Times New Roman" panose="02020603050405020304" pitchFamily="18" charset="0"/>
              </a:rPr>
              <a:t>idea that speech emerged from the sounds of inspired playfulness, love, poetic sensibility, and song. This one is lovely, and no more or less likely than any of the others.</a:t>
            </a:r>
          </a:p>
          <a:p>
            <a:pPr algn="just"/>
            <a:r>
              <a:rPr lang="tr-TR" dirty="0" smtClean="0">
                <a:latin typeface="Times New Roman" panose="02020603050405020304" pitchFamily="18" charset="0"/>
                <a:cs typeface="Times New Roman" panose="02020603050405020304" pitchFamily="18" charset="0"/>
              </a:rPr>
              <a:t>(http</a:t>
            </a:r>
            <a:r>
              <a:rPr lang="tr-TR" dirty="0">
                <a:latin typeface="Times New Roman" panose="02020603050405020304" pitchFamily="18" charset="0"/>
                <a:cs typeface="Times New Roman" panose="02020603050405020304" pitchFamily="18" charset="0"/>
              </a:rPr>
              <a:t>://</a:t>
            </a:r>
            <a:r>
              <a:rPr lang="tr-TR" dirty="0" smtClean="0">
                <a:latin typeface="Times New Roman" panose="02020603050405020304" pitchFamily="18" charset="0"/>
                <a:cs typeface="Times New Roman" panose="02020603050405020304" pitchFamily="18" charset="0"/>
              </a:rPr>
              <a:t>mentalfloss.com/</a:t>
            </a:r>
            <a:r>
              <a:rPr lang="tr-TR" dirty="0" err="1" smtClean="0">
                <a:latin typeface="Times New Roman" panose="02020603050405020304" pitchFamily="18" charset="0"/>
                <a:cs typeface="Times New Roman" panose="02020603050405020304" pitchFamily="18" charset="0"/>
              </a:rPr>
              <a:t>article</a:t>
            </a:r>
            <a:r>
              <a:rPr lang="tr-TR" dirty="0" smtClean="0">
                <a:latin typeface="Times New Roman" panose="02020603050405020304" pitchFamily="18" charset="0"/>
                <a:cs typeface="Times New Roman" panose="02020603050405020304" pitchFamily="18" charset="0"/>
              </a:rPr>
              <a:t>/48631/6-early-theories-about-origin-language)</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4684635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6"/>
            <a:ext cx="10515600" cy="558240"/>
          </a:xfrm>
        </p:spPr>
        <p:txBody>
          <a:bodyPr>
            <a:normAutofit fontScale="90000"/>
          </a:bodyPr>
          <a:lstStyle/>
          <a:p>
            <a:pPr algn="ctr"/>
            <a:r>
              <a:rPr lang="tr-TR" b="1" dirty="0" err="1">
                <a:solidFill>
                  <a:srgbClr val="C00000"/>
                </a:solidFill>
                <a:latin typeface="Times New Roman" panose="02020603050405020304" pitchFamily="18" charset="0"/>
                <a:cs typeface="Times New Roman" panose="02020603050405020304" pitchFamily="18" charset="0"/>
              </a:rPr>
              <a:t>What</a:t>
            </a:r>
            <a:r>
              <a:rPr lang="tr-TR" b="1" dirty="0">
                <a:solidFill>
                  <a:srgbClr val="C00000"/>
                </a:solidFill>
                <a:latin typeface="Times New Roman" panose="02020603050405020304" pitchFamily="18" charset="0"/>
                <a:cs typeface="Times New Roman" panose="02020603050405020304" pitchFamily="18" charset="0"/>
              </a:rPr>
              <a:t> is </a:t>
            </a:r>
            <a:r>
              <a:rPr lang="tr-TR" b="1" dirty="0" err="1">
                <a:solidFill>
                  <a:srgbClr val="C00000"/>
                </a:solidFill>
                <a:latin typeface="Times New Roman" panose="02020603050405020304" pitchFamily="18" charset="0"/>
                <a:cs typeface="Times New Roman" panose="02020603050405020304" pitchFamily="18" charset="0"/>
              </a:rPr>
              <a:t>the</a:t>
            </a:r>
            <a:r>
              <a:rPr lang="tr-TR" b="1" dirty="0">
                <a:solidFill>
                  <a:srgbClr val="C00000"/>
                </a:solidFill>
                <a:latin typeface="Times New Roman" panose="02020603050405020304" pitchFamily="18" charset="0"/>
                <a:cs typeface="Times New Roman" panose="02020603050405020304" pitchFamily="18" charset="0"/>
              </a:rPr>
              <a:t> </a:t>
            </a:r>
            <a:r>
              <a:rPr lang="tr-TR" b="1" dirty="0" err="1">
                <a:solidFill>
                  <a:srgbClr val="C00000"/>
                </a:solidFill>
                <a:latin typeface="Times New Roman" panose="02020603050405020304" pitchFamily="18" charset="0"/>
                <a:cs typeface="Times New Roman" panose="02020603050405020304" pitchFamily="18" charset="0"/>
              </a:rPr>
              <a:t>origin</a:t>
            </a:r>
            <a:r>
              <a:rPr lang="tr-TR" b="1" dirty="0">
                <a:solidFill>
                  <a:srgbClr val="C00000"/>
                </a:solidFill>
                <a:latin typeface="Times New Roman" panose="02020603050405020304" pitchFamily="18" charset="0"/>
                <a:cs typeface="Times New Roman" panose="02020603050405020304" pitchFamily="18" charset="0"/>
              </a:rPr>
              <a:t> of </a:t>
            </a:r>
            <a:r>
              <a:rPr lang="tr-TR" b="1" dirty="0" err="1">
                <a:solidFill>
                  <a:srgbClr val="C00000"/>
                </a:solidFill>
                <a:latin typeface="Times New Roman" panose="02020603050405020304" pitchFamily="18" charset="0"/>
                <a:cs typeface="Times New Roman" panose="02020603050405020304" pitchFamily="18" charset="0"/>
              </a:rPr>
              <a:t>language</a:t>
            </a:r>
            <a:r>
              <a:rPr lang="tr-TR" b="1" dirty="0">
                <a:solidFill>
                  <a:srgbClr val="C00000"/>
                </a:solidFill>
                <a:latin typeface="Times New Roman" panose="02020603050405020304" pitchFamily="18" charset="0"/>
                <a:cs typeface="Times New Roman" panose="02020603050405020304" pitchFamily="18" charset="0"/>
              </a:rPr>
              <a:t>?</a:t>
            </a:r>
            <a:endParaRPr lang="tr-TR" dirty="0"/>
          </a:p>
        </p:txBody>
      </p:sp>
      <p:sp>
        <p:nvSpPr>
          <p:cNvPr id="3" name="İçerik Yer Tutucusu 2"/>
          <p:cNvSpPr>
            <a:spLocks noGrp="1"/>
          </p:cNvSpPr>
          <p:nvPr>
            <p:ph idx="1"/>
          </p:nvPr>
        </p:nvSpPr>
        <p:spPr>
          <a:xfrm>
            <a:off x="403412" y="995082"/>
            <a:ext cx="10950388" cy="5558118"/>
          </a:xfrm>
        </p:spPr>
        <p:txBody>
          <a:bodyPr>
            <a:normAutofit fontScale="77500" lnSpcReduction="20000"/>
          </a:bodyPr>
          <a:lstStyle/>
          <a:p>
            <a:pPr algn="just"/>
            <a:r>
              <a:rPr lang="en-US" dirty="0">
                <a:latin typeface="Times New Roman" panose="02020603050405020304" pitchFamily="18" charset="0"/>
                <a:cs typeface="Times New Roman" panose="02020603050405020304" pitchFamily="18" charset="0"/>
              </a:rPr>
              <a:t>Belief in divine creation.  Many societies throughout history believed that language is the gift of the gods to humans.  The most familiar is found in Genesis 2:20, which tells us that Adam gave names to all living creatures.  This belief predicates that humans were created from the start with an innate capacity to use </a:t>
            </a:r>
            <a:r>
              <a:rPr lang="en-US" dirty="0" smtClean="0">
                <a:latin typeface="Times New Roman" panose="02020603050405020304" pitchFamily="18" charset="0"/>
                <a:cs typeface="Times New Roman" panose="02020603050405020304" pitchFamily="18" charset="0"/>
              </a:rPr>
              <a:t>language.</a:t>
            </a:r>
            <a:endParaRPr lang="tr-TR"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It </a:t>
            </a:r>
            <a:r>
              <a:rPr lang="en-US" dirty="0">
                <a:latin typeface="Times New Roman" panose="02020603050405020304" pitchFamily="18" charset="0"/>
                <a:cs typeface="Times New Roman" panose="02020603050405020304" pitchFamily="18" charset="0"/>
              </a:rPr>
              <a:t>can't be proven that language is as old as humans, but it is definitely true that language and human society are inseparable.  Wherever humans exist language exists.  Every stone age tribe ever encountered has a language equal to English, Latin, or Greek in terms of its expressive potential and grammatical complexity.  Technologies may be complex or simple, but language is always complex. Charles Darwin noted this fact when he stated that as far as concerns language, "Shakespeare walks with the Macedonian swineherd, and Plato with the wild savage of Assam." In fact, it sometimes seems that languages spoken by preindustrial societies are much more complex grammatically than languages such as English (example: English has about seven tense forms and three noun genders; </a:t>
            </a:r>
            <a:r>
              <a:rPr lang="en-US" dirty="0" err="1">
                <a:latin typeface="Times New Roman" panose="02020603050405020304" pitchFamily="18" charset="0"/>
                <a:cs typeface="Times New Roman" panose="02020603050405020304" pitchFamily="18" charset="0"/>
              </a:rPr>
              <a:t>Kivunjo</a:t>
            </a:r>
            <a:r>
              <a:rPr lang="en-US" dirty="0">
                <a:latin typeface="Times New Roman" panose="02020603050405020304" pitchFamily="18" charset="0"/>
                <a:cs typeface="Times New Roman" panose="02020603050405020304" pitchFamily="18" charset="0"/>
              </a:rPr>
              <a:t>, a Bantu language spoken on the slopes of Mount Kilimanjaro, has 14 tenses and about 20 noun classes.) There are no primitive languages, nor are any known to have existed in the past--even among the most remote tribes of stone age </a:t>
            </a:r>
            <a:r>
              <a:rPr lang="en-US" dirty="0" smtClean="0">
                <a:latin typeface="Times New Roman" panose="02020603050405020304" pitchFamily="18" charset="0"/>
                <a:cs typeface="Times New Roman" panose="02020603050405020304" pitchFamily="18" charset="0"/>
              </a:rPr>
              <a:t>hunter-gatherers.</a:t>
            </a:r>
            <a:endParaRPr lang="tr-TR"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Nevertheless</a:t>
            </a:r>
            <a:r>
              <a:rPr lang="en-US" dirty="0">
                <a:latin typeface="Times New Roman" panose="02020603050405020304" pitchFamily="18" charset="0"/>
                <a:cs typeface="Times New Roman" panose="02020603050405020304" pitchFamily="18" charset="0"/>
              </a:rPr>
              <a:t>, it is impossible to prove that the first anatomically modern humans possessed creative language. It is also impossible to disprove the hypothesis that primitive languages might have existed at some point in the distant past of </a:t>
            </a:r>
            <a:r>
              <a:rPr lang="en-US" i="1" dirty="0">
                <a:latin typeface="Times New Roman" panose="02020603050405020304" pitchFamily="18" charset="0"/>
                <a:cs typeface="Times New Roman" panose="02020603050405020304" pitchFamily="18" charset="0"/>
              </a:rPr>
              <a:t>Homo sapiens </a:t>
            </a:r>
            <a:r>
              <a:rPr lang="en-US" dirty="0">
                <a:latin typeface="Times New Roman" panose="02020603050405020304" pitchFamily="18" charset="0"/>
                <a:cs typeface="Times New Roman" panose="02020603050405020304" pitchFamily="18" charset="0"/>
              </a:rPr>
              <a:t>development</a:t>
            </a:r>
            <a:r>
              <a:rPr lang="en-US" dirty="0" smtClean="0">
                <a:latin typeface="Times New Roman" panose="02020603050405020304" pitchFamily="18" charset="0"/>
                <a:cs typeface="Times New Roman" panose="02020603050405020304" pitchFamily="18" charset="0"/>
              </a:rPr>
              <a:t>.</a:t>
            </a:r>
            <a:endParaRPr lang="tr-TR" dirty="0" smtClean="0">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rPr>
              <a:t>(http://pandora.cii.wwu.edu/</a:t>
            </a:r>
            <a:r>
              <a:rPr lang="tr-TR" dirty="0" err="1">
                <a:latin typeface="Times New Roman" panose="02020603050405020304" pitchFamily="18" charset="0"/>
                <a:cs typeface="Times New Roman" panose="02020603050405020304" pitchFamily="18" charset="0"/>
              </a:rPr>
              <a:t>vajda</a:t>
            </a:r>
            <a:r>
              <a:rPr lang="tr-TR" dirty="0">
                <a:latin typeface="Times New Roman" panose="02020603050405020304" pitchFamily="18" charset="0"/>
                <a:cs typeface="Times New Roman" panose="02020603050405020304" pitchFamily="18" charset="0"/>
              </a:rPr>
              <a:t>/ling201/test1materials/origin_of_language.htm)</a:t>
            </a:r>
            <a:endParaRPr lang="en-US"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225387805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0"/>
            <a:ext cx="10515600" cy="1120588"/>
          </a:xfrm>
        </p:spPr>
        <p:txBody>
          <a:bodyPr>
            <a:normAutofit fontScale="90000"/>
          </a:bodyPr>
          <a:lstStyle/>
          <a:p>
            <a:pPr algn="ctr"/>
            <a:r>
              <a:rPr lang="en-US" b="1" dirty="0">
                <a:solidFill>
                  <a:srgbClr val="C00000"/>
                </a:solidFill>
                <a:latin typeface="Times New Roman" panose="02020603050405020304" pitchFamily="18" charset="0"/>
                <a:cs typeface="Times New Roman" panose="02020603050405020304" pitchFamily="18" charset="0"/>
              </a:rPr>
              <a:t>Hypotheses regarding Language Diversity</a:t>
            </a:r>
            <a:r>
              <a:rPr lang="en-US" dirty="0"/>
              <a:t/>
            </a:r>
            <a:br>
              <a:rPr lang="en-US" dirty="0"/>
            </a:br>
            <a:endParaRPr lang="tr-TR" dirty="0"/>
          </a:p>
        </p:txBody>
      </p:sp>
      <p:sp>
        <p:nvSpPr>
          <p:cNvPr id="3" name="İçerik Yer Tutucusu 2"/>
          <p:cNvSpPr>
            <a:spLocks noGrp="1"/>
          </p:cNvSpPr>
          <p:nvPr>
            <p:ph idx="1"/>
          </p:nvPr>
        </p:nvSpPr>
        <p:spPr>
          <a:xfrm>
            <a:off x="838200" y="1039906"/>
            <a:ext cx="10515600" cy="5137057"/>
          </a:xfrm>
        </p:spPr>
        <p:txBody>
          <a:bodyPr>
            <a:normAutofit fontScale="85000" lnSpcReduction="20000"/>
          </a:bodyPr>
          <a:lstStyle/>
          <a:p>
            <a:pPr marL="0" indent="0" algn="just">
              <a:buNone/>
            </a:pPr>
            <a:r>
              <a:rPr lang="en-US" dirty="0" smtClean="0">
                <a:latin typeface="Times New Roman" panose="02020603050405020304" pitchFamily="18" charset="0"/>
                <a:cs typeface="Times New Roman" panose="02020603050405020304" pitchFamily="18" charset="0"/>
              </a:rPr>
              <a:t>Regardless </a:t>
            </a:r>
            <a:r>
              <a:rPr lang="en-US" dirty="0">
                <a:latin typeface="Times New Roman" panose="02020603050405020304" pitchFamily="18" charset="0"/>
                <a:cs typeface="Times New Roman" panose="02020603050405020304" pitchFamily="18" charset="0"/>
              </a:rPr>
              <a:t>of whether language was a special gift from the gods, a natural evolutionary acquisition, or an ingenious, conscious human invention made at some specific moment in our species' distant past, the fact remains that language does exist.  And since so many languages exist today, a second question arises: Was there one or more than one original language? Was there one or more than one invention of language?  There are about 5,000 languages spoken on Earth today.  We know that there were even more spoken in the past, when most people lived in small bands or tribes rather than in large </a:t>
            </a:r>
            <a:r>
              <a:rPr lang="en-US" dirty="0" smtClean="0">
                <a:latin typeface="Times New Roman" panose="02020603050405020304" pitchFamily="18" charset="0"/>
                <a:cs typeface="Times New Roman" panose="02020603050405020304" pitchFamily="18" charset="0"/>
              </a:rPr>
              <a:t>states</a:t>
            </a:r>
            <a:r>
              <a:rPr lang="tr-TR" dirty="0" smtClean="0">
                <a:latin typeface="Times New Roman" panose="02020603050405020304" pitchFamily="18" charset="0"/>
                <a:cs typeface="Times New Roman" panose="02020603050405020304" pitchFamily="18" charset="0"/>
              </a:rPr>
              <a:t>.</a:t>
            </a:r>
          </a:p>
          <a:p>
            <a:pPr marL="0" indent="0" algn="just">
              <a:buNone/>
            </a:pPr>
            <a:r>
              <a:rPr lang="en-US" dirty="0" smtClean="0">
                <a:latin typeface="Times New Roman" panose="02020603050405020304" pitchFamily="18" charset="0"/>
                <a:cs typeface="Times New Roman" panose="02020603050405020304" pitchFamily="18" charset="0"/>
              </a:rPr>
              <a:t>There </a:t>
            </a:r>
            <a:r>
              <a:rPr lang="en-US" dirty="0">
                <a:latin typeface="Times New Roman" panose="02020603050405020304" pitchFamily="18" charset="0"/>
                <a:cs typeface="Times New Roman" panose="02020603050405020304" pitchFamily="18" charset="0"/>
              </a:rPr>
              <a:t>are two age-old beliefs regarding the origin or the world's present linguistic diversity.</a:t>
            </a:r>
          </a:p>
          <a:p>
            <a:pPr marL="0" indent="0" algn="just">
              <a:buNone/>
            </a:pPr>
            <a:r>
              <a:rPr lang="en-US" dirty="0">
                <a:latin typeface="Times New Roman" panose="02020603050405020304" pitchFamily="18" charset="0"/>
                <a:cs typeface="Times New Roman" panose="02020603050405020304" pitchFamily="18" charset="0"/>
              </a:rPr>
              <a:t>1) The oldest belief is that there was a single, original language.  The idea of a single ancestor tongue is known today as monogenesis.  In Judeo-Christian tradition, the original language was confused by divine intervention, as described in the story of the Tower of Babel in Genesis. There is a similar story from the </a:t>
            </a:r>
            <a:r>
              <a:rPr lang="en-US" dirty="0" err="1">
                <a:latin typeface="Times New Roman" panose="02020603050405020304" pitchFamily="18" charset="0"/>
                <a:cs typeface="Times New Roman" panose="02020603050405020304" pitchFamily="18" charset="0"/>
              </a:rPr>
              <a:t>Toltecs</a:t>
            </a:r>
            <a:r>
              <a:rPr lang="en-US" dirty="0">
                <a:latin typeface="Times New Roman" panose="02020603050405020304" pitchFamily="18" charset="0"/>
                <a:cs typeface="Times New Roman" panose="02020603050405020304" pitchFamily="18" charset="0"/>
              </a:rPr>
              <a:t> of pre-Columbian Mexico, who tell of the building of the great pyramid at Cholula, and the dispersal of the builders by an angry god.  And similar stories are found in other parts of the world.  </a:t>
            </a:r>
          </a:p>
          <a:p>
            <a:pPr algn="just"/>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1760249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1060263"/>
          </a:xfrm>
        </p:spPr>
        <p:txBody>
          <a:bodyPr/>
          <a:lstStyle/>
          <a:p>
            <a:r>
              <a:rPr lang="en-US" b="1" dirty="0">
                <a:solidFill>
                  <a:srgbClr val="C00000"/>
                </a:solidFill>
                <a:latin typeface="Times New Roman" panose="02020603050405020304" pitchFamily="18" charset="0"/>
                <a:cs typeface="Times New Roman" panose="02020603050405020304" pitchFamily="18" charset="0"/>
              </a:rPr>
              <a:t>Hypotheses regarding Language Diversity</a:t>
            </a:r>
            <a:endParaRPr lang="tr-TR" dirty="0"/>
          </a:p>
        </p:txBody>
      </p:sp>
      <p:sp>
        <p:nvSpPr>
          <p:cNvPr id="3" name="İçerik Yer Tutucusu 2"/>
          <p:cNvSpPr>
            <a:spLocks noGrp="1"/>
          </p:cNvSpPr>
          <p:nvPr>
            <p:ph idx="1"/>
          </p:nvPr>
        </p:nvSpPr>
        <p:spPr/>
        <p:txBody>
          <a:bodyPr>
            <a:normAutofit lnSpcReduction="10000"/>
          </a:bodyPr>
          <a:lstStyle/>
          <a:p>
            <a:r>
              <a:rPr lang="en-US" dirty="0">
                <a:latin typeface="Times New Roman" panose="02020603050405020304" pitchFamily="18" charset="0"/>
                <a:cs typeface="Times New Roman" panose="02020603050405020304" pitchFamily="18" charset="0"/>
              </a:rPr>
              <a:t>2) There is a second hypothesis of human origin and, consequently, of the origin of human language: the hypothesis of parallel evolution.  This hypothesis holds that, as humans evolved parallel in more than one location; each group developed its own unique language.  The hypothesis of the multiple origin of humankind is sometimes called the Candelabra theory.  The candelabra hypothesis tends to be favored in East Asia and by a smaller number of scientists in the West.  The hypothesis of multiple linguistic origins that often goes along with this hypothesis is known as polygenesis.  Each of the original languages then would then have diverged into numerous forms.  The major language families of today would be descended from these separate mother tongues. </a:t>
            </a:r>
          </a:p>
          <a:p>
            <a:endParaRPr lang="tr-TR" dirty="0"/>
          </a:p>
        </p:txBody>
      </p:sp>
    </p:spTree>
    <p:extLst>
      <p:ext uri="{BB962C8B-B14F-4D97-AF65-F5344CB8AC3E}">
        <p14:creationId xmlns:p14="http://schemas.microsoft.com/office/powerpoint/2010/main" val="209520063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139</TotalTime>
  <Words>1697</Words>
  <Application>Microsoft Office PowerPoint</Application>
  <PresentationFormat>Geniş ekran</PresentationFormat>
  <Paragraphs>44</Paragraphs>
  <Slides>9</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9</vt:i4>
      </vt:variant>
    </vt:vector>
  </HeadingPairs>
  <TitlesOfParts>
    <vt:vector size="15" baseType="lpstr">
      <vt:lpstr>Arial</vt:lpstr>
      <vt:lpstr>Calibri</vt:lpstr>
      <vt:lpstr>Calibri Light</vt:lpstr>
      <vt:lpstr>Garamond</vt:lpstr>
      <vt:lpstr>Times New Roman</vt:lpstr>
      <vt:lpstr>Office Teması</vt:lpstr>
      <vt:lpstr>BDB 201-202 Dilbilim Temel Kavramları I  What is the origin of language?</vt:lpstr>
      <vt:lpstr>What is the origin of language?</vt:lpstr>
      <vt:lpstr>What is the origin of language?</vt:lpstr>
      <vt:lpstr>What is the origin of language?</vt:lpstr>
      <vt:lpstr>What is the origin of language?</vt:lpstr>
      <vt:lpstr>What is the origin of language?</vt:lpstr>
      <vt:lpstr>What is the origin of language?</vt:lpstr>
      <vt:lpstr>Hypotheses regarding Language Diversity </vt:lpstr>
      <vt:lpstr>Hypotheses regarding Language Diversity</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Dil nedir?</dc:title>
  <dc:creator>MUSTAFA GÜLEÇ</dc:creator>
  <cp:lastModifiedBy>MUSTAFA GÜLEÇ</cp:lastModifiedBy>
  <cp:revision>61</cp:revision>
  <dcterms:created xsi:type="dcterms:W3CDTF">2018-02-15T15:30:48Z</dcterms:created>
  <dcterms:modified xsi:type="dcterms:W3CDTF">2018-02-26T16:17:44Z</dcterms:modified>
</cp:coreProperties>
</file>