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75" r:id="rId2"/>
    <p:sldId id="276" r:id="rId3"/>
    <p:sldId id="277" r:id="rId4"/>
    <p:sldId id="336" r:id="rId5"/>
    <p:sldId id="278" r:id="rId6"/>
    <p:sldId id="279" r:id="rId7"/>
    <p:sldId id="280" r:id="rId8"/>
    <p:sldId id="281" r:id="rId9"/>
    <p:sldId id="282" r:id="rId10"/>
    <p:sldId id="334" r:id="rId11"/>
    <p:sldId id="283" r:id="rId12"/>
    <p:sldId id="333" r:id="rId13"/>
    <p:sldId id="284" r:id="rId14"/>
    <p:sldId id="335" r:id="rId15"/>
    <p:sldId id="285" r:id="rId16"/>
    <p:sldId id="286" r:id="rId17"/>
    <p:sldId id="337" r:id="rId18"/>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594"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Rectangle 2"/>
          <p:cNvSpPr>
            <a:spLocks noGrp="1" noRot="1" noChangeArrowheads="1"/>
          </p:cNvSpPr>
          <p:nvPr/>
        </p:nvSpPr>
        <p:spPr bwMode="auto">
          <a:xfrm>
            <a:off x="457200" y="244475"/>
            <a:ext cx="8385175" cy="1431925"/>
          </a:xfrm>
          <a:prstGeom prst="rect">
            <a:avLst/>
          </a:prstGeom>
          <a:noFill/>
          <a:ln w="9525">
            <a:noFill/>
            <a:miter lim="800000"/>
            <a:headEnd/>
            <a:tailEnd/>
          </a:ln>
        </p:spPr>
        <p:txBody>
          <a:bodyPr anchor="ctr"/>
          <a:lstStyle/>
          <a:p>
            <a:pPr>
              <a:defRPr/>
            </a:pPr>
            <a:endParaRPr lang="tr-TR" sz="4400" b="1">
              <a:solidFill>
                <a:schemeClr val="tx2"/>
              </a:solidFill>
              <a:latin typeface="Arial Black" pitchFamily="34" charset="0"/>
            </a:endParaRPr>
          </a:p>
        </p:txBody>
      </p:sp>
      <p:sp>
        <p:nvSpPr>
          <p:cNvPr id="3" name="Rectangle 3"/>
          <p:cNvSpPr>
            <a:spLocks noGrp="1" noRot="1" noChangeArrowheads="1"/>
          </p:cNvSpPr>
          <p:nvPr/>
        </p:nvSpPr>
        <p:spPr bwMode="auto">
          <a:xfrm>
            <a:off x="838200" y="1905000"/>
            <a:ext cx="8007350" cy="4191000"/>
          </a:xfrm>
          <a:prstGeom prst="rect">
            <a:avLst/>
          </a:prstGeom>
          <a:noFill/>
          <a:ln w="9525">
            <a:noFill/>
            <a:miter lim="800000"/>
            <a:headEnd/>
            <a:tailEnd/>
          </a:ln>
        </p:spPr>
        <p:txBody>
          <a:bodyPr/>
          <a:lstStyle/>
          <a:p>
            <a:pPr marL="342900" indent="-342900">
              <a:spcBef>
                <a:spcPct val="20000"/>
              </a:spcBef>
              <a:buClr>
                <a:schemeClr val="hlink"/>
              </a:buClr>
              <a:buFont typeface="Wingdings" pitchFamily="2" charset="2"/>
              <a:buChar char="§"/>
              <a:defRPr/>
            </a:pPr>
            <a:endParaRPr lang="tr-TR" sz="32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ln/>
        </p:spPr>
        <p:txBody>
          <a:bodyPr/>
          <a:lstStyle>
            <a:lvl1pPr>
              <a:defRPr/>
            </a:lvl1pPr>
          </a:lstStyle>
          <a:p>
            <a:pPr>
              <a:defRPr/>
            </a:pPr>
            <a:endParaRPr lang="tr-TR"/>
          </a:p>
        </p:txBody>
      </p:sp>
      <p:sp>
        <p:nvSpPr>
          <p:cNvPr id="5" name="Rectangle 12"/>
          <p:cNvSpPr>
            <a:spLocks noGrp="1" noChangeArrowheads="1"/>
          </p:cNvSpPr>
          <p:nvPr>
            <p:ph type="ftr" sz="quarter" idx="11"/>
          </p:nvPr>
        </p:nvSpPr>
        <p:spPr>
          <a:ln/>
        </p:spPr>
        <p:txBody>
          <a:bodyPr/>
          <a:lstStyle>
            <a:lvl1pPr>
              <a:defRPr/>
            </a:lvl1pPr>
          </a:lstStyle>
          <a:p>
            <a:pPr>
              <a:defRPr/>
            </a:pPr>
            <a:endParaRPr lang="tr-TR"/>
          </a:p>
        </p:txBody>
      </p:sp>
      <p:sp>
        <p:nvSpPr>
          <p:cNvPr id="6" name="Rectangle 13"/>
          <p:cNvSpPr>
            <a:spLocks noGrp="1" noChangeArrowheads="1"/>
          </p:cNvSpPr>
          <p:nvPr>
            <p:ph type="sldNum" sz="quarter" idx="12"/>
          </p:nvPr>
        </p:nvSpPr>
        <p:spPr>
          <a:ln/>
        </p:spPr>
        <p:txBody>
          <a:bodyPr/>
          <a:lstStyle>
            <a:lvl1pPr>
              <a:defRPr/>
            </a:lvl1pPr>
          </a:lstStyle>
          <a:p>
            <a:pPr>
              <a:defRPr/>
            </a:pPr>
            <a:fld id="{C0F09A57-5719-4BA7-B45E-1CD49DA369CC}" type="slidenum">
              <a:rPr lang="tr-TR" altLang="tr-TR"/>
              <a:pPr>
                <a:defRPr/>
              </a:pPr>
              <a:t>‹#›</a:t>
            </a:fld>
            <a:endParaRPr lang="tr-TR" alt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48463" y="244475"/>
            <a:ext cx="2097087"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44475"/>
            <a:ext cx="6138863"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ln/>
        </p:spPr>
        <p:txBody>
          <a:bodyPr/>
          <a:lstStyle>
            <a:lvl1pPr>
              <a:defRPr/>
            </a:lvl1pPr>
          </a:lstStyle>
          <a:p>
            <a:pPr>
              <a:defRPr/>
            </a:pPr>
            <a:endParaRPr lang="tr-TR"/>
          </a:p>
        </p:txBody>
      </p:sp>
      <p:sp>
        <p:nvSpPr>
          <p:cNvPr id="5" name="Rectangle 12"/>
          <p:cNvSpPr>
            <a:spLocks noGrp="1" noChangeArrowheads="1"/>
          </p:cNvSpPr>
          <p:nvPr>
            <p:ph type="ftr" sz="quarter" idx="11"/>
          </p:nvPr>
        </p:nvSpPr>
        <p:spPr>
          <a:ln/>
        </p:spPr>
        <p:txBody>
          <a:bodyPr/>
          <a:lstStyle>
            <a:lvl1pPr>
              <a:defRPr/>
            </a:lvl1pPr>
          </a:lstStyle>
          <a:p>
            <a:pPr>
              <a:defRPr/>
            </a:pPr>
            <a:endParaRPr lang="tr-TR"/>
          </a:p>
        </p:txBody>
      </p:sp>
      <p:sp>
        <p:nvSpPr>
          <p:cNvPr id="6" name="Rectangle 13"/>
          <p:cNvSpPr>
            <a:spLocks noGrp="1" noChangeArrowheads="1"/>
          </p:cNvSpPr>
          <p:nvPr>
            <p:ph type="sldNum" sz="quarter" idx="12"/>
          </p:nvPr>
        </p:nvSpPr>
        <p:spPr>
          <a:ln/>
        </p:spPr>
        <p:txBody>
          <a:bodyPr/>
          <a:lstStyle>
            <a:lvl1pPr>
              <a:defRPr/>
            </a:lvl1pPr>
          </a:lstStyle>
          <a:p>
            <a:pPr>
              <a:defRPr/>
            </a:pPr>
            <a:fld id="{30F91083-39A2-4E41-B8BB-9BE755474770}" type="slidenum">
              <a:rPr lang="tr-TR" altLang="tr-TR"/>
              <a:pPr>
                <a:defRPr/>
              </a:pPr>
              <a:t>‹#›</a:t>
            </a:fld>
            <a:endParaRPr lang="tr-TR" alt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11"/>
          <p:cNvSpPr>
            <a:spLocks noGrp="1" noChangeArrowheads="1"/>
          </p:cNvSpPr>
          <p:nvPr>
            <p:ph type="dt" sz="half" idx="10"/>
          </p:nvPr>
        </p:nvSpPr>
        <p:spPr>
          <a:ln/>
        </p:spPr>
        <p:txBody>
          <a:bodyPr/>
          <a:lstStyle>
            <a:lvl1pPr>
              <a:defRPr/>
            </a:lvl1pPr>
          </a:lstStyle>
          <a:p>
            <a:pPr>
              <a:defRPr/>
            </a:pPr>
            <a:endParaRPr lang="tr-TR"/>
          </a:p>
        </p:txBody>
      </p:sp>
      <p:sp>
        <p:nvSpPr>
          <p:cNvPr id="5" name="Rectangle 12"/>
          <p:cNvSpPr>
            <a:spLocks noGrp="1" noChangeArrowheads="1"/>
          </p:cNvSpPr>
          <p:nvPr>
            <p:ph type="ftr" sz="quarter" idx="11"/>
          </p:nvPr>
        </p:nvSpPr>
        <p:spPr>
          <a:ln/>
        </p:spPr>
        <p:txBody>
          <a:bodyPr/>
          <a:lstStyle>
            <a:lvl1pPr>
              <a:defRPr/>
            </a:lvl1pPr>
          </a:lstStyle>
          <a:p>
            <a:pPr>
              <a:defRPr/>
            </a:pPr>
            <a:endParaRPr lang="tr-TR"/>
          </a:p>
        </p:txBody>
      </p:sp>
      <p:sp>
        <p:nvSpPr>
          <p:cNvPr id="6" name="Rectangle 13"/>
          <p:cNvSpPr>
            <a:spLocks noGrp="1" noChangeArrowheads="1"/>
          </p:cNvSpPr>
          <p:nvPr>
            <p:ph type="sldNum" sz="quarter" idx="12"/>
          </p:nvPr>
        </p:nvSpPr>
        <p:spPr>
          <a:ln/>
        </p:spPr>
        <p:txBody>
          <a:bodyPr/>
          <a:lstStyle>
            <a:lvl1pPr>
              <a:defRPr/>
            </a:lvl1pPr>
          </a:lstStyle>
          <a:p>
            <a:pPr>
              <a:defRPr/>
            </a:pPr>
            <a:fld id="{8D128564-90C9-4042-BC68-77F0F75886B9}" type="slidenum">
              <a:rPr lang="tr-TR" altLang="tr-TR"/>
              <a:pPr>
                <a:defRPr/>
              </a:pPr>
              <a:t>‹#›</a:t>
            </a:fld>
            <a:endParaRPr lang="tr-TR" alt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11"/>
          <p:cNvSpPr>
            <a:spLocks noGrp="1" noChangeArrowheads="1"/>
          </p:cNvSpPr>
          <p:nvPr>
            <p:ph type="dt" sz="half" idx="10"/>
          </p:nvPr>
        </p:nvSpPr>
        <p:spPr>
          <a:ln/>
        </p:spPr>
        <p:txBody>
          <a:bodyPr/>
          <a:lstStyle>
            <a:lvl1pPr>
              <a:defRPr/>
            </a:lvl1pPr>
          </a:lstStyle>
          <a:p>
            <a:pPr>
              <a:defRPr/>
            </a:pPr>
            <a:endParaRPr lang="tr-TR"/>
          </a:p>
        </p:txBody>
      </p:sp>
      <p:sp>
        <p:nvSpPr>
          <p:cNvPr id="5" name="Rectangle 12"/>
          <p:cNvSpPr>
            <a:spLocks noGrp="1" noChangeArrowheads="1"/>
          </p:cNvSpPr>
          <p:nvPr>
            <p:ph type="ftr" sz="quarter" idx="11"/>
          </p:nvPr>
        </p:nvSpPr>
        <p:spPr>
          <a:ln/>
        </p:spPr>
        <p:txBody>
          <a:bodyPr/>
          <a:lstStyle>
            <a:lvl1pPr>
              <a:defRPr/>
            </a:lvl1pPr>
          </a:lstStyle>
          <a:p>
            <a:pPr>
              <a:defRPr/>
            </a:pPr>
            <a:endParaRPr lang="tr-TR"/>
          </a:p>
        </p:txBody>
      </p:sp>
      <p:sp>
        <p:nvSpPr>
          <p:cNvPr id="6" name="Rectangle 13"/>
          <p:cNvSpPr>
            <a:spLocks noGrp="1" noChangeArrowheads="1"/>
          </p:cNvSpPr>
          <p:nvPr>
            <p:ph type="sldNum" sz="quarter" idx="12"/>
          </p:nvPr>
        </p:nvSpPr>
        <p:spPr>
          <a:ln/>
        </p:spPr>
        <p:txBody>
          <a:bodyPr/>
          <a:lstStyle>
            <a:lvl1pPr>
              <a:defRPr/>
            </a:lvl1pPr>
          </a:lstStyle>
          <a:p>
            <a:pPr>
              <a:defRPr/>
            </a:pPr>
            <a:fld id="{E602420D-A746-48B2-9AB6-FBEF3B6C5794}" type="slidenum">
              <a:rPr lang="tr-TR" altLang="tr-TR"/>
              <a:pPr>
                <a:defRPr/>
              </a:pPr>
              <a:t>‹#›</a:t>
            </a:fld>
            <a:endParaRPr lang="tr-TR" alt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11"/>
          <p:cNvSpPr>
            <a:spLocks noGrp="1" noChangeArrowheads="1"/>
          </p:cNvSpPr>
          <p:nvPr>
            <p:ph type="dt" sz="half" idx="10"/>
          </p:nvPr>
        </p:nvSpPr>
        <p:spPr>
          <a:ln/>
        </p:spPr>
        <p:txBody>
          <a:bodyPr/>
          <a:lstStyle>
            <a:lvl1pPr>
              <a:defRPr/>
            </a:lvl1pPr>
          </a:lstStyle>
          <a:p>
            <a:pPr>
              <a:defRPr/>
            </a:pPr>
            <a:endParaRPr lang="tr-TR"/>
          </a:p>
        </p:txBody>
      </p:sp>
      <p:sp>
        <p:nvSpPr>
          <p:cNvPr id="6" name="Rectangle 12"/>
          <p:cNvSpPr>
            <a:spLocks noGrp="1" noChangeArrowheads="1"/>
          </p:cNvSpPr>
          <p:nvPr>
            <p:ph type="ftr" sz="quarter" idx="11"/>
          </p:nvPr>
        </p:nvSpPr>
        <p:spPr>
          <a:ln/>
        </p:spPr>
        <p:txBody>
          <a:bodyPr/>
          <a:lstStyle>
            <a:lvl1pPr>
              <a:defRPr/>
            </a:lvl1pPr>
          </a:lstStyle>
          <a:p>
            <a:pPr>
              <a:defRPr/>
            </a:pPr>
            <a:endParaRPr lang="tr-TR"/>
          </a:p>
        </p:txBody>
      </p:sp>
      <p:sp>
        <p:nvSpPr>
          <p:cNvPr id="7" name="Rectangle 13"/>
          <p:cNvSpPr>
            <a:spLocks noGrp="1" noChangeArrowheads="1"/>
          </p:cNvSpPr>
          <p:nvPr>
            <p:ph type="sldNum" sz="quarter" idx="12"/>
          </p:nvPr>
        </p:nvSpPr>
        <p:spPr>
          <a:ln/>
        </p:spPr>
        <p:txBody>
          <a:bodyPr/>
          <a:lstStyle>
            <a:lvl1pPr>
              <a:defRPr/>
            </a:lvl1pPr>
          </a:lstStyle>
          <a:p>
            <a:pPr>
              <a:defRPr/>
            </a:pPr>
            <a:fld id="{7CBCDEBA-F854-4C6B-BC00-0FEFB46F9336}" type="slidenum">
              <a:rPr lang="tr-TR" altLang="tr-TR"/>
              <a:pPr>
                <a:defRPr/>
              </a:pPr>
              <a:t>‹#›</a:t>
            </a:fld>
            <a:endParaRPr lang="tr-TR" alt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11"/>
          <p:cNvSpPr>
            <a:spLocks noGrp="1" noChangeArrowheads="1"/>
          </p:cNvSpPr>
          <p:nvPr>
            <p:ph type="dt" sz="half" idx="10"/>
          </p:nvPr>
        </p:nvSpPr>
        <p:spPr>
          <a:ln/>
        </p:spPr>
        <p:txBody>
          <a:bodyPr/>
          <a:lstStyle>
            <a:lvl1pPr>
              <a:defRPr/>
            </a:lvl1pPr>
          </a:lstStyle>
          <a:p>
            <a:pPr>
              <a:defRPr/>
            </a:pPr>
            <a:endParaRPr lang="tr-TR"/>
          </a:p>
        </p:txBody>
      </p:sp>
      <p:sp>
        <p:nvSpPr>
          <p:cNvPr id="8" name="Rectangle 12"/>
          <p:cNvSpPr>
            <a:spLocks noGrp="1" noChangeArrowheads="1"/>
          </p:cNvSpPr>
          <p:nvPr>
            <p:ph type="ftr" sz="quarter" idx="11"/>
          </p:nvPr>
        </p:nvSpPr>
        <p:spPr>
          <a:ln/>
        </p:spPr>
        <p:txBody>
          <a:bodyPr/>
          <a:lstStyle>
            <a:lvl1pPr>
              <a:defRPr/>
            </a:lvl1pPr>
          </a:lstStyle>
          <a:p>
            <a:pPr>
              <a:defRPr/>
            </a:pPr>
            <a:endParaRPr lang="tr-TR"/>
          </a:p>
        </p:txBody>
      </p:sp>
      <p:sp>
        <p:nvSpPr>
          <p:cNvPr id="9" name="Rectangle 13"/>
          <p:cNvSpPr>
            <a:spLocks noGrp="1" noChangeArrowheads="1"/>
          </p:cNvSpPr>
          <p:nvPr>
            <p:ph type="sldNum" sz="quarter" idx="12"/>
          </p:nvPr>
        </p:nvSpPr>
        <p:spPr>
          <a:ln/>
        </p:spPr>
        <p:txBody>
          <a:bodyPr/>
          <a:lstStyle>
            <a:lvl1pPr>
              <a:defRPr/>
            </a:lvl1pPr>
          </a:lstStyle>
          <a:p>
            <a:pPr>
              <a:defRPr/>
            </a:pPr>
            <a:fld id="{7F9E4983-DB46-4DA3-BABD-AF0E0C5902BF}" type="slidenum">
              <a:rPr lang="tr-TR" altLang="tr-TR"/>
              <a:pPr>
                <a:defRPr/>
              </a:pPr>
              <a:t>‹#›</a:t>
            </a:fld>
            <a:endParaRPr lang="tr-TR" alt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11"/>
          <p:cNvSpPr>
            <a:spLocks noGrp="1" noChangeArrowheads="1"/>
          </p:cNvSpPr>
          <p:nvPr>
            <p:ph type="dt" sz="half" idx="10"/>
          </p:nvPr>
        </p:nvSpPr>
        <p:spPr>
          <a:ln/>
        </p:spPr>
        <p:txBody>
          <a:bodyPr/>
          <a:lstStyle>
            <a:lvl1pPr>
              <a:defRPr/>
            </a:lvl1pPr>
          </a:lstStyle>
          <a:p>
            <a:pPr>
              <a:defRPr/>
            </a:pPr>
            <a:endParaRPr lang="tr-TR"/>
          </a:p>
        </p:txBody>
      </p:sp>
      <p:sp>
        <p:nvSpPr>
          <p:cNvPr id="4" name="Rectangle 12"/>
          <p:cNvSpPr>
            <a:spLocks noGrp="1" noChangeArrowheads="1"/>
          </p:cNvSpPr>
          <p:nvPr>
            <p:ph type="ftr" sz="quarter" idx="11"/>
          </p:nvPr>
        </p:nvSpPr>
        <p:spPr>
          <a:ln/>
        </p:spPr>
        <p:txBody>
          <a:bodyPr/>
          <a:lstStyle>
            <a:lvl1pPr>
              <a:defRPr/>
            </a:lvl1pPr>
          </a:lstStyle>
          <a:p>
            <a:pPr>
              <a:defRPr/>
            </a:pPr>
            <a:endParaRPr lang="tr-TR"/>
          </a:p>
        </p:txBody>
      </p:sp>
      <p:sp>
        <p:nvSpPr>
          <p:cNvPr id="5" name="Rectangle 13"/>
          <p:cNvSpPr>
            <a:spLocks noGrp="1" noChangeArrowheads="1"/>
          </p:cNvSpPr>
          <p:nvPr>
            <p:ph type="sldNum" sz="quarter" idx="12"/>
          </p:nvPr>
        </p:nvSpPr>
        <p:spPr>
          <a:ln/>
        </p:spPr>
        <p:txBody>
          <a:bodyPr/>
          <a:lstStyle>
            <a:lvl1pPr>
              <a:defRPr/>
            </a:lvl1pPr>
          </a:lstStyle>
          <a:p>
            <a:pPr>
              <a:defRPr/>
            </a:pPr>
            <a:fld id="{34DB699D-91CC-45E0-974B-A761DCA530E7}" type="slidenum">
              <a:rPr lang="tr-TR" altLang="tr-TR"/>
              <a:pPr>
                <a:defRPr/>
              </a:pPr>
              <a:t>‹#›</a:t>
            </a:fld>
            <a:endParaRPr lang="tr-TR" alt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tr-TR"/>
          </a:p>
        </p:txBody>
      </p:sp>
      <p:sp>
        <p:nvSpPr>
          <p:cNvPr id="3" name="Rectangle 12"/>
          <p:cNvSpPr>
            <a:spLocks noGrp="1" noChangeArrowheads="1"/>
          </p:cNvSpPr>
          <p:nvPr>
            <p:ph type="ftr" sz="quarter" idx="11"/>
          </p:nvPr>
        </p:nvSpPr>
        <p:spPr>
          <a:ln/>
        </p:spPr>
        <p:txBody>
          <a:bodyPr/>
          <a:lstStyle>
            <a:lvl1pPr>
              <a:defRPr/>
            </a:lvl1pPr>
          </a:lstStyle>
          <a:p>
            <a:pPr>
              <a:defRPr/>
            </a:pPr>
            <a:endParaRPr lang="tr-TR"/>
          </a:p>
        </p:txBody>
      </p:sp>
      <p:sp>
        <p:nvSpPr>
          <p:cNvPr id="4" name="Rectangle 13"/>
          <p:cNvSpPr>
            <a:spLocks noGrp="1" noChangeArrowheads="1"/>
          </p:cNvSpPr>
          <p:nvPr>
            <p:ph type="sldNum" sz="quarter" idx="12"/>
          </p:nvPr>
        </p:nvSpPr>
        <p:spPr>
          <a:ln/>
        </p:spPr>
        <p:txBody>
          <a:bodyPr/>
          <a:lstStyle>
            <a:lvl1pPr>
              <a:defRPr/>
            </a:lvl1pPr>
          </a:lstStyle>
          <a:p>
            <a:pPr>
              <a:defRPr/>
            </a:pPr>
            <a:fld id="{3B272B6C-D016-49EB-8A71-6277E928CF88}" type="slidenum">
              <a:rPr lang="tr-TR" altLang="tr-TR"/>
              <a:pPr>
                <a:defRPr/>
              </a:pPr>
              <a:t>‹#›</a:t>
            </a:fld>
            <a:endParaRPr lang="tr-TR" alt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11"/>
          <p:cNvSpPr>
            <a:spLocks noGrp="1" noChangeArrowheads="1"/>
          </p:cNvSpPr>
          <p:nvPr>
            <p:ph type="dt" sz="half" idx="10"/>
          </p:nvPr>
        </p:nvSpPr>
        <p:spPr>
          <a:ln/>
        </p:spPr>
        <p:txBody>
          <a:bodyPr/>
          <a:lstStyle>
            <a:lvl1pPr>
              <a:defRPr/>
            </a:lvl1pPr>
          </a:lstStyle>
          <a:p>
            <a:pPr>
              <a:defRPr/>
            </a:pPr>
            <a:endParaRPr lang="tr-TR"/>
          </a:p>
        </p:txBody>
      </p:sp>
      <p:sp>
        <p:nvSpPr>
          <p:cNvPr id="6" name="Rectangle 12"/>
          <p:cNvSpPr>
            <a:spLocks noGrp="1" noChangeArrowheads="1"/>
          </p:cNvSpPr>
          <p:nvPr>
            <p:ph type="ftr" sz="quarter" idx="11"/>
          </p:nvPr>
        </p:nvSpPr>
        <p:spPr>
          <a:ln/>
        </p:spPr>
        <p:txBody>
          <a:bodyPr/>
          <a:lstStyle>
            <a:lvl1pPr>
              <a:defRPr/>
            </a:lvl1pPr>
          </a:lstStyle>
          <a:p>
            <a:pPr>
              <a:defRPr/>
            </a:pPr>
            <a:endParaRPr lang="tr-TR"/>
          </a:p>
        </p:txBody>
      </p:sp>
      <p:sp>
        <p:nvSpPr>
          <p:cNvPr id="7" name="Rectangle 13"/>
          <p:cNvSpPr>
            <a:spLocks noGrp="1" noChangeArrowheads="1"/>
          </p:cNvSpPr>
          <p:nvPr>
            <p:ph type="sldNum" sz="quarter" idx="12"/>
          </p:nvPr>
        </p:nvSpPr>
        <p:spPr>
          <a:ln/>
        </p:spPr>
        <p:txBody>
          <a:bodyPr/>
          <a:lstStyle>
            <a:lvl1pPr>
              <a:defRPr/>
            </a:lvl1pPr>
          </a:lstStyle>
          <a:p>
            <a:pPr>
              <a:defRPr/>
            </a:pPr>
            <a:fld id="{AE798A71-7843-4EEC-938E-DFC5725B3AEA}" type="slidenum">
              <a:rPr lang="tr-TR" altLang="tr-TR"/>
              <a:pPr>
                <a:defRPr/>
              </a:pPr>
              <a:t>‹#›</a:t>
            </a:fld>
            <a:endParaRPr lang="tr-TR" alt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11"/>
          <p:cNvSpPr>
            <a:spLocks noGrp="1" noChangeArrowheads="1"/>
          </p:cNvSpPr>
          <p:nvPr>
            <p:ph type="dt" sz="half" idx="10"/>
          </p:nvPr>
        </p:nvSpPr>
        <p:spPr>
          <a:ln/>
        </p:spPr>
        <p:txBody>
          <a:bodyPr/>
          <a:lstStyle>
            <a:lvl1pPr>
              <a:defRPr/>
            </a:lvl1pPr>
          </a:lstStyle>
          <a:p>
            <a:pPr>
              <a:defRPr/>
            </a:pPr>
            <a:endParaRPr lang="tr-TR"/>
          </a:p>
        </p:txBody>
      </p:sp>
      <p:sp>
        <p:nvSpPr>
          <p:cNvPr id="6" name="Rectangle 12"/>
          <p:cNvSpPr>
            <a:spLocks noGrp="1" noChangeArrowheads="1"/>
          </p:cNvSpPr>
          <p:nvPr>
            <p:ph type="ftr" sz="quarter" idx="11"/>
          </p:nvPr>
        </p:nvSpPr>
        <p:spPr>
          <a:ln/>
        </p:spPr>
        <p:txBody>
          <a:bodyPr/>
          <a:lstStyle>
            <a:lvl1pPr>
              <a:defRPr/>
            </a:lvl1pPr>
          </a:lstStyle>
          <a:p>
            <a:pPr>
              <a:defRPr/>
            </a:pPr>
            <a:endParaRPr lang="tr-TR"/>
          </a:p>
        </p:txBody>
      </p:sp>
      <p:sp>
        <p:nvSpPr>
          <p:cNvPr id="7" name="Rectangle 13"/>
          <p:cNvSpPr>
            <a:spLocks noGrp="1" noChangeArrowheads="1"/>
          </p:cNvSpPr>
          <p:nvPr>
            <p:ph type="sldNum" sz="quarter" idx="12"/>
          </p:nvPr>
        </p:nvSpPr>
        <p:spPr>
          <a:ln/>
        </p:spPr>
        <p:txBody>
          <a:bodyPr/>
          <a:lstStyle>
            <a:lvl1pPr>
              <a:defRPr/>
            </a:lvl1pPr>
          </a:lstStyle>
          <a:p>
            <a:pPr>
              <a:defRPr/>
            </a:pPr>
            <a:fld id="{088A3696-E6F8-4E24-A7A6-C639030B0DD9}" type="slidenum">
              <a:rPr lang="tr-TR" altLang="tr-TR"/>
              <a:pPr>
                <a:defRPr/>
              </a:pPr>
              <a:t>‹#›</a:t>
            </a:fld>
            <a:endParaRPr lang="tr-TR" alt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19088" y="1828800"/>
            <a:ext cx="8824912" cy="5029200"/>
            <a:chOff x="201" y="1152"/>
            <a:chExt cx="5559" cy="3168"/>
          </a:xfrm>
        </p:grpSpPr>
        <p:sp>
          <p:nvSpPr>
            <p:cNvPr id="1032" name="Freeform 3"/>
            <p:cNvSpPr>
              <a:spLocks/>
            </p:cNvSpPr>
            <p:nvPr/>
          </p:nvSpPr>
          <p:spPr bwMode="ltGray">
            <a:xfrm>
              <a:off x="528" y="2909"/>
              <a:ext cx="5232" cy="1411"/>
            </a:xfrm>
            <a:custGeom>
              <a:avLst/>
              <a:gdLst>
                <a:gd name="T0" fmla="*/ 0 w 4897"/>
                <a:gd name="T1" fmla="*/ 0 h 2182"/>
                <a:gd name="T2" fmla="*/ 0 w 4897"/>
                <a:gd name="T3" fmla="*/ 1411 h 2182"/>
                <a:gd name="T4" fmla="*/ 5232 w 4897"/>
                <a:gd name="T5" fmla="*/ 1411 h 2182"/>
                <a:gd name="T6" fmla="*/ 5232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w="9525">
              <a:noFill/>
              <a:round/>
              <a:headEnd/>
              <a:tailEnd/>
            </a:ln>
          </p:spPr>
          <p:txBody>
            <a:bodyPr/>
            <a:lstStyle/>
            <a:p>
              <a:pPr>
                <a:defRPr/>
              </a:pPr>
              <a:endParaRPr lang="tr-TR"/>
            </a:p>
          </p:txBody>
        </p:sp>
        <p:sp>
          <p:nvSpPr>
            <p:cNvPr id="1033" name="Freeform 4"/>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196"/>
              </a:schemeClr>
            </a:solidFill>
            <a:ln w="9525">
              <a:noFill/>
              <a:round/>
              <a:headEnd/>
              <a:tailEnd/>
            </a:ln>
          </p:spPr>
          <p:txBody>
            <a:bodyPr/>
            <a:lstStyle/>
            <a:p>
              <a:pPr>
                <a:defRPr/>
              </a:pPr>
              <a:endParaRPr lang="tr-TR"/>
            </a:p>
          </p:txBody>
        </p:sp>
        <p:sp>
          <p:nvSpPr>
            <p:cNvPr id="1034" name="Freeform 5"/>
            <p:cNvSpPr>
              <a:spLocks/>
            </p:cNvSpPr>
            <p:nvPr/>
          </p:nvSpPr>
          <p:spPr bwMode="ltGray">
            <a:xfrm>
              <a:off x="528" y="2932"/>
              <a:ext cx="5232" cy="1388"/>
            </a:xfrm>
            <a:custGeom>
              <a:avLst/>
              <a:gdLst>
                <a:gd name="T0" fmla="*/ 0 w 4897"/>
                <a:gd name="T1" fmla="*/ 0 h 2182"/>
                <a:gd name="T2" fmla="*/ 0 w 4897"/>
                <a:gd name="T3" fmla="*/ 1388 h 2182"/>
                <a:gd name="T4" fmla="*/ 5232 w 4897"/>
                <a:gd name="T5" fmla="*/ 1388 h 2182"/>
                <a:gd name="T6" fmla="*/ 5232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accent2">
                <a:alpha val="0"/>
              </a:schemeClr>
            </a:solidFill>
            <a:ln w="9525">
              <a:noFill/>
              <a:round/>
              <a:headEnd/>
              <a:tailEnd/>
            </a:ln>
          </p:spPr>
          <p:txBody>
            <a:bodyPr/>
            <a:lstStyle/>
            <a:p>
              <a:pPr>
                <a:defRPr/>
              </a:pPr>
              <a:endParaRPr lang="tr-TR"/>
            </a:p>
          </p:txBody>
        </p:sp>
        <p:sp>
          <p:nvSpPr>
            <p:cNvPr id="56326"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eaLnBrk="1" hangingPunct="1">
                <a:defRPr/>
              </a:pPr>
              <a:endParaRPr lang="tr-TR"/>
            </a:p>
          </p:txBody>
        </p:sp>
        <p:sp>
          <p:nvSpPr>
            <p:cNvPr id="56327"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1" hangingPunct="1">
                <a:defRPr/>
              </a:pPr>
              <a:endParaRPr lang="tr-TR"/>
            </a:p>
          </p:txBody>
        </p:sp>
        <p:sp>
          <p:nvSpPr>
            <p:cNvPr id="56328"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eaLnBrk="1" hangingPunct="1">
                <a:defRPr/>
              </a:pPr>
              <a:endParaRPr lang="tr-TR"/>
            </a:p>
          </p:txBody>
        </p:sp>
        <p:sp>
          <p:nvSpPr>
            <p:cNvPr id="56329"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eaLnBrk="1" hangingPunct="1">
                <a:defRPr/>
              </a:pPr>
              <a:endParaRPr lang="tr-TR"/>
            </a:p>
          </p:txBody>
        </p:sp>
        <p:sp>
          <p:nvSpPr>
            <p:cNvPr id="56330"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pPr eaLnBrk="1" hangingPunct="1">
                <a:defRPr/>
              </a:pPr>
              <a:endParaRPr lang="tr-TR"/>
            </a:p>
          </p:txBody>
        </p:sp>
      </p:grpSp>
      <p:sp>
        <p:nvSpPr>
          <p:cNvPr id="56331"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tr-TR"/>
          </a:p>
        </p:txBody>
      </p:sp>
      <p:sp>
        <p:nvSpPr>
          <p:cNvPr id="56332"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tr-TR"/>
          </a:p>
        </p:txBody>
      </p:sp>
      <p:sp>
        <p:nvSpPr>
          <p:cNvPr id="56333"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effectLst>
                  <a:outerShdw blurRad="38100" dist="38100" dir="2700000" algn="tl">
                    <a:srgbClr val="000000"/>
                  </a:outerShdw>
                </a:effectLst>
              </a:defRPr>
            </a:lvl1pPr>
          </a:lstStyle>
          <a:p>
            <a:pPr>
              <a:defRPr/>
            </a:pPr>
            <a:fld id="{BD9E8E16-EF08-4DC4-B49E-53BC853B176D}" type="slidenum">
              <a:rPr lang="tr-TR" altLang="tr-TR"/>
              <a:pPr>
                <a:defRPr/>
              </a:pPr>
              <a:t>‹#›</a:t>
            </a:fld>
            <a:endParaRPr lang="tr-TR" altLang="tr-TR"/>
          </a:p>
        </p:txBody>
      </p:sp>
      <p:sp>
        <p:nvSpPr>
          <p:cNvPr id="56334"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56335"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cSld>
  <p:clrMap bg1="dk2" tx1="lt1" bg2="dk1" tx2="lt2" accent1="accent1" accent2="accent2" accent3="accent3" accent4="accent4" accent5="accent5" accent6="accent6" hlink="hlink" folHlink="folHlink"/>
  <p:sldLayoutIdLst>
    <p:sldLayoutId id="2147483803"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250825" y="244475"/>
            <a:ext cx="8713788" cy="1431925"/>
          </a:xfrm>
        </p:spPr>
        <p:txBody>
          <a:bodyPr/>
          <a:lstStyle/>
          <a:p>
            <a:pPr algn="ctr" eaLnBrk="1" hangingPunct="1">
              <a:defRPr/>
            </a:pPr>
            <a:r>
              <a:rPr lang="tr-TR" sz="3200" dirty="0" err="1" smtClean="0"/>
              <a:t>Grepevine</a:t>
            </a:r>
            <a:r>
              <a:rPr lang="tr-TR" sz="3200" dirty="0" smtClean="0"/>
              <a:t> </a:t>
            </a:r>
            <a:r>
              <a:rPr lang="tr-TR" sz="3200" dirty="0" err="1" smtClean="0"/>
              <a:t>Fanleaf</a:t>
            </a:r>
            <a:r>
              <a:rPr lang="tr-TR" sz="3200" dirty="0" smtClean="0"/>
              <a:t> </a:t>
            </a:r>
            <a:r>
              <a:rPr lang="tr-TR" sz="3200" dirty="0" err="1" smtClean="0"/>
              <a:t>Virus</a:t>
            </a:r>
            <a:r>
              <a:rPr lang="tr-TR" sz="3200" dirty="0" smtClean="0"/>
              <a:t> (GVFLV)</a:t>
            </a:r>
            <a:br>
              <a:rPr lang="tr-TR" sz="3200" dirty="0" smtClean="0"/>
            </a:br>
            <a:r>
              <a:rPr lang="tr-TR" sz="3200" dirty="0" smtClean="0"/>
              <a:t>(Yelpaze </a:t>
            </a:r>
            <a:r>
              <a:rPr lang="tr-TR" sz="3200" dirty="0" err="1" smtClean="0"/>
              <a:t>yapraklılık</a:t>
            </a:r>
            <a:r>
              <a:rPr lang="tr-TR" sz="3200" dirty="0" smtClean="0"/>
              <a:t> virüsü, Kısa boğum virüsü)</a:t>
            </a:r>
          </a:p>
        </p:txBody>
      </p:sp>
      <p:sp>
        <p:nvSpPr>
          <p:cNvPr id="21507" name="Rectangle 3"/>
          <p:cNvSpPr>
            <a:spLocks noGrp="1" noRot="1" noChangeArrowheads="1"/>
          </p:cNvSpPr>
          <p:nvPr>
            <p:ph type="body" idx="1"/>
          </p:nvPr>
        </p:nvSpPr>
        <p:spPr>
          <a:xfrm>
            <a:off x="468313" y="1905000"/>
            <a:ext cx="8377237" cy="4619625"/>
          </a:xfrm>
        </p:spPr>
        <p:txBody>
          <a:bodyPr/>
          <a:lstStyle/>
          <a:p>
            <a:pPr algn="just" eaLnBrk="1" hangingPunct="1">
              <a:buFont typeface="Wingdings" pitchFamily="2" charset="2"/>
              <a:buNone/>
              <a:defRPr/>
            </a:pPr>
            <a:r>
              <a:rPr lang="tr-TR" dirty="0" smtClean="0"/>
              <a:t>		</a:t>
            </a:r>
            <a:r>
              <a:rPr lang="tr-TR" dirty="0" err="1" smtClean="0"/>
              <a:t>Vironlar</a:t>
            </a:r>
            <a:r>
              <a:rPr lang="tr-TR" dirty="0" smtClean="0"/>
              <a:t> yuvarlak şekilli, 30 </a:t>
            </a:r>
            <a:r>
              <a:rPr lang="tr-TR" dirty="0" err="1" smtClean="0"/>
              <a:t>nm</a:t>
            </a:r>
            <a:r>
              <a:rPr lang="tr-TR" dirty="0" smtClean="0"/>
              <a:t> çapında tek sarmal RNA’lı ve 2 parçalı genomlu </a:t>
            </a:r>
            <a:r>
              <a:rPr lang="tr-TR" i="1" dirty="0" err="1" smtClean="0"/>
              <a:t>Comoviridae</a:t>
            </a:r>
            <a:r>
              <a:rPr lang="tr-TR" dirty="0" smtClean="0"/>
              <a:t> familyasından </a:t>
            </a:r>
            <a:r>
              <a:rPr lang="tr-TR" i="1" dirty="0" err="1" smtClean="0"/>
              <a:t>Nepovirus</a:t>
            </a:r>
            <a:r>
              <a:rPr lang="tr-TR" dirty="0" smtClean="0"/>
              <a:t> cinsine ait bir </a:t>
            </a:r>
            <a:r>
              <a:rPr lang="tr-TR" dirty="0" err="1" smtClean="0"/>
              <a:t>virustur</a:t>
            </a:r>
            <a:r>
              <a:rPr lang="tr-TR" dirty="0"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0825" y="188913"/>
            <a:ext cx="8594725" cy="6408737"/>
          </a:xfrm>
        </p:spPr>
        <p:txBody>
          <a:bodyPr/>
          <a:lstStyle/>
          <a:p>
            <a:pPr algn="just">
              <a:buFont typeface="Wingdings" pitchFamily="2" charset="2"/>
              <a:buNone/>
              <a:defRPr/>
            </a:pPr>
            <a:r>
              <a:rPr lang="tr-TR" dirty="0" smtClean="0"/>
              <a:t>		</a:t>
            </a:r>
            <a:r>
              <a:rPr lang="tr-TR" sz="4400" dirty="0" smtClean="0"/>
              <a:t>Enfekteli asmalar genellikle daha az salkım verirler, meyve verimleri düşük (%30-50’ye kadar) ve dane büyüklükleri farklıdır, meyveler geç olgunlaşır. </a:t>
            </a:r>
          </a:p>
          <a:p>
            <a:pPr>
              <a:buFont typeface="Wingdings" pitchFamily="2" charset="2"/>
              <a:buNone/>
              <a:defRPr/>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Rot="1" noChangeArrowheads="1"/>
          </p:cNvSpPr>
          <p:nvPr>
            <p:ph type="body" idx="1"/>
          </p:nvPr>
        </p:nvSpPr>
        <p:spPr>
          <a:xfrm>
            <a:off x="250825" y="188913"/>
            <a:ext cx="8713788" cy="6669087"/>
          </a:xfrm>
        </p:spPr>
        <p:txBody>
          <a:bodyPr/>
          <a:lstStyle/>
          <a:p>
            <a:pPr algn="just" eaLnBrk="1" hangingPunct="1">
              <a:buFont typeface="Wingdings" pitchFamily="2" charset="2"/>
              <a:buNone/>
              <a:defRPr/>
            </a:pPr>
            <a:r>
              <a:rPr lang="tr-TR" sz="2800" dirty="0" smtClean="0"/>
              <a:t>		</a:t>
            </a:r>
            <a:r>
              <a:rPr lang="tr-TR" dirty="0" smtClean="0"/>
              <a:t>GLRV enfekteli asmalardan üretilen kırmızı şarapların rengi nispeten açık olur ve </a:t>
            </a:r>
            <a:r>
              <a:rPr lang="tr-TR" dirty="0" err="1" smtClean="0"/>
              <a:t>antosiyanin</a:t>
            </a:r>
            <a:r>
              <a:rPr lang="tr-TR" dirty="0" smtClean="0"/>
              <a:t> pigment düzeyi (%50’ye kadar) de düşer. Bundan başka hastalık aşı uyuşmazlıklarına da yol açabilir.</a:t>
            </a:r>
          </a:p>
          <a:p>
            <a:pPr algn="just" eaLnBrk="1" hangingPunct="1">
              <a:buFont typeface="Wingdings" pitchFamily="2" charset="2"/>
              <a:buNone/>
              <a:defRPr/>
            </a:pPr>
            <a:r>
              <a:rPr lang="tr-TR" dirty="0" smtClean="0"/>
              <a:t>		Enfekteli asmalar tipik olarak yaz sonlarına kadar herhangi bir belirti göstermezler. Hastalığa adını veren yaprak kıvrılması yaz ortalarında dalların dibindeki olgun yapraklardan başlayarak genç yapraklara doğru ilerler.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850" y="260350"/>
            <a:ext cx="8521700" cy="6337300"/>
          </a:xfrm>
        </p:spPr>
        <p:txBody>
          <a:bodyPr/>
          <a:lstStyle/>
          <a:p>
            <a:pPr algn="just">
              <a:buFont typeface="Wingdings" pitchFamily="2" charset="2"/>
              <a:buNone/>
              <a:defRPr/>
            </a:pPr>
            <a:r>
              <a:rPr lang="tr-TR" dirty="0" smtClean="0"/>
              <a:t>		</a:t>
            </a:r>
            <a:r>
              <a:rPr lang="tr-TR" sz="4000" dirty="0" smtClean="0"/>
              <a:t>Yapraklardaki renk değişiklikleri (kırmızı meyvelilerde kırmızımsı mor, beyaz meyvelilerde sarımsı) yaz sonlarında belirgin hale gelir. Dolayısıyla</a:t>
            </a:r>
          </a:p>
          <a:p>
            <a:pPr>
              <a:buFont typeface="Wingdings" pitchFamily="2" charset="2"/>
              <a:buNone/>
              <a:defRPr/>
            </a:pP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Rot="1" noChangeArrowheads="1"/>
          </p:cNvSpPr>
          <p:nvPr>
            <p:ph type="body" idx="1"/>
          </p:nvPr>
        </p:nvSpPr>
        <p:spPr>
          <a:xfrm>
            <a:off x="179388" y="188913"/>
            <a:ext cx="8785225" cy="6480175"/>
          </a:xfrm>
        </p:spPr>
        <p:txBody>
          <a:bodyPr/>
          <a:lstStyle/>
          <a:p>
            <a:pPr algn="just" eaLnBrk="1" hangingPunct="1">
              <a:buFont typeface="Wingdings" pitchFamily="2" charset="2"/>
              <a:buNone/>
              <a:defRPr/>
            </a:pPr>
            <a:r>
              <a:rPr lang="tr-TR" dirty="0" smtClean="0"/>
              <a:t>		</a:t>
            </a:r>
            <a:r>
              <a:rPr lang="tr-TR" sz="4000" dirty="0" err="1" smtClean="0"/>
              <a:t>Chardonnay</a:t>
            </a:r>
            <a:r>
              <a:rPr lang="tr-TR" sz="4000" dirty="0" smtClean="0"/>
              <a:t> gibi beyaz meyveli çeşitlerde yine yaz sonlarında yapraklar genel bir sararma veya </a:t>
            </a:r>
            <a:r>
              <a:rPr lang="tr-TR" sz="4000" dirty="0" err="1" smtClean="0"/>
              <a:t>klorotik</a:t>
            </a:r>
            <a:r>
              <a:rPr lang="tr-TR" sz="4000" dirty="0" smtClean="0"/>
              <a:t> beneklenme gösterebilirler. Enfekteli sultani çekirdeksiz ve parmak gibi beyaz üzüm çeşitlerinde de yapraklarda hafif bir sararma görülür.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850" y="260350"/>
            <a:ext cx="8521700" cy="6408738"/>
          </a:xfrm>
        </p:spPr>
        <p:txBody>
          <a:bodyPr/>
          <a:lstStyle/>
          <a:p>
            <a:pPr algn="just">
              <a:buFont typeface="Wingdings" pitchFamily="2" charset="2"/>
              <a:buNone/>
              <a:defRPr/>
            </a:pPr>
            <a:r>
              <a:rPr lang="tr-TR" dirty="0" smtClean="0"/>
              <a:t>		</a:t>
            </a:r>
          </a:p>
          <a:p>
            <a:pPr algn="just">
              <a:buFont typeface="Wingdings" pitchFamily="2" charset="2"/>
              <a:buNone/>
              <a:defRPr/>
            </a:pPr>
            <a:r>
              <a:rPr lang="tr-TR" sz="4000" dirty="0" smtClean="0"/>
              <a:t>		Bazı beyaz üzüm çeşitlerinde yapraklar kıvrılabilir. Bazı beyaz meyveli asmalarda da hiçbir belirti görülmeyebilir. Belirtiler serin koşullarda ve </a:t>
            </a:r>
            <a:r>
              <a:rPr lang="tr-TR" sz="4000" dirty="0" err="1" smtClean="0"/>
              <a:t>omcanın</a:t>
            </a:r>
            <a:r>
              <a:rPr lang="tr-TR" sz="4000" dirty="0" smtClean="0"/>
              <a:t> gölgede kalmış taraflarında çok daha belirgin bir şekilde görülür.</a:t>
            </a:r>
            <a:endParaRPr lang="tr-TR" sz="4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Rot="1" noChangeArrowheads="1"/>
          </p:cNvSpPr>
          <p:nvPr>
            <p:ph type="body" idx="1"/>
          </p:nvPr>
        </p:nvSpPr>
        <p:spPr>
          <a:xfrm>
            <a:off x="250825" y="333375"/>
            <a:ext cx="8713788" cy="6335713"/>
          </a:xfrm>
        </p:spPr>
        <p:txBody>
          <a:bodyPr/>
          <a:lstStyle/>
          <a:p>
            <a:pPr algn="just" eaLnBrk="1" hangingPunct="1">
              <a:buFont typeface="Wingdings" pitchFamily="2" charset="2"/>
              <a:buNone/>
              <a:defRPr/>
            </a:pPr>
            <a:r>
              <a:rPr lang="tr-TR" dirty="0" smtClean="0"/>
              <a:t>		</a:t>
            </a:r>
          </a:p>
          <a:p>
            <a:pPr algn="just" eaLnBrk="1" hangingPunct="1">
              <a:buFont typeface="Wingdings" pitchFamily="2" charset="2"/>
              <a:buNone/>
              <a:defRPr/>
            </a:pPr>
            <a:r>
              <a:rPr lang="tr-TR" dirty="0" smtClean="0"/>
              <a:t>		</a:t>
            </a:r>
            <a:r>
              <a:rPr lang="tr-TR" sz="3600" dirty="0" smtClean="0"/>
              <a:t>Hastalığa Amerikan asma türleri dahil tüm asma çeşitleri duyarlıdır, ancak Amerikan asma türleriyle Fransız-Amerikan </a:t>
            </a:r>
            <a:r>
              <a:rPr lang="tr-TR" sz="3600" dirty="0" err="1" smtClean="0"/>
              <a:t>hibrit</a:t>
            </a:r>
            <a:r>
              <a:rPr lang="tr-TR" sz="3600" dirty="0" smtClean="0"/>
              <a:t> çeşitleri virüsü taşımalarına rağmen görünür belirti vermezler. Bundan dolayı özellikle meyve suyu sanayinde kullanılan bu çeşitlerde virüsün varlığı çok dikkati çekmez.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Rot="1" noChangeArrowheads="1"/>
          </p:cNvSpPr>
          <p:nvPr>
            <p:ph type="body" idx="1"/>
          </p:nvPr>
        </p:nvSpPr>
        <p:spPr>
          <a:xfrm>
            <a:off x="250825" y="260350"/>
            <a:ext cx="8594725" cy="6408738"/>
          </a:xfrm>
        </p:spPr>
        <p:txBody>
          <a:bodyPr/>
          <a:lstStyle/>
          <a:p>
            <a:pPr eaLnBrk="1" hangingPunct="1">
              <a:buFont typeface="Wingdings" pitchFamily="2" charset="2"/>
              <a:buNone/>
              <a:defRPr/>
            </a:pPr>
            <a:r>
              <a:rPr lang="tr-TR" smtClean="0"/>
              <a:t>		</a:t>
            </a:r>
          </a:p>
          <a:p>
            <a:pPr algn="just" eaLnBrk="1" hangingPunct="1">
              <a:buFont typeface="Wingdings" pitchFamily="2" charset="2"/>
              <a:buNone/>
              <a:defRPr/>
            </a:pPr>
            <a:r>
              <a:rPr lang="tr-TR" smtClean="0"/>
              <a:t>		Bu hastalık ülkemizde bağcılık yapılan hemen hemen her yerde mevcuttur. Virusun dünyada en yaygın tiplerinin GLRaV-1 ve 3 olduğu belirlenmiştir. </a:t>
            </a:r>
          </a:p>
          <a:p>
            <a:pPr algn="just" eaLnBrk="1" hangingPunct="1">
              <a:buFont typeface="Wingdings" pitchFamily="2" charset="2"/>
              <a:buNone/>
              <a:defRPr/>
            </a:pPr>
            <a:r>
              <a:rPr lang="tr-TR" smtClean="0"/>
              <a:t>		GLRV-3 unlubitlerce taşınmakta olup </a:t>
            </a:r>
            <a:r>
              <a:rPr lang="tr-TR" i="1" smtClean="0"/>
              <a:t>Pseudococcus longispinus, P. </a:t>
            </a:r>
            <a:r>
              <a:rPr lang="tr-TR" smtClean="0"/>
              <a:t>maritimus, </a:t>
            </a:r>
            <a:r>
              <a:rPr lang="tr-TR" i="1" smtClean="0"/>
              <a:t>P. ficus</a:t>
            </a:r>
            <a:r>
              <a:rPr lang="tr-TR" smtClean="0"/>
              <a:t>, </a:t>
            </a:r>
            <a:r>
              <a:rPr lang="tr-TR" i="1" smtClean="0"/>
              <a:t>P. calceolariae </a:t>
            </a:r>
            <a:r>
              <a:rPr lang="tr-TR" smtClean="0"/>
              <a:t>ve </a:t>
            </a:r>
            <a:r>
              <a:rPr lang="tr-TR" i="1" smtClean="0"/>
              <a:t>P. viburni </a:t>
            </a:r>
            <a:r>
              <a:rPr lang="tr-TR" smtClean="0"/>
              <a:t> vektörler olarak saptanmıştır.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666038" cy="6408712"/>
          </a:xfrm>
        </p:spPr>
        <p:txBody>
          <a:bodyPr/>
          <a:lstStyle/>
          <a:p>
            <a:pPr eaLnBrk="1" hangingPunct="1">
              <a:buNone/>
              <a:defRPr/>
            </a:pPr>
            <a:r>
              <a:rPr lang="tr-TR" b="1" dirty="0" smtClean="0"/>
              <a:t>Mücadelesi </a:t>
            </a:r>
            <a:endParaRPr lang="tr-TR" dirty="0" smtClean="0"/>
          </a:p>
          <a:p>
            <a:pPr algn="just" eaLnBrk="1" hangingPunct="1">
              <a:buNone/>
              <a:defRPr/>
            </a:pPr>
            <a:r>
              <a:rPr lang="tr-TR" dirty="0" smtClean="0"/>
              <a:t>		Sağlıklı </a:t>
            </a:r>
            <a:r>
              <a:rPr lang="tr-TR" dirty="0" smtClean="0"/>
              <a:t>asma üretimi için, virüssüz ve sağlıklı asmalardan aşı kalemi ve üretim materyali temin edilmelidir. Ayrıca kullanılacak Amerikan anacı ile üzüm çeşidi asmalarının virüs yönünden endekslenmiş temiz fertlerinden üretilmesi gerekmektedir. Hastalıklı anaç ve asmalar derhal sökülmelidir.</a:t>
            </a:r>
          </a:p>
          <a:p>
            <a:pPr algn="just" eaLnBrk="1" hangingPunct="1">
              <a:buNone/>
              <a:defRPr/>
            </a:pPr>
            <a:r>
              <a:rPr lang="tr-TR" dirty="0" smtClean="0"/>
              <a:t>		</a:t>
            </a:r>
            <a:r>
              <a:rPr lang="tr-TR" dirty="0" err="1" smtClean="0"/>
              <a:t>Unlubitler</a:t>
            </a:r>
            <a:r>
              <a:rPr lang="tr-TR" dirty="0" smtClean="0"/>
              <a:t> </a:t>
            </a:r>
            <a:r>
              <a:rPr lang="tr-TR" dirty="0" err="1" smtClean="0"/>
              <a:t>virusu</a:t>
            </a:r>
            <a:r>
              <a:rPr lang="tr-TR" dirty="0" smtClean="0"/>
              <a:t> naklettiklerinden bu zararlıya karşı mücadele yapmak gerekmektedir.</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Rot="1" noChangeArrowheads="1"/>
          </p:cNvSpPr>
          <p:nvPr>
            <p:ph type="body" idx="1"/>
          </p:nvPr>
        </p:nvSpPr>
        <p:spPr>
          <a:xfrm>
            <a:off x="250825" y="188640"/>
            <a:ext cx="8713788" cy="6409010"/>
          </a:xfrm>
        </p:spPr>
        <p:txBody>
          <a:bodyPr/>
          <a:lstStyle/>
          <a:p>
            <a:pPr algn="just" eaLnBrk="1" hangingPunct="1">
              <a:buFont typeface="Wingdings" pitchFamily="2" charset="2"/>
              <a:buNone/>
              <a:defRPr/>
            </a:pPr>
            <a:r>
              <a:rPr lang="tr-TR" dirty="0" smtClean="0"/>
              <a:t>		</a:t>
            </a:r>
          </a:p>
          <a:p>
            <a:pPr algn="just" eaLnBrk="1" hangingPunct="1">
              <a:buFont typeface="Wingdings" pitchFamily="2" charset="2"/>
              <a:buNone/>
              <a:defRPr/>
            </a:pPr>
            <a:r>
              <a:rPr lang="tr-TR" dirty="0" smtClean="0"/>
              <a:t>		</a:t>
            </a:r>
            <a:r>
              <a:rPr lang="tr-TR" sz="3400" dirty="0" err="1" smtClean="0"/>
              <a:t>Fanleaf</a:t>
            </a:r>
            <a:r>
              <a:rPr lang="tr-TR" sz="3400" dirty="0" smtClean="0"/>
              <a:t> belirtileri </a:t>
            </a:r>
            <a:r>
              <a:rPr lang="tr-TR" sz="3400" dirty="0" err="1" smtClean="0"/>
              <a:t>virusun</a:t>
            </a:r>
            <a:r>
              <a:rPr lang="tr-TR" sz="3400" dirty="0" smtClean="0"/>
              <a:t> </a:t>
            </a:r>
            <a:r>
              <a:rPr lang="tr-TR" sz="3400" dirty="0" err="1" smtClean="0"/>
              <a:t>strainleri</a:t>
            </a:r>
            <a:r>
              <a:rPr lang="tr-TR" sz="3400" dirty="0" smtClean="0"/>
              <a:t> ve diğer </a:t>
            </a:r>
            <a:r>
              <a:rPr lang="tr-TR" sz="3400" dirty="0" err="1" smtClean="0"/>
              <a:t>virusların</a:t>
            </a:r>
            <a:r>
              <a:rPr lang="tr-TR" sz="3400" dirty="0" smtClean="0"/>
              <a:t> mevcudiyeti ile değişiklik göstermektedir. </a:t>
            </a:r>
            <a:r>
              <a:rPr lang="tr-TR" sz="3400" dirty="0" err="1" smtClean="0"/>
              <a:t>Virusun</a:t>
            </a:r>
            <a:r>
              <a:rPr lang="tr-TR" sz="3400" dirty="0" smtClean="0"/>
              <a:t> </a:t>
            </a:r>
            <a:r>
              <a:rPr lang="tr-TR" sz="3400" b="1" dirty="0" err="1" smtClean="0">
                <a:solidFill>
                  <a:srgbClr val="FF0000"/>
                </a:solidFill>
              </a:rPr>
              <a:t>fanleaf</a:t>
            </a:r>
            <a:r>
              <a:rPr lang="tr-TR" sz="3400" b="1" dirty="0" smtClean="0"/>
              <a:t>, </a:t>
            </a:r>
            <a:r>
              <a:rPr lang="tr-TR" sz="3400" b="1" dirty="0" smtClean="0">
                <a:solidFill>
                  <a:srgbClr val="FFFF00"/>
                </a:solidFill>
              </a:rPr>
              <a:t>sarı mozaik</a:t>
            </a:r>
            <a:r>
              <a:rPr lang="tr-TR" sz="3400" b="1" dirty="0" smtClean="0"/>
              <a:t> ve </a:t>
            </a:r>
            <a:r>
              <a:rPr lang="tr-TR" sz="3400" b="1" dirty="0" smtClean="0">
                <a:solidFill>
                  <a:srgbClr val="00B0F0"/>
                </a:solidFill>
              </a:rPr>
              <a:t>damar </a:t>
            </a:r>
            <a:r>
              <a:rPr lang="tr-TR" sz="3400" b="1" dirty="0" err="1" smtClean="0">
                <a:solidFill>
                  <a:srgbClr val="00B0F0"/>
                </a:solidFill>
              </a:rPr>
              <a:t>bantlaşması</a:t>
            </a:r>
            <a:r>
              <a:rPr lang="tr-TR" sz="3400" dirty="0" smtClean="0">
                <a:solidFill>
                  <a:srgbClr val="00B0F0"/>
                </a:solidFill>
              </a:rPr>
              <a:t> </a:t>
            </a:r>
            <a:r>
              <a:rPr lang="tr-TR" sz="3400" dirty="0" smtClean="0"/>
              <a:t>olmak üzere 3 </a:t>
            </a:r>
            <a:r>
              <a:rPr lang="tr-TR" sz="3400" dirty="0" err="1" smtClean="0"/>
              <a:t>straini</a:t>
            </a:r>
            <a:r>
              <a:rPr lang="tr-TR" sz="3400" dirty="0" smtClean="0"/>
              <a:t> bulunmaktadır. Etmen GLRV ve diğer </a:t>
            </a:r>
            <a:r>
              <a:rPr lang="tr-TR" sz="3400" i="1" dirty="0" err="1" smtClean="0"/>
              <a:t>Nepovirus</a:t>
            </a:r>
            <a:r>
              <a:rPr lang="tr-TR" sz="3400" dirty="0" err="1" smtClean="0"/>
              <a:t>’lar</a:t>
            </a:r>
            <a:r>
              <a:rPr lang="tr-TR" sz="3400" dirty="0" smtClean="0"/>
              <a:t> (</a:t>
            </a:r>
            <a:r>
              <a:rPr lang="tr-TR" sz="3400" dirty="0" err="1" smtClean="0"/>
              <a:t>Arabis</a:t>
            </a:r>
            <a:r>
              <a:rPr lang="tr-TR" sz="3400" dirty="0" smtClean="0"/>
              <a:t> mozaik, </a:t>
            </a:r>
            <a:r>
              <a:rPr lang="tr-TR" sz="3400" dirty="0" err="1" smtClean="0"/>
              <a:t>Raspberry</a:t>
            </a:r>
            <a:r>
              <a:rPr lang="tr-TR" sz="3400" dirty="0" smtClean="0"/>
              <a:t> </a:t>
            </a:r>
            <a:r>
              <a:rPr lang="tr-TR" sz="3400" dirty="0" err="1" smtClean="0"/>
              <a:t>ringspot</a:t>
            </a:r>
            <a:r>
              <a:rPr lang="tr-TR" sz="3400" dirty="0" smtClean="0"/>
              <a:t>, </a:t>
            </a:r>
            <a:r>
              <a:rPr lang="tr-TR" sz="3400" dirty="0" err="1"/>
              <a:t>S</a:t>
            </a:r>
            <a:r>
              <a:rPr lang="tr-TR" sz="3400" dirty="0" err="1" smtClean="0"/>
              <a:t>trawberry</a:t>
            </a:r>
            <a:r>
              <a:rPr lang="tr-TR" sz="3400" dirty="0" smtClean="0"/>
              <a:t> </a:t>
            </a:r>
            <a:r>
              <a:rPr lang="tr-TR" sz="3400" dirty="0" err="1" smtClean="0"/>
              <a:t>latent</a:t>
            </a:r>
            <a:r>
              <a:rPr lang="tr-TR" sz="3400" dirty="0" smtClean="0"/>
              <a:t> </a:t>
            </a:r>
            <a:r>
              <a:rPr lang="tr-TR" sz="3400" dirty="0" err="1" smtClean="0"/>
              <a:t>ringspot</a:t>
            </a:r>
            <a:r>
              <a:rPr lang="tr-TR" sz="3400" dirty="0" smtClean="0"/>
              <a:t> ve </a:t>
            </a:r>
            <a:r>
              <a:rPr lang="tr-TR" sz="3400" dirty="0" err="1"/>
              <a:t>T</a:t>
            </a:r>
            <a:r>
              <a:rPr lang="tr-TR" sz="3400" dirty="0" err="1" smtClean="0"/>
              <a:t>omato</a:t>
            </a:r>
            <a:r>
              <a:rPr lang="tr-TR" sz="3400" dirty="0" smtClean="0"/>
              <a:t> </a:t>
            </a:r>
            <a:r>
              <a:rPr lang="tr-TR" sz="3400" dirty="0" err="1" smtClean="0"/>
              <a:t>black</a:t>
            </a:r>
            <a:r>
              <a:rPr lang="tr-TR" sz="3400" dirty="0" smtClean="0"/>
              <a:t> ring </a:t>
            </a:r>
            <a:r>
              <a:rPr lang="tr-TR" sz="3400" dirty="0" err="1" smtClean="0"/>
              <a:t>virusu</a:t>
            </a:r>
            <a:r>
              <a:rPr lang="tr-TR" sz="3400" dirty="0" smtClean="0"/>
              <a:t>) ile birlikte olabilmektedir. Bu hastalık dünyada asma yetiştiriciliği yapılan pek çok yerde bulunmaktadır.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Rot="1" noChangeArrowheads="1"/>
          </p:cNvSpPr>
          <p:nvPr>
            <p:ph type="body" idx="1"/>
          </p:nvPr>
        </p:nvSpPr>
        <p:spPr>
          <a:xfrm>
            <a:off x="250825" y="188913"/>
            <a:ext cx="8594725" cy="6480175"/>
          </a:xfrm>
        </p:spPr>
        <p:txBody>
          <a:bodyPr/>
          <a:lstStyle/>
          <a:p>
            <a:pPr algn="just" eaLnBrk="1" hangingPunct="1">
              <a:buFont typeface="Wingdings" pitchFamily="2" charset="2"/>
              <a:buNone/>
              <a:defRPr/>
            </a:pPr>
            <a:r>
              <a:rPr lang="tr-TR" dirty="0" smtClean="0"/>
              <a:t>		</a:t>
            </a:r>
            <a:r>
              <a:rPr lang="tr-TR" sz="4000" dirty="0" err="1" smtClean="0"/>
              <a:t>Enfekteli</a:t>
            </a:r>
            <a:r>
              <a:rPr lang="tr-TR" sz="4000" dirty="0" smtClean="0"/>
              <a:t> bitki yapraklarının simetrisinin bozulması, yaprakların kırışması, diş sayısının artması hastalığa </a:t>
            </a:r>
            <a:r>
              <a:rPr lang="tr-TR" sz="4000" b="1" dirty="0" err="1" smtClean="0"/>
              <a:t>fanleaf</a:t>
            </a:r>
            <a:r>
              <a:rPr lang="tr-TR" sz="4000" b="1" dirty="0" smtClean="0"/>
              <a:t> (yelpaze </a:t>
            </a:r>
            <a:r>
              <a:rPr lang="tr-TR" sz="4000" b="1" dirty="0" err="1" smtClean="0"/>
              <a:t>yapraklılık</a:t>
            </a:r>
            <a:r>
              <a:rPr lang="tr-TR" sz="4000" b="1" dirty="0" smtClean="0"/>
              <a:t>) </a:t>
            </a:r>
            <a:r>
              <a:rPr lang="tr-TR" sz="4000" dirty="0" smtClean="0"/>
              <a:t>adının verilmesine sebep olmuştur. Sürgünler anormal dallanmış veya çift boğumlu, kısa boğum aralı, yassılaşmış ve </a:t>
            </a:r>
            <a:r>
              <a:rPr lang="tr-TR" sz="4000" dirty="0" err="1" smtClean="0"/>
              <a:t>zigzag</a:t>
            </a:r>
            <a:r>
              <a:rPr lang="tr-TR" sz="4000" dirty="0" smtClean="0"/>
              <a:t> gelişimlidir.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0825" y="333375"/>
            <a:ext cx="8594725" cy="6264275"/>
          </a:xfrm>
        </p:spPr>
        <p:txBody>
          <a:bodyPr/>
          <a:lstStyle/>
          <a:p>
            <a:pPr algn="just">
              <a:buFont typeface="Wingdings" pitchFamily="2" charset="2"/>
              <a:buNone/>
              <a:defRPr/>
            </a:pPr>
            <a:r>
              <a:rPr lang="tr-TR" dirty="0" smtClean="0"/>
              <a:t>		</a:t>
            </a:r>
          </a:p>
          <a:p>
            <a:pPr algn="just">
              <a:buFont typeface="Wingdings" pitchFamily="2" charset="2"/>
              <a:buNone/>
              <a:defRPr/>
            </a:pPr>
            <a:r>
              <a:rPr lang="tr-TR" sz="4000" dirty="0" smtClean="0"/>
              <a:t>		Az sayıda salkım oluşur, salkımlar küçülmüştür ve daneler irili ufaklıdır. Ayrıca zayıf meyve tutumu söz konusudur. Belirtiler ilkbahar başlarından itibaren tüm </a:t>
            </a:r>
            <a:r>
              <a:rPr lang="tr-TR" sz="4000" dirty="0" err="1" smtClean="0"/>
              <a:t>vegetasyon</a:t>
            </a:r>
            <a:r>
              <a:rPr lang="tr-TR" sz="4000" dirty="0" smtClean="0"/>
              <a:t> boyunca görülür, ancak yazın biraz maskelenme görülebilir.</a:t>
            </a:r>
            <a:endParaRPr lang="tr-TR"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Rot="1" noChangeArrowheads="1"/>
          </p:cNvSpPr>
          <p:nvPr>
            <p:ph type="body" idx="1"/>
          </p:nvPr>
        </p:nvSpPr>
        <p:spPr>
          <a:xfrm>
            <a:off x="250825" y="260350"/>
            <a:ext cx="8594725" cy="6408738"/>
          </a:xfrm>
        </p:spPr>
        <p:txBody>
          <a:bodyPr/>
          <a:lstStyle/>
          <a:p>
            <a:pPr algn="just" eaLnBrk="1" hangingPunct="1">
              <a:buFont typeface="Wingdings" pitchFamily="2" charset="2"/>
              <a:buNone/>
              <a:defRPr/>
            </a:pPr>
            <a:r>
              <a:rPr lang="tr-TR" dirty="0" smtClean="0"/>
              <a:t>		</a:t>
            </a:r>
          </a:p>
          <a:p>
            <a:pPr algn="just" eaLnBrk="1" hangingPunct="1">
              <a:buFont typeface="Wingdings" pitchFamily="2" charset="2"/>
              <a:buNone/>
              <a:defRPr/>
            </a:pPr>
            <a:r>
              <a:rPr lang="tr-TR" dirty="0" smtClean="0"/>
              <a:t>		</a:t>
            </a:r>
            <a:r>
              <a:rPr lang="tr-TR" sz="3600" dirty="0" smtClean="0"/>
              <a:t>Etmenin bazı </a:t>
            </a:r>
            <a:r>
              <a:rPr lang="tr-TR" sz="3600" dirty="0" err="1" smtClean="0"/>
              <a:t>strainleri</a:t>
            </a:r>
            <a:r>
              <a:rPr lang="tr-TR" sz="3600" dirty="0" smtClean="0"/>
              <a:t> </a:t>
            </a:r>
            <a:r>
              <a:rPr lang="tr-TR" sz="3600" b="1" dirty="0" smtClean="0"/>
              <a:t>sarı mozaiğe </a:t>
            </a:r>
            <a:r>
              <a:rPr lang="tr-TR" sz="3600" dirty="0" smtClean="0"/>
              <a:t>yol açabilir. Bu belirtiler yapraklarda az sayıda dağınık sarı lekeler, halkalar, </a:t>
            </a:r>
            <a:r>
              <a:rPr lang="tr-TR" sz="3600" dirty="0" err="1" smtClean="0"/>
              <a:t>çizgileşmeler</a:t>
            </a:r>
            <a:r>
              <a:rPr lang="tr-TR" sz="3600" dirty="0" smtClean="0"/>
              <a:t>, beneklenme veya tamamen sararma şeklindedir. Yaprak ve dallarda biraz şekil bozukluğu görülür, fakat salkımlar küçük </a:t>
            </a:r>
            <a:r>
              <a:rPr lang="tr-TR" sz="3600" dirty="0" err="1" smtClean="0"/>
              <a:t>danelidir</a:t>
            </a:r>
            <a:r>
              <a:rPr lang="tr-TR" sz="3600" dirty="0" smtClean="0"/>
              <a:t>. Sıcak iklimlerde maskelenme çok belirgindir.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Rot="1" noChangeArrowheads="1"/>
          </p:cNvSpPr>
          <p:nvPr>
            <p:ph type="body" idx="1"/>
          </p:nvPr>
        </p:nvSpPr>
        <p:spPr>
          <a:xfrm>
            <a:off x="250825" y="260350"/>
            <a:ext cx="8713788" cy="6337300"/>
          </a:xfrm>
        </p:spPr>
        <p:txBody>
          <a:bodyPr/>
          <a:lstStyle/>
          <a:p>
            <a:pPr algn="just" eaLnBrk="1" hangingPunct="1">
              <a:buFont typeface="Wingdings" pitchFamily="2" charset="2"/>
              <a:buNone/>
              <a:defRPr/>
            </a:pPr>
            <a:r>
              <a:rPr lang="tr-TR" dirty="0" smtClean="0"/>
              <a:t>		GFLV bazen </a:t>
            </a:r>
            <a:r>
              <a:rPr lang="tr-TR" b="1" dirty="0" smtClean="0"/>
              <a:t>damar bantlaşması </a:t>
            </a:r>
            <a:r>
              <a:rPr lang="tr-TR" dirty="0" smtClean="0"/>
              <a:t>da yapar. Belirtiler olgun yapraklarda ana damar ve damarlar arasına da gidebilen krom sarısı veya yeşilimsi leke şeklindedir. Bu belirtiler ilkbahar sonlarında veya yaz başlarında az sayıda yaprakta görülür ve tüm </a:t>
            </a:r>
            <a:r>
              <a:rPr lang="tr-TR" dirty="0" err="1" smtClean="0"/>
              <a:t>vegetasyon</a:t>
            </a:r>
            <a:r>
              <a:rPr lang="tr-TR" dirty="0" smtClean="0"/>
              <a:t> boyunca kalır. Meyve tutumu zayıf ve az sayıda salkım oluşur, dolayısıyla böyle </a:t>
            </a:r>
            <a:r>
              <a:rPr lang="tr-TR" dirty="0" err="1" smtClean="0"/>
              <a:t>omcalardan</a:t>
            </a:r>
            <a:r>
              <a:rPr lang="tr-TR" dirty="0" smtClean="0"/>
              <a:t> hemen hemen hiç ürün alınamaz.  </a:t>
            </a:r>
          </a:p>
          <a:p>
            <a:pPr algn="just" eaLnBrk="1" hangingPunct="1">
              <a:buFont typeface="Wingdings" pitchFamily="2" charset="2"/>
              <a:buNone/>
              <a:defRPr/>
            </a:pPr>
            <a:r>
              <a:rPr lang="tr-TR" dirty="0" smtClean="0"/>
              <a:t>		</a:t>
            </a:r>
            <a:r>
              <a:rPr lang="tr-TR" dirty="0" err="1" smtClean="0"/>
              <a:t>Virus</a:t>
            </a:r>
            <a:r>
              <a:rPr lang="tr-TR" dirty="0" smtClean="0"/>
              <a:t> kısa mesafelere vektörleri olan </a:t>
            </a:r>
            <a:r>
              <a:rPr lang="tr-TR" i="1" dirty="0" err="1" smtClean="0"/>
              <a:t>Xiphinema</a:t>
            </a:r>
            <a:r>
              <a:rPr lang="tr-TR" i="1" dirty="0" smtClean="0"/>
              <a:t> </a:t>
            </a:r>
            <a:r>
              <a:rPr lang="tr-TR" i="1" dirty="0" err="1" smtClean="0"/>
              <a:t>index</a:t>
            </a:r>
            <a:r>
              <a:rPr lang="tr-TR" dirty="0" smtClean="0"/>
              <a:t> ve </a:t>
            </a:r>
            <a:r>
              <a:rPr lang="tr-TR" i="1" dirty="0" err="1" smtClean="0"/>
              <a:t>Xiphinema</a:t>
            </a:r>
            <a:r>
              <a:rPr lang="tr-TR" i="1" dirty="0" smtClean="0"/>
              <a:t> </a:t>
            </a:r>
            <a:r>
              <a:rPr lang="tr-TR" i="1" dirty="0" err="1" smtClean="0"/>
              <a:t>italiae</a:t>
            </a:r>
            <a:r>
              <a:rPr lang="tr-TR" dirty="0" smtClean="0"/>
              <a:t> adlı </a:t>
            </a:r>
            <a:r>
              <a:rPr lang="tr-TR" dirty="0" err="1" smtClean="0"/>
              <a:t>nematodlarla</a:t>
            </a:r>
            <a:r>
              <a:rPr lang="tr-TR" dirty="0" smtClean="0"/>
              <a:t> taşınır.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Rot="1" noChangeArrowheads="1"/>
          </p:cNvSpPr>
          <p:nvPr>
            <p:ph type="body" idx="1"/>
          </p:nvPr>
        </p:nvSpPr>
        <p:spPr>
          <a:xfrm>
            <a:off x="250825" y="188913"/>
            <a:ext cx="8594725" cy="6408737"/>
          </a:xfrm>
        </p:spPr>
        <p:txBody>
          <a:bodyPr/>
          <a:lstStyle/>
          <a:p>
            <a:pPr algn="just" eaLnBrk="1" hangingPunct="1">
              <a:buFont typeface="Wingdings" pitchFamily="2" charset="2"/>
              <a:buNone/>
              <a:defRPr/>
            </a:pPr>
            <a:r>
              <a:rPr lang="tr-TR" dirty="0" smtClean="0"/>
              <a:t>	</a:t>
            </a:r>
            <a:r>
              <a:rPr lang="tr-TR" b="1" dirty="0" smtClean="0"/>
              <a:t>Mücadelesi </a:t>
            </a:r>
          </a:p>
          <a:p>
            <a:pPr algn="just" eaLnBrk="1" hangingPunct="1">
              <a:defRPr/>
            </a:pPr>
            <a:r>
              <a:rPr lang="tr-TR" dirty="0" err="1" smtClean="0"/>
              <a:t>Virustan</a:t>
            </a:r>
            <a:r>
              <a:rPr lang="tr-TR" dirty="0" smtClean="0"/>
              <a:t> ari sertifikalı üretim materyali kullanılmalıdır.</a:t>
            </a:r>
          </a:p>
          <a:p>
            <a:pPr algn="just" eaLnBrk="1" hangingPunct="1">
              <a:defRPr/>
            </a:pPr>
            <a:r>
              <a:rPr lang="tr-TR" dirty="0" smtClean="0"/>
              <a:t>Kısa boğum virüsü </a:t>
            </a:r>
            <a:r>
              <a:rPr lang="tr-TR" dirty="0" err="1" smtClean="0"/>
              <a:t>nematodlarla</a:t>
            </a:r>
            <a:r>
              <a:rPr lang="tr-TR" dirty="0" smtClean="0"/>
              <a:t> taşındığı için, yeni bağlar </a:t>
            </a:r>
            <a:r>
              <a:rPr lang="tr-TR" dirty="0" err="1" smtClean="0"/>
              <a:t>nematodsuz</a:t>
            </a:r>
            <a:r>
              <a:rPr lang="tr-TR" dirty="0" smtClean="0"/>
              <a:t> topraklarda kurulmalıdır.</a:t>
            </a:r>
          </a:p>
          <a:p>
            <a:pPr algn="just" eaLnBrk="1" hangingPunct="1">
              <a:defRPr/>
            </a:pPr>
            <a:r>
              <a:rPr lang="tr-TR" dirty="0" smtClean="0"/>
              <a:t>Hastalıkla bulaşık eski bağlar söküldükten sonra aynı yerde yeni bağ tesis etmek için </a:t>
            </a:r>
            <a:r>
              <a:rPr lang="tr-TR" dirty="0" err="1" smtClean="0"/>
              <a:t>nematod</a:t>
            </a:r>
            <a:r>
              <a:rPr lang="tr-TR" dirty="0" smtClean="0"/>
              <a:t> vektörlerden temizlenmesi amacıyla en az 3 yıl süre ile tahıl gibi konukçusu olmayan bitkiler yetiştirilmelidir.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Rot="1" noChangeArrowheads="1"/>
          </p:cNvSpPr>
          <p:nvPr>
            <p:ph type="body" idx="1"/>
          </p:nvPr>
        </p:nvSpPr>
        <p:spPr>
          <a:xfrm>
            <a:off x="250825" y="260350"/>
            <a:ext cx="8594725" cy="6408738"/>
          </a:xfrm>
        </p:spPr>
        <p:txBody>
          <a:bodyPr/>
          <a:lstStyle/>
          <a:p>
            <a:pPr algn="ctr" eaLnBrk="1" hangingPunct="1">
              <a:buFont typeface="Wingdings" pitchFamily="2" charset="2"/>
              <a:buNone/>
              <a:defRPr/>
            </a:pPr>
            <a:r>
              <a:rPr lang="tr-TR" sz="3600" b="1" dirty="0" err="1" smtClean="0"/>
              <a:t>Grapevine</a:t>
            </a:r>
            <a:r>
              <a:rPr lang="tr-TR" sz="3600" b="1" dirty="0" smtClean="0"/>
              <a:t> </a:t>
            </a:r>
            <a:r>
              <a:rPr lang="tr-TR" sz="3600" b="1" dirty="0" err="1" smtClean="0"/>
              <a:t>Leafroll</a:t>
            </a:r>
            <a:r>
              <a:rPr lang="tr-TR" sz="3600" b="1" dirty="0" smtClean="0"/>
              <a:t> </a:t>
            </a:r>
            <a:r>
              <a:rPr lang="tr-TR" sz="3600" b="1" dirty="0" err="1" smtClean="0"/>
              <a:t>Virus</a:t>
            </a:r>
            <a:r>
              <a:rPr lang="tr-TR" sz="3600" b="1" dirty="0" smtClean="0"/>
              <a:t> (GLRV)</a:t>
            </a:r>
          </a:p>
          <a:p>
            <a:pPr algn="ctr" eaLnBrk="1" hangingPunct="1">
              <a:buFont typeface="Wingdings" pitchFamily="2" charset="2"/>
              <a:buNone/>
              <a:defRPr/>
            </a:pPr>
            <a:r>
              <a:rPr lang="tr-TR" sz="3600" b="1" dirty="0" smtClean="0"/>
              <a:t>(Asma yaprak kıvrılma virüsü)</a:t>
            </a:r>
          </a:p>
          <a:p>
            <a:pPr algn="ctr" eaLnBrk="1" hangingPunct="1">
              <a:buFont typeface="Wingdings" pitchFamily="2" charset="2"/>
              <a:buNone/>
              <a:defRPr/>
            </a:pPr>
            <a:endParaRPr lang="tr-TR" sz="3600" dirty="0" smtClean="0"/>
          </a:p>
          <a:p>
            <a:pPr algn="just" eaLnBrk="1" hangingPunct="1">
              <a:buFont typeface="Wingdings" pitchFamily="2" charset="2"/>
              <a:buNone/>
              <a:defRPr/>
            </a:pPr>
            <a:r>
              <a:rPr lang="tr-TR" dirty="0" smtClean="0"/>
              <a:t>		Bu hastalığa 9 adet kadar olan </a:t>
            </a:r>
            <a:r>
              <a:rPr lang="tr-TR" dirty="0" err="1" smtClean="0"/>
              <a:t>Grapevine</a:t>
            </a:r>
            <a:r>
              <a:rPr lang="tr-TR" dirty="0" smtClean="0"/>
              <a:t> </a:t>
            </a:r>
            <a:r>
              <a:rPr lang="tr-TR" dirty="0" err="1" smtClean="0"/>
              <a:t>Leafroll</a:t>
            </a:r>
            <a:r>
              <a:rPr lang="tr-TR" dirty="0" smtClean="0"/>
              <a:t> </a:t>
            </a:r>
            <a:r>
              <a:rPr lang="tr-TR" dirty="0" err="1" smtClean="0"/>
              <a:t>asociated</a:t>
            </a:r>
            <a:r>
              <a:rPr lang="tr-TR" dirty="0" smtClean="0"/>
              <a:t> </a:t>
            </a:r>
            <a:r>
              <a:rPr lang="tr-TR" dirty="0" err="1" smtClean="0"/>
              <a:t>viruslar</a:t>
            </a:r>
            <a:r>
              <a:rPr lang="tr-TR" dirty="0" smtClean="0"/>
              <a:t> (1-9) yol açmaktadır. Bu </a:t>
            </a:r>
            <a:r>
              <a:rPr lang="tr-TR" dirty="0" err="1" smtClean="0"/>
              <a:t>viruslar</a:t>
            </a:r>
            <a:r>
              <a:rPr lang="tr-TR" dirty="0" smtClean="0"/>
              <a:t> </a:t>
            </a:r>
            <a:r>
              <a:rPr lang="tr-TR" i="1" dirty="0" err="1" smtClean="0"/>
              <a:t>Closteroviridae</a:t>
            </a:r>
            <a:r>
              <a:rPr lang="tr-TR" dirty="0" smtClean="0"/>
              <a:t> familyasından uzun, ipliğimsi partiküllü 1400-2200 </a:t>
            </a:r>
            <a:r>
              <a:rPr lang="tr-TR" dirty="0" err="1" smtClean="0"/>
              <a:t>nm</a:t>
            </a:r>
            <a:r>
              <a:rPr lang="tr-TR" dirty="0" smtClean="0"/>
              <a:t> uzunluğunda, 10-12 </a:t>
            </a:r>
            <a:r>
              <a:rPr lang="tr-TR" dirty="0" err="1" smtClean="0"/>
              <a:t>nm</a:t>
            </a:r>
            <a:r>
              <a:rPr lang="tr-TR" dirty="0" smtClean="0"/>
              <a:t> genişliğinde, tek parçalı </a:t>
            </a:r>
            <a:r>
              <a:rPr lang="tr-TR" dirty="0" err="1" smtClean="0"/>
              <a:t>genomlu</a:t>
            </a:r>
            <a:r>
              <a:rPr lang="tr-TR" dirty="0" smtClean="0"/>
              <a:t> tek sarmal RNA içeren bir yapıdadır. </a:t>
            </a:r>
          </a:p>
          <a:p>
            <a:pPr algn="just" eaLnBrk="1" hangingPunct="1">
              <a:buFont typeface="Wingdings" pitchFamily="2" charset="2"/>
              <a:buNone/>
              <a:defRPr/>
            </a:pPr>
            <a:r>
              <a:rPr lang="tr-TR" dirty="0" smtClean="0"/>
              <a:t>		</a:t>
            </a:r>
          </a:p>
          <a:p>
            <a:pPr eaLnBrk="1" hangingPunct="1">
              <a:buFont typeface="Wingdings" pitchFamily="2" charset="2"/>
              <a:buNone/>
              <a:defRPr/>
            </a:pPr>
            <a:endParaRPr lang="tr-TR"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Rot="1" noChangeArrowheads="1"/>
          </p:cNvSpPr>
          <p:nvPr>
            <p:ph type="body" idx="1"/>
          </p:nvPr>
        </p:nvSpPr>
        <p:spPr>
          <a:xfrm>
            <a:off x="323850" y="188913"/>
            <a:ext cx="8521700" cy="6408737"/>
          </a:xfrm>
        </p:spPr>
        <p:txBody>
          <a:bodyPr/>
          <a:lstStyle/>
          <a:p>
            <a:pPr algn="just" eaLnBrk="1" hangingPunct="1">
              <a:lnSpc>
                <a:spcPct val="90000"/>
              </a:lnSpc>
              <a:buFont typeface="Wingdings" pitchFamily="2" charset="2"/>
              <a:buNone/>
              <a:defRPr/>
            </a:pPr>
            <a:r>
              <a:rPr lang="tr-TR" sz="2800" dirty="0" smtClean="0"/>
              <a:t>		</a:t>
            </a:r>
            <a:r>
              <a:rPr lang="tr-TR" sz="4000" dirty="0" smtClean="0"/>
              <a:t>Bu </a:t>
            </a:r>
            <a:r>
              <a:rPr lang="tr-TR" sz="4000" dirty="0" err="1" smtClean="0"/>
              <a:t>viruslar</a:t>
            </a:r>
            <a:r>
              <a:rPr lang="tr-TR" sz="4000" dirty="0" smtClean="0"/>
              <a:t> asmanın </a:t>
            </a:r>
            <a:r>
              <a:rPr lang="tr-TR" sz="4000" dirty="0" err="1" smtClean="0"/>
              <a:t>floem</a:t>
            </a:r>
            <a:r>
              <a:rPr lang="tr-TR" sz="4000" dirty="0" smtClean="0"/>
              <a:t> dokusunda bulunurlar ve çoğalırlar. </a:t>
            </a:r>
            <a:r>
              <a:rPr lang="tr-TR" sz="4000" dirty="0" err="1" smtClean="0"/>
              <a:t>GLRV’lar</a:t>
            </a:r>
            <a:r>
              <a:rPr lang="tr-TR" sz="4000" dirty="0" smtClean="0"/>
              <a:t> </a:t>
            </a:r>
            <a:r>
              <a:rPr lang="tr-TR" sz="4000" dirty="0" err="1" smtClean="0"/>
              <a:t>floemi</a:t>
            </a:r>
            <a:r>
              <a:rPr lang="tr-TR" sz="4000" dirty="0" smtClean="0"/>
              <a:t> sürgün, yaprak ve meyve saplarında besin maddesi akışına zarar verecek derecede tahrip ederler. İletim demetlerindeki bu tahrip asmaları cüce bırakır, güçlerini düşürür, </a:t>
            </a:r>
            <a:r>
              <a:rPr lang="tr-TR" sz="4000" dirty="0" err="1" smtClean="0"/>
              <a:t>omcaların</a:t>
            </a:r>
            <a:r>
              <a:rPr lang="tr-TR" sz="4000" dirty="0" smtClean="0"/>
              <a:t> ömrünü kısaltır, meyvede şeker ve diğer </a:t>
            </a:r>
            <a:r>
              <a:rPr lang="tr-TR" sz="4000" dirty="0" err="1" smtClean="0"/>
              <a:t>metabolitlerin</a:t>
            </a:r>
            <a:r>
              <a:rPr lang="tr-TR" sz="4000" dirty="0" smtClean="0"/>
              <a:t> birikimine engel olur. </a:t>
            </a:r>
          </a:p>
          <a:p>
            <a:pPr algn="just" eaLnBrk="1" hangingPunct="1">
              <a:lnSpc>
                <a:spcPct val="90000"/>
              </a:lnSpc>
              <a:buFont typeface="Wingdings" pitchFamily="2" charset="2"/>
              <a:buNone/>
              <a:defRPr/>
            </a:pPr>
            <a:r>
              <a:rPr lang="tr-TR" dirty="0"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am Katmanlar">
  <a:themeElements>
    <a:clrScheme name="Cam Katmanlar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Cam Katmanlar">
      <a:majorFont>
        <a:latin typeface="Arial Black"/>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m Katmanlar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Cam Katmanlar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Cam Katmanlar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Cam Katmanlar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Cam Katmanlar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Cam Katmanlar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Cam Katmanlar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Cam Katmanlar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377</TotalTime>
  <Words>19</Words>
  <Application>Microsoft Office PowerPoint</Application>
  <PresentationFormat>Ekran Gösterisi (4:3)</PresentationFormat>
  <Paragraphs>37</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Cam Katmanlar</vt:lpstr>
      <vt:lpstr>Grepevine Fanleaf Virus (GVFLV) (Yelpaze yapraklılık virüsü, Kısa boğum virüsü)</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OZARFLO</dc:creator>
  <cp:lastModifiedBy>OZARFLOADA</cp:lastModifiedBy>
  <cp:revision>90</cp:revision>
  <dcterms:created xsi:type="dcterms:W3CDTF">2009-05-06T12:06:31Z</dcterms:created>
  <dcterms:modified xsi:type="dcterms:W3CDTF">2018-03-09T16:10:49Z</dcterms:modified>
</cp:coreProperties>
</file>