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74" r:id="rId3"/>
    <p:sldId id="286" r:id="rId4"/>
    <p:sldId id="313" r:id="rId5"/>
    <p:sldId id="317" r:id="rId6"/>
    <p:sldId id="314" r:id="rId7"/>
    <p:sldId id="315" r:id="rId8"/>
    <p:sldId id="316" r:id="rId9"/>
    <p:sldId id="288" r:id="rId10"/>
    <p:sldId id="289" r:id="rId11"/>
    <p:sldId id="290" r:id="rId12"/>
    <p:sldId id="279" r:id="rId13"/>
    <p:sldId id="291" r:id="rId14"/>
    <p:sldId id="306" r:id="rId15"/>
    <p:sldId id="307" r:id="rId16"/>
    <p:sldId id="309" r:id="rId17"/>
    <p:sldId id="308" r:id="rId18"/>
    <p:sldId id="310" r:id="rId19"/>
    <p:sldId id="311" r:id="rId20"/>
    <p:sldId id="302" r:id="rId21"/>
    <p:sldId id="300" r:id="rId22"/>
    <p:sldId id="301" r:id="rId23"/>
    <p:sldId id="285" r:id="rId24"/>
    <p:sldId id="303" r:id="rId25"/>
    <p:sldId id="304" r:id="rId26"/>
    <p:sldId id="31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683103-CD92-4C94-9426-2AA02F0B3D4D}" type="datetimeFigureOut">
              <a:rPr lang="tr-TR" smtClean="0"/>
              <a:t>8.05.2020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415E8A-216A-4F37-BBED-CC18A40DA2D9}"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1B867A2-5BDF-40B5-AABF-BFC5FC80330C}" type="datetimeFigureOut">
              <a:rPr lang="tr-TR" smtClean="0"/>
              <a:t>8.05.2020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793A1D-5F03-48B3-B559-4BCA341B8BE6}"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836712"/>
            <a:ext cx="7406640" cy="1472184"/>
          </a:xfrm>
        </p:spPr>
        <p:txBody>
          <a:bodyPr>
            <a:noAutofit/>
          </a:bodyPr>
          <a:lstStyle/>
          <a:p>
            <a:r>
              <a:rPr lang="tr-TR" sz="6600" b="1" dirty="0" err="1" smtClean="0"/>
              <a:t>Le</a:t>
            </a:r>
            <a:r>
              <a:rPr lang="es-ES_tradnl" sz="6600" b="1" dirty="0" smtClean="0"/>
              <a:t>opoldo Alas “´Clarín”</a:t>
            </a:r>
            <a:endParaRPr lang="tr-TR" sz="6600" b="1" dirty="0"/>
          </a:p>
        </p:txBody>
      </p:sp>
      <p:sp>
        <p:nvSpPr>
          <p:cNvPr id="3" name="2 Alt Başlık"/>
          <p:cNvSpPr>
            <a:spLocks noGrp="1"/>
          </p:cNvSpPr>
          <p:nvPr>
            <p:ph type="subTitle" idx="1"/>
          </p:nvPr>
        </p:nvSpPr>
        <p:spPr>
          <a:xfrm>
            <a:off x="1403648" y="2420888"/>
            <a:ext cx="2376264" cy="648072"/>
          </a:xfrm>
        </p:spPr>
        <p:txBody>
          <a:bodyPr/>
          <a:lstStyle/>
          <a:p>
            <a:r>
              <a:rPr lang="es-ES_tradnl" dirty="0" smtClean="0"/>
              <a:t>(1852-1901)</a:t>
            </a:r>
            <a:endParaRPr lang="tr-TR" dirty="0"/>
          </a:p>
        </p:txBody>
      </p:sp>
      <p:pic>
        <p:nvPicPr>
          <p:cNvPr id="21506" name="Picture 2" descr="Resultado de imagen de leopoldo alas clarin"/>
          <p:cNvPicPr>
            <a:picLocks noChangeAspect="1" noChangeArrowheads="1"/>
          </p:cNvPicPr>
          <p:nvPr/>
        </p:nvPicPr>
        <p:blipFill>
          <a:blip r:embed="rId2" cstate="print"/>
          <a:srcRect/>
          <a:stretch>
            <a:fillRect/>
          </a:stretch>
        </p:blipFill>
        <p:spPr bwMode="auto">
          <a:xfrm>
            <a:off x="4427984" y="2348880"/>
            <a:ext cx="4283968" cy="42839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260648"/>
            <a:ext cx="7498080" cy="6336704"/>
          </a:xfrm>
        </p:spPr>
        <p:txBody>
          <a:bodyPr>
            <a:normAutofit fontScale="92500" lnSpcReduction="20000"/>
          </a:bodyPr>
          <a:lstStyle/>
          <a:p>
            <a:pPr marL="82296" indent="0">
              <a:buNone/>
            </a:pPr>
            <a:r>
              <a:rPr lang="es-ES" dirty="0" smtClean="0"/>
              <a:t>“¿</a:t>
            </a:r>
            <a:r>
              <a:rPr lang="es-ES" dirty="0"/>
              <a:t>qué ropa llevaría? </a:t>
            </a:r>
            <a:r>
              <a:rPr lang="es-ES" b="1" dirty="0"/>
              <a:t>Cada vez le pesaba más la sotana</a:t>
            </a:r>
            <a:r>
              <a:rPr lang="es-ES" dirty="0"/>
              <a:t> y le abrumaba más el manteo. El sombrero de teja larga era </a:t>
            </a:r>
            <a:r>
              <a:rPr lang="es-ES" b="1" dirty="0"/>
              <a:t>odioso</a:t>
            </a:r>
            <a:r>
              <a:rPr lang="es-ES" dirty="0"/>
              <a:t>; demasiado corto era </a:t>
            </a:r>
            <a:r>
              <a:rPr lang="es-ES" b="1" dirty="0"/>
              <a:t>cursi</a:t>
            </a:r>
            <a:r>
              <a:rPr lang="es-ES" dirty="0"/>
              <a:t>, </a:t>
            </a:r>
            <a:r>
              <a:rPr lang="es-ES" b="1" dirty="0"/>
              <a:t>ridículo</a:t>
            </a:r>
            <a:r>
              <a:rPr lang="es-ES" dirty="0"/>
              <a:t>, parecía cosa de don Custodio; muy cerrado, antiguo; muy abierto, indigno de un Vicario general. ¿Iría de levita? ¡Vade retro! No, el cura de levita se convierte por fuerza en cura de aldea o en clérigo liberal. El Magistral muy pocas veces recurría a tal indumentaria. </a:t>
            </a:r>
            <a:r>
              <a:rPr lang="es-ES" b="1" dirty="0"/>
              <a:t>Oh, si </a:t>
            </a:r>
            <a:r>
              <a:rPr lang="es-ES" b="1" dirty="0" smtClean="0"/>
              <a:t>le fuera </a:t>
            </a:r>
            <a:r>
              <a:rPr lang="es-ES" b="1" dirty="0"/>
              <a:t>lícito vestir su traje de cazador</a:t>
            </a:r>
            <a:r>
              <a:rPr lang="es-ES" dirty="0"/>
              <a:t>, su zamarra ceñida, su pantalón fuerte y apretado al muslo, sus botas de montar, su chambergo, entonces sí, iría de paisano, y la vanidad le decía que en tal caso no tendría que temer el parangón con el arrogante mozo a quien </a:t>
            </a:r>
            <a:r>
              <a:rPr lang="es-ES" dirty="0" smtClean="0"/>
              <a:t>aborrecía”. </a:t>
            </a:r>
            <a:endParaRPr lang="tr-TR" dirty="0"/>
          </a:p>
        </p:txBody>
      </p:sp>
    </p:spTree>
    <p:extLst>
      <p:ext uri="{BB962C8B-B14F-4D97-AF65-F5344CB8AC3E}">
        <p14:creationId xmlns:p14="http://schemas.microsoft.com/office/powerpoint/2010/main" val="33722658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656" y="1196752"/>
            <a:ext cx="7498080" cy="4464496"/>
          </a:xfrm>
        </p:spPr>
        <p:txBody>
          <a:bodyPr/>
          <a:lstStyle/>
          <a:p>
            <a:pPr marL="82296" indent="0">
              <a:buNone/>
            </a:pPr>
            <a:r>
              <a:rPr lang="es-ES" dirty="0" smtClean="0"/>
              <a:t>“Había </a:t>
            </a:r>
            <a:r>
              <a:rPr lang="es-ES" dirty="0"/>
              <a:t>comprendido que Ana sentía repugnancia ante el canónigo en cuanto el canónigo quería demostrarle que además era hombre. </a:t>
            </a:r>
            <a:r>
              <a:rPr lang="es-ES" b="1" dirty="0"/>
              <a:t>«¡Y sí era hombre vive Dios que era hombre, y tanto y más que el otro</a:t>
            </a:r>
            <a:r>
              <a:rPr lang="es-ES" dirty="0"/>
              <a:t>; capaz de deshacerle entre sus </a:t>
            </a:r>
            <a:r>
              <a:rPr lang="es-ES" dirty="0" smtClean="0"/>
              <a:t>brazos”</a:t>
            </a:r>
            <a:endParaRPr lang="tr-TR" dirty="0"/>
          </a:p>
        </p:txBody>
      </p:sp>
    </p:spTree>
    <p:extLst>
      <p:ext uri="{BB962C8B-B14F-4D97-AF65-F5344CB8AC3E}">
        <p14:creationId xmlns:p14="http://schemas.microsoft.com/office/powerpoint/2010/main" val="12785075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kizkenar Üçgen 3"/>
          <p:cNvSpPr/>
          <p:nvPr/>
        </p:nvSpPr>
        <p:spPr>
          <a:xfrm>
            <a:off x="2970964" y="1844824"/>
            <a:ext cx="4067872" cy="3285802"/>
          </a:xfrm>
          <a:prstGeom prst="triangl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816768" y="101568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Ana</a:t>
            </a:r>
            <a:endParaRPr lang="tr-TR" sz="3200" dirty="0">
              <a:solidFill>
                <a:schemeClr val="tx1"/>
              </a:solidFill>
            </a:endParaRPr>
          </a:p>
        </p:txBody>
      </p:sp>
      <p:sp>
        <p:nvSpPr>
          <p:cNvPr id="8" name="Dikdörtgen 7"/>
          <p:cNvSpPr/>
          <p:nvPr/>
        </p:nvSpPr>
        <p:spPr>
          <a:xfrm>
            <a:off x="6193032" y="5318487"/>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solidFill>
                  <a:schemeClr val="tx1"/>
                </a:solidFill>
              </a:rPr>
              <a:t>Don Álvaro Mesía</a:t>
            </a:r>
            <a:endParaRPr lang="tr-TR" sz="2400" dirty="0">
              <a:solidFill>
                <a:schemeClr val="tx1"/>
              </a:solidFill>
            </a:endParaRPr>
          </a:p>
        </p:txBody>
      </p:sp>
      <p:sp>
        <p:nvSpPr>
          <p:cNvPr id="9" name="Dikdörtgen 8"/>
          <p:cNvSpPr/>
          <p:nvPr/>
        </p:nvSpPr>
        <p:spPr>
          <a:xfrm>
            <a:off x="1413472" y="5261739"/>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solidFill>
                  <a:schemeClr val="tx1"/>
                </a:solidFill>
              </a:rPr>
              <a:t>El Magistral</a:t>
            </a:r>
            <a:endParaRPr lang="tr-TR" sz="2400" dirty="0">
              <a:solidFill>
                <a:schemeClr val="tx1"/>
              </a:solidFill>
            </a:endParaRPr>
          </a:p>
        </p:txBody>
      </p:sp>
    </p:spTree>
    <p:extLst>
      <p:ext uri="{BB962C8B-B14F-4D97-AF65-F5344CB8AC3E}">
        <p14:creationId xmlns:p14="http://schemas.microsoft.com/office/powerpoint/2010/main" val="36064327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7704" y="908720"/>
            <a:ext cx="6376752" cy="4536504"/>
          </a:xfrm>
        </p:spPr>
        <p:txBody>
          <a:bodyPr/>
          <a:lstStyle/>
          <a:p>
            <a:r>
              <a:rPr lang="es-ES" dirty="0" smtClean="0"/>
              <a:t>Suspense: </a:t>
            </a:r>
          </a:p>
          <a:p>
            <a:pPr lvl="1"/>
            <a:r>
              <a:rPr lang="es-ES" dirty="0"/>
              <a:t> </a:t>
            </a:r>
            <a:r>
              <a:rPr lang="es-ES" dirty="0" smtClean="0"/>
              <a:t>¿caerá Ana?</a:t>
            </a:r>
          </a:p>
          <a:p>
            <a:pPr lvl="1"/>
            <a:r>
              <a:rPr lang="es-ES" dirty="0"/>
              <a:t> </a:t>
            </a:r>
            <a:r>
              <a:rPr lang="es-ES" dirty="0" smtClean="0"/>
              <a:t>¿con el Magistral?</a:t>
            </a:r>
          </a:p>
          <a:p>
            <a:pPr lvl="1"/>
            <a:r>
              <a:rPr lang="es-ES" dirty="0"/>
              <a:t> </a:t>
            </a:r>
            <a:r>
              <a:rPr lang="es-ES" dirty="0" smtClean="0"/>
              <a:t>¿con Mesía?</a:t>
            </a:r>
          </a:p>
          <a:p>
            <a:pPr lvl="1"/>
            <a:r>
              <a:rPr lang="es-ES" dirty="0"/>
              <a:t> </a:t>
            </a:r>
            <a:r>
              <a:rPr lang="es-ES" dirty="0" smtClean="0"/>
              <a:t>¿qué pasará con don Víctor?</a:t>
            </a:r>
          </a:p>
          <a:p>
            <a:pPr lvl="1"/>
            <a:r>
              <a:rPr lang="es-ES" dirty="0"/>
              <a:t> </a:t>
            </a:r>
            <a:r>
              <a:rPr lang="es-ES" dirty="0" smtClean="0"/>
              <a:t>¿se enterará o no?</a:t>
            </a:r>
          </a:p>
          <a:p>
            <a:pPr lvl="1"/>
            <a:r>
              <a:rPr lang="es-ES" dirty="0"/>
              <a:t> </a:t>
            </a:r>
            <a:r>
              <a:rPr lang="es-ES" dirty="0" smtClean="0"/>
              <a:t>¿cómo reaccionará?</a:t>
            </a:r>
            <a:endParaRPr lang="tr-TR" dirty="0"/>
          </a:p>
        </p:txBody>
      </p:sp>
    </p:spTree>
    <p:extLst>
      <p:ext uri="{BB962C8B-B14F-4D97-AF65-F5344CB8AC3E}">
        <p14:creationId xmlns:p14="http://schemas.microsoft.com/office/powerpoint/2010/main" val="39443612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060848"/>
            <a:ext cx="7498080" cy="4248472"/>
          </a:xfrm>
        </p:spPr>
        <p:txBody>
          <a:bodyPr>
            <a:normAutofit fontScale="90000"/>
          </a:bodyPr>
          <a:lstStyle/>
          <a:p>
            <a:pPr algn="ctr"/>
            <a:r>
              <a:rPr lang="es-ES" dirty="0" smtClean="0"/>
              <a:t>Ana cae con Mesía y don Víctor se entera de todo.</a:t>
            </a:r>
            <a:br>
              <a:rPr lang="es-ES" dirty="0" smtClean="0"/>
            </a:br>
            <a:r>
              <a:rPr lang="es-ES" dirty="0" smtClean="0"/>
              <a:t>¿Quiénes son los personajes clave para que todo salga a la luz?</a:t>
            </a:r>
            <a:br>
              <a:rPr lang="es-ES" dirty="0" smtClean="0"/>
            </a:br>
            <a:r>
              <a:rPr lang="es-ES" dirty="0"/>
              <a:t/>
            </a:r>
            <a:br>
              <a:rPr lang="es-ES" dirty="0"/>
            </a:br>
            <a:r>
              <a:rPr lang="es-ES" dirty="0" smtClean="0"/>
              <a:t/>
            </a:r>
            <a:br>
              <a:rPr lang="es-ES" dirty="0" smtClean="0"/>
            </a:br>
            <a:endParaRPr lang="tr-TR" dirty="0"/>
          </a:p>
        </p:txBody>
      </p:sp>
    </p:spTree>
    <p:extLst>
      <p:ext uri="{BB962C8B-B14F-4D97-AF65-F5344CB8AC3E}">
        <p14:creationId xmlns:p14="http://schemas.microsoft.com/office/powerpoint/2010/main" val="36472955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9632" y="692696"/>
            <a:ext cx="7128792" cy="5026570"/>
          </a:xfrm>
        </p:spPr>
        <p:txBody>
          <a:bodyPr>
            <a:normAutofit/>
          </a:bodyPr>
          <a:lstStyle/>
          <a:p>
            <a:r>
              <a:rPr lang="es-ES" b="1" dirty="0" smtClean="0"/>
              <a:t>Petra</a:t>
            </a:r>
            <a:r>
              <a:rPr lang="es-ES" dirty="0" smtClean="0"/>
              <a:t/>
            </a:r>
            <a:br>
              <a:rPr lang="es-ES" dirty="0" smtClean="0"/>
            </a:br>
            <a:r>
              <a:rPr lang="es-ES" dirty="0" smtClean="0">
                <a:effectLst/>
              </a:rPr>
              <a:t>- por celos y envidia hacia Ana</a:t>
            </a:r>
            <a:br>
              <a:rPr lang="es-ES" dirty="0" smtClean="0">
                <a:effectLst/>
              </a:rPr>
            </a:br>
            <a:r>
              <a:rPr lang="es-ES" dirty="0" smtClean="0">
                <a:effectLst/>
              </a:rPr>
              <a:t>- rechazada por Mesía</a:t>
            </a:r>
            <a:r>
              <a:rPr lang="es-ES" dirty="0" smtClean="0"/>
              <a:t/>
            </a:r>
            <a:br>
              <a:rPr lang="es-ES" dirty="0" smtClean="0"/>
            </a:br>
            <a:r>
              <a:rPr lang="es-ES" dirty="0" smtClean="0"/>
              <a:t/>
            </a:r>
            <a:br>
              <a:rPr lang="es-ES" dirty="0" smtClean="0"/>
            </a:br>
            <a:r>
              <a:rPr lang="es-ES" b="1" dirty="0" smtClean="0"/>
              <a:t>Don Fermín</a:t>
            </a:r>
            <a:r>
              <a:rPr lang="es-ES" dirty="0" smtClean="0"/>
              <a:t/>
            </a:r>
            <a:br>
              <a:rPr lang="es-ES" dirty="0" smtClean="0"/>
            </a:br>
            <a:r>
              <a:rPr lang="es-ES" dirty="0" smtClean="0">
                <a:effectLst/>
              </a:rPr>
              <a:t>- por celos hacia Mesía</a:t>
            </a:r>
            <a:endParaRPr lang="tr-TR" dirty="0">
              <a:effectLst/>
            </a:endParaRPr>
          </a:p>
        </p:txBody>
      </p:sp>
    </p:spTree>
    <p:extLst>
      <p:ext uri="{BB962C8B-B14F-4D97-AF65-F5344CB8AC3E}">
        <p14:creationId xmlns:p14="http://schemas.microsoft.com/office/powerpoint/2010/main" val="32490199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632" y="521296"/>
            <a:ext cx="7674056" cy="6336704"/>
          </a:xfrm>
        </p:spPr>
        <p:txBody>
          <a:bodyPr>
            <a:normAutofit fontScale="70000" lnSpcReduction="20000"/>
          </a:bodyPr>
          <a:lstStyle/>
          <a:p>
            <a:pPr marL="82296" indent="0">
              <a:buNone/>
            </a:pPr>
            <a:r>
              <a:rPr lang="es-ES" dirty="0" smtClean="0"/>
              <a:t>“En </a:t>
            </a:r>
            <a:r>
              <a:rPr lang="es-ES" dirty="0"/>
              <a:t>ausencia de Ana y de don Víctor, detrás de la puerta, en los pasillos, donde podía, don Álvaro comenzó el ataque de Petra que se rindió mucho más pronto de lo que él esperaba. Pero había un inconveniente muy grave. </a:t>
            </a:r>
            <a:r>
              <a:rPr lang="es-ES" dirty="0" smtClean="0"/>
              <a:t> A </a:t>
            </a:r>
            <a:r>
              <a:rPr lang="es-ES" dirty="0"/>
              <a:t>la chica se le ocurrió ser, o fingirse, desinteresada, </a:t>
            </a:r>
            <a:r>
              <a:rPr lang="es-ES" b="1" dirty="0"/>
              <a:t>preferir los locos juegos del amor a las propinas,</a:t>
            </a:r>
            <a:r>
              <a:rPr lang="es-ES" dirty="0"/>
              <a:t> ofrecer sus servicios, con discretísimas medias palabras y buenas obras, a cambio de un cariño que Mesía no estaba en circunstancias de </a:t>
            </a:r>
            <a:r>
              <a:rPr lang="es-ES" dirty="0" smtClean="0"/>
              <a:t>prodigar (...) no </a:t>
            </a:r>
            <a:r>
              <a:rPr lang="es-ES" dirty="0"/>
              <a:t>era Petra enemiga del vil metal, ni la ambición de mejorar de suerte y hasta de esfera, como ella sabía </a:t>
            </a:r>
            <a:r>
              <a:rPr lang="es-ES" dirty="0" smtClean="0"/>
              <a:t>decir (...) pero </a:t>
            </a:r>
            <a:r>
              <a:rPr lang="es-ES" b="1" dirty="0"/>
              <a:t>en Mesía no buscaba ella esto; le quería por buen mozo, por burlarse a su modo del ama, a quien aborrecía «por hipócrita, por guapetona y por orgullosa»; </a:t>
            </a:r>
            <a:r>
              <a:rPr lang="es-ES" dirty="0"/>
              <a:t>le quería por vanidad, y en cuanto a servirle en lo que él deseaba, también a ella le convenía por satisfacer su pasión favorita, después de la lujuria acaso, por satisfacer sus venganzas. Vengábase protegiendo ahora los amores de Mesía y Ana, «del idiota de don Víctor» </a:t>
            </a:r>
            <a:r>
              <a:rPr lang="es-ES" dirty="0" smtClean="0"/>
              <a:t>(...) </a:t>
            </a:r>
            <a:r>
              <a:rPr lang="es-ES" b="1" dirty="0" smtClean="0"/>
              <a:t>vengábase </a:t>
            </a:r>
            <a:r>
              <a:rPr lang="es-ES" b="1" dirty="0"/>
              <a:t>de la misma Regenta que caía, caía, gracias a ella, en un agujero sin fondo, que estaba sin saberlo la hipocritona en poder de su criada,</a:t>
            </a:r>
            <a:r>
              <a:rPr lang="es-ES" dirty="0"/>
              <a:t> la cual el día que le conviniese podía descubrirlo todo. Tenía entre sus uñas a la señora ¿qué más quería ella</a:t>
            </a:r>
            <a:r>
              <a:rPr lang="es-ES" dirty="0" smtClean="0"/>
              <a:t>?”</a:t>
            </a:r>
            <a:endParaRPr lang="tr-TR" dirty="0"/>
          </a:p>
        </p:txBody>
      </p:sp>
    </p:spTree>
    <p:extLst>
      <p:ext uri="{BB962C8B-B14F-4D97-AF65-F5344CB8AC3E}">
        <p14:creationId xmlns:p14="http://schemas.microsoft.com/office/powerpoint/2010/main" val="2802746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kizkenar Üçgen 3"/>
          <p:cNvSpPr/>
          <p:nvPr/>
        </p:nvSpPr>
        <p:spPr>
          <a:xfrm>
            <a:off x="2970964" y="1844824"/>
            <a:ext cx="4067872" cy="3285802"/>
          </a:xfrm>
          <a:prstGeom prst="triangl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816768" y="101568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Mesía</a:t>
            </a:r>
            <a:endParaRPr lang="tr-TR" sz="3200" dirty="0">
              <a:solidFill>
                <a:schemeClr val="tx1"/>
              </a:solidFill>
            </a:endParaRPr>
          </a:p>
        </p:txBody>
      </p:sp>
      <p:sp>
        <p:nvSpPr>
          <p:cNvPr id="8" name="Dikdörtgen 7"/>
          <p:cNvSpPr/>
          <p:nvPr/>
        </p:nvSpPr>
        <p:spPr>
          <a:xfrm>
            <a:off x="6193032" y="5318487"/>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Petra</a:t>
            </a:r>
            <a:endParaRPr lang="tr-TR" sz="3200" dirty="0">
              <a:solidFill>
                <a:schemeClr val="tx1"/>
              </a:solidFill>
            </a:endParaRPr>
          </a:p>
        </p:txBody>
      </p:sp>
      <p:sp>
        <p:nvSpPr>
          <p:cNvPr id="9" name="Dikdörtgen 8"/>
          <p:cNvSpPr/>
          <p:nvPr/>
        </p:nvSpPr>
        <p:spPr>
          <a:xfrm>
            <a:off x="1440504" y="5325303"/>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600" dirty="0" smtClean="0">
                <a:solidFill>
                  <a:schemeClr val="tx1"/>
                </a:solidFill>
              </a:rPr>
              <a:t>Ana</a:t>
            </a:r>
            <a:endParaRPr lang="tr-TR" sz="3600" dirty="0">
              <a:solidFill>
                <a:schemeClr val="tx1"/>
              </a:solidFill>
            </a:endParaRPr>
          </a:p>
        </p:txBody>
      </p:sp>
    </p:spTree>
    <p:extLst>
      <p:ext uri="{BB962C8B-B14F-4D97-AF65-F5344CB8AC3E}">
        <p14:creationId xmlns:p14="http://schemas.microsoft.com/office/powerpoint/2010/main" val="7864445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656" y="548680"/>
            <a:ext cx="7498080" cy="5976664"/>
          </a:xfrm>
        </p:spPr>
        <p:txBody>
          <a:bodyPr>
            <a:normAutofit fontScale="85000" lnSpcReduction="20000"/>
          </a:bodyPr>
          <a:lstStyle/>
          <a:p>
            <a:pPr marL="82296" indent="0">
              <a:buNone/>
            </a:pPr>
            <a:r>
              <a:rPr lang="es-ES" dirty="0" smtClean="0"/>
              <a:t>“Don </a:t>
            </a:r>
            <a:r>
              <a:rPr lang="es-ES" dirty="0"/>
              <a:t>Víctor le tenía miedo, doña Ana también, cada cual por su motivo, y él, don Álvaro, sería mucho mejor servido </a:t>
            </a:r>
            <a:r>
              <a:rPr lang="es-ES" b="1" dirty="0"/>
              <a:t>si Petra consentía en salir de la casa</a:t>
            </a:r>
            <a:r>
              <a:rPr lang="es-ES" dirty="0"/>
              <a:t>. «Ya ves, hija, tú has cometido una falta, tratar a la señora con altivez, con insolencia; esto, que es feo de por sí, la asustó a ella haciéndole creer que sabes algo y que abusas de tu secreto; le asustó a él, que teme que vas a cantar, y me perjudica a mí, como comprendes, porque... ya ves... estando asustada ella... recelosa... pago yo. </a:t>
            </a:r>
            <a:r>
              <a:rPr lang="es-ES" dirty="0" smtClean="0"/>
              <a:t> </a:t>
            </a:r>
            <a:r>
              <a:rPr lang="es-ES" b="1" dirty="0" smtClean="0"/>
              <a:t>A </a:t>
            </a:r>
            <a:r>
              <a:rPr lang="es-ES" b="1" dirty="0"/>
              <a:t>ti ya no te necesito en esta casa, porque yo entro y salgo ya sin guías</a:t>
            </a:r>
            <a:r>
              <a:rPr lang="es-ES" dirty="0"/>
              <a:t>... y allá en casa... en la fonda puedes sernos útil... Además...» </a:t>
            </a:r>
            <a:endParaRPr lang="es-ES" dirty="0" smtClean="0"/>
          </a:p>
          <a:p>
            <a:pPr marL="82296" indent="0">
              <a:buNone/>
            </a:pPr>
            <a:r>
              <a:rPr lang="es-ES" dirty="0" smtClean="0"/>
              <a:t>Además</a:t>
            </a:r>
            <a:r>
              <a:rPr lang="es-ES" dirty="0"/>
              <a:t>, don </a:t>
            </a:r>
            <a:r>
              <a:rPr lang="es-ES" b="1" dirty="0"/>
              <a:t>Álvaro comprendía que ya no podía pagar a Petra sus servicios con amor, porque cada día era más urgente </a:t>
            </a:r>
            <a:r>
              <a:rPr lang="es-ES" b="1" dirty="0" smtClean="0"/>
              <a:t>economizarlo”</a:t>
            </a:r>
            <a:endParaRPr lang="tr-TR" b="1" dirty="0"/>
          </a:p>
        </p:txBody>
      </p:sp>
    </p:spTree>
    <p:extLst>
      <p:ext uri="{BB962C8B-B14F-4D97-AF65-F5344CB8AC3E}">
        <p14:creationId xmlns:p14="http://schemas.microsoft.com/office/powerpoint/2010/main" val="1740042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75656" y="2132856"/>
            <a:ext cx="7498080" cy="1143000"/>
          </a:xfrm>
        </p:spPr>
        <p:txBody>
          <a:bodyPr/>
          <a:lstStyle/>
          <a:p>
            <a:r>
              <a:rPr lang="es-ES" b="1" dirty="0" smtClean="0"/>
              <a:t>En cuanto al Magistral...</a:t>
            </a:r>
            <a:endParaRPr lang="tr-TR" b="1" dirty="0"/>
          </a:p>
        </p:txBody>
      </p:sp>
    </p:spTree>
    <p:extLst>
      <p:ext uri="{BB962C8B-B14F-4D97-AF65-F5344CB8AC3E}">
        <p14:creationId xmlns:p14="http://schemas.microsoft.com/office/powerpoint/2010/main" val="3450166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268760"/>
            <a:ext cx="7498080" cy="2655168"/>
          </a:xfrm>
        </p:spPr>
        <p:txBody>
          <a:bodyPr>
            <a:noAutofit/>
          </a:bodyPr>
          <a:lstStyle/>
          <a:p>
            <a:pPr algn="ctr"/>
            <a:r>
              <a:rPr lang="es-ES_tradnl" sz="8000" b="1" i="1" dirty="0" smtClean="0"/>
              <a:t>La Regenta</a:t>
            </a:r>
            <a:r>
              <a:rPr lang="es-ES_tradnl" sz="8000" b="1" dirty="0" smtClean="0"/>
              <a:t/>
            </a:r>
            <a:br>
              <a:rPr lang="es-ES_tradnl" sz="8000" b="1" dirty="0" smtClean="0"/>
            </a:br>
            <a:r>
              <a:rPr lang="es-ES_tradnl" sz="5400" b="1" dirty="0" smtClean="0">
                <a:effectLst/>
              </a:rPr>
              <a:t>(1884)</a:t>
            </a:r>
            <a:endParaRPr lang="tr-TR" sz="5400" b="1" dirty="0">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188640"/>
            <a:ext cx="7498080" cy="6669360"/>
          </a:xfrm>
        </p:spPr>
        <p:txBody>
          <a:bodyPr>
            <a:normAutofit fontScale="77500" lnSpcReduction="20000"/>
          </a:bodyPr>
          <a:lstStyle/>
          <a:p>
            <a:pPr marL="82296" indent="0">
              <a:buNone/>
            </a:pPr>
            <a:r>
              <a:rPr lang="es-ES" dirty="0" smtClean="0"/>
              <a:t>“</a:t>
            </a:r>
            <a:r>
              <a:rPr lang="es-ES" b="1" dirty="0" smtClean="0"/>
              <a:t>Su </a:t>
            </a:r>
            <a:r>
              <a:rPr lang="es-ES" b="1" dirty="0"/>
              <a:t>mujer, la Regenta, que era su mujer</a:t>
            </a:r>
            <a:r>
              <a:rPr lang="es-ES" dirty="0"/>
              <a:t>, su legítima mujer, no ante Dios, no ante los hombres, ante ellos dos, ante él sobre todo, ante su amor, ante su voluntad de hierro, ante todas las ternuras de su alma, la Regenta, su hermana del alma, su mujer, su esposa, su humilde esposa... </a:t>
            </a:r>
            <a:r>
              <a:rPr lang="es-ES" b="1" dirty="0"/>
              <a:t>le había engañado, le había deshonrado, como otra mujer cualquiera</a:t>
            </a:r>
            <a:r>
              <a:rPr lang="es-ES" dirty="0"/>
              <a:t>; y él, que </a:t>
            </a:r>
            <a:r>
              <a:rPr lang="es-ES" b="1" dirty="0"/>
              <a:t>tenía sed de sangre</a:t>
            </a:r>
            <a:r>
              <a:rPr lang="es-ES" dirty="0"/>
              <a:t>, ansias de apretar el cuello al infame, de ahogarle entre sus brazos, seguro de poder hacerlo, seguro de vencerle, de pisarle, de patearle, de reducirle a cachos, a polvo, a viento; </a:t>
            </a:r>
            <a:r>
              <a:rPr lang="es-ES" b="1" dirty="0"/>
              <a:t>él atado por los pies con un trapo ignominioso</a:t>
            </a:r>
            <a:r>
              <a:rPr lang="es-ES" dirty="0"/>
              <a:t>, como un presidiario, como una cabra, como un rocín libre en los prados, él, misérrimo cura, ludibrio de hombre disfrazado de anafrodita, </a:t>
            </a:r>
            <a:r>
              <a:rPr lang="es-ES" b="1" dirty="0"/>
              <a:t>él tenía que callar</a:t>
            </a:r>
            <a:r>
              <a:rPr lang="es-ES" dirty="0"/>
              <a:t>, morderse la lengua (...) Ana, que le había consagrado el alma, una fidelidad de un amor sobrehumano, </a:t>
            </a:r>
            <a:r>
              <a:rPr lang="es-ES" b="1" dirty="0"/>
              <a:t>le engañaba como a un marido idiota, carnal y grosero</a:t>
            </a:r>
            <a:r>
              <a:rPr lang="es-ES" dirty="0"/>
              <a:t>... ¡Le dejaba para entregarse a un miserable lechuguino, a un fatuo, a un elegante de similor, a un hombre de yeso... a una estatua hueca!...</a:t>
            </a:r>
            <a:endParaRPr lang="tr-TR" dirty="0"/>
          </a:p>
        </p:txBody>
      </p:sp>
    </p:spTree>
    <p:extLst>
      <p:ext uri="{BB962C8B-B14F-4D97-AF65-F5344CB8AC3E}">
        <p14:creationId xmlns:p14="http://schemas.microsoft.com/office/powerpoint/2010/main" val="38687976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5616" y="274638"/>
            <a:ext cx="8028384" cy="490066"/>
          </a:xfrm>
        </p:spPr>
        <p:txBody>
          <a:bodyPr>
            <a:normAutofit fontScale="90000"/>
          </a:bodyPr>
          <a:lstStyle/>
          <a:p>
            <a:r>
              <a:rPr lang="es-ES" sz="3200" dirty="0" smtClean="0"/>
              <a:t>El magistral propicia que Víctor busque el duelo</a:t>
            </a:r>
            <a:endParaRPr lang="tr-TR" sz="3200" dirty="0"/>
          </a:p>
        </p:txBody>
      </p:sp>
      <p:sp>
        <p:nvSpPr>
          <p:cNvPr id="3" name="İçerik Yer Tutucusu 2"/>
          <p:cNvSpPr>
            <a:spLocks noGrp="1"/>
          </p:cNvSpPr>
          <p:nvPr>
            <p:ph idx="1"/>
          </p:nvPr>
        </p:nvSpPr>
        <p:spPr>
          <a:xfrm>
            <a:off x="1115616" y="1019712"/>
            <a:ext cx="7948696" cy="5577640"/>
          </a:xfrm>
        </p:spPr>
        <p:txBody>
          <a:bodyPr>
            <a:normAutofit fontScale="77500" lnSpcReduction="20000"/>
          </a:bodyPr>
          <a:lstStyle/>
          <a:p>
            <a:pPr marL="82296" indent="0">
              <a:buNone/>
            </a:pPr>
            <a:r>
              <a:rPr lang="es-ES" dirty="0" smtClean="0"/>
              <a:t>“mirando </a:t>
            </a:r>
            <a:r>
              <a:rPr lang="es-ES" dirty="0"/>
              <a:t>las cosas como las mira el mundo, </a:t>
            </a:r>
            <a:r>
              <a:rPr lang="es-ES" b="1" dirty="0"/>
              <a:t>aquello pedía sangre</a:t>
            </a:r>
            <a:r>
              <a:rPr lang="es-ES" dirty="0"/>
              <a:t>; es más, no ya sólo por satisfacer el deseo de vengarse, hasta </a:t>
            </a:r>
            <a:r>
              <a:rPr lang="es-ES" b="1" dirty="0"/>
              <a:t>para poder vivir entre las gentes </a:t>
            </a:r>
            <a:r>
              <a:rPr lang="es-ES" dirty="0"/>
              <a:t>con lo que llama el mundo decoro, era necesario, según las leyes sociales, según lo que las costumbres y las ideas corrientes exigían, </a:t>
            </a:r>
            <a:r>
              <a:rPr lang="es-ES" b="1" dirty="0"/>
              <a:t>que don Víctor buscase a Mesía, le desafiase, le matase si posible le era</a:t>
            </a:r>
            <a:r>
              <a:rPr lang="es-ES" dirty="0"/>
              <a:t>, o si le cogía infraganti en el delito, o cerca de él, que le sacrificase sin miramientos, con justicia pronta</a:t>
            </a:r>
            <a:r>
              <a:rPr lang="es-ES" dirty="0" smtClean="0"/>
              <a:t>.</a:t>
            </a:r>
          </a:p>
          <a:p>
            <a:pPr marL="82296" indent="0">
              <a:buNone/>
            </a:pPr>
            <a:r>
              <a:rPr lang="es-ES" dirty="0" smtClean="0"/>
              <a:t>(...) Entonces </a:t>
            </a:r>
            <a:r>
              <a:rPr lang="es-ES" dirty="0"/>
              <a:t>se alarmó don Fermín; creyó que había perdido terreno, y volvió a la carga. Con vivos colores pintó el desprecio que el mundo arroja sobre el marido que perdona y que la malicia cree que consiente... Don Víctor, oyendo al Magistral, se figuraba el hombre más despreciable del mundo si no hacía una que fuese sonada... «Oh, sí, cuanto antes... en cuant o fuera de día daría sus pasos, mandaría dos padrinos a don Álvaro; había que matarle.» </a:t>
            </a:r>
            <a:endParaRPr lang="tr-TR" dirty="0"/>
          </a:p>
        </p:txBody>
      </p:sp>
    </p:spTree>
    <p:extLst>
      <p:ext uri="{BB962C8B-B14F-4D97-AF65-F5344CB8AC3E}">
        <p14:creationId xmlns:p14="http://schemas.microsoft.com/office/powerpoint/2010/main" val="4145493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7624" y="332656"/>
            <a:ext cx="7746064" cy="6408712"/>
          </a:xfrm>
        </p:spPr>
        <p:txBody>
          <a:bodyPr>
            <a:normAutofit fontScale="77500" lnSpcReduction="20000"/>
          </a:bodyPr>
          <a:lstStyle/>
          <a:p>
            <a:pPr marL="82296" indent="0">
              <a:buNone/>
            </a:pPr>
            <a:r>
              <a:rPr lang="es-ES" dirty="0" smtClean="0"/>
              <a:t>“Y </a:t>
            </a:r>
            <a:r>
              <a:rPr lang="es-ES" dirty="0"/>
              <a:t>se separaron testigos y médicos a buena distancia, porque todos temían una bala perdida. Don Álvaro pensó en Dios sin querer. Esta idea aumentó su pavor; recordó que aquella piedad sólo le acudía en las enfermedades graves, en la soledad de su lecho de solterón... </a:t>
            </a:r>
            <a:r>
              <a:rPr lang="es-ES" dirty="0" smtClean="0"/>
              <a:t>(...) </a:t>
            </a:r>
            <a:r>
              <a:rPr lang="es-ES" b="1" dirty="0" smtClean="0"/>
              <a:t>Mesía </a:t>
            </a:r>
            <a:r>
              <a:rPr lang="es-ES" b="1" dirty="0"/>
              <a:t>mismo se explicaba mal cómo había llegado hasta </a:t>
            </a:r>
            <a:r>
              <a:rPr lang="es-ES" b="1" dirty="0" smtClean="0"/>
              <a:t>allí (...) La </a:t>
            </a:r>
            <a:r>
              <a:rPr lang="es-ES" b="1" dirty="0"/>
              <a:t>bala de Quintanar quemó el pantalón ajustado del petimetre</a:t>
            </a:r>
            <a:r>
              <a:rPr lang="es-ES" dirty="0"/>
              <a:t>. </a:t>
            </a:r>
            <a:endParaRPr lang="es-ES" dirty="0" smtClean="0"/>
          </a:p>
          <a:p>
            <a:pPr marL="82296" indent="0">
              <a:buNone/>
            </a:pPr>
            <a:r>
              <a:rPr lang="es-ES" dirty="0" smtClean="0"/>
              <a:t>Mesía </a:t>
            </a:r>
            <a:r>
              <a:rPr lang="es-ES" dirty="0"/>
              <a:t>sintió de repente una fuerza extraña en el corazón; era robusto, la sangre bulló dentro con energía. El instinto de conservación despertó con ímpetu. «Había que defenderse. Si el otro volvía a disparar iba a matarle; ¡era don Víctor, el gran cazador!» </a:t>
            </a:r>
            <a:r>
              <a:rPr lang="es-ES" dirty="0" smtClean="0"/>
              <a:t>(...) oprimió </a:t>
            </a:r>
            <a:r>
              <a:rPr lang="es-ES" dirty="0"/>
              <a:t>el gatillo frío y... creyó que se le había escapado el </a:t>
            </a:r>
            <a:r>
              <a:rPr lang="es-ES" dirty="0" smtClean="0"/>
              <a:t>tiro (...) </a:t>
            </a:r>
          </a:p>
          <a:p>
            <a:pPr marL="82296" indent="0">
              <a:buNone/>
            </a:pPr>
            <a:r>
              <a:rPr lang="es-ES" dirty="0" smtClean="0"/>
              <a:t>Ello </a:t>
            </a:r>
            <a:r>
              <a:rPr lang="es-ES" dirty="0"/>
              <a:t>era que </a:t>
            </a:r>
            <a:r>
              <a:rPr lang="es-ES" b="1" dirty="0"/>
              <a:t>don Víctor Quintanar se arrastraba </a:t>
            </a:r>
            <a:r>
              <a:rPr lang="es-ES" dirty="0"/>
              <a:t>sobre la hierba cubierta de escarcha, y mordía la tierra. </a:t>
            </a:r>
            <a:endParaRPr lang="es-ES" dirty="0" smtClean="0"/>
          </a:p>
          <a:p>
            <a:pPr marL="82296" indent="0">
              <a:buNone/>
            </a:pPr>
            <a:r>
              <a:rPr lang="es-ES" dirty="0" smtClean="0"/>
              <a:t>La </a:t>
            </a:r>
            <a:r>
              <a:rPr lang="es-ES" dirty="0"/>
              <a:t>bala de Mesía le </a:t>
            </a:r>
            <a:r>
              <a:rPr lang="es-ES" b="1" dirty="0"/>
              <a:t>había entrado en la vejiga, que estaba </a:t>
            </a:r>
            <a:r>
              <a:rPr lang="es-ES" b="1" dirty="0" smtClean="0"/>
              <a:t>llena”. </a:t>
            </a:r>
            <a:endParaRPr lang="tr-TR" b="1" dirty="0"/>
          </a:p>
        </p:txBody>
      </p:sp>
    </p:spTree>
    <p:extLst>
      <p:ext uri="{BB962C8B-B14F-4D97-AF65-F5344CB8AC3E}">
        <p14:creationId xmlns:p14="http://schemas.microsoft.com/office/powerpoint/2010/main" val="32052929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3648" y="2420888"/>
            <a:ext cx="7498080" cy="1143000"/>
          </a:xfrm>
        </p:spPr>
        <p:txBody>
          <a:bodyPr/>
          <a:lstStyle/>
          <a:p>
            <a:r>
              <a:rPr lang="es-ES" b="1" dirty="0" smtClean="0"/>
              <a:t>¿Sufre Ana </a:t>
            </a:r>
            <a:r>
              <a:rPr lang="es-ES" b="1" dirty="0"/>
              <a:t>algún </a:t>
            </a:r>
            <a:r>
              <a:rPr lang="es-ES" b="1" dirty="0" smtClean="0"/>
              <a:t>castigo?</a:t>
            </a:r>
            <a:endParaRPr lang="tr-TR" b="1" dirty="0"/>
          </a:p>
        </p:txBody>
      </p:sp>
    </p:spTree>
    <p:extLst>
      <p:ext uri="{BB962C8B-B14F-4D97-AF65-F5344CB8AC3E}">
        <p14:creationId xmlns:p14="http://schemas.microsoft.com/office/powerpoint/2010/main" val="905030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632" y="332656"/>
            <a:ext cx="7674056" cy="6336704"/>
          </a:xfrm>
        </p:spPr>
        <p:txBody>
          <a:bodyPr>
            <a:normAutofit fontScale="70000" lnSpcReduction="20000"/>
          </a:bodyPr>
          <a:lstStyle/>
          <a:p>
            <a:pPr marL="82296" indent="0">
              <a:buNone/>
            </a:pPr>
            <a:r>
              <a:rPr lang="es-ES" dirty="0" smtClean="0"/>
              <a:t>“y </a:t>
            </a:r>
            <a:r>
              <a:rPr lang="es-ES" b="1" dirty="0"/>
              <a:t>los demás vetustenses no entraban en el caserón de los Ozores después de la muerte </a:t>
            </a:r>
            <a:r>
              <a:rPr lang="es-ES" b="1" dirty="0" smtClean="0"/>
              <a:t>de </a:t>
            </a:r>
            <a:r>
              <a:rPr lang="es-ES" b="1" dirty="0"/>
              <a:t>don Víctor</a:t>
            </a:r>
            <a:r>
              <a:rPr lang="es-ES" dirty="0"/>
              <a:t>. </a:t>
            </a:r>
            <a:endParaRPr lang="es-ES" dirty="0" smtClean="0"/>
          </a:p>
          <a:p>
            <a:pPr marL="82296" indent="0">
              <a:buNone/>
            </a:pPr>
            <a:r>
              <a:rPr lang="es-ES" dirty="0" smtClean="0"/>
              <a:t>No </a:t>
            </a:r>
            <a:r>
              <a:rPr lang="es-ES" dirty="0"/>
              <a:t>entraban</a:t>
            </a:r>
            <a:r>
              <a:rPr lang="es-ES" dirty="0" smtClean="0"/>
              <a:t>. </a:t>
            </a:r>
            <a:r>
              <a:rPr lang="es-ES" b="1" dirty="0" smtClean="0"/>
              <a:t>Vetusta la noble estaba escandalizada</a:t>
            </a:r>
            <a:r>
              <a:rPr lang="es-ES" dirty="0" smtClean="0"/>
              <a:t>, </a:t>
            </a:r>
            <a:r>
              <a:rPr lang="es-ES" dirty="0"/>
              <a:t>horrorizada. Unos a otros, con cara de </a:t>
            </a:r>
            <a:r>
              <a:rPr lang="es-ES" b="1" dirty="0"/>
              <a:t>hipócrita</a:t>
            </a:r>
            <a:r>
              <a:rPr lang="es-ES" dirty="0"/>
              <a:t> compunción, se ocultaban los buenos vetustenses </a:t>
            </a:r>
            <a:r>
              <a:rPr lang="es-ES" b="1" dirty="0"/>
              <a:t>el íntimo placer </a:t>
            </a:r>
            <a:r>
              <a:rPr lang="es-ES" dirty="0"/>
              <a:t>que les causaba aquel gran escándalo que era como una novela, algo que interrumpía la monotonía eterna de la ciudad triste. Pero ostensiblemente pocos se alegraban de lo ocurrido. ¡Era un escándalo! ¡Un adulterio descubierto! ¡Un duelo! ¡Un marido, un ex—regente de Audiencia muerto de un pistoletazo en la vejiga! En Vetusta, ni aun en los días de revolución había habido </a:t>
            </a:r>
            <a:r>
              <a:rPr lang="es-ES" dirty="0" smtClean="0"/>
              <a:t>tiros (...) Aquel </a:t>
            </a:r>
            <a:r>
              <a:rPr lang="es-ES" dirty="0"/>
              <a:t>tiro de Mesía, </a:t>
            </a:r>
            <a:r>
              <a:rPr lang="es-ES" b="1" dirty="0"/>
              <a:t>del que tenía la culpa la Regenta</a:t>
            </a:r>
            <a:r>
              <a:rPr lang="es-ES" dirty="0"/>
              <a:t>, rompía la tradición pacífica del crimen silencioso, morigerado y precavido. «Ya se sabía que muchas damas principales de la Encimada y de la Colonia engañaban o habían engañado o estaban a punto de engañar a su respectivo esposo, ¡pero no a tiros</a:t>
            </a:r>
            <a:r>
              <a:rPr lang="es-ES" dirty="0" smtClean="0"/>
              <a:t>!». </a:t>
            </a:r>
            <a:r>
              <a:rPr lang="es-ES" b="1" dirty="0"/>
              <a:t>La envidia </a:t>
            </a:r>
            <a:r>
              <a:rPr lang="es-ES" dirty="0"/>
              <a:t>que hasta allí se había disfrazado de admiración, salió a la calle con toda la amarillez de sus carnes. Y resultó que </a:t>
            </a:r>
            <a:r>
              <a:rPr lang="es-ES" b="1" dirty="0"/>
              <a:t>envidiaban en secreto la hermosura y la fama de virtuosa de la </a:t>
            </a:r>
            <a:r>
              <a:rPr lang="es-ES" b="1" dirty="0" smtClean="0"/>
              <a:t>Regenta”.</a:t>
            </a:r>
            <a:endParaRPr lang="tr-TR" b="1" dirty="0"/>
          </a:p>
        </p:txBody>
      </p:sp>
    </p:spTree>
    <p:extLst>
      <p:ext uri="{BB962C8B-B14F-4D97-AF65-F5344CB8AC3E}">
        <p14:creationId xmlns:p14="http://schemas.microsoft.com/office/powerpoint/2010/main" val="37453489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20688"/>
            <a:ext cx="7498080" cy="5904656"/>
          </a:xfrm>
        </p:spPr>
        <p:txBody>
          <a:bodyPr>
            <a:normAutofit/>
          </a:bodyPr>
          <a:lstStyle/>
          <a:p>
            <a:pPr marL="82296" indent="0">
              <a:buNone/>
            </a:pPr>
            <a:r>
              <a:rPr lang="es-ES" dirty="0" smtClean="0"/>
              <a:t>“Sí</a:t>
            </a:r>
            <a:r>
              <a:rPr lang="es-ES" dirty="0"/>
              <a:t>, sí, </a:t>
            </a:r>
            <a:r>
              <a:rPr lang="es-ES" b="1" dirty="0"/>
              <a:t>el escándalo</a:t>
            </a:r>
            <a:r>
              <a:rPr lang="es-ES" dirty="0"/>
              <a:t> era lo peor; aquel duelo funesto también era una complicación. </a:t>
            </a:r>
            <a:r>
              <a:rPr lang="es-ES" b="1" dirty="0"/>
              <a:t>Mesía había huido </a:t>
            </a:r>
            <a:r>
              <a:rPr lang="es-ES" dirty="0"/>
              <a:t>y vivía en Madrid... Ya se hablaba de sus amores reanudados con la </a:t>
            </a:r>
            <a:r>
              <a:rPr lang="es-ES" dirty="0" smtClean="0"/>
              <a:t>Ministra </a:t>
            </a:r>
            <a:r>
              <a:rPr lang="es-ES" dirty="0"/>
              <a:t>de Palomares... Vetusta había perdido dos de sus personajes más importantes... </a:t>
            </a:r>
            <a:r>
              <a:rPr lang="es-ES" b="1" dirty="0"/>
              <a:t>por culpa de Ana</a:t>
            </a:r>
            <a:r>
              <a:rPr lang="es-ES" dirty="0"/>
              <a:t> y su torpeza. </a:t>
            </a:r>
            <a:endParaRPr lang="es-ES" dirty="0" smtClean="0"/>
          </a:p>
          <a:p>
            <a:pPr marL="82296" indent="0">
              <a:buNone/>
            </a:pPr>
            <a:r>
              <a:rPr lang="es-ES" b="1" dirty="0" smtClean="0"/>
              <a:t>Y </a:t>
            </a:r>
            <a:r>
              <a:rPr lang="es-ES" b="1" dirty="0"/>
              <a:t>se la castigó rompiendo con ella toda clase de relaciones</a:t>
            </a:r>
            <a:r>
              <a:rPr lang="es-ES" dirty="0"/>
              <a:t>. No fue a verla </a:t>
            </a:r>
            <a:r>
              <a:rPr lang="es-ES" dirty="0" smtClean="0"/>
              <a:t>nadie”. </a:t>
            </a:r>
            <a:endParaRPr lang="tr-TR" dirty="0"/>
          </a:p>
        </p:txBody>
      </p:sp>
    </p:spTree>
    <p:extLst>
      <p:ext uri="{BB962C8B-B14F-4D97-AF65-F5344CB8AC3E}">
        <p14:creationId xmlns:p14="http://schemas.microsoft.com/office/powerpoint/2010/main" val="7447340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5602634"/>
          </a:xfrm>
        </p:spPr>
        <p:txBody>
          <a:bodyPr/>
          <a:lstStyle/>
          <a:p>
            <a:r>
              <a:rPr lang="es-ES" b="1" dirty="0" smtClean="0">
                <a:effectLst/>
              </a:rPr>
              <a:t>Para la semana que viene...</a:t>
            </a:r>
            <a:r>
              <a:rPr lang="es-ES" b="1" dirty="0" smtClean="0"/>
              <a:t/>
            </a:r>
            <a:br>
              <a:rPr lang="es-ES" b="1" dirty="0" smtClean="0"/>
            </a:br>
            <a:r>
              <a:rPr lang="es-ES" dirty="0" smtClean="0"/>
              <a:t/>
            </a:r>
            <a:br>
              <a:rPr lang="es-ES" dirty="0" smtClean="0"/>
            </a:br>
            <a:r>
              <a:rPr lang="es-ES" b="1" dirty="0" smtClean="0"/>
              <a:t>Emilia Pardo Bazán </a:t>
            </a:r>
            <a:r>
              <a:rPr lang="es-ES" dirty="0" smtClean="0"/>
              <a:t>y sus cuentos:</a:t>
            </a:r>
            <a:br>
              <a:rPr lang="es-ES" dirty="0" smtClean="0"/>
            </a:br>
            <a:r>
              <a:rPr lang="es-ES" dirty="0" smtClean="0"/>
              <a:t> </a:t>
            </a:r>
            <a:br>
              <a:rPr lang="es-ES" dirty="0" smtClean="0"/>
            </a:br>
            <a:r>
              <a:rPr lang="es-ES" dirty="0" smtClean="0"/>
              <a:t>“El encaje roto”</a:t>
            </a:r>
            <a:br>
              <a:rPr lang="es-ES" dirty="0" smtClean="0"/>
            </a:br>
            <a:r>
              <a:rPr lang="es-ES" dirty="0" smtClean="0"/>
              <a:t>“La novia fiel”</a:t>
            </a:r>
            <a:endParaRPr lang="tr-TR" dirty="0"/>
          </a:p>
        </p:txBody>
      </p:sp>
    </p:spTree>
    <p:extLst>
      <p:ext uri="{BB962C8B-B14F-4D97-AF65-F5344CB8AC3E}">
        <p14:creationId xmlns:p14="http://schemas.microsoft.com/office/powerpoint/2010/main" val="1221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s-ES" b="1" dirty="0" smtClean="0"/>
              <a:t>Ana – El Magistral don Fermín</a:t>
            </a:r>
            <a:endParaRPr lang="tr-TR" b="1" dirty="0"/>
          </a:p>
        </p:txBody>
      </p:sp>
      <p:sp>
        <p:nvSpPr>
          <p:cNvPr id="3" name="İçerik Yer Tutucusu 2"/>
          <p:cNvSpPr>
            <a:spLocks noGrp="1"/>
          </p:cNvSpPr>
          <p:nvPr>
            <p:ph idx="1"/>
          </p:nvPr>
        </p:nvSpPr>
        <p:spPr>
          <a:xfrm>
            <a:off x="1435608" y="1447800"/>
            <a:ext cx="7498080" cy="4501480"/>
          </a:xfrm>
        </p:spPr>
        <p:txBody>
          <a:bodyPr>
            <a:normAutofit lnSpcReduction="10000"/>
          </a:bodyPr>
          <a:lstStyle/>
          <a:p>
            <a:r>
              <a:rPr lang="es-ES" dirty="0" smtClean="0"/>
              <a:t>Es su confesor, su guía espiritual</a:t>
            </a:r>
          </a:p>
          <a:p>
            <a:r>
              <a:rPr lang="es-ES" dirty="0" smtClean="0"/>
              <a:t>Poco a poco empieza a enamorarse de Ana.</a:t>
            </a:r>
          </a:p>
          <a:p>
            <a:r>
              <a:rPr lang="es-ES" dirty="0" smtClean="0"/>
              <a:t> </a:t>
            </a:r>
            <a:r>
              <a:rPr lang="es-ES" i="1" dirty="0"/>
              <a:t>Stranger in the house</a:t>
            </a:r>
            <a:r>
              <a:rPr lang="es-ES" dirty="0"/>
              <a:t>:</a:t>
            </a:r>
          </a:p>
          <a:p>
            <a:pPr lvl="1"/>
            <a:r>
              <a:rPr lang="es-ES" dirty="0"/>
              <a:t> como confesor, entra y sale de su casa </a:t>
            </a:r>
          </a:p>
          <a:p>
            <a:pPr lvl="1"/>
            <a:r>
              <a:rPr lang="es-ES" dirty="0"/>
              <a:t> don Víctor los deja a solas</a:t>
            </a:r>
          </a:p>
          <a:p>
            <a:r>
              <a:rPr lang="es-ES" dirty="0" smtClean="0"/>
              <a:t>Siente celos de don Álvaro (no de su esposo)</a:t>
            </a:r>
          </a:p>
          <a:p>
            <a:r>
              <a:rPr lang="es-ES" dirty="0" smtClean="0"/>
              <a:t>Se siente atrapado en su sotana</a:t>
            </a:r>
            <a:endParaRPr lang="es-ES" dirty="0"/>
          </a:p>
        </p:txBody>
      </p:sp>
    </p:spTree>
    <p:extLst>
      <p:ext uri="{BB962C8B-B14F-4D97-AF65-F5344CB8AC3E}">
        <p14:creationId xmlns:p14="http://schemas.microsoft.com/office/powerpoint/2010/main" val="3499126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922114"/>
          </a:xfrm>
        </p:spPr>
        <p:txBody>
          <a:bodyPr>
            <a:normAutofit/>
          </a:bodyPr>
          <a:lstStyle/>
          <a:p>
            <a:r>
              <a:rPr lang="es-ES" dirty="0" smtClean="0"/>
              <a:t>Fermín de Pas (El Magistral)</a:t>
            </a:r>
            <a:endParaRPr lang="tr-TR" dirty="0"/>
          </a:p>
        </p:txBody>
      </p:sp>
      <p:sp>
        <p:nvSpPr>
          <p:cNvPr id="3" name="İçerik Yer Tutucusu 2"/>
          <p:cNvSpPr>
            <a:spLocks noGrp="1"/>
          </p:cNvSpPr>
          <p:nvPr>
            <p:ph idx="1"/>
          </p:nvPr>
        </p:nvSpPr>
        <p:spPr>
          <a:xfrm>
            <a:off x="1259632" y="1196752"/>
            <a:ext cx="7498080" cy="4800600"/>
          </a:xfrm>
        </p:spPr>
        <p:txBody>
          <a:bodyPr>
            <a:normAutofit lnSpcReduction="10000"/>
          </a:bodyPr>
          <a:lstStyle/>
          <a:p>
            <a:r>
              <a:rPr lang="es-ES" dirty="0" smtClean="0"/>
              <a:t> es un mal cura:  avaricia, ambición, deseo de dominar, lujuria, soberbia, envidia, rencor, deseo de venganza, crueldad</a:t>
            </a:r>
          </a:p>
          <a:p>
            <a:r>
              <a:rPr lang="es-ES" dirty="0" smtClean="0"/>
              <a:t>Su madre doña Paula es quien decide que se meta a cura para tener los dos un buen futuro (después de muchas carencias económicas).</a:t>
            </a:r>
          </a:p>
          <a:p>
            <a:pPr lvl="1"/>
            <a:r>
              <a:rPr lang="es-ES" dirty="0" smtClean="0"/>
              <a:t>Ejerce una gran influencia sobre su hijo</a:t>
            </a:r>
          </a:p>
          <a:p>
            <a:r>
              <a:rPr lang="es-ES" dirty="0" smtClean="0"/>
              <a:t>Comercia con objetos litúrgicos (acción prohibida para los sacerdotes)</a:t>
            </a:r>
            <a:endParaRPr lang="tr-TR" dirty="0"/>
          </a:p>
        </p:txBody>
      </p:sp>
    </p:spTree>
    <p:extLst>
      <p:ext uri="{BB962C8B-B14F-4D97-AF65-F5344CB8AC3E}">
        <p14:creationId xmlns:p14="http://schemas.microsoft.com/office/powerpoint/2010/main" val="369898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75656" y="2132856"/>
            <a:ext cx="7498080" cy="1143000"/>
          </a:xfrm>
        </p:spPr>
        <p:txBody>
          <a:bodyPr>
            <a:normAutofit fontScale="90000"/>
          </a:bodyPr>
          <a:lstStyle/>
          <a:p>
            <a:r>
              <a:rPr lang="es-ES" dirty="0" smtClean="0"/>
              <a:t>Relación de Fermín de Pas y su madre</a:t>
            </a:r>
            <a:endParaRPr lang="tr-TR" dirty="0"/>
          </a:p>
        </p:txBody>
      </p:sp>
    </p:spTree>
    <p:extLst>
      <p:ext uri="{BB962C8B-B14F-4D97-AF65-F5344CB8AC3E}">
        <p14:creationId xmlns:p14="http://schemas.microsoft.com/office/powerpoint/2010/main" val="607203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3648" y="836712"/>
            <a:ext cx="7498080" cy="4800600"/>
          </a:xfrm>
        </p:spPr>
        <p:txBody>
          <a:bodyPr>
            <a:normAutofit fontScale="92500"/>
          </a:bodyPr>
          <a:lstStyle/>
          <a:p>
            <a:pPr marL="82296" indent="0">
              <a:buNone/>
            </a:pPr>
            <a:r>
              <a:rPr lang="es-ES" dirty="0" smtClean="0"/>
              <a:t>“Doña </a:t>
            </a:r>
            <a:r>
              <a:rPr lang="es-ES" dirty="0"/>
              <a:t>Paula no se enternecía, tenía esa ventaja. Llamaba mojigangas a las caricias, y quería a su hijo mucho a su manera, desde lejos. Era el suyo un cariño opresor, un tirano. Fermo, además de su hijo, era su capital, una fábrica de dinero. Ella le había hecho hombre, a costa de sacrificios, de vergüenzas de que él no sabía ni la mitad, de vigilias, de sudores, de cálculos, de paciencia, de astucia, de energía y de pecados </a:t>
            </a:r>
            <a:r>
              <a:rPr lang="es-ES" dirty="0" smtClean="0"/>
              <a:t>sórdidos”</a:t>
            </a:r>
            <a:endParaRPr lang="tr-TR" dirty="0"/>
          </a:p>
        </p:txBody>
      </p:sp>
    </p:spTree>
    <p:extLst>
      <p:ext uri="{BB962C8B-B14F-4D97-AF65-F5344CB8AC3E}">
        <p14:creationId xmlns:p14="http://schemas.microsoft.com/office/powerpoint/2010/main" val="3666380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20688"/>
            <a:ext cx="7498080" cy="5627712"/>
          </a:xfrm>
        </p:spPr>
        <p:txBody>
          <a:bodyPr>
            <a:normAutofit fontScale="92500" lnSpcReduction="20000"/>
          </a:bodyPr>
          <a:lstStyle/>
          <a:p>
            <a:pPr marL="82296" indent="0">
              <a:buNone/>
            </a:pPr>
            <a:r>
              <a:rPr lang="es-ES" dirty="0" smtClean="0"/>
              <a:t>“Hablaba </a:t>
            </a:r>
            <a:r>
              <a:rPr lang="es-ES" dirty="0"/>
              <a:t>poco y miraba mucho. Despreciaba la pobreza de su casa y vivía con la idea constante de volar... de volar sobre aquella miseria. Pero ¿cómo? Las alas tenían que ser de oro. ¿Dónde estaba el oro? Ella no podía bajar a la mina. Su espíritu observador notó en la iglesia un filón menos obscuro y triste que el de las cuevas de allá abajo. «El cura no trabajaba y era más rico que su padre y los demás cavadores de las minas. Si ella fuera hombre no pararía hasta hacerse cura. Pero podía ser ama como la señora Rita.» Comenzó a frecuentar la iglesia; no perdió novena, ni rogativas, ni misiones, ni rosario, y siempre salía la última del </a:t>
            </a:r>
            <a:r>
              <a:rPr lang="es-ES" dirty="0" smtClean="0"/>
              <a:t>templo”. </a:t>
            </a:r>
            <a:endParaRPr lang="tr-TR" dirty="0"/>
          </a:p>
        </p:txBody>
      </p:sp>
    </p:spTree>
    <p:extLst>
      <p:ext uri="{BB962C8B-B14F-4D97-AF65-F5344CB8AC3E}">
        <p14:creationId xmlns:p14="http://schemas.microsoft.com/office/powerpoint/2010/main" val="3967538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632" y="332656"/>
            <a:ext cx="7674056" cy="6336704"/>
          </a:xfrm>
        </p:spPr>
        <p:txBody>
          <a:bodyPr>
            <a:normAutofit fontScale="62500" lnSpcReduction="20000"/>
          </a:bodyPr>
          <a:lstStyle/>
          <a:p>
            <a:pPr marL="82296" indent="0">
              <a:buNone/>
            </a:pPr>
            <a:r>
              <a:rPr lang="es-ES" dirty="0" smtClean="0"/>
              <a:t>“Era </a:t>
            </a:r>
            <a:r>
              <a:rPr lang="es-ES" dirty="0"/>
              <a:t>Fermín ya un mozalbete como un castillo; sus 15 años parecían veinte; pero </a:t>
            </a:r>
            <a:r>
              <a:rPr lang="es-ES" b="1" dirty="0"/>
              <a:t>Paula hacía de él cuanto quería, le manejaba </a:t>
            </a:r>
            <a:r>
              <a:rPr lang="es-ES" dirty="0"/>
              <a:t>mejor que a su padre. Le hizo estudiar latín con el cura, el mismo que había dado la dote perdida por el difunto. Había que adelantar tiempo y Fermín lo adelantó; estudiaba por cuatro y trabajaba en los quehaceres domésticos de la Rectoral; cuidaba la huerta además y así ganaba comida y enseñanza. Iba a dormir a la cabaña de su madre, que a la boca de una mina había levantado cuatro tablas para instalar una </a:t>
            </a:r>
            <a:r>
              <a:rPr lang="es-ES" dirty="0" smtClean="0"/>
              <a:t>taberna (...) </a:t>
            </a:r>
            <a:r>
              <a:rPr lang="es-ES" b="1" dirty="0" smtClean="0"/>
              <a:t>La </a:t>
            </a:r>
            <a:r>
              <a:rPr lang="es-ES" b="1" dirty="0"/>
              <a:t>taberna prosperaba</a:t>
            </a:r>
            <a:r>
              <a:rPr lang="es-ES" dirty="0"/>
              <a:t>. Los mineros la encontraban al salir a la claridad y allí, sin dar otro paso, apagaban la sed y el hambre, y la pasión del juego que dominaba a casi todos. Detrás de unas tablas, que dejaban pasar las blasfemias y el ruido del dinero, estudiaba en las noches de invierno interminables </a:t>
            </a:r>
            <a:r>
              <a:rPr lang="es-ES" b="1" dirty="0"/>
              <a:t>el hijo del cura, como le llamaban </a:t>
            </a:r>
            <a:r>
              <a:rPr lang="es-ES" dirty="0"/>
              <a:t>cínicamente los obreros delante de su madre, no en presencia de Fermín, que había probado a muchos que el estudio no le había debilitado los brazos. El espectáculo de la ignorancia, del vicio y del embrutecimiento le repugnaban hasta darle náuseas y se arrojaba con fervor en la sincera piedad, y </a:t>
            </a:r>
            <a:r>
              <a:rPr lang="es-ES" b="1" dirty="0"/>
              <a:t>devoraba los libros y ansiaba lo mismo que para él quería su madre: el seminario, la sotana, que era la toga del hombre libre, la que le podría arrancar de la esclavitud </a:t>
            </a:r>
            <a:r>
              <a:rPr lang="es-ES" dirty="0"/>
              <a:t>a que se vería condenado con todos aquellos miserables si no le llevaban sus esfuerzos a otra vida mejor, una digna del vuelo de su ambición y de los instintos que despertaban en su </a:t>
            </a:r>
            <a:r>
              <a:rPr lang="es-ES" dirty="0" smtClean="0"/>
              <a:t>espíritu</a:t>
            </a:r>
            <a:r>
              <a:rPr lang="es-ES" dirty="0"/>
              <a:t> </a:t>
            </a:r>
            <a:r>
              <a:rPr lang="es-ES" dirty="0" smtClean="0"/>
              <a:t>(...) </a:t>
            </a:r>
          </a:p>
          <a:p>
            <a:pPr marL="82296" indent="0">
              <a:buNone/>
            </a:pPr>
            <a:r>
              <a:rPr lang="es-ES" dirty="0" smtClean="0"/>
              <a:t>—</a:t>
            </a:r>
            <a:r>
              <a:rPr lang="es-ES" dirty="0"/>
              <a:t>Tú a estudiar, tú vas a ser cura y no debes ver sangre. Si te ven entre estos ladrones, creerán que eres uno de ellos</a:t>
            </a:r>
            <a:r>
              <a:rPr lang="es-ES" dirty="0" smtClean="0"/>
              <a:t>.” </a:t>
            </a:r>
            <a:endParaRPr lang="tr-TR" dirty="0"/>
          </a:p>
        </p:txBody>
      </p:sp>
    </p:spTree>
    <p:extLst>
      <p:ext uri="{BB962C8B-B14F-4D97-AF65-F5344CB8AC3E}">
        <p14:creationId xmlns:p14="http://schemas.microsoft.com/office/powerpoint/2010/main" val="180726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13512" y="2132856"/>
            <a:ext cx="7498080" cy="4069432"/>
          </a:xfrm>
        </p:spPr>
        <p:txBody>
          <a:bodyPr/>
          <a:lstStyle/>
          <a:p>
            <a:pPr marL="82296" indent="0">
              <a:buNone/>
            </a:pPr>
            <a:r>
              <a:rPr lang="es-ES" dirty="0" smtClean="0"/>
              <a:t>“De </a:t>
            </a:r>
            <a:r>
              <a:rPr lang="es-ES" dirty="0"/>
              <a:t>Pas sentía que lo poco de clérigo que quedaba en su alma desaparecía. Se comparaba a sí mismo a una concha vacía arrojada a la arena por las olas. «Él era </a:t>
            </a:r>
            <a:r>
              <a:rPr lang="es-ES" b="1" dirty="0"/>
              <a:t>la cáscara de un </a:t>
            </a:r>
            <a:r>
              <a:rPr lang="es-ES" b="1" dirty="0" smtClean="0"/>
              <a:t>sacerdote</a:t>
            </a:r>
            <a:r>
              <a:rPr lang="es-ES" dirty="0" smtClean="0"/>
              <a:t>»”. </a:t>
            </a:r>
            <a:endParaRPr lang="tr-TR" dirty="0"/>
          </a:p>
        </p:txBody>
      </p:sp>
      <p:sp>
        <p:nvSpPr>
          <p:cNvPr id="4" name="Unvan 1"/>
          <p:cNvSpPr>
            <a:spLocks noGrp="1"/>
          </p:cNvSpPr>
          <p:nvPr>
            <p:ph type="title"/>
          </p:nvPr>
        </p:nvSpPr>
        <p:spPr>
          <a:xfrm>
            <a:off x="1435608" y="518478"/>
            <a:ext cx="7498080" cy="922114"/>
          </a:xfrm>
        </p:spPr>
        <p:txBody>
          <a:bodyPr>
            <a:normAutofit/>
          </a:bodyPr>
          <a:lstStyle/>
          <a:p>
            <a:r>
              <a:rPr lang="es-ES" dirty="0" smtClean="0"/>
              <a:t>Falta de vocación verdadera</a:t>
            </a:r>
            <a:endParaRPr lang="tr-TR" dirty="0"/>
          </a:p>
        </p:txBody>
      </p:sp>
    </p:spTree>
    <p:extLst>
      <p:ext uri="{BB962C8B-B14F-4D97-AF65-F5344CB8AC3E}">
        <p14:creationId xmlns:p14="http://schemas.microsoft.com/office/powerpoint/2010/main" val="25780427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372</TotalTime>
  <Words>2435</Words>
  <Application>Microsoft Office PowerPoint</Application>
  <PresentationFormat>Ekran Gösterisi (4:3)</PresentationFormat>
  <Paragraphs>58</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Calibri</vt:lpstr>
      <vt:lpstr>Gill Sans MT</vt:lpstr>
      <vt:lpstr>Verdana</vt:lpstr>
      <vt:lpstr>Wingdings 2</vt:lpstr>
      <vt:lpstr>Gündönümü</vt:lpstr>
      <vt:lpstr>Leopoldo Alas “´Clarín”</vt:lpstr>
      <vt:lpstr>La Regenta (1884)</vt:lpstr>
      <vt:lpstr>Ana – El Magistral don Fermín</vt:lpstr>
      <vt:lpstr>Fermín de Pas (El Magistral)</vt:lpstr>
      <vt:lpstr>Relación de Fermín de Pas y su madre</vt:lpstr>
      <vt:lpstr>PowerPoint Sunusu</vt:lpstr>
      <vt:lpstr>PowerPoint Sunusu</vt:lpstr>
      <vt:lpstr>PowerPoint Sunusu</vt:lpstr>
      <vt:lpstr>Falta de vocación verdadera</vt:lpstr>
      <vt:lpstr>PowerPoint Sunusu</vt:lpstr>
      <vt:lpstr>PowerPoint Sunusu</vt:lpstr>
      <vt:lpstr>PowerPoint Sunusu</vt:lpstr>
      <vt:lpstr>PowerPoint Sunusu</vt:lpstr>
      <vt:lpstr>Ana cae con Mesía y don Víctor se entera de todo. ¿Quiénes son los personajes clave para que todo salga a la luz?   </vt:lpstr>
      <vt:lpstr>Petra - por celos y envidia hacia Ana - rechazada por Mesía  Don Fermín - por celos hacia Mesía</vt:lpstr>
      <vt:lpstr>PowerPoint Sunusu</vt:lpstr>
      <vt:lpstr>PowerPoint Sunusu</vt:lpstr>
      <vt:lpstr>PowerPoint Sunusu</vt:lpstr>
      <vt:lpstr>En cuanto al Magistral...</vt:lpstr>
      <vt:lpstr>PowerPoint Sunusu</vt:lpstr>
      <vt:lpstr>El magistral propicia que Víctor busque el duelo</vt:lpstr>
      <vt:lpstr>PowerPoint Sunusu</vt:lpstr>
      <vt:lpstr>¿Sufre Ana algún castigo?</vt:lpstr>
      <vt:lpstr>PowerPoint Sunusu</vt:lpstr>
      <vt:lpstr>PowerPoint Sunusu</vt:lpstr>
      <vt:lpstr>Para la semana que viene...  Emilia Pardo Bazán y sus cuentos:   “El encaje roto” “La novia fiel”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Leopoldo Alas “´Clarín”</dc:title>
  <dc:creator>reşat</dc:creator>
  <cp:lastModifiedBy>Windows Kullanıcısı</cp:lastModifiedBy>
  <cp:revision>55</cp:revision>
  <dcterms:created xsi:type="dcterms:W3CDTF">2019-05-28T11:08:05Z</dcterms:created>
  <dcterms:modified xsi:type="dcterms:W3CDTF">2020-05-08T11:40:48Z</dcterms:modified>
</cp:coreProperties>
</file>