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16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03D4D-F3F4-4C16-85A6-F787E1DFC7FD}" type="datetimeFigureOut">
              <a:rPr lang="tr-TR" smtClean="0"/>
              <a:t>9.07.2019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A82B5-3F3C-48F2-97BF-243DA99E60F1}" type="slidenum">
              <a:rPr lang="tr-TR" smtClean="0"/>
              <a:t>‹#›</a:t>
            </a:fld>
            <a:endParaRPr lang="tr-TR"/>
          </a:p>
        </p:txBody>
      </p:sp>
    </p:spTree>
    <p:extLst>
      <p:ext uri="{BB962C8B-B14F-4D97-AF65-F5344CB8AC3E}">
        <p14:creationId xmlns:p14="http://schemas.microsoft.com/office/powerpoint/2010/main" val="324920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94E97B9F-7881-45CD-AF06-00BAD8DF9E56}" type="datetimeFigureOut">
              <a:rPr lang="tr-TR" smtClean="0"/>
              <a:t>9.07.2019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184210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4E97B9F-7881-45CD-AF06-00BAD8DF9E56}" type="datetimeFigureOut">
              <a:rPr lang="tr-TR" smtClean="0"/>
              <a:t>9.07.2019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471844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4E97B9F-7881-45CD-AF06-00BAD8DF9E56}" type="datetimeFigureOut">
              <a:rPr lang="tr-TR" smtClean="0"/>
              <a:t>9.07.2019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183382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4E97B9F-7881-45CD-AF06-00BAD8DF9E56}" type="datetimeFigureOut">
              <a:rPr lang="tr-TR" smtClean="0"/>
              <a:t>9.07.2019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3084973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4E97B9F-7881-45CD-AF06-00BAD8DF9E56}" type="datetimeFigureOut">
              <a:rPr lang="tr-TR" smtClean="0"/>
              <a:t>9.07.2019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127703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4E97B9F-7881-45CD-AF06-00BAD8DF9E56}" type="datetimeFigureOut">
              <a:rPr lang="tr-TR" smtClean="0"/>
              <a:t>9.07.2019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125330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4E97B9F-7881-45CD-AF06-00BAD8DF9E56}" type="datetimeFigureOut">
              <a:rPr lang="tr-TR" smtClean="0"/>
              <a:t>9.07.2019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426729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4E97B9F-7881-45CD-AF06-00BAD8DF9E56}" type="datetimeFigureOut">
              <a:rPr lang="tr-TR" smtClean="0"/>
              <a:t>9.07.2019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255345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97B9F-7881-45CD-AF06-00BAD8DF9E56}" type="datetimeFigureOut">
              <a:rPr lang="tr-TR" smtClean="0"/>
              <a:t>9.07.2019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250889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4E97B9F-7881-45CD-AF06-00BAD8DF9E56}" type="datetimeFigureOut">
              <a:rPr lang="tr-TR" smtClean="0"/>
              <a:t>9.07.2019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2397657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4E97B9F-7881-45CD-AF06-00BAD8DF9E56}" type="datetimeFigureOut">
              <a:rPr lang="tr-TR" smtClean="0"/>
              <a:t>9.07.2019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272366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97B9F-7881-45CD-AF06-00BAD8DF9E56}" type="datetimeFigureOut">
              <a:rPr lang="tr-TR" smtClean="0"/>
              <a:t>9.07.2019</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46406-014B-48AB-A801-658F8E38DC58}" type="slidenum">
              <a:rPr lang="tr-TR" smtClean="0"/>
              <a:t>‹#›</a:t>
            </a:fld>
            <a:endParaRPr lang="tr-TR"/>
          </a:p>
        </p:txBody>
      </p:sp>
    </p:spTree>
    <p:extLst>
      <p:ext uri="{BB962C8B-B14F-4D97-AF65-F5344CB8AC3E}">
        <p14:creationId xmlns:p14="http://schemas.microsoft.com/office/powerpoint/2010/main" val="3791069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ctrTitle"/>
          </p:nvPr>
        </p:nvSpPr>
        <p:spPr>
          <a:xfrm>
            <a:off x="1787037" y="2679272"/>
            <a:ext cx="5829300" cy="1102519"/>
          </a:xfrm>
        </p:spPr>
        <p:txBody>
          <a:bodyPr>
            <a:normAutofit/>
          </a:bodyPr>
          <a:lstStyle/>
          <a:p>
            <a:pPr eaLnBrk="1" hangingPunct="1"/>
            <a:r>
              <a:rPr lang="tr-TR" altLang="tr-TR" dirty="0" smtClean="0"/>
              <a:t>Güneş Sistemi</a:t>
            </a:r>
            <a:endParaRPr lang="tr-TR" altLang="tr-TR" dirty="0" smtClean="0"/>
          </a:p>
        </p:txBody>
      </p:sp>
    </p:spTree>
    <p:extLst>
      <p:ext uri="{BB962C8B-B14F-4D97-AF65-F5344CB8AC3E}">
        <p14:creationId xmlns:p14="http://schemas.microsoft.com/office/powerpoint/2010/main" val="2960838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3235" name="Text Box 3"/>
          <p:cNvSpPr txBox="1">
            <a:spLocks noChangeArrowheads="1"/>
          </p:cNvSpPr>
          <p:nvPr/>
        </p:nvSpPr>
        <p:spPr bwMode="auto">
          <a:xfrm>
            <a:off x="80963" y="0"/>
            <a:ext cx="8991600" cy="1004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tr-TR" sz="2400" b="1">
                <a:latin typeface="Comic Sans MS" panose="030F0702030302020204" pitchFamily="66" charset="0"/>
                <a:cs typeface="Times New Roman" panose="02020603050405020304" pitchFamily="18" charset="0"/>
              </a:rPr>
              <a:t>Gezegen Kesitleri</a:t>
            </a:r>
            <a:r>
              <a:rPr lang="en-US" altLang="tr-TR" sz="2400">
                <a:latin typeface="Comic Sans MS" panose="030F0702030302020204" pitchFamily="66" charset="0"/>
                <a:cs typeface="Times New Roman" panose="02020603050405020304" pitchFamily="18" charset="0"/>
              </a:rPr>
              <a:t> </a:t>
            </a:r>
            <a:endParaRPr lang="en-US" altLang="tr-TR" sz="2400">
              <a:latin typeface="Times New Roman" panose="02020603050405020304" pitchFamily="18" charset="0"/>
              <a:cs typeface="Times New Roman" panose="02020603050405020304" pitchFamily="18" charset="0"/>
            </a:endParaRPr>
          </a:p>
          <a:p>
            <a:pPr algn="ctr">
              <a:spcBef>
                <a:spcPct val="50000"/>
              </a:spcBef>
              <a:buFontTx/>
              <a:buNone/>
            </a:pPr>
            <a:r>
              <a:rPr lang="en-US" altLang="tr-TR" sz="2400">
                <a:latin typeface="Comic Sans MS" panose="030F0702030302020204" pitchFamily="66" charset="0"/>
                <a:cs typeface="Times New Roman" panose="02020603050405020304" pitchFamily="18" charset="0"/>
              </a:rPr>
              <a:t>(Yer benzeri)</a:t>
            </a:r>
            <a:endParaRPr lang="en-US" altLang="tr-TR" sz="1800">
              <a:latin typeface="Arial" panose="020B0604020202020204" pitchFamily="34" charset="0"/>
            </a:endParaRPr>
          </a:p>
        </p:txBody>
      </p:sp>
      <p:sp>
        <p:nvSpPr>
          <p:cNvPr id="223236" name="Text Box 4"/>
          <p:cNvSpPr txBox="1">
            <a:spLocks noChangeArrowheads="1"/>
          </p:cNvSpPr>
          <p:nvPr/>
        </p:nvSpPr>
        <p:spPr bwMode="auto">
          <a:xfrm>
            <a:off x="381000" y="4953000"/>
            <a:ext cx="2362200" cy="160496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tr-TR" sz="1800">
                <a:latin typeface="Times New Roman" panose="02020603050405020304" pitchFamily="18" charset="0"/>
                <a:cs typeface="Times New Roman" panose="02020603050405020304" pitchFamily="18" charset="0"/>
              </a:rPr>
              <a:t>     </a:t>
            </a:r>
            <a:r>
              <a:rPr lang="en-US" altLang="tr-TR" sz="1800" b="1">
                <a:latin typeface="Times New Roman" panose="02020603050405020304" pitchFamily="18" charset="0"/>
                <a:cs typeface="Times New Roman" panose="02020603050405020304" pitchFamily="18" charset="0"/>
              </a:rPr>
              <a:t>İç </a:t>
            </a:r>
            <a:r>
              <a:rPr lang="tr-TR" altLang="tr-TR" sz="1800" b="1">
                <a:latin typeface="Times New Roman" panose="02020603050405020304" pitchFamily="18" charset="0"/>
                <a:cs typeface="Times New Roman" panose="02020603050405020304" pitchFamily="18" charset="0"/>
              </a:rPr>
              <a:t>(katı) </a:t>
            </a:r>
            <a:r>
              <a:rPr lang="en-US" altLang="tr-TR" sz="1800" b="1">
                <a:latin typeface="Times New Roman" panose="02020603050405020304" pitchFamily="18" charset="0"/>
                <a:cs typeface="Times New Roman" panose="02020603050405020304" pitchFamily="18" charset="0"/>
              </a:rPr>
              <a:t>Çekirdek </a:t>
            </a:r>
            <a:endParaRPr lang="en-US" altLang="tr-TR" sz="2400">
              <a:latin typeface="Times New Roman" panose="02020603050405020304" pitchFamily="18" charset="0"/>
              <a:cs typeface="Times New Roman" panose="02020603050405020304" pitchFamily="18" charset="0"/>
            </a:endParaRPr>
          </a:p>
          <a:p>
            <a:pPr>
              <a:spcBef>
                <a:spcPct val="50000"/>
              </a:spcBef>
              <a:buFontTx/>
              <a:buNone/>
            </a:pPr>
            <a:r>
              <a:rPr lang="en-US" altLang="tr-TR" sz="1800" b="1">
                <a:latin typeface="Times New Roman" panose="02020603050405020304" pitchFamily="18" charset="0"/>
                <a:cs typeface="Times New Roman" panose="02020603050405020304" pitchFamily="18" charset="0"/>
              </a:rPr>
              <a:t>     Dış</a:t>
            </a:r>
            <a:r>
              <a:rPr lang="tr-TR" altLang="tr-TR" sz="1800" b="1">
                <a:latin typeface="Times New Roman" panose="02020603050405020304" pitchFamily="18" charset="0"/>
                <a:cs typeface="Times New Roman" panose="02020603050405020304" pitchFamily="18" charset="0"/>
              </a:rPr>
              <a:t> (sıvı) </a:t>
            </a:r>
            <a:r>
              <a:rPr lang="en-US" altLang="tr-TR" sz="1800" b="1">
                <a:latin typeface="Times New Roman" panose="02020603050405020304" pitchFamily="18" charset="0"/>
                <a:cs typeface="Times New Roman" panose="02020603050405020304" pitchFamily="18" charset="0"/>
              </a:rPr>
              <a:t> Çekirdek </a:t>
            </a:r>
            <a:endParaRPr lang="en-US" altLang="tr-TR" sz="2400">
              <a:latin typeface="Times New Roman" panose="02020603050405020304" pitchFamily="18" charset="0"/>
              <a:cs typeface="Times New Roman" panose="02020603050405020304" pitchFamily="18" charset="0"/>
            </a:endParaRPr>
          </a:p>
          <a:p>
            <a:pPr>
              <a:spcBef>
                <a:spcPct val="50000"/>
              </a:spcBef>
              <a:buFontTx/>
              <a:buNone/>
            </a:pPr>
            <a:r>
              <a:rPr lang="en-US" altLang="tr-TR" sz="1800" b="1">
                <a:latin typeface="Times New Roman" panose="02020603050405020304" pitchFamily="18" charset="0"/>
                <a:cs typeface="Times New Roman" panose="02020603050405020304" pitchFamily="18" charset="0"/>
              </a:rPr>
              <a:t>     Manto </a:t>
            </a:r>
            <a:endParaRPr lang="en-US" altLang="tr-TR" sz="2400">
              <a:latin typeface="Times New Roman" panose="02020603050405020304" pitchFamily="18" charset="0"/>
              <a:cs typeface="Times New Roman" panose="02020603050405020304" pitchFamily="18" charset="0"/>
            </a:endParaRPr>
          </a:p>
          <a:p>
            <a:pPr>
              <a:spcBef>
                <a:spcPct val="50000"/>
              </a:spcBef>
              <a:buFontTx/>
              <a:buNone/>
            </a:pPr>
            <a:r>
              <a:rPr lang="en-US" altLang="tr-TR" sz="1800" b="1">
                <a:latin typeface="Times New Roman" panose="02020603050405020304" pitchFamily="18" charset="0"/>
                <a:cs typeface="Times New Roman" panose="02020603050405020304" pitchFamily="18" charset="0"/>
              </a:rPr>
              <a:t>     Kabuk</a:t>
            </a:r>
            <a:endParaRPr lang="en-US" altLang="tr-TR" sz="1800">
              <a:latin typeface="Arial" panose="020B0604020202020204" pitchFamily="34" charset="0"/>
            </a:endParaRPr>
          </a:p>
        </p:txBody>
      </p:sp>
      <p:sp>
        <p:nvSpPr>
          <p:cNvPr id="223237" name="Oval 5"/>
          <p:cNvSpPr>
            <a:spLocks noChangeArrowheads="1"/>
          </p:cNvSpPr>
          <p:nvPr/>
        </p:nvSpPr>
        <p:spPr bwMode="auto">
          <a:xfrm>
            <a:off x="381000" y="51054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23238" name="Oval 6"/>
          <p:cNvSpPr>
            <a:spLocks noChangeArrowheads="1"/>
          </p:cNvSpPr>
          <p:nvPr/>
        </p:nvSpPr>
        <p:spPr bwMode="auto">
          <a:xfrm>
            <a:off x="381000" y="5486400"/>
            <a:ext cx="152400" cy="152400"/>
          </a:xfrm>
          <a:prstGeom prst="ellipse">
            <a:avLst/>
          </a:prstGeom>
          <a:solidFill>
            <a:srgbClr val="FF5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23239" name="Oval 7"/>
          <p:cNvSpPr>
            <a:spLocks noChangeArrowheads="1"/>
          </p:cNvSpPr>
          <p:nvPr/>
        </p:nvSpPr>
        <p:spPr bwMode="auto">
          <a:xfrm>
            <a:off x="381000" y="5867400"/>
            <a:ext cx="152400" cy="152400"/>
          </a:xfrm>
          <a:prstGeom prst="ellipse">
            <a:avLst/>
          </a:prstGeom>
          <a:solidFill>
            <a:srgbClr val="CC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23240" name="Oval 8"/>
          <p:cNvSpPr>
            <a:spLocks noChangeArrowheads="1"/>
          </p:cNvSpPr>
          <p:nvPr/>
        </p:nvSpPr>
        <p:spPr bwMode="auto">
          <a:xfrm>
            <a:off x="381000" y="6248400"/>
            <a:ext cx="152400" cy="152400"/>
          </a:xfrm>
          <a:prstGeom prst="ellipse">
            <a:avLst/>
          </a:prstGeom>
          <a:solidFill>
            <a:srgbClr val="99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Tree>
    <p:extLst>
      <p:ext uri="{BB962C8B-B14F-4D97-AF65-F5344CB8AC3E}">
        <p14:creationId xmlns:p14="http://schemas.microsoft.com/office/powerpoint/2010/main" val="105482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WordArt 2"/>
          <p:cNvSpPr>
            <a:spLocks noChangeArrowheads="1" noChangeShapeType="1" noTextEdit="1"/>
          </p:cNvSpPr>
          <p:nvPr/>
        </p:nvSpPr>
        <p:spPr bwMode="auto">
          <a:xfrm>
            <a:off x="685800" y="676275"/>
            <a:ext cx="2228850" cy="647700"/>
          </a:xfrm>
          <a:prstGeom prst="rect">
            <a:avLst/>
          </a:prstGeom>
        </p:spPr>
        <p:txBody>
          <a:bodyPr wrap="none" fromWordArt="1">
            <a:prstTxWarp prst="textPlain">
              <a:avLst>
                <a:gd name="adj" fmla="val 50000"/>
              </a:avLst>
            </a:prstTxWarp>
          </a:bodyPr>
          <a:lstStyle/>
          <a:p>
            <a:pPr algn="ctr"/>
            <a:r>
              <a:rPr lang="tr-TR" sz="3600" i="1" kern="10" dirty="0">
                <a:ln w="9525">
                  <a:solidFill>
                    <a:srgbClr val="000000"/>
                  </a:solidFill>
                  <a:round/>
                  <a:headEnd/>
                  <a:tailEnd/>
                </a:ln>
                <a:solidFill>
                  <a:schemeClr val="accent1">
                    <a:lumMod val="75000"/>
                    <a:alpha val="50195"/>
                  </a:schemeClr>
                </a:solidFill>
                <a:effectLst>
                  <a:outerShdw dist="35921" dir="2700000" algn="ctr" rotWithShape="0">
                    <a:srgbClr val="808080"/>
                  </a:outerShdw>
                </a:effectLst>
                <a:latin typeface="Arial Black" panose="020B0A04020102020204" pitchFamily="34" charset="0"/>
              </a:rPr>
              <a:t>MERKÜR</a:t>
            </a:r>
          </a:p>
        </p:txBody>
      </p:sp>
      <p:sp>
        <p:nvSpPr>
          <p:cNvPr id="224259" name="Text Box 3"/>
          <p:cNvSpPr txBox="1">
            <a:spLocks noChangeArrowheads="1"/>
          </p:cNvSpPr>
          <p:nvPr/>
        </p:nvSpPr>
        <p:spPr bwMode="auto">
          <a:xfrm>
            <a:off x="685800" y="1819275"/>
            <a:ext cx="7772400" cy="436403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tabLst>
                <a:tab pos="74342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74342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74342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74342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74342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4342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4342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4342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434263" algn="l"/>
              </a:tabLst>
              <a:defRPr sz="2000">
                <a:solidFill>
                  <a:schemeClr val="tx1"/>
                </a:solidFill>
                <a:latin typeface="Calibri" panose="020F0502020204030204" pitchFamily="34" charset="0"/>
              </a:defRPr>
            </a:lvl9pPr>
          </a:lstStyle>
          <a:p>
            <a:pPr algn="just">
              <a:spcBef>
                <a:spcPct val="50000"/>
              </a:spcBef>
              <a:buFontTx/>
              <a:buNone/>
            </a:pPr>
            <a:r>
              <a:rPr lang="en-US" altLang="tr-TR" sz="2800">
                <a:latin typeface="Times New Roman" panose="02020603050405020304" pitchFamily="18" charset="0"/>
                <a:cs typeface="Times New Roman" panose="02020603050405020304" pitchFamily="18" charset="0"/>
              </a:rPr>
              <a:t>Kütlesi küçük olduğundan (yüzey çekim ivmesi de çok küçüktür) atmosferini tutamamıştır. Bu yüzden gece ile gündüz arasındaki sıcaklık farkı 500-600 °K dir</a:t>
            </a:r>
            <a:r>
              <a:rPr lang="tr-TR" altLang="tr-TR" sz="2800">
                <a:latin typeface="Times New Roman" panose="02020603050405020304" pitchFamily="18" charset="0"/>
                <a:cs typeface="Times New Roman" panose="02020603050405020304" pitchFamily="18" charset="0"/>
              </a:rPr>
              <a:t> (bu değer  320 </a:t>
            </a:r>
            <a:r>
              <a:rPr lang="en-US" altLang="tr-TR" sz="2800">
                <a:latin typeface="Times New Roman" panose="02020603050405020304" pitchFamily="18" charset="0"/>
                <a:cs typeface="Times New Roman" panose="02020603050405020304" pitchFamily="18" charset="0"/>
              </a:rPr>
              <a:t>°</a:t>
            </a:r>
            <a:r>
              <a:rPr lang="tr-TR" altLang="tr-TR" sz="2800">
                <a:latin typeface="Times New Roman" panose="02020603050405020304" pitchFamily="18" charset="0"/>
                <a:cs typeface="Times New Roman" panose="02020603050405020304" pitchFamily="18" charset="0"/>
              </a:rPr>
              <a:t>C, Dünya’da ise aynı fark 6-7 </a:t>
            </a:r>
            <a:r>
              <a:rPr lang="en-US" altLang="tr-TR" sz="2800">
                <a:latin typeface="Times New Roman" panose="02020603050405020304" pitchFamily="18" charset="0"/>
                <a:cs typeface="Times New Roman" panose="02020603050405020304" pitchFamily="18" charset="0"/>
              </a:rPr>
              <a:t>°</a:t>
            </a:r>
            <a:r>
              <a:rPr lang="tr-TR" altLang="tr-TR" sz="2800">
                <a:latin typeface="Times New Roman" panose="02020603050405020304" pitchFamily="18" charset="0"/>
                <a:cs typeface="Times New Roman" panose="02020603050405020304" pitchFamily="18" charset="0"/>
              </a:rPr>
              <a:t>C)</a:t>
            </a:r>
            <a:r>
              <a:rPr lang="en-US" altLang="tr-TR" sz="2800">
                <a:latin typeface="Times New Roman" panose="02020603050405020304" pitchFamily="18" charset="0"/>
                <a:cs typeface="Times New Roman" panose="02020603050405020304" pitchFamily="18" charset="0"/>
              </a:rPr>
              <a:t>. Güneş etrafında dolanma dönemi 88 gün, kendi ekseni etrafında dönme süresi 59 gündür. </a:t>
            </a:r>
            <a:endParaRPr lang="en-US" altLang="tr-TR" sz="2400">
              <a:latin typeface="Times New Roman" panose="02020603050405020304" pitchFamily="18" charset="0"/>
              <a:cs typeface="Times New Roman" panose="02020603050405020304" pitchFamily="18" charset="0"/>
            </a:endParaRPr>
          </a:p>
          <a:p>
            <a:pPr algn="just">
              <a:spcBef>
                <a:spcPct val="50000"/>
              </a:spcBef>
              <a:buFontTx/>
              <a:buNone/>
            </a:pPr>
            <a:r>
              <a:rPr lang="en-US" altLang="tr-TR" sz="2800">
                <a:latin typeface="Times New Roman" panose="02020603050405020304" pitchFamily="18" charset="0"/>
                <a:cs typeface="Times New Roman" panose="02020603050405020304" pitchFamily="18" charset="0"/>
              </a:rPr>
              <a:t>Yüzeyi çarpışma kraterleri ile kaplıdır. Çekirdek kısmı çok büyüktür. </a:t>
            </a:r>
            <a:endParaRPr lang="en-US" altLang="tr-TR" sz="2400">
              <a:latin typeface="Times New Roman" panose="02020603050405020304" pitchFamily="18" charset="0"/>
              <a:cs typeface="Times New Roman" panose="02020603050405020304" pitchFamily="18" charset="0"/>
            </a:endParaRPr>
          </a:p>
          <a:p>
            <a:pPr algn="just">
              <a:spcBef>
                <a:spcPct val="50000"/>
              </a:spcBef>
              <a:buFontTx/>
              <a:buNone/>
            </a:pPr>
            <a:r>
              <a:rPr lang="en-US" altLang="tr-TR" sz="2800">
                <a:latin typeface="Times New Roman" panose="02020603050405020304" pitchFamily="18" charset="0"/>
                <a:cs typeface="Times New Roman" panose="02020603050405020304" pitchFamily="18" charset="0"/>
              </a:rPr>
              <a:t>Doğal uydusu bulunmamaktadır.</a:t>
            </a:r>
            <a:endParaRPr lang="en-US" altLang="tr-TR" sz="1800">
              <a:latin typeface="Arial" panose="020B0604020202020204" pitchFamily="34" charset="0"/>
            </a:endParaRPr>
          </a:p>
        </p:txBody>
      </p:sp>
    </p:spTree>
    <p:extLst>
      <p:ext uri="{BB962C8B-B14F-4D97-AF65-F5344CB8AC3E}">
        <p14:creationId xmlns:p14="http://schemas.microsoft.com/office/powerpoint/2010/main" val="1864509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5571" name="Group 3"/>
          <p:cNvGrpSpPr>
            <a:grpSpLocks/>
          </p:cNvGrpSpPr>
          <p:nvPr/>
        </p:nvGrpSpPr>
        <p:grpSpPr bwMode="auto">
          <a:xfrm>
            <a:off x="1752600" y="5600700"/>
            <a:ext cx="5867400" cy="457200"/>
            <a:chOff x="1680" y="3840"/>
            <a:chExt cx="3696" cy="288"/>
          </a:xfrm>
        </p:grpSpPr>
        <p:sp>
          <p:nvSpPr>
            <p:cNvPr id="225284" name="Text Box 4"/>
            <p:cNvSpPr txBox="1">
              <a:spLocks noChangeArrowheads="1"/>
            </p:cNvSpPr>
            <p:nvPr/>
          </p:nvSpPr>
          <p:spPr bwMode="auto">
            <a:xfrm>
              <a:off x="1680" y="3840"/>
              <a:ext cx="1440" cy="2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tr-TR" altLang="tr-TR" sz="2400">
                  <a:solidFill>
                    <a:schemeClr val="bg1"/>
                  </a:solidFill>
                  <a:latin typeface="Times New Roman" panose="02020603050405020304" pitchFamily="18" charset="0"/>
                  <a:cs typeface="Times New Roman" panose="02020603050405020304" pitchFamily="18" charset="0"/>
                </a:rPr>
                <a:t>Merkür</a:t>
              </a:r>
              <a:r>
                <a:rPr lang="en-US" altLang="tr-TR" sz="1800">
                  <a:latin typeface="Times New Roman" panose="02020603050405020304" pitchFamily="18" charset="0"/>
                  <a:cs typeface="Times New Roman" panose="02020603050405020304" pitchFamily="18" charset="0"/>
                </a:rPr>
                <a:t> </a:t>
              </a:r>
              <a:endParaRPr lang="en-US" altLang="tr-TR" sz="1800">
                <a:latin typeface="Arial" panose="020B0604020202020204" pitchFamily="34" charset="0"/>
              </a:endParaRPr>
            </a:p>
          </p:txBody>
        </p:sp>
        <p:sp>
          <p:nvSpPr>
            <p:cNvPr id="225285" name="Text Box 5"/>
            <p:cNvSpPr txBox="1">
              <a:spLocks noChangeArrowheads="1"/>
            </p:cNvSpPr>
            <p:nvPr/>
          </p:nvSpPr>
          <p:spPr bwMode="auto">
            <a:xfrm>
              <a:off x="3936" y="3840"/>
              <a:ext cx="1440" cy="2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tr-TR" altLang="tr-TR" sz="2400">
                  <a:solidFill>
                    <a:schemeClr val="bg1"/>
                  </a:solidFill>
                  <a:latin typeface="Times New Roman" panose="02020603050405020304" pitchFamily="18" charset="0"/>
                  <a:cs typeface="Times New Roman" panose="02020603050405020304" pitchFamily="18" charset="0"/>
                </a:rPr>
                <a:t>Ay</a:t>
              </a:r>
              <a:r>
                <a:rPr lang="en-US" altLang="tr-TR" sz="1800">
                  <a:latin typeface="Times New Roman" panose="02020603050405020304" pitchFamily="18" charset="0"/>
                  <a:cs typeface="Times New Roman" panose="02020603050405020304" pitchFamily="18" charset="0"/>
                </a:rPr>
                <a:t> </a:t>
              </a:r>
              <a:endParaRPr lang="en-US" altLang="tr-TR" sz="1800">
                <a:latin typeface="Arial" panose="020B0604020202020204" pitchFamily="34" charset="0"/>
              </a:endParaRPr>
            </a:p>
          </p:txBody>
        </p:sp>
      </p:grpSp>
      <p:pic>
        <p:nvPicPr>
          <p:cNvPr id="47106" name="Picture 2" descr="planet mercury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295" y="1498826"/>
            <a:ext cx="3048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2880" y="4546827"/>
            <a:ext cx="1447832" cy="246221"/>
          </a:xfrm>
          <a:prstGeom prst="rect">
            <a:avLst/>
          </a:prstGeom>
        </p:spPr>
        <p:txBody>
          <a:bodyPr wrap="none">
            <a:spAutoFit/>
          </a:bodyPr>
          <a:lstStyle/>
          <a:p>
            <a:r>
              <a:rPr lang="tr-TR" sz="1000" dirty="0"/>
              <a:t>https://www.space.com</a:t>
            </a:r>
          </a:p>
        </p:txBody>
      </p:sp>
      <p:pic>
        <p:nvPicPr>
          <p:cNvPr id="47108" name="Picture 4" descr="Ä°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7748" y="2208167"/>
            <a:ext cx="4166508" cy="41665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477748" y="6409952"/>
            <a:ext cx="1447832" cy="246221"/>
          </a:xfrm>
          <a:prstGeom prst="rect">
            <a:avLst/>
          </a:prstGeom>
        </p:spPr>
        <p:txBody>
          <a:bodyPr wrap="none">
            <a:spAutoFit/>
          </a:bodyPr>
          <a:lstStyle/>
          <a:p>
            <a:r>
              <a:rPr lang="tr-TR" sz="1000" dirty="0"/>
              <a:t>https://www.space.com</a:t>
            </a:r>
          </a:p>
        </p:txBody>
      </p:sp>
    </p:spTree>
    <p:extLst>
      <p:ext uri="{BB962C8B-B14F-4D97-AF65-F5344CB8AC3E}">
        <p14:creationId xmlns:p14="http://schemas.microsoft.com/office/powerpoint/2010/main" val="148828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5571"/>
                                        </p:tgtEl>
                                        <p:attrNameLst>
                                          <p:attrName>style.visibility</p:attrName>
                                        </p:attrNameLst>
                                      </p:cBhvr>
                                      <p:to>
                                        <p:strVal val="visible"/>
                                      </p:to>
                                    </p:set>
                                    <p:anim calcmode="lin" valueType="num">
                                      <p:cBhvr additive="base">
                                        <p:cTn id="7" dur="500" fill="hold"/>
                                        <p:tgtEl>
                                          <p:spTgt spid="365571"/>
                                        </p:tgtEl>
                                        <p:attrNameLst>
                                          <p:attrName>ppt_x</p:attrName>
                                        </p:attrNameLst>
                                      </p:cBhvr>
                                      <p:tavLst>
                                        <p:tav tm="0">
                                          <p:val>
                                            <p:strVal val="#ppt_x"/>
                                          </p:val>
                                        </p:tav>
                                        <p:tav tm="100000">
                                          <p:val>
                                            <p:strVal val="#ppt_x"/>
                                          </p:val>
                                        </p:tav>
                                      </p:tavLst>
                                    </p:anim>
                                    <p:anim calcmode="lin" valueType="num">
                                      <p:cBhvr additive="base">
                                        <p:cTn id="8" dur="500" fill="hold"/>
                                        <p:tgtEl>
                                          <p:spTgt spid="3655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WordArt 2"/>
          <p:cNvSpPr>
            <a:spLocks noChangeArrowheads="1" noChangeShapeType="1" noTextEdit="1"/>
          </p:cNvSpPr>
          <p:nvPr/>
        </p:nvSpPr>
        <p:spPr bwMode="auto">
          <a:xfrm>
            <a:off x="571500" y="414338"/>
            <a:ext cx="2228850" cy="647700"/>
          </a:xfrm>
          <a:prstGeom prst="rect">
            <a:avLst/>
          </a:prstGeom>
        </p:spPr>
        <p:txBody>
          <a:bodyPr wrap="none" fromWordArt="1">
            <a:prstTxWarp prst="textPlain">
              <a:avLst>
                <a:gd name="adj" fmla="val 50000"/>
              </a:avLst>
            </a:prstTxWarp>
          </a:bodyPr>
          <a:lstStyle/>
          <a:p>
            <a:pPr algn="ctr"/>
            <a:r>
              <a:rPr lang="tr-TR" sz="3600" i="1" kern="10" dirty="0">
                <a:ln w="9525">
                  <a:solidFill>
                    <a:srgbClr val="000000"/>
                  </a:solidFill>
                  <a:round/>
                  <a:headEnd/>
                  <a:tailEnd/>
                </a:ln>
                <a:solidFill>
                  <a:schemeClr val="accent1">
                    <a:lumMod val="75000"/>
                    <a:alpha val="50195"/>
                  </a:schemeClr>
                </a:solidFill>
                <a:effectLst>
                  <a:outerShdw dist="35921" dir="2700000" algn="ctr" rotWithShape="0">
                    <a:srgbClr val="808080"/>
                  </a:outerShdw>
                </a:effectLst>
                <a:latin typeface="Arial Black" panose="020B0A04020102020204" pitchFamily="34" charset="0"/>
              </a:rPr>
              <a:t>VENÜS</a:t>
            </a:r>
          </a:p>
        </p:txBody>
      </p:sp>
      <p:sp>
        <p:nvSpPr>
          <p:cNvPr id="226308" name="Text Box 4"/>
          <p:cNvSpPr txBox="1">
            <a:spLocks noChangeArrowheads="1"/>
          </p:cNvSpPr>
          <p:nvPr/>
        </p:nvSpPr>
        <p:spPr bwMode="auto">
          <a:xfrm>
            <a:off x="419100" y="1328738"/>
            <a:ext cx="8305800" cy="511492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tr-TR" sz="2400">
                <a:latin typeface="Times New Roman" panose="02020603050405020304" pitchFamily="18" charset="0"/>
                <a:cs typeface="Times New Roman" panose="02020603050405020304" pitchFamily="18" charset="0"/>
              </a:rPr>
              <a:t>Gökyüzünün en parlak üçüncü cismidir. “Akşam yıldızı” ve “Sabah yıldızı” (çoban yıldızı) olarak isimlendirilir. Kütle ve boyut bakımından Dünya’ya çok benzer. Kendi etrafında çok yavaş ve ters döner. Çok yoğun atmosfere sahiptir, bu nedenle (i) Merkür’den daha sıcaktır (</a:t>
            </a:r>
            <a:r>
              <a:rPr lang="tr-TR" altLang="tr-TR" sz="2400">
                <a:latin typeface="Times New Roman" panose="02020603050405020304" pitchFamily="18" charset="0"/>
                <a:cs typeface="Times New Roman" panose="02020603050405020304" pitchFamily="18" charset="0"/>
              </a:rPr>
              <a:t>460</a:t>
            </a:r>
            <a:r>
              <a:rPr lang="en-US" altLang="tr-TR" sz="2400">
                <a:latin typeface="Times New Roman" panose="02020603050405020304" pitchFamily="18" charset="0"/>
                <a:cs typeface="Times New Roman" panose="02020603050405020304" pitchFamily="18" charset="0"/>
              </a:rPr>
              <a:t> °</a:t>
            </a:r>
            <a:r>
              <a:rPr lang="tr-TR" altLang="tr-TR" sz="2400">
                <a:latin typeface="Times New Roman" panose="02020603050405020304" pitchFamily="18" charset="0"/>
                <a:cs typeface="Times New Roman" panose="02020603050405020304" pitchFamily="18" charset="0"/>
              </a:rPr>
              <a:t>C</a:t>
            </a:r>
            <a:r>
              <a:rPr lang="en-US" altLang="tr-TR" sz="2400">
                <a:latin typeface="Times New Roman" panose="02020603050405020304" pitchFamily="18" charset="0"/>
                <a:cs typeface="Times New Roman" panose="02020603050405020304" pitchFamily="18" charset="0"/>
              </a:rPr>
              <a:t>), (ii) çok parlak görülür. Atmosferi kükürt ve karbondioksit içerir. </a:t>
            </a:r>
          </a:p>
          <a:p>
            <a:pPr algn="just">
              <a:spcBef>
                <a:spcPct val="50000"/>
              </a:spcBef>
              <a:buFontTx/>
              <a:buNone/>
            </a:pPr>
            <a:r>
              <a:rPr lang="en-US" altLang="tr-TR" sz="2400">
                <a:latin typeface="Times New Roman" panose="02020603050405020304" pitchFamily="18" charset="0"/>
                <a:cs typeface="Times New Roman" panose="02020603050405020304" pitchFamily="18" charset="0"/>
              </a:rPr>
              <a:t>Yüzeyi dağlar (12 bin m, Maxwell Dağı), büyük vadiler, çarpma kraterleri ve aktif yanardağlara sahiptir. Ancak yüzeyinin %80 ninden fazlası düzlüktür. </a:t>
            </a:r>
          </a:p>
          <a:p>
            <a:pPr algn="just">
              <a:spcBef>
                <a:spcPct val="50000"/>
              </a:spcBef>
              <a:buFontTx/>
              <a:buNone/>
            </a:pPr>
            <a:r>
              <a:rPr lang="en-US" altLang="tr-TR" sz="2400">
                <a:latin typeface="Times New Roman" panose="02020603050405020304" pitchFamily="18" charset="0"/>
                <a:cs typeface="Times New Roman" panose="02020603050405020304" pitchFamily="18" charset="0"/>
              </a:rPr>
              <a:t>Kendi çevresinde dönmesi (243 gün), Güneş etrafında dolanmasından (224 gün) daha </a:t>
            </a:r>
            <a:r>
              <a:rPr lang="tr-TR" altLang="tr-TR" sz="2400">
                <a:latin typeface="Times New Roman" panose="02020603050405020304" pitchFamily="18" charset="0"/>
                <a:cs typeface="Times New Roman" panose="02020603050405020304" pitchFamily="18" charset="0"/>
              </a:rPr>
              <a:t>uzundur!</a:t>
            </a:r>
            <a:r>
              <a:rPr lang="en-US" altLang="tr-TR" sz="2400">
                <a:latin typeface="Times New Roman" panose="02020603050405020304" pitchFamily="18" charset="0"/>
                <a:cs typeface="Times New Roman" panose="02020603050405020304" pitchFamily="18" charset="0"/>
              </a:rPr>
              <a:t> </a:t>
            </a:r>
          </a:p>
          <a:p>
            <a:pPr algn="just">
              <a:spcBef>
                <a:spcPct val="50000"/>
              </a:spcBef>
              <a:buFontTx/>
              <a:buNone/>
            </a:pPr>
            <a:r>
              <a:rPr lang="en-US" altLang="tr-TR" sz="2400">
                <a:latin typeface="Times New Roman" panose="02020603050405020304" pitchFamily="18" charset="0"/>
                <a:cs typeface="Times New Roman" panose="02020603050405020304" pitchFamily="18" charset="0"/>
              </a:rPr>
              <a:t>Doğal uydusu yoktur.</a:t>
            </a:r>
            <a:r>
              <a:rPr lang="en-US" altLang="tr-TR" sz="2800">
                <a:latin typeface="Times New Roman" panose="02020603050405020304" pitchFamily="18" charset="0"/>
                <a:cs typeface="Times New Roman" panose="02020603050405020304" pitchFamily="18" charset="0"/>
              </a:rPr>
              <a:t> </a:t>
            </a:r>
            <a:endParaRPr lang="en-US" altLang="tr-TR" sz="1800">
              <a:latin typeface="Arial" panose="020B0604020202020204" pitchFamily="34" charset="0"/>
            </a:endParaRPr>
          </a:p>
        </p:txBody>
      </p:sp>
    </p:spTree>
    <p:extLst>
      <p:ext uri="{BB962C8B-B14F-4D97-AF65-F5344CB8AC3E}">
        <p14:creationId xmlns:p14="http://schemas.microsoft.com/office/powerpoint/2010/main" val="2811530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Ä°lgili resim"/>
          <p:cNvPicPr>
            <a:picLocks noChangeAspect="1" noChangeArrowheads="1"/>
          </p:cNvPicPr>
          <p:nvPr/>
        </p:nvPicPr>
        <p:blipFill rotWithShape="1">
          <a:blip r:embed="rId2">
            <a:extLst>
              <a:ext uri="{28A0092B-C50C-407E-A947-70E740481C1C}">
                <a14:useLocalDpi xmlns:a14="http://schemas.microsoft.com/office/drawing/2010/main" val="0"/>
              </a:ext>
            </a:extLst>
          </a:blip>
          <a:srcRect l="27610" t="16609" r="31543" b="18278"/>
          <a:stretch/>
        </p:blipFill>
        <p:spPr bwMode="auto">
          <a:xfrm flipH="1">
            <a:off x="248574" y="1065320"/>
            <a:ext cx="4192167" cy="4350058"/>
          </a:xfrm>
          <a:prstGeom prst="rect">
            <a:avLst/>
          </a:prstGeom>
          <a:noFill/>
          <a:extLst>
            <a:ext uri="{909E8E84-426E-40DD-AFC4-6F175D3DCCD1}">
              <a14:hiddenFill xmlns:a14="http://schemas.microsoft.com/office/drawing/2010/main">
                <a:solidFill>
                  <a:srgbClr val="FFFFFF"/>
                </a:solidFill>
              </a14:hiddenFill>
            </a:ext>
          </a:extLst>
        </p:spPr>
      </p:pic>
      <p:pic>
        <p:nvPicPr>
          <p:cNvPr id="227331" name="Picture 3" descr="F06-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775" y="838200"/>
            <a:ext cx="5029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48574" y="5415378"/>
            <a:ext cx="1447832" cy="246221"/>
          </a:xfrm>
          <a:prstGeom prst="rect">
            <a:avLst/>
          </a:prstGeom>
        </p:spPr>
        <p:txBody>
          <a:bodyPr wrap="none">
            <a:spAutoFit/>
          </a:bodyPr>
          <a:lstStyle/>
          <a:p>
            <a:r>
              <a:rPr lang="tr-TR" sz="1000" dirty="0"/>
              <a:t>https://www.space.com</a:t>
            </a:r>
          </a:p>
        </p:txBody>
      </p:sp>
      <p:sp>
        <p:nvSpPr>
          <p:cNvPr id="2" name="Rectangle 1"/>
          <p:cNvSpPr/>
          <p:nvPr/>
        </p:nvSpPr>
        <p:spPr>
          <a:xfrm>
            <a:off x="3722435" y="5839794"/>
            <a:ext cx="1436612" cy="246221"/>
          </a:xfrm>
          <a:prstGeom prst="rect">
            <a:avLst/>
          </a:prstGeom>
        </p:spPr>
        <p:txBody>
          <a:bodyPr wrap="none">
            <a:spAutoFit/>
          </a:bodyPr>
          <a:lstStyle/>
          <a:p>
            <a:r>
              <a:rPr lang="tr-TR" sz="1000" dirty="0"/>
              <a:t>https://www.nhm.ac.uk</a:t>
            </a:r>
          </a:p>
        </p:txBody>
      </p:sp>
    </p:spTree>
    <p:extLst>
      <p:ext uri="{BB962C8B-B14F-4D97-AF65-F5344CB8AC3E}">
        <p14:creationId xmlns:p14="http://schemas.microsoft.com/office/powerpoint/2010/main" val="2249502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projection of Maat Mons. (Image: NASA/Magell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4038" name="Picture 6" descr="https://i.kinja-img.com/gawker-media/image/upload/j9jy4bzhiskawhvy4d1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732892"/>
            <a:ext cx="8336582" cy="46925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0375" y="5425444"/>
            <a:ext cx="1290738" cy="246221"/>
          </a:xfrm>
          <a:prstGeom prst="rect">
            <a:avLst/>
          </a:prstGeom>
        </p:spPr>
        <p:txBody>
          <a:bodyPr wrap="none">
            <a:spAutoFit/>
          </a:bodyPr>
          <a:lstStyle/>
          <a:p>
            <a:r>
              <a:rPr lang="tr-TR" sz="1000" dirty="0"/>
              <a:t>https://gizmodo.com</a:t>
            </a:r>
          </a:p>
        </p:txBody>
      </p:sp>
    </p:spTree>
    <p:extLst>
      <p:ext uri="{BB962C8B-B14F-4D97-AF65-F5344CB8AC3E}">
        <p14:creationId xmlns:p14="http://schemas.microsoft.com/office/powerpoint/2010/main" val="3743743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873125"/>
            <a:ext cx="7929562" cy="594677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229379" name="AutoShape 3"/>
          <p:cNvSpPr>
            <a:spLocks noChangeArrowheads="1"/>
          </p:cNvSpPr>
          <p:nvPr/>
        </p:nvSpPr>
        <p:spPr bwMode="auto">
          <a:xfrm>
            <a:off x="539750" y="125413"/>
            <a:ext cx="8208963" cy="1143000"/>
          </a:xfrm>
          <a:prstGeom prst="roundRect">
            <a:avLst>
              <a:gd name="adj" fmla="val 69"/>
            </a:avLst>
          </a:prstGeom>
          <a:solidFill>
            <a:srgbClr val="E6E6E6"/>
          </a:solidFill>
          <a:ln w="9525">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29380" name="Text Box 4"/>
          <p:cNvSpPr txBox="1">
            <a:spLocks noChangeArrowheads="1"/>
          </p:cNvSpPr>
          <p:nvPr/>
        </p:nvSpPr>
        <p:spPr bwMode="auto">
          <a:xfrm>
            <a:off x="647700" y="100013"/>
            <a:ext cx="2519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tabLst>
                <a:tab pos="723900" algn="l"/>
                <a:tab pos="1447800" algn="l"/>
                <a:tab pos="2171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723900" algn="l"/>
                <a:tab pos="1447800" algn="l"/>
                <a:tab pos="2171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723900" algn="l"/>
                <a:tab pos="1447800" algn="l"/>
                <a:tab pos="2171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9pPr>
          </a:lstStyle>
          <a:p>
            <a:pPr eaLnBrk="1">
              <a:spcBef>
                <a:spcPct val="0"/>
              </a:spcBef>
              <a:buFontTx/>
              <a:buNone/>
            </a:pPr>
            <a:r>
              <a:rPr lang="tr-TR" altLang="tr-TR" sz="2000">
                <a:solidFill>
                  <a:srgbClr val="008000"/>
                </a:solidFill>
                <a:latin typeface="Chancery L"/>
                <a:cs typeface="Times New Roman" panose="02020603050405020304" pitchFamily="18" charset="0"/>
              </a:rPr>
              <a:t>Korkunç “sera etkisi”</a:t>
            </a:r>
            <a:r>
              <a:rPr lang="en-GB" altLang="tr-TR" sz="2000">
                <a:solidFill>
                  <a:srgbClr val="008000"/>
                </a:solidFill>
                <a:latin typeface="Chancery L"/>
                <a:cs typeface="Times New Roman" panose="02020603050405020304" pitchFamily="18" charset="0"/>
              </a:rPr>
              <a:t> </a:t>
            </a:r>
            <a:endParaRPr lang="en-GB" altLang="tr-TR" sz="1800">
              <a:latin typeface="Arial" panose="020B0604020202020204" pitchFamily="34" charset="0"/>
            </a:endParaRPr>
          </a:p>
        </p:txBody>
      </p:sp>
      <p:sp>
        <p:nvSpPr>
          <p:cNvPr id="229381" name="Text Box 5"/>
          <p:cNvSpPr txBox="1">
            <a:spLocks noChangeArrowheads="1"/>
          </p:cNvSpPr>
          <p:nvPr/>
        </p:nvSpPr>
        <p:spPr bwMode="auto">
          <a:xfrm>
            <a:off x="684213" y="563563"/>
            <a:ext cx="77358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tabLst>
                <a:tab pos="723900" algn="l"/>
                <a:tab pos="14478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723900" algn="l"/>
                <a:tab pos="14478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723900" algn="l"/>
                <a:tab pos="14478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723900" algn="l"/>
                <a:tab pos="14478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723900" algn="l"/>
                <a:tab pos="14478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23900" algn="l"/>
                <a:tab pos="14478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23900" algn="l"/>
                <a:tab pos="14478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23900" algn="l"/>
                <a:tab pos="14478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23900" algn="l"/>
                <a:tab pos="1447800" algn="l"/>
              </a:tabLst>
              <a:defRPr sz="2000">
                <a:solidFill>
                  <a:schemeClr val="tx1"/>
                </a:solidFill>
                <a:latin typeface="Calibri" panose="020F0502020204030204" pitchFamily="34" charset="0"/>
              </a:defRPr>
            </a:lvl9pPr>
          </a:lstStyle>
          <a:p>
            <a:pPr eaLnBrk="1">
              <a:spcBef>
                <a:spcPct val="0"/>
              </a:spcBef>
              <a:buFontTx/>
              <a:buNone/>
            </a:pPr>
            <a:r>
              <a:rPr lang="tr-TR" altLang="tr-TR" sz="1600">
                <a:solidFill>
                  <a:srgbClr val="000000"/>
                </a:solidFill>
                <a:latin typeface="Chancery L"/>
                <a:cs typeface="Times New Roman" panose="02020603050405020304" pitchFamily="18" charset="0"/>
              </a:rPr>
              <a:t>Yeryüzündeki C</a:t>
            </a:r>
            <a:r>
              <a:rPr lang="en-GB" altLang="tr-TR" sz="1700" baseline="-19000">
                <a:solidFill>
                  <a:srgbClr val="000000"/>
                </a:solidFill>
                <a:latin typeface="Chancery L"/>
                <a:cs typeface="Times New Roman" panose="02020603050405020304" pitchFamily="18" charset="0"/>
              </a:rPr>
              <a:t>2</a:t>
            </a:r>
            <a:r>
              <a:rPr lang="en-GB" altLang="tr-TR" sz="1600">
                <a:solidFill>
                  <a:srgbClr val="000000"/>
                </a:solidFill>
                <a:latin typeface="Chancery L"/>
                <a:cs typeface="Times New Roman" panose="02020603050405020304" pitchFamily="18" charset="0"/>
              </a:rPr>
              <a:t>O</a:t>
            </a:r>
            <a:r>
              <a:rPr lang="tr-TR" altLang="tr-TR" sz="1600">
                <a:solidFill>
                  <a:srgbClr val="000000"/>
                </a:solidFill>
                <a:latin typeface="Chancery L"/>
                <a:cs typeface="Times New Roman" panose="02020603050405020304" pitchFamily="18" charset="0"/>
              </a:rPr>
              <a:t> etkisine benziyor ama 30K. Bu, olasılıkla </a:t>
            </a:r>
            <a:r>
              <a:rPr lang="en-GB" altLang="tr-TR" sz="1600">
                <a:solidFill>
                  <a:srgbClr val="000000"/>
                </a:solidFill>
                <a:latin typeface="Chancery L"/>
                <a:cs typeface="Times New Roman" panose="02020603050405020304" pitchFamily="18" charset="0"/>
              </a:rPr>
              <a:t>H</a:t>
            </a:r>
            <a:r>
              <a:rPr lang="en-GB" altLang="tr-TR" sz="1700" baseline="-19000">
                <a:solidFill>
                  <a:srgbClr val="000000"/>
                </a:solidFill>
                <a:latin typeface="Chancery L"/>
                <a:cs typeface="Times New Roman" panose="02020603050405020304" pitchFamily="18" charset="0"/>
              </a:rPr>
              <a:t>2</a:t>
            </a:r>
            <a:r>
              <a:rPr lang="en-GB" altLang="tr-TR" sz="1600">
                <a:solidFill>
                  <a:srgbClr val="000000"/>
                </a:solidFill>
                <a:latin typeface="Chancery L"/>
                <a:cs typeface="Times New Roman" panose="02020603050405020304" pitchFamily="18" charset="0"/>
              </a:rPr>
              <a:t>O</a:t>
            </a:r>
            <a:r>
              <a:rPr lang="tr-TR" altLang="tr-TR" sz="1600">
                <a:solidFill>
                  <a:srgbClr val="000000"/>
                </a:solidFill>
                <a:latin typeface="Chancery L"/>
                <a:cs typeface="Times New Roman" panose="02020603050405020304" pitchFamily="18" charset="0"/>
              </a:rPr>
              <a:t> nun buharlaşmasına neden oldu.</a:t>
            </a:r>
            <a:r>
              <a:rPr lang="en-GB" altLang="tr-TR" sz="1600">
                <a:solidFill>
                  <a:srgbClr val="000000"/>
                </a:solidFill>
                <a:latin typeface="Chancery L"/>
                <a:cs typeface="Times New Roman" panose="02020603050405020304" pitchFamily="18" charset="0"/>
              </a:rPr>
              <a:t> </a:t>
            </a:r>
            <a:endParaRPr lang="en-GB" altLang="tr-TR" sz="1800">
              <a:latin typeface="Arial" panose="020B0604020202020204" pitchFamily="34" charset="0"/>
            </a:endParaRPr>
          </a:p>
        </p:txBody>
      </p:sp>
      <p:sp>
        <p:nvSpPr>
          <p:cNvPr id="229382" name="Metin kutusu 1"/>
          <p:cNvSpPr txBox="1">
            <a:spLocks noChangeArrowheads="1"/>
          </p:cNvSpPr>
          <p:nvPr/>
        </p:nvSpPr>
        <p:spPr bwMode="auto">
          <a:xfrm>
            <a:off x="642938" y="6308725"/>
            <a:ext cx="2787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tr-TR" sz="1100">
                <a:latin typeface="Arial" panose="020B0604020202020204" pitchFamily="34" charset="0"/>
              </a:rPr>
              <a:t>Image credit: © 2011 Pearson Education</a:t>
            </a:r>
            <a:r>
              <a:rPr lang="en-US" altLang="tr-TR" sz="1800">
                <a:latin typeface="Arial" panose="020B0604020202020204" pitchFamily="34" charset="0"/>
              </a:rPr>
              <a:t>.</a:t>
            </a:r>
            <a:endParaRPr lang="tr-TR" altLang="tr-TR" sz="1800">
              <a:latin typeface="Arial" panose="020B0604020202020204" pitchFamily="34" charset="0"/>
            </a:endParaRPr>
          </a:p>
        </p:txBody>
      </p:sp>
    </p:spTree>
    <p:extLst>
      <p:ext uri="{BB962C8B-B14F-4D97-AF65-F5344CB8AC3E}">
        <p14:creationId xmlns:p14="http://schemas.microsoft.com/office/powerpoint/2010/main" val="3038545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WordArt 2"/>
          <p:cNvSpPr>
            <a:spLocks noChangeArrowheads="1" noChangeShapeType="1" noTextEdit="1"/>
          </p:cNvSpPr>
          <p:nvPr/>
        </p:nvSpPr>
        <p:spPr bwMode="auto">
          <a:xfrm>
            <a:off x="723900" y="1252538"/>
            <a:ext cx="2228850" cy="647700"/>
          </a:xfrm>
          <a:prstGeom prst="rect">
            <a:avLst/>
          </a:prstGeom>
        </p:spPr>
        <p:txBody>
          <a:bodyPr wrap="none" fromWordArt="1">
            <a:prstTxWarp prst="textPlain">
              <a:avLst>
                <a:gd name="adj" fmla="val 50000"/>
              </a:avLst>
            </a:prstTxWarp>
          </a:bodyPr>
          <a:lstStyle/>
          <a:p>
            <a:pPr algn="ctr"/>
            <a:r>
              <a:rPr lang="tr-TR" sz="3600" i="1" kern="10" dirty="0">
                <a:ln w="9525">
                  <a:solidFill>
                    <a:srgbClr val="000000"/>
                  </a:solidFill>
                  <a:round/>
                  <a:headEnd/>
                  <a:tailEnd/>
                </a:ln>
                <a:solidFill>
                  <a:schemeClr val="accent1">
                    <a:lumMod val="75000"/>
                    <a:alpha val="50195"/>
                  </a:schemeClr>
                </a:solidFill>
                <a:effectLst>
                  <a:outerShdw dist="35921" dir="2700000" algn="ctr" rotWithShape="0">
                    <a:srgbClr val="808080"/>
                  </a:outerShdw>
                </a:effectLst>
                <a:latin typeface="Arial Black" panose="020B0A04020102020204" pitchFamily="34" charset="0"/>
              </a:rPr>
              <a:t>DÜNYA</a:t>
            </a:r>
          </a:p>
        </p:txBody>
      </p:sp>
      <p:sp>
        <p:nvSpPr>
          <p:cNvPr id="230403" name="Text Box 3"/>
          <p:cNvSpPr txBox="1">
            <a:spLocks noChangeArrowheads="1"/>
          </p:cNvSpPr>
          <p:nvPr/>
        </p:nvSpPr>
        <p:spPr bwMode="auto">
          <a:xfrm>
            <a:off x="495300" y="2776538"/>
            <a:ext cx="8153400" cy="283051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tr-TR" altLang="tr-TR" sz="2400">
                <a:latin typeface="Times New Roman" panose="02020603050405020304" pitchFamily="18" charset="0"/>
                <a:cs typeface="Times New Roman" panose="02020603050405020304" pitchFamily="18" charset="0"/>
              </a:rPr>
              <a:t>Güneş’e olan uzaklığı, suyun sıvı halde bulunmasına olanak tanımaktadır (ayrıca atmosfer basıncı ve yüzey çekim ivmesi de uygundur). </a:t>
            </a:r>
          </a:p>
          <a:p>
            <a:pPr algn="just">
              <a:spcBef>
                <a:spcPct val="50000"/>
              </a:spcBef>
              <a:buFontTx/>
              <a:buNone/>
            </a:pPr>
            <a:r>
              <a:rPr lang="tr-TR" altLang="tr-TR" sz="2400">
                <a:latin typeface="Times New Roman" panose="02020603050405020304" pitchFamily="18" charset="0"/>
                <a:cs typeface="Times New Roman" panose="02020603050405020304" pitchFamily="18" charset="0"/>
              </a:rPr>
              <a:t>Atmosferinin %78 i azot, %21 i oksijendir. Demirce zengin merkezi çekirdeği saran dış çekirdek erimiş yarı sıvı madenlerden oluşur. Bu sıvının hareketi nedeniyle elektrik akımı ve manyetik alan oluşur.</a:t>
            </a:r>
            <a:endParaRPr lang="tr-TR" altLang="tr-TR" sz="1800">
              <a:latin typeface="Arial" panose="020B0604020202020204" pitchFamily="34" charset="0"/>
            </a:endParaRPr>
          </a:p>
        </p:txBody>
      </p:sp>
    </p:spTree>
    <p:extLst>
      <p:ext uri="{BB962C8B-B14F-4D97-AF65-F5344CB8AC3E}">
        <p14:creationId xmlns:p14="http://schemas.microsoft.com/office/powerpoint/2010/main" val="874677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lanet earth and moon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17" y="1202419"/>
            <a:ext cx="81153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8123" y="5774419"/>
            <a:ext cx="1803699" cy="246221"/>
          </a:xfrm>
          <a:prstGeom prst="rect">
            <a:avLst/>
          </a:prstGeom>
        </p:spPr>
        <p:txBody>
          <a:bodyPr wrap="none">
            <a:spAutoFit/>
          </a:bodyPr>
          <a:lstStyle/>
          <a:p>
            <a:r>
              <a:rPr lang="tr-TR" sz="1000" dirty="0"/>
              <a:t>https://www.shutterstock.com</a:t>
            </a:r>
          </a:p>
        </p:txBody>
      </p:sp>
    </p:spTree>
    <p:extLst>
      <p:ext uri="{BB962C8B-B14F-4D97-AF65-F5344CB8AC3E}">
        <p14:creationId xmlns:p14="http://schemas.microsoft.com/office/powerpoint/2010/main" val="3152526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earth's atmosphere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387" y="784497"/>
            <a:ext cx="8543236" cy="48064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8387" y="5590903"/>
            <a:ext cx="1707519" cy="246221"/>
          </a:xfrm>
          <a:prstGeom prst="rect">
            <a:avLst/>
          </a:prstGeom>
        </p:spPr>
        <p:txBody>
          <a:bodyPr wrap="none">
            <a:spAutoFit/>
          </a:bodyPr>
          <a:lstStyle/>
          <a:p>
            <a:r>
              <a:rPr lang="tr-TR" sz="1000" dirty="0"/>
              <a:t>https://www.sciencemag.org</a:t>
            </a:r>
          </a:p>
        </p:txBody>
      </p:sp>
    </p:spTree>
    <p:extLst>
      <p:ext uri="{BB962C8B-B14F-4D97-AF65-F5344CB8AC3E}">
        <p14:creationId xmlns:p14="http://schemas.microsoft.com/office/powerpoint/2010/main" val="205908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p:cNvSpPr>
          <p:nvPr>
            <p:ph type="title"/>
          </p:nvPr>
        </p:nvSpPr>
        <p:spPr/>
        <p:txBody>
          <a:bodyPr/>
          <a:lstStyle/>
          <a:p>
            <a:pPr eaLnBrk="1" hangingPunct="1"/>
            <a:r>
              <a:rPr lang="tr-TR" altLang="tr-TR" smtClean="0"/>
              <a:t>Güneş Sistemi</a:t>
            </a:r>
          </a:p>
        </p:txBody>
      </p:sp>
      <p:sp>
        <p:nvSpPr>
          <p:cNvPr id="215043" name="Rectangle 3"/>
          <p:cNvSpPr>
            <a:spLocks noGrp="1"/>
          </p:cNvSpPr>
          <p:nvPr>
            <p:ph type="body" idx="1"/>
          </p:nvPr>
        </p:nvSpPr>
        <p:spPr>
          <a:xfrm>
            <a:off x="468313" y="1628775"/>
            <a:ext cx="3462337" cy="4176713"/>
          </a:xfrm>
        </p:spPr>
        <p:txBody>
          <a:bodyPr>
            <a:normAutofit fontScale="92500"/>
          </a:bodyPr>
          <a:lstStyle/>
          <a:p>
            <a:pPr eaLnBrk="1" hangingPunct="1">
              <a:lnSpc>
                <a:spcPct val="80000"/>
              </a:lnSpc>
              <a:buFont typeface="Arial" panose="020B0604020202020204" pitchFamily="34" charset="0"/>
              <a:buNone/>
            </a:pPr>
            <a:r>
              <a:rPr lang="tr-TR" altLang="tr-TR" sz="1800" b="1" u="sng" dirty="0" smtClean="0"/>
              <a:t>Tanım:</a:t>
            </a:r>
            <a:r>
              <a:rPr lang="tr-TR" altLang="tr-TR" sz="1800" dirty="0" smtClean="0"/>
              <a:t> </a:t>
            </a:r>
          </a:p>
          <a:p>
            <a:pPr eaLnBrk="1" hangingPunct="1">
              <a:lnSpc>
                <a:spcPct val="80000"/>
              </a:lnSpc>
            </a:pPr>
            <a:r>
              <a:rPr lang="tr-TR" altLang="tr-TR" sz="1800" dirty="0" smtClean="0"/>
              <a:t>Güneş, 8 gezegen ve bunların uyduları (Güneş’ten uzaklık sırasına göre: Merkür, Venüs, Dünya, Mars, Jüpiter, Satürn, Uranüs ve Neptün)</a:t>
            </a:r>
          </a:p>
          <a:p>
            <a:pPr eaLnBrk="1" hangingPunct="1">
              <a:lnSpc>
                <a:spcPct val="80000"/>
              </a:lnSpc>
            </a:pPr>
            <a:r>
              <a:rPr lang="tr-TR" altLang="tr-TR" sz="1800" dirty="0" smtClean="0"/>
              <a:t>Cüce gezegenler ve bunların uyduları (</a:t>
            </a:r>
            <a:r>
              <a:rPr lang="tr-TR" altLang="tr-TR" sz="1800" dirty="0" err="1" smtClean="0"/>
              <a:t>Ceres</a:t>
            </a:r>
            <a:r>
              <a:rPr lang="tr-TR" altLang="tr-TR" sz="1800" dirty="0" smtClean="0"/>
              <a:t>, </a:t>
            </a:r>
            <a:r>
              <a:rPr lang="tr-TR" altLang="tr-TR" sz="1800" dirty="0" err="1" smtClean="0"/>
              <a:t>Pluto</a:t>
            </a:r>
            <a:r>
              <a:rPr lang="tr-TR" altLang="tr-TR" sz="1800" dirty="0" smtClean="0"/>
              <a:t> ve </a:t>
            </a:r>
            <a:r>
              <a:rPr lang="tr-TR" altLang="tr-TR" sz="1800" dirty="0" err="1" smtClean="0"/>
              <a:t>Eris</a:t>
            </a:r>
            <a:r>
              <a:rPr lang="tr-TR" altLang="tr-TR" sz="1800" dirty="0" smtClean="0"/>
              <a:t> gibi)</a:t>
            </a:r>
          </a:p>
          <a:p>
            <a:pPr eaLnBrk="1" hangingPunct="1">
              <a:lnSpc>
                <a:spcPct val="80000"/>
              </a:lnSpc>
            </a:pPr>
            <a:r>
              <a:rPr lang="tr-TR" altLang="tr-TR" sz="1800" dirty="0" smtClean="0"/>
              <a:t>Güneş sisteminin küçük nesneleri (Asteroidler – küçük gezegenler, Neptün ötesi küçük cisimler – </a:t>
            </a:r>
            <a:r>
              <a:rPr lang="tr-TR" altLang="tr-TR" sz="1800" dirty="0" err="1" smtClean="0"/>
              <a:t>Kuiper</a:t>
            </a:r>
            <a:r>
              <a:rPr lang="tr-TR" altLang="tr-TR" sz="1800" dirty="0" smtClean="0"/>
              <a:t> Kuşağı ve </a:t>
            </a:r>
            <a:r>
              <a:rPr lang="tr-TR" altLang="tr-TR" sz="1800" dirty="0" err="1" smtClean="0"/>
              <a:t>Oort</a:t>
            </a:r>
            <a:r>
              <a:rPr lang="tr-TR" altLang="tr-TR" sz="1800" dirty="0" smtClean="0"/>
              <a:t> Bulutu, kuyruklu yıldızlar ve meteorlar)</a:t>
            </a:r>
          </a:p>
          <a:p>
            <a:pPr eaLnBrk="1" hangingPunct="1">
              <a:lnSpc>
                <a:spcPct val="80000"/>
              </a:lnSpc>
            </a:pPr>
            <a:r>
              <a:rPr lang="tr-TR" altLang="tr-TR" sz="1800" dirty="0" smtClean="0"/>
              <a:t>Gezegenler arası gaz ve toz</a:t>
            </a:r>
          </a:p>
          <a:p>
            <a:pPr eaLnBrk="1" hangingPunct="1">
              <a:lnSpc>
                <a:spcPct val="80000"/>
              </a:lnSpc>
              <a:buFont typeface="Arial" panose="020B0604020202020204" pitchFamily="34" charset="0"/>
              <a:buNone/>
            </a:pPr>
            <a:endParaRPr lang="tr-TR" altLang="tr-TR" sz="1800" dirty="0" smtClean="0"/>
          </a:p>
          <a:p>
            <a:pPr eaLnBrk="1" hangingPunct="1">
              <a:lnSpc>
                <a:spcPct val="80000"/>
              </a:lnSpc>
              <a:buFont typeface="Arial" panose="020B0604020202020204" pitchFamily="34" charset="0"/>
              <a:buNone/>
            </a:pPr>
            <a:r>
              <a:rPr lang="tr-TR" altLang="tr-TR" sz="1800" dirty="0" smtClean="0"/>
              <a:t>Güneş sisteminin sınırı </a:t>
            </a:r>
            <a:r>
              <a:rPr lang="tr-TR" altLang="tr-TR" sz="1800" dirty="0" smtClean="0">
                <a:sym typeface="Wingdings" panose="05000000000000000000" pitchFamily="2" charset="2"/>
              </a:rPr>
              <a:t></a:t>
            </a:r>
            <a:endParaRPr lang="tr-TR" altLang="tr-TR" sz="1800" dirty="0" smtClean="0"/>
          </a:p>
        </p:txBody>
      </p:sp>
      <p:pic>
        <p:nvPicPr>
          <p:cNvPr id="215045" name="Picture 7" descr="outer-o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4005263"/>
            <a:ext cx="28733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5336" name="Text Box 8"/>
          <p:cNvSpPr txBox="1">
            <a:spLocks noChangeArrowheads="1"/>
          </p:cNvSpPr>
          <p:nvPr/>
        </p:nvSpPr>
        <p:spPr bwMode="auto">
          <a:xfrm>
            <a:off x="468313" y="5805488"/>
            <a:ext cx="4608512" cy="72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buFont typeface="Arial" panose="020B0604020202020204" pitchFamily="34" charset="0"/>
              <a:buNone/>
            </a:pPr>
            <a:r>
              <a:rPr lang="tr-TR" altLang="tr-TR" sz="1800" dirty="0"/>
              <a:t>Güneş</a:t>
            </a:r>
            <a:r>
              <a:rPr lang="tr-TR" altLang="tr-TR" sz="1800" dirty="0">
                <a:sym typeface="Wingdings" panose="05000000000000000000" pitchFamily="2" charset="2"/>
              </a:rPr>
              <a:t>’in çekim etkisinin son bulduğu yer</a:t>
            </a:r>
            <a:endParaRPr lang="tr-TR" altLang="tr-TR" sz="1800" dirty="0"/>
          </a:p>
          <a:p>
            <a:pPr eaLnBrk="1" hangingPunct="1">
              <a:spcBef>
                <a:spcPct val="50000"/>
              </a:spcBef>
              <a:buFontTx/>
              <a:buNone/>
            </a:pPr>
            <a:endParaRPr lang="tr-TR" altLang="tr-TR" sz="1800" dirty="0"/>
          </a:p>
        </p:txBody>
      </p:sp>
      <p:sp>
        <p:nvSpPr>
          <p:cNvPr id="215047" name="Text Box 9"/>
          <p:cNvSpPr txBox="1">
            <a:spLocks noChangeArrowheads="1"/>
          </p:cNvSpPr>
          <p:nvPr/>
        </p:nvSpPr>
        <p:spPr bwMode="auto">
          <a:xfrm>
            <a:off x="7019925" y="4508500"/>
            <a:ext cx="10810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olidFill>
                  <a:schemeClr val="bg1"/>
                </a:solidFill>
                <a:latin typeface="Arial" panose="020B0604020202020204" pitchFamily="34" charset="0"/>
              </a:rPr>
              <a:t>Oort Bulutu</a:t>
            </a:r>
          </a:p>
        </p:txBody>
      </p:sp>
      <p:sp>
        <p:nvSpPr>
          <p:cNvPr id="215048" name="Text Box 10"/>
          <p:cNvSpPr txBox="1">
            <a:spLocks noChangeArrowheads="1"/>
          </p:cNvSpPr>
          <p:nvPr/>
        </p:nvSpPr>
        <p:spPr bwMode="auto">
          <a:xfrm>
            <a:off x="5435600" y="5661025"/>
            <a:ext cx="1441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olidFill>
                  <a:schemeClr val="bg1"/>
                </a:solidFill>
                <a:latin typeface="Arial" panose="020B0604020202020204" pitchFamily="34" charset="0"/>
              </a:rPr>
              <a:t>Kuiper Kuşağı</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450" y="1440371"/>
            <a:ext cx="3932047" cy="2319908"/>
          </a:xfrm>
          <a:prstGeom prst="rect">
            <a:avLst/>
          </a:prstGeom>
        </p:spPr>
      </p:pic>
      <p:sp>
        <p:nvSpPr>
          <p:cNvPr id="11" name="Rectangle 10"/>
          <p:cNvSpPr/>
          <p:nvPr/>
        </p:nvSpPr>
        <p:spPr>
          <a:xfrm>
            <a:off x="4759163" y="3687073"/>
            <a:ext cx="2117887" cy="261610"/>
          </a:xfrm>
          <a:prstGeom prst="rect">
            <a:avLst/>
          </a:prstGeom>
        </p:spPr>
        <p:txBody>
          <a:bodyPr wrap="none">
            <a:spAutoFit/>
          </a:bodyPr>
          <a:lstStyle/>
          <a:p>
            <a:r>
              <a:rPr lang="tr-TR" sz="1100" dirty="0" smtClean="0"/>
              <a:t>https://commons.wikimedia.org</a:t>
            </a:r>
            <a:endParaRPr lang="tr-TR" sz="1100" dirty="0"/>
          </a:p>
        </p:txBody>
      </p:sp>
    </p:spTree>
    <p:extLst>
      <p:ext uri="{BB962C8B-B14F-4D97-AF65-F5344CB8AC3E}">
        <p14:creationId xmlns:p14="http://schemas.microsoft.com/office/powerpoint/2010/main" val="247107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5336"/>
                                        </p:tgtEl>
                                        <p:attrNameLst>
                                          <p:attrName>style.visibility</p:attrName>
                                        </p:attrNameLst>
                                      </p:cBhvr>
                                      <p:to>
                                        <p:strVal val="visible"/>
                                      </p:to>
                                    </p:set>
                                    <p:animEffect transition="in" filter="blinds(horizontal)">
                                      <p:cBhvr>
                                        <p:cTn id="7" dur="500"/>
                                        <p:tgtEl>
                                          <p:spTgt spid="355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WordArt 2"/>
          <p:cNvSpPr>
            <a:spLocks noChangeArrowheads="1" noChangeShapeType="1" noTextEdit="1"/>
          </p:cNvSpPr>
          <p:nvPr/>
        </p:nvSpPr>
        <p:spPr bwMode="auto">
          <a:xfrm>
            <a:off x="723900" y="712788"/>
            <a:ext cx="2228850" cy="647700"/>
          </a:xfrm>
          <a:prstGeom prst="rect">
            <a:avLst/>
          </a:prstGeom>
        </p:spPr>
        <p:txBody>
          <a:bodyPr wrap="none" fromWordArt="1">
            <a:prstTxWarp prst="textPlain">
              <a:avLst>
                <a:gd name="adj" fmla="val 50000"/>
              </a:avLst>
            </a:prstTxWarp>
          </a:bodyPr>
          <a:lstStyle/>
          <a:p>
            <a:pPr algn="ctr"/>
            <a:r>
              <a:rPr lang="tr-TR" sz="3600" i="1" kern="10" dirty="0">
                <a:ln w="9525">
                  <a:solidFill>
                    <a:srgbClr val="000000"/>
                  </a:solidFill>
                  <a:round/>
                  <a:headEnd/>
                  <a:tailEnd/>
                </a:ln>
                <a:solidFill>
                  <a:schemeClr val="accent1">
                    <a:lumMod val="75000"/>
                    <a:alpha val="50195"/>
                  </a:schemeClr>
                </a:solidFill>
                <a:effectLst>
                  <a:outerShdw dist="35921" dir="2700000" algn="ctr" rotWithShape="0">
                    <a:srgbClr val="808080"/>
                  </a:outerShdw>
                </a:effectLst>
                <a:latin typeface="Arial Black" panose="020B0A04020102020204" pitchFamily="34" charset="0"/>
              </a:rPr>
              <a:t>MARS</a:t>
            </a:r>
          </a:p>
        </p:txBody>
      </p:sp>
      <p:sp>
        <p:nvSpPr>
          <p:cNvPr id="233476" name="Text Box 4"/>
          <p:cNvSpPr txBox="1">
            <a:spLocks noChangeArrowheads="1"/>
          </p:cNvSpPr>
          <p:nvPr/>
        </p:nvSpPr>
        <p:spPr bwMode="auto">
          <a:xfrm>
            <a:off x="495300" y="1855788"/>
            <a:ext cx="8153400" cy="429101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tr-TR" altLang="tr-TR" sz="2400" dirty="0">
                <a:latin typeface="Times New Roman" panose="02020603050405020304" pitchFamily="18" charset="0"/>
                <a:cs typeface="Times New Roman" panose="02020603050405020304" pitchFamily="18" charset="0"/>
              </a:rPr>
              <a:t>Yer’in yarısı boyutundadır. Toprağı demir yönünden zengindir. Yüzeyinde derin ve uzun kanyonlar ve kraterlerin yanında çok büyük yanardağlar bulunmaktadır. 27 bin m yüksekliğindeki “</a:t>
            </a:r>
            <a:r>
              <a:rPr lang="tr-TR" altLang="tr-TR" sz="2400" dirty="0" err="1">
                <a:latin typeface="Times New Roman" panose="02020603050405020304" pitchFamily="18" charset="0"/>
                <a:cs typeface="Times New Roman" panose="02020603050405020304" pitchFamily="18" charset="0"/>
              </a:rPr>
              <a:t>Olympus</a:t>
            </a:r>
            <a:r>
              <a:rPr lang="tr-TR" altLang="tr-TR" sz="2400" dirty="0">
                <a:latin typeface="Times New Roman" panose="02020603050405020304" pitchFamily="18" charset="0"/>
                <a:cs typeface="Times New Roman" panose="02020603050405020304" pitchFamily="18" charset="0"/>
              </a:rPr>
              <a:t> Mars”, güneş sisteminin en yüksek dağıdır. </a:t>
            </a:r>
          </a:p>
          <a:p>
            <a:pPr>
              <a:spcBef>
                <a:spcPct val="50000"/>
              </a:spcBef>
              <a:buFontTx/>
              <a:buNone/>
            </a:pPr>
            <a:r>
              <a:rPr lang="tr-TR" altLang="tr-TR" sz="2400" dirty="0">
                <a:latin typeface="Times New Roman" panose="02020603050405020304" pitchFamily="18" charset="0"/>
                <a:cs typeface="Times New Roman" panose="02020603050405020304" pitchFamily="18" charset="0"/>
              </a:rPr>
              <a:t>Kutuplarda görülen beyaz başlıklar, donmuş karbondioksit gazıdır, az miktarda su buzu da vardır. Ortalama yüzey sıcaklığı 218 ° K </a:t>
            </a:r>
            <a:r>
              <a:rPr lang="tr-TR" altLang="tr-TR" sz="2400" dirty="0" err="1">
                <a:latin typeface="Times New Roman" panose="02020603050405020304" pitchFamily="18" charset="0"/>
                <a:cs typeface="Times New Roman" panose="02020603050405020304" pitchFamily="18" charset="0"/>
              </a:rPr>
              <a:t>dir</a:t>
            </a:r>
            <a:r>
              <a:rPr lang="tr-TR" altLang="tr-TR" sz="2400" dirty="0">
                <a:latin typeface="Times New Roman" panose="02020603050405020304" pitchFamily="18" charset="0"/>
                <a:cs typeface="Times New Roman" panose="02020603050405020304" pitchFamily="18" charset="0"/>
              </a:rPr>
              <a:t>. </a:t>
            </a:r>
          </a:p>
          <a:p>
            <a:pPr>
              <a:spcBef>
                <a:spcPct val="50000"/>
              </a:spcBef>
              <a:buFontTx/>
              <a:buNone/>
            </a:pPr>
            <a:r>
              <a:rPr lang="tr-TR" altLang="tr-TR" sz="2400" dirty="0">
                <a:latin typeface="Times New Roman" panose="02020603050405020304" pitchFamily="18" charset="0"/>
                <a:cs typeface="Times New Roman" panose="02020603050405020304" pitchFamily="18" charset="0"/>
              </a:rPr>
              <a:t>Ekvatoru yörünge düzlemine göre 23° 59’ eğiktir. Ayrıca dönme süresi 23 saat 37 dakikadır. Mars yılı 687 gündür. </a:t>
            </a:r>
          </a:p>
          <a:p>
            <a:pPr>
              <a:spcBef>
                <a:spcPct val="50000"/>
              </a:spcBef>
              <a:buFontTx/>
              <a:buNone/>
            </a:pPr>
            <a:r>
              <a:rPr lang="tr-TR" altLang="tr-TR" sz="2400" dirty="0">
                <a:latin typeface="Times New Roman" panose="02020603050405020304" pitchFamily="18" charset="0"/>
                <a:cs typeface="Times New Roman" panose="02020603050405020304" pitchFamily="18" charset="0"/>
              </a:rPr>
              <a:t>İki tane uydusu vardır (</a:t>
            </a:r>
            <a:r>
              <a:rPr lang="tr-TR" altLang="tr-TR" sz="2400" dirty="0" err="1">
                <a:latin typeface="Times New Roman" panose="02020603050405020304" pitchFamily="18" charset="0"/>
                <a:cs typeface="Times New Roman" panose="02020603050405020304" pitchFamily="18" charset="0"/>
              </a:rPr>
              <a:t>Phobos</a:t>
            </a:r>
            <a:r>
              <a:rPr lang="tr-TR" altLang="tr-TR" sz="2400" dirty="0">
                <a:latin typeface="Times New Roman" panose="02020603050405020304" pitchFamily="18" charset="0"/>
                <a:cs typeface="Times New Roman" panose="02020603050405020304" pitchFamily="18" charset="0"/>
              </a:rPr>
              <a:t> ve </a:t>
            </a:r>
            <a:r>
              <a:rPr lang="tr-TR" altLang="tr-TR" sz="2400" dirty="0" err="1">
                <a:latin typeface="Times New Roman" panose="02020603050405020304" pitchFamily="18" charset="0"/>
                <a:cs typeface="Times New Roman" panose="02020603050405020304" pitchFamily="18" charset="0"/>
              </a:rPr>
              <a:t>Deimos</a:t>
            </a:r>
            <a:r>
              <a:rPr lang="tr-TR" altLang="tr-TR" sz="2400" dirty="0">
                <a:latin typeface="Times New Roman" panose="02020603050405020304" pitchFamily="18" charset="0"/>
                <a:cs typeface="Times New Roman" panose="02020603050405020304" pitchFamily="18" charset="0"/>
              </a:rPr>
              <a:t>).</a:t>
            </a:r>
            <a:endParaRPr lang="tr-TR" altLang="tr-TR" sz="1800" dirty="0">
              <a:latin typeface="Arial" panose="020B0604020202020204" pitchFamily="34" charset="0"/>
            </a:endParaRPr>
          </a:p>
        </p:txBody>
      </p:sp>
    </p:spTree>
    <p:extLst>
      <p:ext uri="{BB962C8B-B14F-4D97-AF65-F5344CB8AC3E}">
        <p14:creationId xmlns:p14="http://schemas.microsoft.com/office/powerpoint/2010/main" val="666749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descr="F06-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3068638"/>
            <a:ext cx="3313113"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499" name="Text Box 3"/>
          <p:cNvSpPr txBox="1">
            <a:spLocks noChangeArrowheads="1"/>
          </p:cNvSpPr>
          <p:nvPr/>
        </p:nvSpPr>
        <p:spPr bwMode="auto">
          <a:xfrm>
            <a:off x="495300" y="609600"/>
            <a:ext cx="2362200" cy="45767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tr-TR" altLang="tr-TR" sz="2800">
                <a:latin typeface="Times New Roman" panose="02020603050405020304" pitchFamily="18" charset="0"/>
                <a:cs typeface="Times New Roman" panose="02020603050405020304" pitchFamily="18" charset="0"/>
              </a:rPr>
              <a:t>Mars’ın Uzaydan ve</a:t>
            </a:r>
            <a:r>
              <a:rPr lang="tr-TR" altLang="tr-TR" sz="2800">
                <a:solidFill>
                  <a:schemeClr val="bg1"/>
                </a:solidFill>
                <a:latin typeface="Times New Roman" panose="02020603050405020304" pitchFamily="18" charset="0"/>
                <a:cs typeface="Times New Roman" panose="02020603050405020304" pitchFamily="18" charset="0"/>
              </a:rPr>
              <a:t> </a:t>
            </a:r>
            <a:r>
              <a:rPr lang="tr-TR" altLang="tr-TR" sz="2800">
                <a:latin typeface="Times New Roman" panose="02020603050405020304" pitchFamily="18" charset="0"/>
                <a:cs typeface="Times New Roman" panose="02020603050405020304" pitchFamily="18" charset="0"/>
              </a:rPr>
              <a:t>Dünya’dan görünüşü. </a:t>
            </a:r>
            <a:endParaRPr lang="tr-TR" altLang="tr-TR" sz="2400">
              <a:latin typeface="Times New Roman" panose="02020603050405020304" pitchFamily="18" charset="0"/>
              <a:cs typeface="Times New Roman" panose="02020603050405020304" pitchFamily="18" charset="0"/>
            </a:endParaRPr>
          </a:p>
          <a:p>
            <a:pPr>
              <a:spcBef>
                <a:spcPct val="50000"/>
              </a:spcBef>
              <a:buFontTx/>
              <a:buNone/>
            </a:pPr>
            <a:r>
              <a:rPr lang="tr-TR" altLang="tr-TR" sz="2800">
                <a:latin typeface="Times New Roman" panose="02020603050405020304" pitchFamily="18" charset="0"/>
                <a:cs typeface="Times New Roman" panose="02020603050405020304" pitchFamily="18" charset="0"/>
              </a:rPr>
              <a:t>En düşük ısı kutuplarda (160 °K ~ -110 °C). Ortalama sıcaklığı -55 °C. </a:t>
            </a:r>
            <a:endParaRPr lang="tr-TR" altLang="tr-TR" sz="1800">
              <a:latin typeface="Arial" panose="020B0604020202020204" pitchFamily="34" charset="0"/>
            </a:endParaRPr>
          </a:p>
        </p:txBody>
      </p:sp>
      <p:pic>
        <p:nvPicPr>
          <p:cNvPr id="234500" name="Picture 5" descr="http://upload.wikimedia.org/wikipedia/commons/8/82/Mars_and_Syrtis_Major_-_GPN-2000-0009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620713"/>
            <a:ext cx="2951163"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072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2" descr="F06-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3" y="266700"/>
            <a:ext cx="60229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046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3288" y="152400"/>
            <a:ext cx="5148262" cy="324008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236547" name="AutoShape 3"/>
          <p:cNvSpPr>
            <a:spLocks noChangeArrowheads="1"/>
          </p:cNvSpPr>
          <p:nvPr/>
        </p:nvSpPr>
        <p:spPr bwMode="auto">
          <a:xfrm>
            <a:off x="419100" y="392113"/>
            <a:ext cx="2703513" cy="2046287"/>
          </a:xfrm>
          <a:prstGeom prst="roundRect">
            <a:avLst>
              <a:gd name="adj" fmla="val 93"/>
            </a:avLst>
          </a:prstGeom>
          <a:solidFill>
            <a:srgbClr val="E6E6E6"/>
          </a:solidFill>
          <a:ln w="9525">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36548" name="Text Box 4"/>
          <p:cNvSpPr txBox="1">
            <a:spLocks noChangeArrowheads="1"/>
          </p:cNvSpPr>
          <p:nvPr/>
        </p:nvSpPr>
        <p:spPr bwMode="auto">
          <a:xfrm>
            <a:off x="571500" y="468313"/>
            <a:ext cx="26622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723900" algn="l"/>
                <a:tab pos="1447800" algn="l"/>
                <a:tab pos="2171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723900" algn="l"/>
                <a:tab pos="1447800" algn="l"/>
                <a:tab pos="2171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723900" algn="l"/>
                <a:tab pos="1447800" algn="l"/>
                <a:tab pos="2171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9pPr>
          </a:lstStyle>
          <a:p>
            <a:pPr eaLnBrk="1">
              <a:spcBef>
                <a:spcPct val="0"/>
              </a:spcBef>
              <a:buFontTx/>
              <a:buNone/>
            </a:pPr>
            <a:r>
              <a:rPr lang="en-GB" altLang="tr-TR">
                <a:solidFill>
                  <a:srgbClr val="993366"/>
                </a:solidFill>
                <a:latin typeface="Chancery L"/>
                <a:cs typeface="Times New Roman" panose="02020603050405020304" pitchFamily="18" charset="0"/>
              </a:rPr>
              <a:t>Olympus </a:t>
            </a:r>
            <a:r>
              <a:rPr lang="tr-TR" altLang="tr-TR">
                <a:solidFill>
                  <a:srgbClr val="993366"/>
                </a:solidFill>
                <a:latin typeface="Chancery L"/>
                <a:cs typeface="Times New Roman" panose="02020603050405020304" pitchFamily="18" charset="0"/>
              </a:rPr>
              <a:t>Dağı</a:t>
            </a:r>
            <a:r>
              <a:rPr lang="en-GB" altLang="tr-TR">
                <a:solidFill>
                  <a:srgbClr val="993366"/>
                </a:solidFill>
                <a:latin typeface="Chancery L"/>
                <a:cs typeface="Times New Roman" panose="02020603050405020304" pitchFamily="18" charset="0"/>
              </a:rPr>
              <a:t> </a:t>
            </a:r>
            <a:endParaRPr lang="en-GB" altLang="tr-TR" sz="1800">
              <a:latin typeface="Arial" panose="020B0604020202020204" pitchFamily="34" charset="0"/>
            </a:endParaRPr>
          </a:p>
        </p:txBody>
      </p:sp>
      <p:sp>
        <p:nvSpPr>
          <p:cNvPr id="236549" name="Text Box 5"/>
          <p:cNvSpPr txBox="1">
            <a:spLocks noChangeArrowheads="1"/>
          </p:cNvSpPr>
          <p:nvPr/>
        </p:nvSpPr>
        <p:spPr bwMode="auto">
          <a:xfrm>
            <a:off x="647700" y="1001713"/>
            <a:ext cx="22860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tabLst>
                <a:tab pos="723900" algn="l"/>
                <a:tab pos="14478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723900" algn="l"/>
                <a:tab pos="14478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723900" algn="l"/>
                <a:tab pos="14478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723900" algn="l"/>
                <a:tab pos="14478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723900" algn="l"/>
                <a:tab pos="14478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23900" algn="l"/>
                <a:tab pos="14478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23900" algn="l"/>
                <a:tab pos="14478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23900" algn="l"/>
                <a:tab pos="14478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23900" algn="l"/>
                <a:tab pos="1447800" algn="l"/>
              </a:tabLst>
              <a:defRPr sz="2000">
                <a:solidFill>
                  <a:schemeClr val="tx1"/>
                </a:solidFill>
                <a:latin typeface="Calibri" panose="020F0502020204030204" pitchFamily="34" charset="0"/>
              </a:defRPr>
            </a:lvl9pPr>
          </a:lstStyle>
          <a:p>
            <a:pPr eaLnBrk="1">
              <a:spcBef>
                <a:spcPct val="0"/>
              </a:spcBef>
              <a:buFontTx/>
              <a:buNone/>
            </a:pPr>
            <a:r>
              <a:rPr lang="tr-TR" altLang="tr-TR" sz="2400">
                <a:solidFill>
                  <a:srgbClr val="000000"/>
                </a:solidFill>
                <a:latin typeface="Chancery L"/>
                <a:cs typeface="Times New Roman" panose="02020603050405020304" pitchFamily="18" charset="0"/>
              </a:rPr>
              <a:t>Güneş Sisteminin en büyük yanar-dağı</a:t>
            </a:r>
            <a:r>
              <a:rPr lang="en-GB" altLang="tr-TR" sz="2400">
                <a:solidFill>
                  <a:srgbClr val="000000"/>
                </a:solidFill>
                <a:latin typeface="Chancery L"/>
                <a:cs typeface="Times New Roman" panose="02020603050405020304" pitchFamily="18" charset="0"/>
              </a:rPr>
              <a:t> </a:t>
            </a:r>
            <a:endParaRPr lang="en-GB" altLang="tr-TR" sz="1800">
              <a:latin typeface="Arial" panose="020B0604020202020204" pitchFamily="34" charset="0"/>
            </a:endParaRPr>
          </a:p>
        </p:txBody>
      </p:sp>
      <p:sp>
        <p:nvSpPr>
          <p:cNvPr id="236550" name="Text Box 6"/>
          <p:cNvSpPr txBox="1">
            <a:spLocks noChangeArrowheads="1"/>
          </p:cNvSpPr>
          <p:nvPr/>
        </p:nvSpPr>
        <p:spPr bwMode="auto">
          <a:xfrm>
            <a:off x="1104900" y="2068513"/>
            <a:ext cx="196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7239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7239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7239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7239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7239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239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239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239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23900" algn="l"/>
              </a:tabLst>
              <a:defRPr sz="2000">
                <a:solidFill>
                  <a:schemeClr val="tx1"/>
                </a:solidFill>
                <a:latin typeface="Calibri" panose="020F0502020204030204" pitchFamily="34" charset="0"/>
              </a:defRPr>
            </a:lvl9pPr>
          </a:lstStyle>
          <a:p>
            <a:pPr eaLnBrk="1">
              <a:spcBef>
                <a:spcPct val="0"/>
              </a:spcBef>
              <a:buFontTx/>
              <a:buNone/>
            </a:pPr>
            <a:r>
              <a:rPr lang="tr-TR" altLang="tr-TR" sz="2000">
                <a:solidFill>
                  <a:srgbClr val="008000"/>
                </a:solidFill>
                <a:latin typeface="Chancery L"/>
                <a:cs typeface="Times New Roman" panose="02020603050405020304" pitchFamily="18" charset="0"/>
              </a:rPr>
              <a:t>Yüksekliği </a:t>
            </a:r>
            <a:r>
              <a:rPr lang="en-GB" altLang="tr-TR" sz="2000">
                <a:solidFill>
                  <a:srgbClr val="008000"/>
                </a:solidFill>
                <a:latin typeface="Chancery L"/>
                <a:cs typeface="Times New Roman" panose="02020603050405020304" pitchFamily="18" charset="0"/>
              </a:rPr>
              <a:t>25 km!</a:t>
            </a:r>
            <a:endParaRPr lang="en-GB" altLang="tr-TR" sz="1800">
              <a:latin typeface="Arial" panose="020B0604020202020204" pitchFamily="34" charset="0"/>
            </a:endParaRPr>
          </a:p>
        </p:txBody>
      </p:sp>
      <p:pic>
        <p:nvPicPr>
          <p:cNvPr id="2365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465513"/>
            <a:ext cx="5710238" cy="3240087"/>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236552" name="AutoShape 8"/>
          <p:cNvSpPr>
            <a:spLocks noChangeArrowheads="1"/>
          </p:cNvSpPr>
          <p:nvPr/>
        </p:nvSpPr>
        <p:spPr bwMode="auto">
          <a:xfrm>
            <a:off x="5892800" y="3867150"/>
            <a:ext cx="3213100" cy="2228850"/>
          </a:xfrm>
          <a:prstGeom prst="roundRect">
            <a:avLst>
              <a:gd name="adj" fmla="val 69"/>
            </a:avLst>
          </a:prstGeom>
          <a:solidFill>
            <a:srgbClr val="E6E6E6"/>
          </a:solidFill>
          <a:ln w="9525">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36553" name="Text Box 9"/>
          <p:cNvSpPr txBox="1">
            <a:spLocks noChangeArrowheads="1"/>
          </p:cNvSpPr>
          <p:nvPr/>
        </p:nvSpPr>
        <p:spPr bwMode="auto">
          <a:xfrm>
            <a:off x="5942013" y="3867150"/>
            <a:ext cx="300037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723900" algn="l"/>
                <a:tab pos="1447800" algn="l"/>
                <a:tab pos="2171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723900" algn="l"/>
                <a:tab pos="1447800" algn="l"/>
                <a:tab pos="2171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723900" algn="l"/>
                <a:tab pos="1447800" algn="l"/>
                <a:tab pos="2171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9pPr>
          </a:lstStyle>
          <a:p>
            <a:pPr eaLnBrk="1">
              <a:spcBef>
                <a:spcPct val="0"/>
              </a:spcBef>
              <a:buFontTx/>
              <a:buNone/>
            </a:pPr>
            <a:r>
              <a:rPr lang="en-GB" altLang="tr-TR">
                <a:solidFill>
                  <a:srgbClr val="993366"/>
                </a:solidFill>
                <a:latin typeface="Chancery L"/>
                <a:cs typeface="Times New Roman" panose="02020603050405020304" pitchFamily="18" charset="0"/>
              </a:rPr>
              <a:t>Marineris</a:t>
            </a:r>
            <a:r>
              <a:rPr lang="tr-TR" altLang="tr-TR">
                <a:solidFill>
                  <a:srgbClr val="993366"/>
                </a:solidFill>
                <a:latin typeface="Chancery L"/>
                <a:cs typeface="Times New Roman" panose="02020603050405020304" pitchFamily="18" charset="0"/>
              </a:rPr>
              <a:t> Vadisi</a:t>
            </a:r>
            <a:r>
              <a:rPr lang="en-GB" altLang="tr-TR">
                <a:solidFill>
                  <a:srgbClr val="993366"/>
                </a:solidFill>
                <a:latin typeface="Chancery L"/>
                <a:cs typeface="Times New Roman" panose="02020603050405020304" pitchFamily="18" charset="0"/>
              </a:rPr>
              <a:t> </a:t>
            </a:r>
            <a:endParaRPr lang="en-GB" altLang="tr-TR" sz="1800">
              <a:latin typeface="Arial" panose="020B0604020202020204" pitchFamily="34" charset="0"/>
            </a:endParaRPr>
          </a:p>
        </p:txBody>
      </p:sp>
      <p:sp>
        <p:nvSpPr>
          <p:cNvPr id="236554" name="Text Box 10"/>
          <p:cNvSpPr txBox="1">
            <a:spLocks noChangeArrowheads="1"/>
          </p:cNvSpPr>
          <p:nvPr/>
        </p:nvSpPr>
        <p:spPr bwMode="auto">
          <a:xfrm>
            <a:off x="6057900" y="4297363"/>
            <a:ext cx="25479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tabLst>
                <a:tab pos="723900" algn="l"/>
                <a:tab pos="14478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723900" algn="l"/>
                <a:tab pos="14478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723900" algn="l"/>
                <a:tab pos="14478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723900" algn="l"/>
                <a:tab pos="14478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723900" algn="l"/>
                <a:tab pos="14478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23900" algn="l"/>
                <a:tab pos="14478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23900" algn="l"/>
                <a:tab pos="14478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23900" algn="l"/>
                <a:tab pos="14478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23900" algn="l"/>
                <a:tab pos="1447800" algn="l"/>
              </a:tabLst>
              <a:defRPr sz="2000">
                <a:solidFill>
                  <a:schemeClr val="tx1"/>
                </a:solidFill>
                <a:latin typeface="Calibri" panose="020F0502020204030204" pitchFamily="34" charset="0"/>
              </a:defRPr>
            </a:lvl9pPr>
          </a:lstStyle>
          <a:p>
            <a:pPr eaLnBrk="1">
              <a:spcBef>
                <a:spcPct val="0"/>
              </a:spcBef>
              <a:buFontTx/>
              <a:buNone/>
            </a:pPr>
            <a:r>
              <a:rPr lang="tr-TR" altLang="tr-TR" sz="2400">
                <a:solidFill>
                  <a:srgbClr val="000000"/>
                </a:solidFill>
                <a:latin typeface="Chancery L"/>
                <a:cs typeface="Times New Roman" panose="02020603050405020304" pitchFamily="18" charset="0"/>
              </a:rPr>
              <a:t>Güneş Sisteminin en büyük vadisi</a:t>
            </a:r>
            <a:r>
              <a:rPr lang="en-GB" altLang="tr-TR" sz="2400">
                <a:solidFill>
                  <a:srgbClr val="000000"/>
                </a:solidFill>
                <a:latin typeface="Chancery L"/>
                <a:cs typeface="Times New Roman" panose="02020603050405020304" pitchFamily="18" charset="0"/>
              </a:rPr>
              <a:t> </a:t>
            </a:r>
            <a:endParaRPr lang="en-GB" altLang="tr-TR" sz="1800">
              <a:latin typeface="Arial" panose="020B0604020202020204" pitchFamily="34" charset="0"/>
            </a:endParaRPr>
          </a:p>
        </p:txBody>
      </p:sp>
      <p:sp>
        <p:nvSpPr>
          <p:cNvPr id="236555" name="Text Box 11"/>
          <p:cNvSpPr txBox="1">
            <a:spLocks noChangeArrowheads="1"/>
          </p:cNvSpPr>
          <p:nvPr/>
        </p:nvSpPr>
        <p:spPr bwMode="auto">
          <a:xfrm>
            <a:off x="6057900" y="5029200"/>
            <a:ext cx="2778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723900" algn="l"/>
                <a:tab pos="1447800" algn="l"/>
                <a:tab pos="2171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723900" algn="l"/>
                <a:tab pos="1447800" algn="l"/>
                <a:tab pos="2171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723900" algn="l"/>
                <a:tab pos="1447800" algn="l"/>
                <a:tab pos="2171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9pPr>
          </a:lstStyle>
          <a:p>
            <a:pPr eaLnBrk="1">
              <a:spcBef>
                <a:spcPct val="0"/>
              </a:spcBef>
              <a:buFontTx/>
              <a:buNone/>
            </a:pPr>
            <a:r>
              <a:rPr lang="tr-TR" altLang="tr-TR" sz="2000">
                <a:solidFill>
                  <a:srgbClr val="993366"/>
                </a:solidFill>
                <a:latin typeface="Chancery L"/>
                <a:cs typeface="Times New Roman" panose="02020603050405020304" pitchFamily="18" charset="0"/>
              </a:rPr>
              <a:t>Uzunluğu </a:t>
            </a:r>
            <a:r>
              <a:rPr lang="en-GB" altLang="tr-TR" sz="2000">
                <a:solidFill>
                  <a:srgbClr val="993366"/>
                </a:solidFill>
                <a:latin typeface="Chancery L"/>
                <a:cs typeface="Times New Roman" panose="02020603050405020304" pitchFamily="18" charset="0"/>
              </a:rPr>
              <a:t>4000 km </a:t>
            </a:r>
            <a:endParaRPr lang="tr-TR" altLang="tr-TR" sz="2400">
              <a:latin typeface="Times New Roman" panose="02020603050405020304" pitchFamily="18" charset="0"/>
              <a:cs typeface="Times New Roman" panose="02020603050405020304" pitchFamily="18" charset="0"/>
            </a:endParaRPr>
          </a:p>
          <a:p>
            <a:pPr eaLnBrk="1">
              <a:spcBef>
                <a:spcPct val="0"/>
              </a:spcBef>
              <a:buFontTx/>
              <a:buNone/>
            </a:pPr>
            <a:r>
              <a:rPr lang="tr-TR" altLang="tr-TR" sz="2000">
                <a:solidFill>
                  <a:srgbClr val="993366"/>
                </a:solidFill>
                <a:latin typeface="Chancery L"/>
                <a:cs typeface="Times New Roman" panose="02020603050405020304" pitchFamily="18" charset="0"/>
              </a:rPr>
              <a:t>Sağ üstte </a:t>
            </a:r>
            <a:r>
              <a:rPr lang="en-GB" altLang="tr-TR" sz="2000">
                <a:solidFill>
                  <a:srgbClr val="993366"/>
                </a:solidFill>
                <a:latin typeface="Chancery L"/>
                <a:cs typeface="Times New Roman" panose="02020603050405020304" pitchFamily="18" charset="0"/>
              </a:rPr>
              <a:t>Grand Canyon</a:t>
            </a:r>
            <a:endParaRPr lang="en-GB" altLang="tr-TR" sz="1800">
              <a:latin typeface="Arial" panose="020B0604020202020204" pitchFamily="34" charset="0"/>
            </a:endParaRPr>
          </a:p>
        </p:txBody>
      </p:sp>
    </p:spTree>
    <p:extLst>
      <p:ext uri="{BB962C8B-B14F-4D97-AF65-F5344CB8AC3E}">
        <p14:creationId xmlns:p14="http://schemas.microsoft.com/office/powerpoint/2010/main" val="555958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AutoShape 2"/>
          <p:cNvSpPr>
            <a:spLocks noChangeArrowheads="1"/>
          </p:cNvSpPr>
          <p:nvPr/>
        </p:nvSpPr>
        <p:spPr bwMode="auto">
          <a:xfrm>
            <a:off x="827088" y="0"/>
            <a:ext cx="7705725" cy="517525"/>
          </a:xfrm>
          <a:prstGeom prst="roundRect">
            <a:avLst>
              <a:gd name="adj" fmla="val 306"/>
            </a:avLst>
          </a:prstGeom>
          <a:solidFill>
            <a:srgbClr val="E6FF00"/>
          </a:solidFill>
          <a:ln w="9525">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37571" name="Text Box 3"/>
          <p:cNvSpPr txBox="1">
            <a:spLocks noChangeArrowheads="1"/>
          </p:cNvSpPr>
          <p:nvPr/>
        </p:nvSpPr>
        <p:spPr bwMode="auto">
          <a:xfrm>
            <a:off x="1187450" y="111125"/>
            <a:ext cx="6862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723900" algn="l"/>
                <a:tab pos="1447800" algn="l"/>
                <a:tab pos="2171700" algn="l"/>
                <a:tab pos="2895600" algn="l"/>
                <a:tab pos="3619500" algn="l"/>
                <a:tab pos="4343400" algn="l"/>
                <a:tab pos="50673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723900" algn="l"/>
                <a:tab pos="1447800" algn="l"/>
                <a:tab pos="2171700" algn="l"/>
                <a:tab pos="2895600" algn="l"/>
                <a:tab pos="3619500" algn="l"/>
                <a:tab pos="4343400" algn="l"/>
                <a:tab pos="50673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723900" algn="l"/>
                <a:tab pos="1447800" algn="l"/>
                <a:tab pos="2171700" algn="l"/>
                <a:tab pos="2895600" algn="l"/>
                <a:tab pos="3619500" algn="l"/>
                <a:tab pos="4343400" algn="l"/>
                <a:tab pos="50673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723900" algn="l"/>
                <a:tab pos="1447800" algn="l"/>
                <a:tab pos="2171700" algn="l"/>
                <a:tab pos="2895600" algn="l"/>
                <a:tab pos="3619500" algn="l"/>
                <a:tab pos="4343400" algn="l"/>
                <a:tab pos="50673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723900" algn="l"/>
                <a:tab pos="1447800" algn="l"/>
                <a:tab pos="2171700" algn="l"/>
                <a:tab pos="2895600" algn="l"/>
                <a:tab pos="3619500" algn="l"/>
                <a:tab pos="4343400" algn="l"/>
                <a:tab pos="50673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Lst>
              <a:defRPr sz="2000">
                <a:solidFill>
                  <a:schemeClr val="tx1"/>
                </a:solidFill>
                <a:latin typeface="Calibri" panose="020F0502020204030204" pitchFamily="34" charset="0"/>
              </a:defRPr>
            </a:lvl9pPr>
          </a:lstStyle>
          <a:p>
            <a:pPr eaLnBrk="1">
              <a:spcBef>
                <a:spcPct val="0"/>
              </a:spcBef>
              <a:buFontTx/>
              <a:buNone/>
            </a:pPr>
            <a:r>
              <a:rPr lang="tr-TR" altLang="tr-TR" sz="2400">
                <a:solidFill>
                  <a:srgbClr val="000000"/>
                </a:solidFill>
                <a:latin typeface="Chancery L"/>
                <a:cs typeface="Times New Roman" panose="02020603050405020304" pitchFamily="18" charset="0"/>
              </a:rPr>
              <a:t>Heryerde Sıvı suyun varlığını kanıtlayan aşınmalar</a:t>
            </a:r>
            <a:r>
              <a:rPr lang="en-GB" altLang="tr-TR" sz="2400">
                <a:solidFill>
                  <a:srgbClr val="000000"/>
                </a:solidFill>
                <a:latin typeface="Chancery L"/>
                <a:cs typeface="Times New Roman" panose="02020603050405020304" pitchFamily="18" charset="0"/>
              </a:rPr>
              <a:t>!</a:t>
            </a:r>
            <a:endParaRPr lang="en-GB" altLang="tr-TR" sz="1800">
              <a:latin typeface="Arial" panose="020B0604020202020204" pitchFamily="34" charset="0"/>
            </a:endParaRPr>
          </a:p>
        </p:txBody>
      </p:sp>
      <p:pic>
        <p:nvPicPr>
          <p:cNvPr id="2375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625" y="2601913"/>
            <a:ext cx="4679950" cy="3240087"/>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 y="620713"/>
            <a:ext cx="3986213" cy="5761037"/>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237574" name="Text Box 6"/>
          <p:cNvSpPr txBox="1">
            <a:spLocks noChangeArrowheads="1"/>
          </p:cNvSpPr>
          <p:nvPr/>
        </p:nvSpPr>
        <p:spPr bwMode="auto">
          <a:xfrm>
            <a:off x="534988" y="6564313"/>
            <a:ext cx="2890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tabLst>
                <a:tab pos="723900" algn="l"/>
                <a:tab pos="1447800" algn="l"/>
                <a:tab pos="2171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723900" algn="l"/>
                <a:tab pos="1447800" algn="l"/>
                <a:tab pos="2171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723900" algn="l"/>
                <a:tab pos="1447800" algn="l"/>
                <a:tab pos="2171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23900" algn="l"/>
                <a:tab pos="1447800" algn="l"/>
                <a:tab pos="2171700" algn="l"/>
              </a:tabLst>
              <a:defRPr sz="2000">
                <a:solidFill>
                  <a:schemeClr val="tx1"/>
                </a:solidFill>
                <a:latin typeface="Calibri" panose="020F0502020204030204" pitchFamily="34" charset="0"/>
              </a:defRPr>
            </a:lvl9pPr>
          </a:lstStyle>
          <a:p>
            <a:pPr eaLnBrk="1">
              <a:lnSpc>
                <a:spcPct val="97000"/>
              </a:lnSpc>
              <a:spcBef>
                <a:spcPct val="0"/>
              </a:spcBef>
              <a:buFontTx/>
              <a:buNone/>
            </a:pPr>
            <a:r>
              <a:rPr lang="en-GB" altLang="tr-TR" sz="1400">
                <a:solidFill>
                  <a:srgbClr val="993366"/>
                </a:solidFill>
                <a:latin typeface="Times New Roman" panose="02020603050405020304" pitchFamily="18" charset="0"/>
                <a:cs typeface="Times New Roman" panose="02020603050405020304" pitchFamily="18" charset="0"/>
              </a:rPr>
              <a:t>“</a:t>
            </a:r>
            <a:r>
              <a:rPr lang="tr-TR" altLang="tr-TR" sz="1400">
                <a:solidFill>
                  <a:srgbClr val="993366"/>
                </a:solidFill>
                <a:latin typeface="Times New Roman" panose="02020603050405020304" pitchFamily="18" charset="0"/>
                <a:cs typeface="Times New Roman" panose="02020603050405020304" pitchFamily="18" charset="0"/>
              </a:rPr>
              <a:t>Çıkış</a:t>
            </a:r>
            <a:r>
              <a:rPr lang="en-GB" altLang="tr-TR" sz="1400">
                <a:solidFill>
                  <a:srgbClr val="993366"/>
                </a:solidFill>
                <a:latin typeface="Times New Roman" panose="02020603050405020304" pitchFamily="18" charset="0"/>
                <a:cs typeface="Times New Roman" panose="02020603050405020304" pitchFamily="18" charset="0"/>
              </a:rPr>
              <a:t>” </a:t>
            </a:r>
            <a:r>
              <a:rPr lang="tr-TR" altLang="tr-TR" sz="1400">
                <a:solidFill>
                  <a:srgbClr val="993366"/>
                </a:solidFill>
                <a:latin typeface="Times New Roman" panose="02020603050405020304" pitchFamily="18" charset="0"/>
                <a:cs typeface="Times New Roman" panose="02020603050405020304" pitchFamily="18" charset="0"/>
              </a:rPr>
              <a:t>kanalı</a:t>
            </a:r>
            <a:r>
              <a:rPr lang="en-GB" altLang="tr-TR" sz="1400">
                <a:solidFill>
                  <a:srgbClr val="993366"/>
                </a:solidFill>
                <a:latin typeface="Times New Roman" panose="02020603050405020304" pitchFamily="18" charset="0"/>
                <a:cs typeface="Times New Roman" panose="02020603050405020304" pitchFamily="18" charset="0"/>
              </a:rPr>
              <a:t>, </a:t>
            </a:r>
            <a:r>
              <a:rPr lang="tr-TR" altLang="tr-TR" sz="1400">
                <a:solidFill>
                  <a:srgbClr val="993366"/>
                </a:solidFill>
                <a:latin typeface="Times New Roman" panose="02020603050405020304" pitchFamily="18" charset="0"/>
                <a:cs typeface="Times New Roman" panose="02020603050405020304" pitchFamily="18" charset="0"/>
              </a:rPr>
              <a:t>sel bölgesi</a:t>
            </a:r>
            <a:r>
              <a:rPr lang="en-GB" altLang="tr-TR" sz="1400">
                <a:solidFill>
                  <a:srgbClr val="993366"/>
                </a:solidFill>
                <a:latin typeface="Times New Roman" panose="02020603050405020304" pitchFamily="18" charset="0"/>
                <a:cs typeface="Times New Roman" panose="02020603050405020304" pitchFamily="18" charset="0"/>
              </a:rPr>
              <a:t> </a:t>
            </a:r>
            <a:endParaRPr lang="en-GB" altLang="tr-TR" sz="1800">
              <a:latin typeface="Arial" panose="020B0604020202020204" pitchFamily="34" charset="0"/>
            </a:endParaRPr>
          </a:p>
        </p:txBody>
      </p:sp>
      <p:sp>
        <p:nvSpPr>
          <p:cNvPr id="237575" name="Text Box 7"/>
          <p:cNvSpPr txBox="1">
            <a:spLocks noChangeArrowheads="1"/>
          </p:cNvSpPr>
          <p:nvPr/>
        </p:nvSpPr>
        <p:spPr bwMode="auto">
          <a:xfrm>
            <a:off x="5280025" y="5954713"/>
            <a:ext cx="32940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tabLst>
                <a:tab pos="723900" algn="l"/>
                <a:tab pos="1447800" algn="l"/>
                <a:tab pos="2171700" algn="l"/>
                <a:tab pos="28956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723900" algn="l"/>
                <a:tab pos="1447800" algn="l"/>
                <a:tab pos="2171700" algn="l"/>
                <a:tab pos="28956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723900" algn="l"/>
                <a:tab pos="1447800" algn="l"/>
                <a:tab pos="2171700" algn="l"/>
                <a:tab pos="28956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723900" algn="l"/>
                <a:tab pos="1447800" algn="l"/>
                <a:tab pos="2171700" algn="l"/>
                <a:tab pos="28956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723900" algn="l"/>
                <a:tab pos="1447800" algn="l"/>
                <a:tab pos="2171700" algn="l"/>
                <a:tab pos="28956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Lst>
              <a:defRPr sz="2000">
                <a:solidFill>
                  <a:schemeClr val="tx1"/>
                </a:solidFill>
                <a:latin typeface="Calibri" panose="020F0502020204030204" pitchFamily="34" charset="0"/>
              </a:defRPr>
            </a:lvl9pPr>
          </a:lstStyle>
          <a:p>
            <a:pPr eaLnBrk="1">
              <a:lnSpc>
                <a:spcPct val="97000"/>
              </a:lnSpc>
              <a:spcBef>
                <a:spcPct val="0"/>
              </a:spcBef>
              <a:buFontTx/>
              <a:buNone/>
            </a:pPr>
            <a:r>
              <a:rPr lang="en-GB" altLang="tr-TR" sz="1400">
                <a:solidFill>
                  <a:srgbClr val="993366"/>
                </a:solidFill>
                <a:latin typeface="Times New Roman" panose="02020603050405020304" pitchFamily="18" charset="0"/>
                <a:cs typeface="Times New Roman" panose="02020603050405020304" pitchFamily="18" charset="0"/>
              </a:rPr>
              <a:t>“</a:t>
            </a:r>
            <a:r>
              <a:rPr lang="tr-TR" altLang="tr-TR" sz="1400">
                <a:solidFill>
                  <a:srgbClr val="993366"/>
                </a:solidFill>
                <a:latin typeface="Times New Roman" panose="02020603050405020304" pitchFamily="18" charset="0"/>
                <a:cs typeface="Times New Roman" panose="02020603050405020304" pitchFamily="18" charset="0"/>
              </a:rPr>
              <a:t>Sızıntı</a:t>
            </a:r>
            <a:r>
              <a:rPr lang="en-GB" altLang="tr-TR" sz="1400">
                <a:solidFill>
                  <a:srgbClr val="993366"/>
                </a:solidFill>
                <a:latin typeface="Times New Roman" panose="02020603050405020304" pitchFamily="18" charset="0"/>
                <a:cs typeface="Times New Roman" panose="02020603050405020304" pitchFamily="18" charset="0"/>
              </a:rPr>
              <a:t>” </a:t>
            </a:r>
            <a:r>
              <a:rPr lang="tr-TR" altLang="tr-TR" sz="1400">
                <a:solidFill>
                  <a:srgbClr val="993366"/>
                </a:solidFill>
                <a:latin typeface="Times New Roman" panose="02020603050405020304" pitchFamily="18" charset="0"/>
                <a:cs typeface="Times New Roman" panose="02020603050405020304" pitchFamily="18" charset="0"/>
              </a:rPr>
              <a:t>kanalı</a:t>
            </a:r>
            <a:r>
              <a:rPr lang="en-GB" altLang="tr-TR" sz="1400">
                <a:solidFill>
                  <a:srgbClr val="993366"/>
                </a:solidFill>
                <a:latin typeface="Times New Roman" panose="02020603050405020304" pitchFamily="18" charset="0"/>
                <a:cs typeface="Times New Roman" panose="02020603050405020304" pitchFamily="18" charset="0"/>
              </a:rPr>
              <a:t>, </a:t>
            </a:r>
            <a:r>
              <a:rPr lang="tr-TR" altLang="tr-TR" sz="1400">
                <a:solidFill>
                  <a:srgbClr val="993366"/>
                </a:solidFill>
                <a:latin typeface="Times New Roman" panose="02020603050405020304" pitchFamily="18" charset="0"/>
                <a:cs typeface="Times New Roman" panose="02020603050405020304" pitchFamily="18" charset="0"/>
              </a:rPr>
              <a:t>nehir deltası görüntüsünde</a:t>
            </a:r>
            <a:r>
              <a:rPr lang="en-GB" altLang="tr-TR" sz="1400">
                <a:solidFill>
                  <a:srgbClr val="993366"/>
                </a:solidFill>
                <a:latin typeface="Times New Roman" panose="02020603050405020304" pitchFamily="18" charset="0"/>
                <a:cs typeface="Times New Roman" panose="02020603050405020304" pitchFamily="18" charset="0"/>
              </a:rPr>
              <a:t> </a:t>
            </a:r>
            <a:endParaRPr lang="en-GB" altLang="tr-TR" sz="1800">
              <a:latin typeface="Arial" panose="020B0604020202020204" pitchFamily="34" charset="0"/>
            </a:endParaRPr>
          </a:p>
        </p:txBody>
      </p:sp>
      <p:sp>
        <p:nvSpPr>
          <p:cNvPr id="237576" name="AutoShape 8"/>
          <p:cNvSpPr>
            <a:spLocks noChangeArrowheads="1"/>
          </p:cNvSpPr>
          <p:nvPr/>
        </p:nvSpPr>
        <p:spPr bwMode="auto">
          <a:xfrm>
            <a:off x="4324350" y="811213"/>
            <a:ext cx="4613275" cy="1485900"/>
          </a:xfrm>
          <a:prstGeom prst="roundRect">
            <a:avLst>
              <a:gd name="adj" fmla="val 74"/>
            </a:avLst>
          </a:prstGeom>
          <a:solidFill>
            <a:srgbClr val="E6E6E6"/>
          </a:solidFill>
          <a:ln w="9525">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37577" name="Text Box 9"/>
          <p:cNvSpPr txBox="1">
            <a:spLocks noChangeArrowheads="1"/>
          </p:cNvSpPr>
          <p:nvPr/>
        </p:nvSpPr>
        <p:spPr bwMode="auto">
          <a:xfrm>
            <a:off x="4616450" y="1154113"/>
            <a:ext cx="41687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tabLst>
                <a:tab pos="723900" algn="l"/>
                <a:tab pos="1447800" algn="l"/>
                <a:tab pos="2171700" algn="l"/>
                <a:tab pos="2895600" algn="l"/>
                <a:tab pos="3619500" algn="l"/>
                <a:tab pos="4343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723900" algn="l"/>
                <a:tab pos="1447800" algn="l"/>
                <a:tab pos="2171700" algn="l"/>
                <a:tab pos="2895600" algn="l"/>
                <a:tab pos="3619500" algn="l"/>
                <a:tab pos="4343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723900" algn="l"/>
                <a:tab pos="1447800" algn="l"/>
                <a:tab pos="2171700" algn="l"/>
                <a:tab pos="2895600" algn="l"/>
                <a:tab pos="3619500" algn="l"/>
                <a:tab pos="4343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723900" algn="l"/>
                <a:tab pos="1447800" algn="l"/>
                <a:tab pos="2171700" algn="l"/>
                <a:tab pos="2895600" algn="l"/>
                <a:tab pos="3619500" algn="l"/>
                <a:tab pos="4343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723900" algn="l"/>
                <a:tab pos="1447800" algn="l"/>
                <a:tab pos="2171700" algn="l"/>
                <a:tab pos="2895600" algn="l"/>
                <a:tab pos="3619500" algn="l"/>
                <a:tab pos="4343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 pos="3619500" algn="l"/>
                <a:tab pos="4343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 pos="3619500" algn="l"/>
                <a:tab pos="4343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 pos="3619500" algn="l"/>
                <a:tab pos="4343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 pos="3619500" algn="l"/>
                <a:tab pos="4343400" algn="l"/>
              </a:tabLst>
              <a:defRPr sz="2000">
                <a:solidFill>
                  <a:schemeClr val="tx1"/>
                </a:solidFill>
                <a:latin typeface="Calibri" panose="020F0502020204030204" pitchFamily="34" charset="0"/>
              </a:defRPr>
            </a:lvl9pPr>
          </a:lstStyle>
          <a:p>
            <a:pPr eaLnBrk="1">
              <a:spcBef>
                <a:spcPct val="0"/>
              </a:spcBef>
              <a:buFontTx/>
              <a:buNone/>
            </a:pPr>
            <a:r>
              <a:rPr lang="tr-TR" altLang="tr-TR" sz="2400">
                <a:solidFill>
                  <a:srgbClr val="000000"/>
                </a:solidFill>
                <a:latin typeface="Times New Roman" panose="02020603050405020304" pitchFamily="18" charset="0"/>
                <a:cs typeface="Times New Roman" panose="02020603050405020304" pitchFamily="18" charset="0"/>
              </a:rPr>
              <a:t>Yerdekine benzer fakat susuz pek çok görüntü</a:t>
            </a:r>
            <a:r>
              <a:rPr lang="en-GB" altLang="tr-TR" sz="2400">
                <a:solidFill>
                  <a:srgbClr val="000000"/>
                </a:solidFill>
                <a:latin typeface="Chancery L"/>
                <a:ea typeface="OpenSymbol"/>
                <a:cs typeface="Times New Roman" panose="02020603050405020304" pitchFamily="18" charset="0"/>
              </a:rPr>
              <a:t> </a:t>
            </a:r>
            <a:endParaRPr lang="en-GB" altLang="tr-TR" sz="1800">
              <a:latin typeface="Arial" panose="020B0604020202020204" pitchFamily="34" charset="0"/>
            </a:endParaRPr>
          </a:p>
        </p:txBody>
      </p:sp>
    </p:spTree>
    <p:extLst>
      <p:ext uri="{BB962C8B-B14F-4D97-AF65-F5344CB8AC3E}">
        <p14:creationId xmlns:p14="http://schemas.microsoft.com/office/powerpoint/2010/main" val="4277991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2" descr="F06-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285875"/>
            <a:ext cx="9144001"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5" name="Rectangle 3"/>
          <p:cNvSpPr>
            <a:spLocks noChangeArrowheads="1"/>
          </p:cNvSpPr>
          <p:nvPr/>
        </p:nvSpPr>
        <p:spPr bwMode="auto">
          <a:xfrm>
            <a:off x="-38100" y="190500"/>
            <a:ext cx="9220200" cy="114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4000">
                <a:latin typeface="Times New Roman" panose="02020603050405020304" pitchFamily="18" charset="0"/>
                <a:cs typeface="Times New Roman" panose="02020603050405020304" pitchFamily="18" charset="0"/>
              </a:rPr>
              <a:t>Uydularının ikisi de küresel değil, daha çok patatese benzemektedir. </a:t>
            </a:r>
            <a:endParaRPr lang="tr-TR" altLang="tr-TR" sz="1800">
              <a:latin typeface="Arial" panose="020B0604020202020204" pitchFamily="34" charset="0"/>
            </a:endParaRPr>
          </a:p>
        </p:txBody>
      </p:sp>
      <p:sp>
        <p:nvSpPr>
          <p:cNvPr id="238596" name="Text Box 4"/>
          <p:cNvSpPr txBox="1">
            <a:spLocks noChangeArrowheads="1"/>
          </p:cNvSpPr>
          <p:nvPr/>
        </p:nvSpPr>
        <p:spPr bwMode="auto">
          <a:xfrm>
            <a:off x="1042988" y="6134100"/>
            <a:ext cx="7696200" cy="4572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tr-TR" altLang="tr-TR" sz="2400">
                <a:solidFill>
                  <a:schemeClr val="bg1"/>
                </a:solidFill>
                <a:latin typeface="Times New Roman" panose="02020603050405020304" pitchFamily="18" charset="0"/>
                <a:cs typeface="Times New Roman" panose="02020603050405020304" pitchFamily="18" charset="0"/>
              </a:rPr>
              <a:t>	Phobos					Deimos </a:t>
            </a:r>
            <a:endParaRPr lang="tr-TR" altLang="tr-TR" sz="1800">
              <a:latin typeface="Arial" panose="020B0604020202020204" pitchFamily="34" charset="0"/>
            </a:endParaRPr>
          </a:p>
        </p:txBody>
      </p:sp>
    </p:spTree>
    <p:extLst>
      <p:ext uri="{BB962C8B-B14F-4D97-AF65-F5344CB8AC3E}">
        <p14:creationId xmlns:p14="http://schemas.microsoft.com/office/powerpoint/2010/main" val="301985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4" descr="01_yorunge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981075"/>
            <a:ext cx="8626475"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483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p:cNvSpPr>
          <p:nvPr>
            <p:ph type="title"/>
          </p:nvPr>
        </p:nvSpPr>
        <p:spPr/>
        <p:txBody>
          <a:bodyPr/>
          <a:lstStyle/>
          <a:p>
            <a:pPr eaLnBrk="1" hangingPunct="1"/>
            <a:endParaRPr lang="tr-TR" altLang="tr-TR" smtClean="0"/>
          </a:p>
        </p:txBody>
      </p:sp>
      <p:sp>
        <p:nvSpPr>
          <p:cNvPr id="217091" name="Rectangle 3"/>
          <p:cNvSpPr>
            <a:spLocks noGrp="1"/>
          </p:cNvSpPr>
          <p:nvPr>
            <p:ph type="body" idx="1"/>
          </p:nvPr>
        </p:nvSpPr>
        <p:spPr/>
        <p:txBody>
          <a:bodyPr/>
          <a:lstStyle/>
          <a:p>
            <a:pPr eaLnBrk="1" hangingPunct="1"/>
            <a:endParaRPr lang="tr-TR" altLang="tr-TR" smtClean="0"/>
          </a:p>
        </p:txBody>
      </p:sp>
      <p:pic>
        <p:nvPicPr>
          <p:cNvPr id="2170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t="15381" b="4224"/>
          <a:stretch>
            <a:fillRect/>
          </a:stretch>
        </p:blipFill>
        <p:spPr bwMode="auto">
          <a:xfrm>
            <a:off x="539750" y="1268413"/>
            <a:ext cx="8121650" cy="489585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814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p:cNvSpPr>
          <p:nvPr>
            <p:ph type="title"/>
          </p:nvPr>
        </p:nvSpPr>
        <p:spPr/>
        <p:txBody>
          <a:bodyPr/>
          <a:lstStyle/>
          <a:p>
            <a:pPr eaLnBrk="1" hangingPunct="1"/>
            <a:endParaRPr lang="tr-TR" altLang="tr-TR" smtClean="0"/>
          </a:p>
        </p:txBody>
      </p:sp>
      <p:sp>
        <p:nvSpPr>
          <p:cNvPr id="218115" name="Rectangle 3"/>
          <p:cNvSpPr>
            <a:spLocks noGrp="1"/>
          </p:cNvSpPr>
          <p:nvPr>
            <p:ph type="body" idx="1"/>
          </p:nvPr>
        </p:nvSpPr>
        <p:spPr/>
        <p:txBody>
          <a:bodyPr/>
          <a:lstStyle/>
          <a:p>
            <a:pPr eaLnBrk="1" hangingPunct="1"/>
            <a:endParaRPr lang="tr-TR" altLang="tr-TR" smtClean="0"/>
          </a:p>
        </p:txBody>
      </p:sp>
      <p:pic>
        <p:nvPicPr>
          <p:cNvPr id="218116" name="Picture 4" descr="03_uzaklık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88913"/>
            <a:ext cx="7543800"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2708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4" descr="Classificat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8424862" cy="4103687"/>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378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4"/>
          <p:cNvPicPr>
            <a:picLocks noChangeArrowheads="1"/>
          </p:cNvPicPr>
          <p:nvPr/>
        </p:nvPicPr>
        <p:blipFill>
          <a:blip r:embed="rId2">
            <a:extLst>
              <a:ext uri="{28A0092B-C50C-407E-A947-70E740481C1C}">
                <a14:useLocalDpi xmlns:a14="http://schemas.microsoft.com/office/drawing/2010/main" val="0"/>
              </a:ext>
            </a:extLst>
          </a:blip>
          <a:srcRect t="32661" b="22702"/>
          <a:stretch>
            <a:fillRect/>
          </a:stretch>
        </p:blipFill>
        <p:spPr bwMode="auto">
          <a:xfrm>
            <a:off x="250825" y="2205038"/>
            <a:ext cx="8599488" cy="280828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0163" name="Text Box 5"/>
          <p:cNvSpPr txBox="1">
            <a:spLocks noChangeArrowheads="1"/>
          </p:cNvSpPr>
          <p:nvPr/>
        </p:nvSpPr>
        <p:spPr bwMode="auto">
          <a:xfrm>
            <a:off x="468313" y="620713"/>
            <a:ext cx="820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2400" b="1">
                <a:latin typeface="Arial" panose="020B0604020202020204" pitchFamily="34" charset="0"/>
              </a:rPr>
              <a:t>Gezegenlerin kendi eksenleri etrafındaki dönme yönleri</a:t>
            </a:r>
          </a:p>
        </p:txBody>
      </p:sp>
    </p:spTree>
    <p:extLst>
      <p:ext uri="{BB962C8B-B14F-4D97-AF65-F5344CB8AC3E}">
        <p14:creationId xmlns:p14="http://schemas.microsoft.com/office/powerpoint/2010/main" val="2566363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p:cNvSpPr>
          <p:nvPr>
            <p:ph type="title"/>
          </p:nvPr>
        </p:nvSpPr>
        <p:spPr/>
        <p:txBody>
          <a:bodyPr/>
          <a:lstStyle/>
          <a:p>
            <a:pPr eaLnBrk="1" hangingPunct="1"/>
            <a:endParaRPr lang="tr-TR" altLang="tr-TR" smtClean="0"/>
          </a:p>
        </p:txBody>
      </p:sp>
      <p:sp>
        <p:nvSpPr>
          <p:cNvPr id="221187" name="Rectangle 3"/>
          <p:cNvSpPr>
            <a:spLocks noGrp="1"/>
          </p:cNvSpPr>
          <p:nvPr>
            <p:ph type="body" idx="1"/>
          </p:nvPr>
        </p:nvSpPr>
        <p:spPr/>
        <p:txBody>
          <a:bodyPr/>
          <a:lstStyle/>
          <a:p>
            <a:pPr eaLnBrk="1" hangingPunct="1"/>
            <a:endParaRPr lang="tr-TR" altLang="tr-TR" smtClean="0"/>
          </a:p>
        </p:txBody>
      </p:sp>
      <p:pic>
        <p:nvPicPr>
          <p:cNvPr id="221188" name="Picture 5" descr="jupiter-et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 y="1414463"/>
            <a:ext cx="71818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89868" y="5443538"/>
            <a:ext cx="1699504" cy="246221"/>
          </a:xfrm>
          <a:prstGeom prst="rect">
            <a:avLst/>
          </a:prstGeom>
        </p:spPr>
        <p:txBody>
          <a:bodyPr wrap="none">
            <a:spAutoFit/>
          </a:bodyPr>
          <a:lstStyle/>
          <a:p>
            <a:r>
              <a:rPr lang="tr-TR" sz="1000" dirty="0"/>
              <a:t>https://knowyourmeme.com</a:t>
            </a:r>
          </a:p>
        </p:txBody>
      </p:sp>
    </p:spTree>
    <p:extLst>
      <p:ext uri="{BB962C8B-B14F-4D97-AF65-F5344CB8AC3E}">
        <p14:creationId xmlns:p14="http://schemas.microsoft.com/office/powerpoint/2010/main" val="1448772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Text Box 4"/>
          <p:cNvSpPr txBox="1">
            <a:spLocks noChangeArrowheads="1"/>
          </p:cNvSpPr>
          <p:nvPr/>
        </p:nvSpPr>
        <p:spPr bwMode="auto">
          <a:xfrm>
            <a:off x="900113" y="692150"/>
            <a:ext cx="7559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3600">
                <a:latin typeface="Arial" panose="020B0604020202020204" pitchFamily="34" charset="0"/>
              </a:rPr>
              <a:t>Yer Benzeri (Karasal) Gezegenler</a:t>
            </a:r>
          </a:p>
        </p:txBody>
      </p:sp>
      <p:pic>
        <p:nvPicPr>
          <p:cNvPr id="11266" name="Picture 2" descr="terrestrial planets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212" y="1567542"/>
            <a:ext cx="5705475"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30846" y="5377542"/>
            <a:ext cx="1447832" cy="246221"/>
          </a:xfrm>
          <a:prstGeom prst="rect">
            <a:avLst/>
          </a:prstGeom>
        </p:spPr>
        <p:txBody>
          <a:bodyPr wrap="none">
            <a:spAutoFit/>
          </a:bodyPr>
          <a:lstStyle/>
          <a:p>
            <a:r>
              <a:rPr lang="tr-TR" sz="1000" dirty="0"/>
              <a:t>https://www.space.com</a:t>
            </a:r>
          </a:p>
        </p:txBody>
      </p:sp>
    </p:spTree>
    <p:extLst>
      <p:ext uri="{BB962C8B-B14F-4D97-AF65-F5344CB8AC3E}">
        <p14:creationId xmlns:p14="http://schemas.microsoft.com/office/powerpoint/2010/main" val="1930711633"/>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295</TotalTime>
  <Words>623</Words>
  <Application>Microsoft Office PowerPoint</Application>
  <PresentationFormat>On-screen Show (4:3)</PresentationFormat>
  <Paragraphs>67</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Arial Black</vt:lpstr>
      <vt:lpstr>Calibri</vt:lpstr>
      <vt:lpstr>Calibri Light</vt:lpstr>
      <vt:lpstr>Chancery L</vt:lpstr>
      <vt:lpstr>Comic Sans MS</vt:lpstr>
      <vt:lpstr>OpenSymbol</vt:lpstr>
      <vt:lpstr>Times New Roman</vt:lpstr>
      <vt:lpstr>Wingdings</vt:lpstr>
      <vt:lpstr>Office Teması</vt:lpstr>
      <vt:lpstr>Güneş Sistemi</vt:lpstr>
      <vt:lpstr>Güneş Sistemi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user2</dc:creator>
  <cp:lastModifiedBy>HVS</cp:lastModifiedBy>
  <cp:revision>63</cp:revision>
  <dcterms:created xsi:type="dcterms:W3CDTF">2018-01-23T13:28:06Z</dcterms:created>
  <dcterms:modified xsi:type="dcterms:W3CDTF">2019-07-09T13:39:26Z</dcterms:modified>
</cp:coreProperties>
</file>