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35" r:id="rId1"/>
    <p:sldMasterId id="2147483947" r:id="rId2"/>
  </p:sldMasterIdLst>
  <p:notesMasterIdLst>
    <p:notesMasterId r:id="rId9"/>
  </p:notesMasterIdLst>
  <p:sldIdLst>
    <p:sldId id="597" r:id="rId3"/>
    <p:sldId id="606" r:id="rId4"/>
    <p:sldId id="608" r:id="rId5"/>
    <p:sldId id="609" r:id="rId6"/>
    <p:sldId id="610" r:id="rId7"/>
    <p:sldId id="61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EF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18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436" y="4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3101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E0B55-E32B-FD40-BD1D-E6A191A9BBAA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B4D74-0D15-A94B-B96E-FFCE1DF07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53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088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95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74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25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 smtClean="0"/>
              <a:t>Asıl alt başlık stilini düzenlemek için tıklatın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1.06.2020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583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614859" cy="1143000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1.06.2020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707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710869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1.06.2020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258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1.06.2020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231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74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351" y="44028"/>
            <a:ext cx="1589649" cy="163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4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03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34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21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046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47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653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6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590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1.06.2020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0980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323" y="167148"/>
            <a:ext cx="10569677" cy="1032387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>Fişin </a:t>
            </a:r>
            <a:r>
              <a:rPr lang="tr-TR" dirty="0" smtClean="0"/>
              <a:t>Başlığı: Tüzel Kişi Girişi</a:t>
            </a:r>
            <a:endParaRPr lang="tr-TR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1130710" y="1543665"/>
            <a:ext cx="9537290" cy="4739148"/>
          </a:xfrm>
        </p:spPr>
        <p:txBody>
          <a:bodyPr>
            <a:normAutofit/>
          </a:bodyPr>
          <a:lstStyle/>
          <a:p>
            <a:pPr algn="l"/>
            <a:endParaRPr lang="tr-TR" dirty="0"/>
          </a:p>
          <a:p>
            <a:pPr algn="l"/>
            <a:r>
              <a:rPr lang="tr-TR" dirty="0" err="1" smtClean="0"/>
              <a:t>Eseradı</a:t>
            </a:r>
            <a:r>
              <a:rPr lang="tr-TR" dirty="0" smtClean="0"/>
              <a:t> Tüzel kişi adından oluşuyorsa öz eser adı olarak kayıt edilir, </a:t>
            </a:r>
            <a:r>
              <a:rPr lang="tr-TR" dirty="0" smtClean="0"/>
              <a:t>Sorumluluk </a:t>
            </a:r>
            <a:r>
              <a:rPr lang="tr-TR" dirty="0" smtClean="0"/>
              <a:t>bildiriminde tekrar edilmez.</a:t>
            </a:r>
          </a:p>
          <a:p>
            <a:endParaRPr lang="tr-TR" dirty="0" smtClean="0"/>
          </a:p>
          <a:p>
            <a:pPr algn="l"/>
            <a:r>
              <a:rPr lang="tr-TR" dirty="0" smtClean="0"/>
              <a:t>Ankara Üniversitesi. Sosyal Bilimler Enstitüsü</a:t>
            </a:r>
          </a:p>
          <a:p>
            <a:pPr algn="l"/>
            <a:r>
              <a:rPr lang="tr-TR" dirty="0"/>
              <a:t>	</a:t>
            </a:r>
            <a:r>
              <a:rPr lang="tr-TR" dirty="0" smtClean="0"/>
              <a:t>Ankara Üniversitesi Sosyal Bilimler Enstitüsü tez kataloğu.– Ankara: enstitü, 2018.</a:t>
            </a:r>
          </a:p>
        </p:txBody>
      </p:sp>
    </p:spTree>
    <p:extLst>
      <p:ext uri="{BB962C8B-B14F-4D97-AF65-F5344CB8AC3E}">
        <p14:creationId xmlns:p14="http://schemas.microsoft.com/office/powerpoint/2010/main" val="2764986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323" y="167148"/>
            <a:ext cx="10569677" cy="1032387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>Fişin </a:t>
            </a:r>
            <a:r>
              <a:rPr lang="tr-TR" dirty="0" smtClean="0"/>
              <a:t>Başlığı: Tüzel Kişi Girişi</a:t>
            </a:r>
            <a:endParaRPr lang="tr-TR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1130710" y="1543665"/>
            <a:ext cx="9537290" cy="4739148"/>
          </a:xfrm>
        </p:spPr>
        <p:txBody>
          <a:bodyPr>
            <a:normAutofit/>
          </a:bodyPr>
          <a:lstStyle/>
          <a:p>
            <a:endParaRPr lang="tr-TR" dirty="0"/>
          </a:p>
          <a:p>
            <a:pPr algn="l">
              <a:lnSpc>
                <a:spcPct val="150000"/>
              </a:lnSpc>
            </a:pPr>
            <a:r>
              <a:rPr lang="tr-TR" dirty="0" smtClean="0"/>
              <a:t>Başlıkta ve eseradı ve sorumluluk bildirimi alanında tekrar edilen tüzel kişi adı aynı zamanda yayıncı ise yayın bildirim alanında tanımlayıcı bir ibare olarak kayıt edilir. (Bakanlık, Üniverside, Dernek </a:t>
            </a:r>
            <a:r>
              <a:rPr lang="tr-TR" dirty="0" err="1" smtClean="0"/>
              <a:t>vb</a:t>
            </a:r>
            <a:r>
              <a:rPr lang="tr-TR" dirty="0" smtClean="0"/>
              <a:t>).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Ankara Üniversitesi</a:t>
            </a:r>
          </a:p>
          <a:p>
            <a:pPr algn="l"/>
            <a:r>
              <a:rPr lang="tr-TR" dirty="0"/>
              <a:t>	</a:t>
            </a:r>
            <a:r>
              <a:rPr lang="tr-TR" dirty="0" smtClean="0"/>
              <a:t>Öğrenci rehberi / Ankara Üniversitesi.– Ankara: Üniversite, 2020.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71414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484" y="452284"/>
            <a:ext cx="10520516" cy="786581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4900" dirty="0"/>
              <a:t>Fişin Başlığı: Tüzel Kişi Girişi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373626" y="1582993"/>
            <a:ext cx="10294374" cy="4945626"/>
          </a:xfrm>
        </p:spPr>
        <p:txBody>
          <a:bodyPr>
            <a:normAutofit lnSpcReduction="10000"/>
          </a:bodyPr>
          <a:lstStyle/>
          <a:p>
            <a:endParaRPr lang="tr-TR" dirty="0"/>
          </a:p>
          <a:p>
            <a:r>
              <a:rPr lang="tr-TR" dirty="0" smtClean="0"/>
              <a:t>Tüzel kişi adına gerekli olduğu durumlarda yer adı ya da bağlı olduğu üst kuruluş eklenir.</a:t>
            </a:r>
          </a:p>
          <a:p>
            <a:r>
              <a:rPr lang="tr-TR" i="1" dirty="0" smtClean="0"/>
              <a:t>Milli Eğitim Bakanlığı. </a:t>
            </a:r>
            <a:r>
              <a:rPr lang="tr-TR" i="1" dirty="0" err="1" smtClean="0"/>
              <a:t>Pesonel</a:t>
            </a:r>
            <a:r>
              <a:rPr lang="tr-TR" i="1" dirty="0" smtClean="0"/>
              <a:t> Dairesi Başkanlığı	</a:t>
            </a:r>
          </a:p>
          <a:p>
            <a:r>
              <a:rPr lang="tr-TR" i="1" dirty="0" smtClean="0"/>
              <a:t>Ankara </a:t>
            </a:r>
            <a:r>
              <a:rPr lang="tr-TR" i="1" dirty="0"/>
              <a:t>Üniversitesi. Hukuk Fakültesi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	</a:t>
            </a:r>
            <a:endParaRPr lang="tr-TR" b="1" dirty="0" smtClean="0"/>
          </a:p>
          <a:p>
            <a:pPr algn="l"/>
            <a:r>
              <a:rPr lang="tr-TR" dirty="0" smtClean="0"/>
              <a:t>Tüzel kişi kendi başına bilinen bir kuruluş ise bağlı olduğu üst birim eklenmez</a:t>
            </a:r>
            <a:r>
              <a:rPr lang="tr-TR" dirty="0" smtClean="0"/>
              <a:t>.</a:t>
            </a:r>
          </a:p>
          <a:p>
            <a:r>
              <a:rPr lang="tr-TR" b="1" dirty="0" smtClean="0"/>
              <a:t> </a:t>
            </a:r>
            <a:endParaRPr lang="tr-TR" dirty="0" smtClean="0"/>
          </a:p>
          <a:p>
            <a:r>
              <a:rPr lang="tr-TR" i="1" dirty="0" smtClean="0"/>
              <a:t>Kültür ve Turizm Bakanlığı Milli Kütüphane </a:t>
            </a:r>
            <a:r>
              <a:rPr lang="tr-TR" i="1" dirty="0" smtClean="0"/>
              <a:t>Başkanlığı---T.C</a:t>
            </a:r>
            <a:r>
              <a:rPr lang="tr-TR" i="1" dirty="0" smtClean="0"/>
              <a:t>. Milli Kütüphane Başkanlığı</a:t>
            </a:r>
          </a:p>
          <a:p>
            <a:r>
              <a:rPr lang="tr-TR" i="1" dirty="0" smtClean="0"/>
              <a:t>TC. Başbakanlık Devlet Planlama </a:t>
            </a:r>
            <a:r>
              <a:rPr lang="tr-TR" i="1" dirty="0" smtClean="0"/>
              <a:t>Teşkilatı--T.C</a:t>
            </a:r>
            <a:r>
              <a:rPr lang="tr-TR" i="1" dirty="0" smtClean="0"/>
              <a:t>. Devlet Planlama Teşkilatı</a:t>
            </a:r>
          </a:p>
          <a:p>
            <a:r>
              <a:rPr lang="tr-TR" i="1" dirty="0" smtClean="0"/>
              <a:t>Türkiye İstatistik Kurumu</a:t>
            </a:r>
          </a:p>
        </p:txBody>
      </p:sp>
    </p:spTree>
    <p:extLst>
      <p:ext uri="{BB962C8B-B14F-4D97-AF65-F5344CB8AC3E}">
        <p14:creationId xmlns:p14="http://schemas.microsoft.com/office/powerpoint/2010/main" val="983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363794" y="521111"/>
            <a:ext cx="10304206" cy="1229032"/>
          </a:xfrm>
        </p:spPr>
        <p:txBody>
          <a:bodyPr>
            <a:normAutofit/>
          </a:bodyPr>
          <a:lstStyle/>
          <a:p>
            <a:r>
              <a:rPr lang="tr-TR" dirty="0" smtClean="0"/>
              <a:t>Tüzel kişi girişi </a:t>
            </a:r>
            <a:r>
              <a:rPr lang="en-US" dirty="0" err="1" smtClean="0"/>
              <a:t>katalog</a:t>
            </a:r>
            <a:r>
              <a:rPr lang="en-US" dirty="0" smtClean="0"/>
              <a:t> </a:t>
            </a:r>
            <a:r>
              <a:rPr lang="en-US" dirty="0" err="1" smtClean="0"/>
              <a:t>örneği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52284" y="2054941"/>
            <a:ext cx="10215716" cy="4011561"/>
          </a:xfrm>
        </p:spPr>
        <p:txBody>
          <a:bodyPr>
            <a:normAutofit/>
          </a:bodyPr>
          <a:lstStyle/>
          <a:p>
            <a:pPr marL="68580" lvl="0" algn="l"/>
            <a:r>
              <a:rPr lang="en-US" sz="2800" dirty="0">
                <a:solidFill>
                  <a:prstClr val="black"/>
                </a:solidFill>
              </a:rPr>
              <a:t>Yer no</a:t>
            </a:r>
            <a:endParaRPr lang="tr-TR" sz="2800" dirty="0">
              <a:solidFill>
                <a:prstClr val="black"/>
              </a:solidFill>
            </a:endParaRPr>
          </a:p>
          <a:p>
            <a:pPr marL="68580" lvl="0" algn="l"/>
            <a:r>
              <a:rPr lang="tr-TR" sz="2800" dirty="0">
                <a:solidFill>
                  <a:prstClr val="black"/>
                </a:solidFill>
              </a:rPr>
              <a:t>	</a:t>
            </a:r>
            <a:r>
              <a:rPr lang="tr-TR" sz="2800" dirty="0" smtClean="0">
                <a:solidFill>
                  <a:prstClr val="black"/>
                </a:solidFill>
              </a:rPr>
              <a:t>T.C. Devlet Planlama Teşkilatı</a:t>
            </a:r>
            <a:r>
              <a:rPr lang="tr-TR" sz="2800" dirty="0">
                <a:solidFill>
                  <a:prstClr val="black"/>
                </a:solidFill>
              </a:rPr>
              <a:t>	</a:t>
            </a:r>
          </a:p>
          <a:p>
            <a:pPr marL="68580" lvl="0" algn="l"/>
            <a:r>
              <a:rPr lang="tr-TR" sz="2800" dirty="0">
                <a:solidFill>
                  <a:prstClr val="black"/>
                </a:solidFill>
              </a:rPr>
              <a:t>		</a:t>
            </a:r>
            <a:r>
              <a:rPr lang="tr-TR" sz="2800" dirty="0" smtClean="0">
                <a:solidFill>
                  <a:prstClr val="black"/>
                </a:solidFill>
              </a:rPr>
              <a:t>8. Kalkınma planı(2001-2005)/T.C. Başbakanlık Devlet </a:t>
            </a:r>
            <a:r>
              <a:rPr lang="tr-TR" sz="2800" dirty="0" smtClean="0">
                <a:solidFill>
                  <a:prstClr val="black"/>
                </a:solidFill>
              </a:rPr>
              <a:t>	Planlama Teşkilatı</a:t>
            </a:r>
            <a:r>
              <a:rPr lang="tr-TR" sz="2800" dirty="0" smtClean="0">
                <a:solidFill>
                  <a:prstClr val="black"/>
                </a:solidFill>
              </a:rPr>
              <a:t>; Raportör Necati Uygun. Ankara: DPT, 2000.</a:t>
            </a:r>
            <a:endParaRPr lang="en-US" sz="2800" dirty="0">
              <a:solidFill>
                <a:prstClr val="black"/>
              </a:solidFill>
            </a:endParaRPr>
          </a:p>
          <a:p>
            <a:pPr marL="68580" lvl="0" algn="l"/>
            <a:r>
              <a:rPr lang="en-US" sz="2800" dirty="0">
                <a:solidFill>
                  <a:prstClr val="black"/>
                </a:solidFill>
              </a:rPr>
              <a:t>                    X,112 s </a:t>
            </a:r>
            <a:r>
              <a:rPr lang="tr-TR" sz="2800" dirty="0" smtClean="0">
                <a:solidFill>
                  <a:prstClr val="black"/>
                </a:solidFill>
              </a:rPr>
              <a:t>; </a:t>
            </a:r>
            <a:r>
              <a:rPr lang="tr-TR" sz="2800" dirty="0">
                <a:solidFill>
                  <a:prstClr val="black"/>
                </a:solidFill>
              </a:rPr>
              <a:t>30</a:t>
            </a:r>
            <a:r>
              <a:rPr lang="en-US" sz="2800" dirty="0">
                <a:solidFill>
                  <a:prstClr val="black"/>
                </a:solidFill>
              </a:rPr>
              <a:t> cm. </a:t>
            </a:r>
            <a:r>
              <a:rPr lang="tr-TR" sz="2800" dirty="0" smtClean="0">
                <a:solidFill>
                  <a:prstClr val="black"/>
                </a:solidFill>
              </a:rPr>
              <a:t>(Devlet Planlama Teşkilatı Yayınları; </a:t>
            </a:r>
            <a:r>
              <a:rPr lang="tr-TR" sz="2800" dirty="0" err="1">
                <a:solidFill>
                  <a:prstClr val="black"/>
                </a:solidFill>
              </a:rPr>
              <a:t>no</a:t>
            </a:r>
            <a:r>
              <a:rPr lang="tr-TR" sz="2800" dirty="0">
                <a:solidFill>
                  <a:prstClr val="black"/>
                </a:solidFill>
              </a:rPr>
              <a:t>: </a:t>
            </a:r>
            <a:r>
              <a:rPr lang="tr-TR" sz="2800" dirty="0" smtClean="0">
                <a:solidFill>
                  <a:prstClr val="black"/>
                </a:solidFill>
              </a:rPr>
              <a:t>	23</a:t>
            </a:r>
            <a:r>
              <a:rPr lang="tr-TR" sz="2800" dirty="0">
                <a:solidFill>
                  <a:prstClr val="black"/>
                </a:solidFill>
              </a:rPr>
              <a:t>)</a:t>
            </a:r>
          </a:p>
          <a:p>
            <a:pPr marL="68580" lvl="0" algn="l"/>
            <a:r>
              <a:rPr lang="tr-TR" sz="2800" dirty="0">
                <a:solidFill>
                  <a:prstClr val="black"/>
                </a:solidFill>
              </a:rPr>
              <a:t>	 </a:t>
            </a:r>
            <a:r>
              <a:rPr lang="tr-TR" sz="2800" dirty="0" smtClean="0">
                <a:solidFill>
                  <a:prstClr val="black"/>
                </a:solidFill>
              </a:rPr>
              <a:t>         ISBN: 975-17-2342-5</a:t>
            </a:r>
            <a:endParaRPr lang="tr-TR" sz="2800" dirty="0">
              <a:solidFill>
                <a:prstClr val="black"/>
              </a:solidFill>
            </a:endParaRPr>
          </a:p>
          <a:p>
            <a:pPr marL="68580" lvl="0" algn="l"/>
            <a:r>
              <a:rPr lang="tr-TR" sz="2800" dirty="0">
                <a:solidFill>
                  <a:prstClr val="black"/>
                </a:solidFill>
              </a:rPr>
              <a:t>	</a:t>
            </a:r>
            <a:r>
              <a:rPr lang="tr-TR" sz="2800" dirty="0" smtClean="0">
                <a:solidFill>
                  <a:prstClr val="black"/>
                </a:solidFill>
              </a:rPr>
              <a:t>	</a:t>
            </a:r>
            <a:r>
              <a:rPr lang="en-US" sz="2800" dirty="0" smtClean="0">
                <a:solidFill>
                  <a:prstClr val="black"/>
                </a:solidFill>
              </a:rPr>
              <a:t>1</a:t>
            </a:r>
            <a:r>
              <a:rPr lang="en-US" sz="2800" dirty="0">
                <a:solidFill>
                  <a:prstClr val="black"/>
                </a:solidFill>
              </a:rPr>
              <a:t>. </a:t>
            </a:r>
            <a:r>
              <a:rPr lang="tr-TR" sz="2800" dirty="0" smtClean="0">
                <a:solidFill>
                  <a:prstClr val="black"/>
                </a:solidFill>
              </a:rPr>
              <a:t>Ekonomi</a:t>
            </a:r>
            <a:r>
              <a:rPr lang="en-US" sz="2800" dirty="0" smtClean="0">
                <a:solidFill>
                  <a:prstClr val="black"/>
                </a:solidFill>
              </a:rPr>
              <a:t>  I.</a:t>
            </a:r>
            <a:r>
              <a:rPr lang="tr-TR" sz="2800" dirty="0" smtClean="0">
                <a:solidFill>
                  <a:prstClr val="black"/>
                </a:solidFill>
              </a:rPr>
              <a:t>Uygun, Necati</a:t>
            </a:r>
            <a:r>
              <a:rPr lang="en-US" sz="2800" dirty="0" smtClean="0">
                <a:solidFill>
                  <a:prstClr val="black"/>
                </a:solidFill>
              </a:rPr>
              <a:t>.</a:t>
            </a:r>
            <a:r>
              <a:rPr lang="tr-TR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>
                <a:solidFill>
                  <a:prstClr val="black"/>
                </a:solidFill>
              </a:rPr>
              <a:t>II. e. a.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447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501445" y="432619"/>
            <a:ext cx="10166555" cy="1140542"/>
          </a:xfrm>
        </p:spPr>
        <p:txBody>
          <a:bodyPr>
            <a:normAutofit/>
          </a:bodyPr>
          <a:lstStyle/>
          <a:p>
            <a:r>
              <a:rPr lang="tr-TR" dirty="0" smtClean="0"/>
              <a:t>Tüzel kişi girişi </a:t>
            </a:r>
            <a:r>
              <a:rPr lang="en-US" dirty="0" err="1" smtClean="0"/>
              <a:t>katalog</a:t>
            </a:r>
            <a:r>
              <a:rPr lang="en-US" dirty="0" smtClean="0"/>
              <a:t> </a:t>
            </a:r>
            <a:r>
              <a:rPr lang="en-US" dirty="0" err="1" smtClean="0"/>
              <a:t>örneği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01445" y="1887793"/>
            <a:ext cx="10500852" cy="4532671"/>
          </a:xfrm>
        </p:spPr>
        <p:txBody>
          <a:bodyPr>
            <a:normAutofit/>
          </a:bodyPr>
          <a:lstStyle/>
          <a:p>
            <a:pPr marL="68580" lvl="0" algn="l"/>
            <a:r>
              <a:rPr lang="en-US" sz="2800" dirty="0">
                <a:solidFill>
                  <a:prstClr val="black"/>
                </a:solidFill>
              </a:rPr>
              <a:t>Yer no</a:t>
            </a:r>
            <a:endParaRPr lang="tr-TR" sz="2800" dirty="0">
              <a:solidFill>
                <a:prstClr val="black"/>
              </a:solidFill>
            </a:endParaRPr>
          </a:p>
          <a:p>
            <a:pPr marL="68580" lvl="0" algn="l"/>
            <a:r>
              <a:rPr lang="tr-TR" sz="2800" dirty="0">
                <a:solidFill>
                  <a:prstClr val="black"/>
                </a:solidFill>
              </a:rPr>
              <a:t>	</a:t>
            </a:r>
            <a:r>
              <a:rPr lang="tr-TR" sz="2800" dirty="0" smtClean="0">
                <a:solidFill>
                  <a:prstClr val="black"/>
                </a:solidFill>
              </a:rPr>
              <a:t>Ankara Üniversitesi. Eğitim Fakültesi Dekanlığı</a:t>
            </a:r>
            <a:r>
              <a:rPr lang="tr-TR" sz="2800" dirty="0">
                <a:solidFill>
                  <a:prstClr val="black"/>
                </a:solidFill>
              </a:rPr>
              <a:t>	</a:t>
            </a:r>
          </a:p>
          <a:p>
            <a:pPr marL="68580" lvl="0" algn="l"/>
            <a:r>
              <a:rPr lang="tr-TR" sz="2800" dirty="0">
                <a:solidFill>
                  <a:prstClr val="black"/>
                </a:solidFill>
              </a:rPr>
              <a:t>	</a:t>
            </a:r>
            <a:r>
              <a:rPr lang="tr-TR" sz="2800" dirty="0" smtClean="0">
                <a:solidFill>
                  <a:prstClr val="black"/>
                </a:solidFill>
              </a:rPr>
              <a:t>	2019-2020 öğretim yılı ders kataloğu/Ankara Üniversitesi </a:t>
            </a:r>
            <a:r>
              <a:rPr lang="tr-TR" sz="2800" dirty="0" smtClean="0">
                <a:solidFill>
                  <a:prstClr val="black"/>
                </a:solidFill>
              </a:rPr>
              <a:t>	Eğitim Fakültesi </a:t>
            </a:r>
            <a:r>
              <a:rPr lang="tr-TR" sz="2800" dirty="0" smtClean="0">
                <a:solidFill>
                  <a:prstClr val="black"/>
                </a:solidFill>
              </a:rPr>
              <a:t>Dekanlığı.– Ankara: Dekanlık,2019.</a:t>
            </a:r>
            <a:endParaRPr lang="en-US" sz="2800" dirty="0">
              <a:solidFill>
                <a:prstClr val="black"/>
              </a:solidFill>
            </a:endParaRPr>
          </a:p>
          <a:p>
            <a:pPr marL="68580" lvl="0" algn="l"/>
            <a:r>
              <a:rPr lang="tr-TR" sz="2800" dirty="0" smtClean="0">
                <a:solidFill>
                  <a:prstClr val="black"/>
                </a:solidFill>
              </a:rPr>
              <a:t>		</a:t>
            </a:r>
            <a:r>
              <a:rPr lang="en-US" sz="2800" dirty="0" smtClean="0">
                <a:solidFill>
                  <a:prstClr val="black"/>
                </a:solidFill>
              </a:rPr>
              <a:t>112 </a:t>
            </a:r>
            <a:r>
              <a:rPr lang="en-US" sz="2800" dirty="0">
                <a:solidFill>
                  <a:prstClr val="black"/>
                </a:solidFill>
              </a:rPr>
              <a:t>s :</a:t>
            </a:r>
            <a:r>
              <a:rPr lang="tr-TR" sz="2800" dirty="0">
                <a:solidFill>
                  <a:prstClr val="black"/>
                </a:solidFill>
              </a:rPr>
              <a:t> </a:t>
            </a:r>
            <a:r>
              <a:rPr lang="tr-TR" sz="2800" dirty="0" err="1" smtClean="0">
                <a:solidFill>
                  <a:prstClr val="black"/>
                </a:solidFill>
              </a:rPr>
              <a:t>tbl</a:t>
            </a:r>
            <a:r>
              <a:rPr lang="tr-TR" sz="2800" dirty="0" smtClean="0">
                <a:solidFill>
                  <a:prstClr val="black"/>
                </a:solidFill>
              </a:rPr>
              <a:t>. ; 30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>
                <a:solidFill>
                  <a:prstClr val="black"/>
                </a:solidFill>
              </a:rPr>
              <a:t>cm. </a:t>
            </a:r>
            <a:r>
              <a:rPr lang="tr-TR" sz="2800" dirty="0" smtClean="0">
                <a:solidFill>
                  <a:prstClr val="black"/>
                </a:solidFill>
              </a:rPr>
              <a:t>(Ankara Üniversitesi Yayınları; </a:t>
            </a:r>
            <a:r>
              <a:rPr lang="tr-TR" sz="2800" dirty="0" err="1">
                <a:solidFill>
                  <a:prstClr val="black"/>
                </a:solidFill>
              </a:rPr>
              <a:t>no</a:t>
            </a:r>
            <a:r>
              <a:rPr lang="tr-TR" sz="2800" dirty="0">
                <a:solidFill>
                  <a:prstClr val="black"/>
                </a:solidFill>
              </a:rPr>
              <a:t>: </a:t>
            </a:r>
            <a:r>
              <a:rPr lang="tr-TR" sz="2800" dirty="0" smtClean="0">
                <a:solidFill>
                  <a:prstClr val="black"/>
                </a:solidFill>
              </a:rPr>
              <a:t>233</a:t>
            </a:r>
            <a:r>
              <a:rPr lang="tr-TR" sz="2800" dirty="0">
                <a:solidFill>
                  <a:prstClr val="black"/>
                </a:solidFill>
              </a:rPr>
              <a:t>)</a:t>
            </a:r>
          </a:p>
          <a:p>
            <a:pPr marL="68580" lvl="0" algn="l"/>
            <a:r>
              <a:rPr lang="tr-TR" sz="2800" dirty="0">
                <a:solidFill>
                  <a:prstClr val="black"/>
                </a:solidFill>
              </a:rPr>
              <a:t>	 </a:t>
            </a:r>
            <a:r>
              <a:rPr lang="tr-TR" sz="2800" dirty="0" smtClean="0">
                <a:solidFill>
                  <a:prstClr val="black"/>
                </a:solidFill>
              </a:rPr>
              <a:t>         </a:t>
            </a:r>
            <a:r>
              <a:rPr lang="tr-TR" sz="2800" dirty="0" smtClean="0">
                <a:solidFill>
                  <a:prstClr val="black"/>
                </a:solidFill>
              </a:rPr>
              <a:t>  ISBN</a:t>
            </a:r>
            <a:r>
              <a:rPr lang="tr-TR" sz="2800" dirty="0" smtClean="0">
                <a:solidFill>
                  <a:prstClr val="black"/>
                </a:solidFill>
              </a:rPr>
              <a:t>: 975-424-234-5</a:t>
            </a:r>
            <a:endParaRPr lang="tr-TR" sz="2800" dirty="0">
              <a:solidFill>
                <a:prstClr val="black"/>
              </a:solidFill>
            </a:endParaRPr>
          </a:p>
          <a:p>
            <a:pPr marL="68580" lvl="0" algn="l"/>
            <a:r>
              <a:rPr lang="tr-TR" sz="2800" dirty="0">
                <a:solidFill>
                  <a:prstClr val="black"/>
                </a:solidFill>
              </a:rPr>
              <a:t>	</a:t>
            </a:r>
            <a:r>
              <a:rPr lang="tr-TR" sz="2800" dirty="0" smtClean="0">
                <a:solidFill>
                  <a:prstClr val="black"/>
                </a:solidFill>
              </a:rPr>
              <a:t>	</a:t>
            </a:r>
            <a:r>
              <a:rPr lang="en-US" sz="2800" dirty="0" smtClean="0">
                <a:solidFill>
                  <a:prstClr val="black"/>
                </a:solidFill>
              </a:rPr>
              <a:t>1</a:t>
            </a:r>
            <a:r>
              <a:rPr lang="en-US" sz="2800" dirty="0">
                <a:solidFill>
                  <a:prstClr val="black"/>
                </a:solidFill>
              </a:rPr>
              <a:t>. </a:t>
            </a:r>
            <a:r>
              <a:rPr lang="tr-TR" sz="2800" dirty="0" smtClean="0">
                <a:solidFill>
                  <a:prstClr val="black"/>
                </a:solidFill>
              </a:rPr>
              <a:t>Yükse öğretim</a:t>
            </a:r>
            <a:r>
              <a:rPr lang="en-US" sz="2800" dirty="0" smtClean="0">
                <a:solidFill>
                  <a:prstClr val="black"/>
                </a:solidFill>
              </a:rPr>
              <a:t>  I. </a:t>
            </a:r>
            <a:r>
              <a:rPr lang="en-US" sz="2800" dirty="0">
                <a:solidFill>
                  <a:prstClr val="black"/>
                </a:solidFill>
              </a:rPr>
              <a:t>e. a.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6169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04801"/>
            <a:ext cx="10363200" cy="934064"/>
          </a:xfrm>
        </p:spPr>
        <p:txBody>
          <a:bodyPr>
            <a:normAutofit/>
          </a:bodyPr>
          <a:lstStyle/>
          <a:p>
            <a:r>
              <a:rPr lang="tr-TR" dirty="0" smtClean="0"/>
              <a:t>Tüzel kişi girişi </a:t>
            </a:r>
            <a:r>
              <a:rPr lang="en-US" dirty="0" err="1" smtClean="0"/>
              <a:t>katalog</a:t>
            </a:r>
            <a:r>
              <a:rPr lang="en-US" dirty="0" smtClean="0"/>
              <a:t> </a:t>
            </a:r>
            <a:r>
              <a:rPr lang="en-US" dirty="0" err="1"/>
              <a:t>örneği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403123" y="1632155"/>
            <a:ext cx="10264877" cy="4670322"/>
          </a:xfrm>
        </p:spPr>
        <p:txBody>
          <a:bodyPr>
            <a:normAutofit/>
          </a:bodyPr>
          <a:lstStyle/>
          <a:p>
            <a:pPr marL="68580" indent="0" algn="l">
              <a:buNone/>
            </a:pPr>
            <a:r>
              <a:rPr lang="en-US" dirty="0" err="1" smtClean="0"/>
              <a:t>Yer</a:t>
            </a:r>
            <a:r>
              <a:rPr lang="en-US" dirty="0" smtClean="0"/>
              <a:t> no</a:t>
            </a:r>
            <a:endParaRPr lang="tr-TR" dirty="0" smtClean="0"/>
          </a:p>
          <a:p>
            <a:pPr marL="68580" indent="0" algn="l">
              <a:buNone/>
            </a:pPr>
            <a:r>
              <a:rPr lang="tr-TR" dirty="0"/>
              <a:t>	</a:t>
            </a:r>
            <a:r>
              <a:rPr lang="tr-TR" dirty="0" smtClean="0"/>
              <a:t>Türk Kütüphaneciler Derneği. Ankara	</a:t>
            </a:r>
          </a:p>
          <a:p>
            <a:pPr marL="68580" indent="0" algn="l">
              <a:buNone/>
            </a:pPr>
            <a:r>
              <a:rPr lang="tr-TR" dirty="0" smtClean="0"/>
              <a:t>		Genel kurula sunulan çalışma raporu </a:t>
            </a:r>
            <a:r>
              <a:rPr lang="tr-TR" smtClean="0"/>
              <a:t>/ </a:t>
            </a:r>
            <a:r>
              <a:rPr lang="tr-TR" smtClean="0"/>
              <a:t>Türk </a:t>
            </a:r>
            <a:r>
              <a:rPr lang="tr-TR" smtClean="0"/>
              <a:t>Kütüphaneciler </a:t>
            </a:r>
            <a:r>
              <a:rPr lang="tr-TR" smtClean="0"/>
              <a:t>	Derneği </a:t>
            </a:r>
            <a:r>
              <a:rPr lang="tr-TR" dirty="0" smtClean="0"/>
              <a:t>Genel Merkezi </a:t>
            </a:r>
            <a:r>
              <a:rPr lang="tr-TR" smtClean="0"/>
              <a:t>; </a:t>
            </a:r>
            <a:r>
              <a:rPr lang="tr-TR" smtClean="0"/>
              <a:t>Hazırlayan </a:t>
            </a:r>
            <a:r>
              <a:rPr lang="tr-TR" dirty="0" smtClean="0"/>
              <a:t>Ali Fuat </a:t>
            </a:r>
            <a:r>
              <a:rPr lang="tr-TR" dirty="0" smtClean="0"/>
              <a:t>	Kartal</a:t>
            </a:r>
            <a:r>
              <a:rPr lang="tr-TR" dirty="0" smtClean="0"/>
              <a:t>.</a:t>
            </a:r>
            <a:r>
              <a:rPr lang="en-US" dirty="0" smtClean="0"/>
              <a:t> –</a:t>
            </a:r>
            <a:r>
              <a:rPr lang="tr-TR" dirty="0" smtClean="0"/>
              <a:t> Ankara: Dernek, 	2012</a:t>
            </a:r>
            <a:r>
              <a:rPr lang="en-US" dirty="0" smtClean="0"/>
              <a:t>.</a:t>
            </a:r>
          </a:p>
          <a:p>
            <a:pPr marL="6858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              </a:t>
            </a:r>
            <a:r>
              <a:rPr lang="tr-TR" dirty="0" smtClean="0"/>
              <a:t>	</a:t>
            </a:r>
            <a:r>
              <a:rPr lang="en-US" dirty="0" smtClean="0"/>
              <a:t>X,112 </a:t>
            </a:r>
            <a:r>
              <a:rPr lang="en-US" dirty="0" smtClean="0"/>
              <a:t>s :</a:t>
            </a:r>
            <a:r>
              <a:rPr lang="tr-TR" dirty="0" smtClean="0"/>
              <a:t> 30</a:t>
            </a:r>
            <a:r>
              <a:rPr lang="en-US" dirty="0" smtClean="0"/>
              <a:t> cm. </a:t>
            </a:r>
            <a:r>
              <a:rPr lang="tr-TR" dirty="0" smtClean="0"/>
              <a:t>(TKD Genel Merkezi 	yayınları; no: 23)</a:t>
            </a:r>
          </a:p>
          <a:p>
            <a:pPr marL="68580" indent="0" algn="l">
              <a:buNone/>
            </a:pPr>
            <a:r>
              <a:rPr lang="tr-TR" dirty="0" smtClean="0"/>
              <a:t>		</a:t>
            </a:r>
          </a:p>
          <a:p>
            <a:pPr marL="68580" indent="0" algn="l">
              <a:buNone/>
            </a:pPr>
            <a:r>
              <a:rPr lang="tr-TR" dirty="0"/>
              <a:t>	</a:t>
            </a:r>
            <a:r>
              <a:rPr lang="tr-TR" dirty="0" smtClean="0"/>
              <a:t>	</a:t>
            </a:r>
            <a:r>
              <a:rPr lang="en-US" dirty="0" smtClean="0"/>
              <a:t>1</a:t>
            </a:r>
            <a:r>
              <a:rPr lang="en-US" dirty="0" smtClean="0"/>
              <a:t>. </a:t>
            </a:r>
            <a:r>
              <a:rPr lang="en-US" dirty="0" err="1" smtClean="0"/>
              <a:t>Konu</a:t>
            </a:r>
            <a:r>
              <a:rPr lang="en-US" dirty="0" smtClean="0"/>
              <a:t>  I.</a:t>
            </a:r>
            <a:r>
              <a:rPr lang="tr-TR" dirty="0" smtClean="0"/>
              <a:t>Kartal, Ali Fuat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r>
              <a:rPr lang="en-US" dirty="0" smtClean="0"/>
              <a:t>II. e. 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057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6345</TotalTime>
  <Words>419</Words>
  <Application>Microsoft Office PowerPoint</Application>
  <PresentationFormat>Geniş ekran</PresentationFormat>
  <Paragraphs>45</Paragraphs>
  <Slides>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Verdana</vt:lpstr>
      <vt:lpstr>Office Theme</vt:lpstr>
      <vt:lpstr>Ofis Teması</vt:lpstr>
      <vt:lpstr>    Fişin Başlığı: Tüzel Kişi Girişi</vt:lpstr>
      <vt:lpstr>    Fişin Başlığı: Tüzel Kişi Girişi</vt:lpstr>
      <vt:lpstr>    Fişin Başlığı: Tüzel Kişi Girişi</vt:lpstr>
      <vt:lpstr>Tüzel kişi girişi katalog örneği</vt:lpstr>
      <vt:lpstr>Tüzel kişi girişi katalog örneği</vt:lpstr>
      <vt:lpstr>Tüzel kişi girişi katalog örneği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Mustafa BAYTER</dc:creator>
  <cp:lastModifiedBy>Doğan ATILGAN</cp:lastModifiedBy>
  <cp:revision>364</cp:revision>
  <dcterms:created xsi:type="dcterms:W3CDTF">2014-11-20T14:17:10Z</dcterms:created>
  <dcterms:modified xsi:type="dcterms:W3CDTF">2020-06-01T08:07:02Z</dcterms:modified>
</cp:coreProperties>
</file>