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3"/>
  </p:notesMasterIdLst>
  <p:handoutMasterIdLst>
    <p:handoutMasterId r:id="rId24"/>
  </p:handoutMasterIdLst>
  <p:sldIdLst>
    <p:sldId id="265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6" r:id="rId19"/>
    <p:sldId id="308" r:id="rId20"/>
    <p:sldId id="310" r:id="rId21"/>
    <p:sldId id="311" r:id="rId22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06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DDFEAC2-31C5-4E20-8392-90B3ACECF82B}" type="datetime1">
              <a:rPr lang="tr-TR" smtClean="0"/>
              <a:t>28.01.2020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E0D7EAE-6B40-42B4-9C34-6BA0B13E0324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biologie.uni-hamburg.de/b-online/e06/06i.htm#06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4595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outermost layer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Usually, epidermis composed of single layer of cells.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Cells are closely packed without any intercellular spaces.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This wall area is deposited with fatty substances called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cutin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cutin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over the cell wall occurs as separate layer called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cuticle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epidermis of young stem also contains few stomata.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Multicellular hairs (called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trichome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are usually present in the epidermis.</a:t>
            </a:r>
            <a:endParaRPr lang="tr-T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 herbaceous plants, where secondary growth is absent, the epidermis remains throughout the life cycle.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in woody plants, the epidermis is replaced after the secondary growth due to back formation.</a:t>
            </a: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44379-6736-4ECA-8F07-25078D125C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5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Cortex is the tissue occupied just inner to the epidermis.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 some plants, the cortex is simple and undifferentiated.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Cells of this region are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chlorenchymatous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(parenchyma with chloroplasts).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cells are loosely packed with plenty of intercellular spaces.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 xerophytes, the outer cortical cells forms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palisade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like tissue for photosynthesis, since these plants usually lack leaves.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Sometimes Composed of loosely packed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parenchymatous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cells which is storage of carbohydrates.</a:t>
            </a: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Sclerenchymatous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patches occur in the cortex 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Secretory cavities occur in the cortex 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Resin canals occur in the cortex </a:t>
            </a: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Laticifer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cells occur in the cortex of latex producing plants.</a:t>
            </a: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44379-6736-4ECA-8F07-25078D125C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74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Endodermis is the innermost layer of cortex.</a:t>
            </a:r>
            <a:endParaRPr lang="tr-T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endodermis is very distinct in lower plants such as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Pteridophytes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distinct in the stem of Gymnosperms and Angiosperms.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Cells of the endodermis accumulate plenty of starch as grains. Thus, the endodermis is also called starch sheath or starch band or starch layer.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If distinct, the endodermis is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uniseriate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(single layer) with barrel shaped cells.</a:t>
            </a:r>
            <a:endParaRPr lang="tr-T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Cells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paranchymatous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and they compactly arranged.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Endodermal cells have characteristic thickness in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radial and inner tangential walls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This thickening is called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casparian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thickening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casparian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band,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casparian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layer).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casparian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band is composed of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suberin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and lignin, both of them are impervious to water.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Due to the presence of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casparian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thickening, they block the passage of water and solutes through the protoplasts of endodermal cells..</a:t>
            </a: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44379-6736-4ECA-8F07-25078D125C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37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spatial arrangements of vascular bundles is explained by the theory of steles.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types of steles, like the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protostele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plectostele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 the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siphonostele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exist. Monocot steles are a highly specialized exception.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44379-6736-4ECA-8F07-25078D125C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95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92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They are: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2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(1). </a:t>
            </a:r>
            <a:r>
              <a:rPr lang="en-US" b="1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Protostele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2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(2). </a:t>
            </a:r>
            <a:r>
              <a:rPr lang="en-US" b="1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Siphonostele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2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(3). </a:t>
            </a:r>
            <a:r>
              <a:rPr lang="en-US" b="1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Solenostele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2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Ø Some authors recognize only two categories (</a:t>
            </a:r>
            <a:r>
              <a:rPr lang="en-US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Protostele</a:t>
            </a:r>
            <a:r>
              <a:rPr lang="en-US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and </a:t>
            </a:r>
            <a:r>
              <a:rPr lang="en-US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Siphonostele</a:t>
            </a:r>
            <a:r>
              <a:rPr lang="en-US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). They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2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consider </a:t>
            </a:r>
            <a:r>
              <a:rPr lang="en-US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Solenostele</a:t>
            </a:r>
            <a:r>
              <a:rPr lang="en-US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as a sub-category of </a:t>
            </a:r>
            <a:r>
              <a:rPr lang="en-US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Siphonostele</a:t>
            </a:r>
            <a:r>
              <a:rPr lang="en-US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44379-6736-4ECA-8F07-25078D125C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8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 rtl="0">
              <a:defRPr sz="60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C94E88-F1F8-4CAB-9F29-9B03A1C10A31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Asıl metin stillerini düzenlemek için tıklatın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İkinci düzey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Üçüncü düzey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Dördüncü düzey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5EF780-D8D0-49CD-835A-B5D244B8054E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D95DCC-1E7A-4E1F-9CCC-D117988B022E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8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885324-8F32-4C80-A359-D3A8C5DB7931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21EFAB-5A3E-4A81-B1B7-3E6936263CBE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 rtl="0">
              <a:defRPr sz="60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C1D2FD-63FB-47C0-929B-561F88D39C7E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140FE2-8244-4E8C-89F6-A069EF214C54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F57108-5D1B-4AF3-A09D-3E9B51DD64F9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DF5B11-2220-4957-B834-D72A7A6865A5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C8F7A0-535A-4EF9-8CED-F049CF164F43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05B58F-6C21-4971-B0FC-C86C7EDDE00A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8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913516-4ACF-42A6-85AA-BE881FC0FF15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r-TR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FA9B00F-A425-434F-A181-0B307C38ADD4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05308" y="680792"/>
            <a:ext cx="10899820" cy="2387600"/>
          </a:xfrm>
        </p:spPr>
        <p:txBody>
          <a:bodyPr rtlCol="0"/>
          <a:lstStyle/>
          <a:p>
            <a:pPr rtl="0"/>
            <a:r>
              <a:rPr lang="tr-TR" dirty="0" smtClean="0"/>
              <a:t>BIO 206 </a:t>
            </a:r>
            <a:br>
              <a:rPr lang="tr-TR" dirty="0" smtClean="0"/>
            </a:br>
            <a:r>
              <a:rPr lang="tr-TR" dirty="0" smtClean="0"/>
              <a:t>PLANT MORPHOLOGY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30817" y="3808099"/>
            <a:ext cx="9144000" cy="1655762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tr-TR" sz="3200" b="1" dirty="0" smtClean="0"/>
              <a:t>LECTURE NOTES</a:t>
            </a:r>
          </a:p>
          <a:p>
            <a:pPr rtl="0"/>
            <a:r>
              <a:rPr lang="tr-TR" sz="3200" b="1" dirty="0" smtClean="0"/>
              <a:t>3RD</a:t>
            </a:r>
            <a:r>
              <a:rPr lang="tr-TR" sz="3200" b="1" dirty="0" smtClean="0"/>
              <a:t> </a:t>
            </a:r>
            <a:r>
              <a:rPr lang="tr-TR" sz="3200" b="1" dirty="0" smtClean="0"/>
              <a:t>WEEK</a:t>
            </a:r>
          </a:p>
          <a:p>
            <a:pPr rtl="0"/>
            <a:endParaRPr lang="tr-TR" dirty="0"/>
          </a:p>
          <a:p>
            <a:pPr rtl="0"/>
            <a:r>
              <a:rPr lang="tr-TR" dirty="0" smtClean="0"/>
              <a:t>DR. AYDAN ACAR ŞAHİN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557018" y="-157655"/>
            <a:ext cx="8450764" cy="6544846"/>
          </a:xfrm>
        </p:spPr>
        <p:txBody>
          <a:bodyPr/>
          <a:lstStyle/>
          <a:p>
            <a:pPr marL="457200" lvl="1" indent="0">
              <a:lnSpc>
                <a:spcPct val="90000"/>
              </a:lnSpc>
              <a:buNone/>
            </a:pPr>
            <a:endParaRPr lang="tr-TR" sz="2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tr-TR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ylem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conducts the water and minerals upward throughout the plant</a:t>
            </a:r>
          </a:p>
          <a:p>
            <a:pPr lvl="2">
              <a:lnSpc>
                <a:spcPct val="90000"/>
              </a:lnSpc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of tube-like cells which grow together to conduct liquids</a:t>
            </a:r>
          </a:p>
          <a:p>
            <a:pPr lvl="2">
              <a:lnSpc>
                <a:spcPct val="90000"/>
              </a:lnSpc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Tends to be found closer to the center of the stem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 </a:t>
            </a:r>
            <a:r>
              <a:rPr lang="tr-T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hloem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conducts the food that is produced in the leaf downward to the rest of the plant</a:t>
            </a:r>
          </a:p>
          <a:p>
            <a:pPr lvl="2">
              <a:lnSpc>
                <a:spcPct val="90000"/>
              </a:lnSpc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cells also form tubes</a:t>
            </a:r>
          </a:p>
          <a:p>
            <a:pPr lvl="2">
              <a:lnSpc>
                <a:spcPct val="90000"/>
              </a:lnSpc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Tends to be found towards the outside of the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  <a:endParaRPr lang="tr-TR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lnSpc>
                <a:spcPct val="90000"/>
              </a:lnSpc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498481" y="5204345"/>
            <a:ext cx="102694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Cambium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the tissue responsible for the production of new xylem &amp; phloem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Also increases the girth (width) of a stem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Generally found between the xylem and phloem</a:t>
            </a:r>
          </a:p>
        </p:txBody>
      </p:sp>
      <p:pic>
        <p:nvPicPr>
          <p:cNvPr id="4" name="Picture 6" descr="https://edenhills.files.wordpress.com/2012/04/dsc_005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9" y="1416838"/>
            <a:ext cx="3879376" cy="258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57" y="4003089"/>
            <a:ext cx="2362200" cy="2073557"/>
          </a:xfrm>
          <a:prstGeom prst="rect">
            <a:avLst/>
          </a:prstGeom>
        </p:spPr>
      </p:pic>
      <p:cxnSp>
        <p:nvCxnSpPr>
          <p:cNvPr id="6" name="Düz Ok Bağlayıcısı 5"/>
          <p:cNvCxnSpPr/>
          <p:nvPr/>
        </p:nvCxnSpPr>
        <p:spPr>
          <a:xfrm>
            <a:off x="1091820" y="4940490"/>
            <a:ext cx="2050919" cy="61414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20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93550" y="142142"/>
            <a:ext cx="10178322" cy="805565"/>
          </a:xfrm>
        </p:spPr>
        <p:txBody>
          <a:bodyPr>
            <a:normAutofit/>
          </a:bodyPr>
          <a:lstStyle/>
          <a:p>
            <a:pPr algn="ctr"/>
            <a:r>
              <a:rPr lang="tr-TR" sz="3600" dirty="0" err="1" smtClean="0"/>
              <a:t>Vascular</a:t>
            </a:r>
            <a:r>
              <a:rPr lang="tr-TR" sz="3600" dirty="0" smtClean="0"/>
              <a:t> </a:t>
            </a:r>
            <a:r>
              <a:rPr lang="tr-TR" sz="3600" dirty="0" err="1" smtClean="0"/>
              <a:t>tıssues</a:t>
            </a:r>
            <a:r>
              <a:rPr lang="tr-TR" sz="4000" dirty="0" smtClean="0"/>
              <a:t>-XYLEM</a:t>
            </a:r>
            <a:endParaRPr lang="en-US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81960" y="1085087"/>
            <a:ext cx="5097218" cy="5489133"/>
          </a:xfrm>
        </p:spPr>
        <p:txBody>
          <a:bodyPr>
            <a:noAutofit/>
          </a:bodyPr>
          <a:lstStyle/>
          <a:p>
            <a:r>
              <a:rPr lang="tr-T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of </a:t>
            </a:r>
            <a:r>
              <a:rPr lang="tr-TR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xylem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tracheids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vessels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xylem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fibres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xylem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parenchyma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Tracheids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secondary walls hardened with lignin, allowing them to function in support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is transported through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secondary cell wall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Vessel elements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wider, shorter, and have thinner walls.  They align end to end to form “pipes” or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xylem vessels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tr-TR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Xylem</a:t>
            </a:r>
            <a:r>
              <a:rPr lang="tr-T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tr-T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</a:t>
            </a:r>
            <a:r>
              <a:rPr lang="tr-T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35-08-Xylem-L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" t="2317" r="47584" b="4800"/>
          <a:stretch/>
        </p:blipFill>
        <p:spPr bwMode="auto">
          <a:xfrm>
            <a:off x="993550" y="888208"/>
            <a:ext cx="4343400" cy="581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035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"/>
          <a:stretch/>
        </p:blipFill>
        <p:spPr bwMode="auto">
          <a:xfrm>
            <a:off x="2768431" y="4328160"/>
            <a:ext cx="3505200" cy="25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Ok Bağlayıcısı 7"/>
          <p:cNvCxnSpPr/>
          <p:nvPr/>
        </p:nvCxnSpPr>
        <p:spPr>
          <a:xfrm>
            <a:off x="4868832" y="2814554"/>
            <a:ext cx="468118" cy="20254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 flipV="1">
            <a:off x="1941037" y="5593080"/>
            <a:ext cx="1038129" cy="73152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6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035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2" t="4325" r="5946"/>
          <a:stretch/>
        </p:blipFill>
        <p:spPr bwMode="auto">
          <a:xfrm>
            <a:off x="8418786" y="2927453"/>
            <a:ext cx="3731710" cy="389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9278" y="146193"/>
            <a:ext cx="10178322" cy="768207"/>
          </a:xfrm>
        </p:spPr>
        <p:txBody>
          <a:bodyPr>
            <a:normAutofit/>
          </a:bodyPr>
          <a:lstStyle/>
          <a:p>
            <a:pPr algn="ctr"/>
            <a:r>
              <a:rPr lang="tr-TR" sz="3600" dirty="0" smtClean="0"/>
              <a:t>VASCULAR TISSUES</a:t>
            </a:r>
            <a:r>
              <a:rPr lang="tr-TR" sz="4000" dirty="0" smtClean="0"/>
              <a:t>-PHLOEM</a:t>
            </a:r>
            <a:endParaRPr lang="en-US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0678" y="765442"/>
            <a:ext cx="11000756" cy="746759"/>
          </a:xfrm>
        </p:spPr>
        <p:txBody>
          <a:bodyPr>
            <a:noAutofit/>
          </a:bodyPr>
          <a:lstStyle/>
          <a:p>
            <a:r>
              <a:rPr lang="tr-T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of </a:t>
            </a:r>
            <a:r>
              <a:rPr lang="tr-TR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phloem</a:t>
            </a:r>
            <a:r>
              <a:rPr lang="tr-T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sieve</a:t>
            </a:r>
            <a:r>
              <a:rPr lang="tr-T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lang="tr-T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tr-T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companion</a:t>
            </a:r>
            <a:r>
              <a:rPr lang="tr-T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tr-T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phloem</a:t>
            </a:r>
            <a:r>
              <a:rPr lang="tr-T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fibres</a:t>
            </a:r>
            <a:r>
              <a:rPr lang="tr-T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sclerenchyma</a:t>
            </a:r>
            <a:r>
              <a:rPr lang="tr-T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tr-TR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phloem</a:t>
            </a:r>
            <a:r>
              <a:rPr lang="tr-T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parenchyma</a:t>
            </a:r>
            <a:r>
              <a:rPr lang="tr-TR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Sugars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other organic molecules and ions are transported through chains of specialized cells- the sieve tube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Sieve-tube members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alive, but have no nucleus or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ribosomes!</a:t>
            </a: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sieve-tube has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companion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connected by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plasmodesmata</a:t>
            </a: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tr-TR" sz="2400" b="1" dirty="0" err="1">
                <a:solidFill>
                  <a:schemeClr val="tx1"/>
                </a:solidFill>
                <a:latin typeface="Century Gothic" pitchFamily="34" charset="0"/>
              </a:rPr>
              <a:t>Phloem</a:t>
            </a:r>
            <a:r>
              <a:rPr lang="tr-TR" sz="2400" b="1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tr-TR" sz="2400" b="1" dirty="0" err="1">
                <a:solidFill>
                  <a:schemeClr val="tx1"/>
                </a:solidFill>
                <a:latin typeface="Century Gothic" pitchFamily="34" charset="0"/>
              </a:rPr>
              <a:t>cells</a:t>
            </a:r>
            <a:r>
              <a:rPr lang="tr-TR" sz="2400" b="1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tr-TR" sz="2400" b="1" dirty="0" err="1">
                <a:solidFill>
                  <a:schemeClr val="tx1"/>
                </a:solidFill>
                <a:latin typeface="Century Gothic" pitchFamily="34" charset="0"/>
              </a:rPr>
              <a:t>are</a:t>
            </a:r>
            <a:r>
              <a:rPr lang="tr-TR" sz="2400" b="1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tr-TR" sz="2400" b="1" dirty="0" err="1">
                <a:solidFill>
                  <a:schemeClr val="tx1"/>
                </a:solidFill>
                <a:latin typeface="Century Gothic" pitchFamily="34" charset="0"/>
              </a:rPr>
              <a:t>alive</a:t>
            </a:r>
            <a:r>
              <a:rPr lang="tr-TR" sz="2400" b="1" dirty="0">
                <a:solidFill>
                  <a:schemeClr val="tx1"/>
                </a:solidFill>
                <a:latin typeface="Century Gothic" pitchFamily="34" charset="0"/>
              </a:rPr>
              <a:t>!</a:t>
            </a:r>
            <a:endParaRPr lang="en-US" sz="2400" b="1" dirty="0">
              <a:solidFill>
                <a:schemeClr val="tx1"/>
              </a:solidFill>
              <a:latin typeface="Century Gothic" pitchFamily="34" charset="0"/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4" descr="35-09-Phloem-L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34"/>
          <a:stretch/>
        </p:blipFill>
        <p:spPr bwMode="auto">
          <a:xfrm>
            <a:off x="788276" y="3398030"/>
            <a:ext cx="7630510" cy="342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8418786" y="5108917"/>
            <a:ext cx="2128345" cy="1149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3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3241" y="202892"/>
            <a:ext cx="6332632" cy="23568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Vascular bundle</a:t>
            </a:r>
            <a:r>
              <a:rPr lang="tr-T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Vascular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bundles (VB) are also called as fascicles.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are located inner to the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pericycle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vascular bundles composed of (I)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Xylem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placed inner to cambium; and (II)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Phloem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placed outer to cambium.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tr-T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main types of vascular bundle. The types are: </a:t>
            </a:r>
          </a:p>
        </p:txBody>
      </p:sp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4666" y="181969"/>
            <a:ext cx="5572125" cy="4755515"/>
          </a:xfrm>
          <a:prstGeom prst="rect">
            <a:avLst/>
          </a:prstGeom>
          <a:noFill/>
        </p:spPr>
      </p:pic>
      <p:pic>
        <p:nvPicPr>
          <p:cNvPr id="5" name="İçerik Yer Tutucusu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321" y="2973347"/>
            <a:ext cx="5627096" cy="3082029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7513320" y="640080"/>
            <a:ext cx="1264920" cy="685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35240" y="2559727"/>
            <a:ext cx="1264920" cy="685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76160" y="3655260"/>
            <a:ext cx="1264920" cy="685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cdn-images-1.medium.com/max/1200/0*SmYpH4bWCqGiXwX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12" y="173421"/>
            <a:ext cx="11314487" cy="652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2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Şimşek İşareti 2"/>
          <p:cNvSpPr/>
          <p:nvPr/>
        </p:nvSpPr>
        <p:spPr>
          <a:xfrm>
            <a:off x="1074936" y="331076"/>
            <a:ext cx="864223" cy="98565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935004" y="1478785"/>
            <a:ext cx="3696237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tr-TR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tr-T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difference is their arrangement in the stem ground tissue.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dicots, the bundles form a ring around the central pith. In monocots, the bundles are scattered randomly throughout the ground tissue (sometimes called pith).</a:t>
            </a:r>
            <a:endParaRPr lang="en-US" sz="2000" b="1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monocot dicot stem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21"/>
          <a:stretch/>
        </p:blipFill>
        <p:spPr bwMode="auto">
          <a:xfrm>
            <a:off x="5279826" y="128789"/>
            <a:ext cx="6363534" cy="665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Düz Ok Bağlayıcısı 5"/>
          <p:cNvCxnSpPr/>
          <p:nvPr/>
        </p:nvCxnSpPr>
        <p:spPr>
          <a:xfrm flipV="1">
            <a:off x="4755911" y="2846232"/>
            <a:ext cx="770667" cy="3714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>
            <a:off x="4755911" y="3385363"/>
            <a:ext cx="996048" cy="7724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9983488" y="1813560"/>
            <a:ext cx="1355072" cy="3962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075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7_dicot_and_moncot_stem_anatomy (1)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3" b="5074"/>
          <a:stretch/>
        </p:blipFill>
        <p:spPr>
          <a:xfrm>
            <a:off x="1185534" y="885314"/>
            <a:ext cx="10337463" cy="58476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etin kutusu 4"/>
          <p:cNvSpPr txBox="1"/>
          <p:nvPr/>
        </p:nvSpPr>
        <p:spPr>
          <a:xfrm>
            <a:off x="2238939" y="255174"/>
            <a:ext cx="8461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Monocot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Dicot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Stems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5-Nokta Yıldız 1"/>
          <p:cNvSpPr/>
          <p:nvPr/>
        </p:nvSpPr>
        <p:spPr>
          <a:xfrm>
            <a:off x="5912069" y="4493172"/>
            <a:ext cx="362607" cy="331076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Nokta Yıldız 5"/>
          <p:cNvSpPr/>
          <p:nvPr/>
        </p:nvSpPr>
        <p:spPr>
          <a:xfrm>
            <a:off x="10732844" y="4493172"/>
            <a:ext cx="362607" cy="331076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Nokta Yıldız 6"/>
          <p:cNvSpPr/>
          <p:nvPr/>
        </p:nvSpPr>
        <p:spPr>
          <a:xfrm>
            <a:off x="5912068" y="5118537"/>
            <a:ext cx="362607" cy="331076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Nokta Yıldız 7"/>
          <p:cNvSpPr/>
          <p:nvPr/>
        </p:nvSpPr>
        <p:spPr>
          <a:xfrm>
            <a:off x="10700551" y="5118537"/>
            <a:ext cx="362607" cy="331076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Nokta Yıldız 8"/>
          <p:cNvSpPr/>
          <p:nvPr/>
        </p:nvSpPr>
        <p:spPr>
          <a:xfrm>
            <a:off x="5922574" y="5696609"/>
            <a:ext cx="362607" cy="331076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Nokta Yıldız 9"/>
          <p:cNvSpPr/>
          <p:nvPr/>
        </p:nvSpPr>
        <p:spPr>
          <a:xfrm>
            <a:off x="10695291" y="5680844"/>
            <a:ext cx="362607" cy="331076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Nokta Yıldız 10"/>
          <p:cNvSpPr/>
          <p:nvPr/>
        </p:nvSpPr>
        <p:spPr>
          <a:xfrm>
            <a:off x="5912067" y="6156436"/>
            <a:ext cx="362607" cy="331076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Nokta Yıldız 11"/>
          <p:cNvSpPr/>
          <p:nvPr/>
        </p:nvSpPr>
        <p:spPr>
          <a:xfrm>
            <a:off x="10655684" y="6206884"/>
            <a:ext cx="362607" cy="331076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34107" y="149168"/>
            <a:ext cx="7706184" cy="877693"/>
          </a:xfrm>
        </p:spPr>
        <p:txBody>
          <a:bodyPr/>
          <a:lstStyle/>
          <a:p>
            <a:r>
              <a:rPr lang="tr-TR" b="1" u="sng" dirty="0" err="1" smtClean="0"/>
              <a:t>Stele</a:t>
            </a:r>
            <a:endParaRPr lang="en-US" b="1" u="sng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1800" y="1026861"/>
            <a:ext cx="10962560" cy="4094795"/>
          </a:xfrm>
        </p:spPr>
        <p:txBody>
          <a:bodyPr>
            <a:noAutofit/>
          </a:bodyPr>
          <a:lstStyle/>
          <a:p>
            <a:pPr marL="0" indent="0">
              <a:lnSpc>
                <a:spcPts val="192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term stele sums up the vascular system, associated tissues and the enclosed pith. 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023455" y="1443915"/>
            <a:ext cx="11277254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stele consists of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xylem, phloem,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pericycle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medullary rays and pith if present.</a:t>
            </a:r>
            <a:endParaRPr lang="en-U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term ‘stele’ was for the first time used by Van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Tieghem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Douliot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1886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their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Stelar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Theory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13162" y="3534048"/>
            <a:ext cx="11059836" cy="3593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2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is ‘stellar theory’?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92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Major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highlights in stellar theory are: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stele is a real entity and present universally in all axis of higher plants.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primary components of stele are xylem and phloem.</a:t>
            </a:r>
            <a:endParaRPr lang="en-U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Tissues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like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pericycle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medullary rays and pith are also the components of stele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Stelar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theory’ also says that the cortex and the stele are the two fundamental parts of a shoot system.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Both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these components (stele and cortex) are separated by the endodermis.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92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Ä°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2252266"/>
            <a:ext cx="5769611" cy="223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stelar evolution in pteridophyte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"/>
          <a:stretch/>
        </p:blipFill>
        <p:spPr>
          <a:xfrm>
            <a:off x="0" y="139382"/>
            <a:ext cx="7250805" cy="671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3" name="Picture 1" descr="Different stele typ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/>
          <a:stretch/>
        </p:blipFill>
        <p:spPr bwMode="auto">
          <a:xfrm>
            <a:off x="7083380" y="276542"/>
            <a:ext cx="5108620" cy="644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6572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90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01118" y="0"/>
            <a:ext cx="8911687" cy="1280890"/>
          </a:xfrm>
        </p:spPr>
        <p:txBody>
          <a:bodyPr/>
          <a:lstStyle/>
          <a:p>
            <a:r>
              <a:rPr lang="tr-TR" dirty="0" err="1" smtClean="0"/>
              <a:t>Dıcot</a:t>
            </a:r>
            <a:r>
              <a:rPr lang="tr-TR" dirty="0" smtClean="0"/>
              <a:t> </a:t>
            </a:r>
            <a:r>
              <a:rPr lang="tr-TR" dirty="0" err="1" smtClean="0"/>
              <a:t>stem</a:t>
            </a:r>
            <a:r>
              <a:rPr lang="tr-TR" dirty="0" smtClean="0"/>
              <a:t> </a:t>
            </a:r>
            <a:r>
              <a:rPr lang="tr-TR" dirty="0" err="1" smtClean="0"/>
              <a:t>anatomy</a:t>
            </a:r>
            <a:endParaRPr lang="en-US" dirty="0"/>
          </a:p>
        </p:txBody>
      </p:sp>
      <p:pic>
        <p:nvPicPr>
          <p:cNvPr id="4" name="Resim 3" descr="&lt;ul&gt;&lt;li&gt;Stem anatomy &lt;/li&gt;&lt;/ul&gt;&lt;ul&gt;&lt;li&gt;(dicot) &lt;/li&gt;&lt;/ul&gt;Xylem Phloem Cambium Epidermis Pith of parenchyma cells Cuticle (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t="3337" r="11188" b="12700"/>
          <a:stretch/>
        </p:blipFill>
        <p:spPr>
          <a:xfrm>
            <a:off x="4966140" y="1994811"/>
            <a:ext cx="6526922" cy="46267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5524" y="1029232"/>
            <a:ext cx="11146731" cy="3777622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Anatomically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dicot stem has the following regions:</a:t>
            </a:r>
          </a:p>
          <a:p>
            <a:pPr marL="0" indent="0">
              <a:buNone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1).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Epidermis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2). Cortex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3).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Central 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cylinder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70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90845" y="201257"/>
            <a:ext cx="8911687" cy="1280890"/>
          </a:xfrm>
        </p:spPr>
        <p:txBody>
          <a:bodyPr/>
          <a:lstStyle/>
          <a:p>
            <a:r>
              <a:rPr lang="tr-TR" dirty="0" err="1" smtClean="0"/>
              <a:t>Epidermis</a:t>
            </a:r>
            <a:r>
              <a:rPr lang="tr-TR" dirty="0" smtClean="0"/>
              <a:t>: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2555" y="1482147"/>
            <a:ext cx="10501725" cy="3777622"/>
          </a:xfrm>
        </p:spPr>
        <p:txBody>
          <a:bodyPr>
            <a:no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utermost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omposed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single layer of cells.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Closely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packed without any intercellular spaces.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eposited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fatty substances called </a:t>
            </a:r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occurs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separate layer called </a:t>
            </a:r>
            <a:r>
              <a:rPr lang="en-US" sz="2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cuticle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epidermis of young stem also contains few stomata.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Multicellular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hairs (called </a:t>
            </a:r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trichome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are usually present in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epidermis.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herbaceous plants, where secondary growth is absent, the epidermis remains throughout the life cycle.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in woody plants, the epidermis 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replaced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periderm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after the secondary growth due to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formation.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 descr="03-primary-structure-of-dicot-stem (1)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9" t="15175" r="358" b="19455"/>
          <a:stretch/>
        </p:blipFill>
        <p:spPr>
          <a:xfrm>
            <a:off x="8656320" y="0"/>
            <a:ext cx="3535680" cy="39889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ağ Ok 4"/>
          <p:cNvSpPr/>
          <p:nvPr/>
        </p:nvSpPr>
        <p:spPr>
          <a:xfrm rot="828755">
            <a:off x="7642337" y="187659"/>
            <a:ext cx="1386840" cy="579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2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EPIDERMIS</a:t>
            </a:r>
            <a:endParaRPr lang="en-US" dirty="0"/>
          </a:p>
        </p:txBody>
      </p:sp>
      <p:pic>
        <p:nvPicPr>
          <p:cNvPr id="4" name="Picture 1" descr="03-primary-structure-of-dicot-stem (2)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t="46362" r="1200" b="8428"/>
          <a:stretch/>
        </p:blipFill>
        <p:spPr>
          <a:xfrm>
            <a:off x="929640" y="1584957"/>
            <a:ext cx="10911840" cy="4160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67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08086" y="214676"/>
            <a:ext cx="8911687" cy="1280890"/>
          </a:xfrm>
        </p:spPr>
        <p:txBody>
          <a:bodyPr/>
          <a:lstStyle/>
          <a:p>
            <a:r>
              <a:rPr lang="tr-TR" u="sng" dirty="0" err="1" smtClean="0"/>
              <a:t>Cortex</a:t>
            </a:r>
            <a:endParaRPr lang="en-US" u="sng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57566" y="1755961"/>
            <a:ext cx="11654474" cy="3777622"/>
          </a:xfrm>
        </p:spPr>
        <p:txBody>
          <a:bodyPr>
            <a:noAutofit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 tissue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inner to the epidermis.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 plants, the cortex is simple and undifferentiated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oosely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packed with plenty of intercellular spaces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Cells of this region are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chlorenchymatous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(parenchyma with chloroplasts).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xerophytes, the outer cortical cells forms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palisade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like tissue for photosynthesis, since these plants usually lack leaves.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Sometimes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omposed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loosely packed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parenchymatous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cells which is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storage of carbohydrates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Sclerenchymatous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patches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occur in the cortex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Secretory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cavities occur in the cortex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canals occur in the cortex </a:t>
            </a: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Laticifer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cells occur in the cortex of latex producing plants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54278" t="47912" r="3116" b="355"/>
          <a:stretch/>
        </p:blipFill>
        <p:spPr>
          <a:xfrm>
            <a:off x="8321040" y="1"/>
            <a:ext cx="3810000" cy="30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1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CORTEX</a:t>
            </a:r>
            <a:endParaRPr lang="en-US" dirty="0"/>
          </a:p>
        </p:txBody>
      </p:sp>
      <p:pic>
        <p:nvPicPr>
          <p:cNvPr id="4" name="Picture 1" descr="05-primary-anatomy-dicot-stem (2)"/>
          <p:cNvPicPr>
            <a:picLocks noGrp="1" noChangeAspect="1"/>
          </p:cNvPicPr>
          <p:nvPr isPhoto="1">
            <p:ph idx="1"/>
          </p:nvPr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6" b="11378"/>
          <a:stretch/>
        </p:blipFill>
        <p:spPr>
          <a:xfrm>
            <a:off x="1251678" y="1615439"/>
            <a:ext cx="9843042" cy="4789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74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63860" y="246067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cs typeface="Arial" panose="020B0604020202020204" pitchFamily="34" charset="0"/>
              </a:rPr>
              <a:t>Endodermis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u="sng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9590" y="1773024"/>
            <a:ext cx="11073810" cy="3777622"/>
          </a:xfrm>
        </p:spPr>
        <p:txBody>
          <a:bodyPr>
            <a:noAutofit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innermost layer of cortex.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distinct in lower plants such as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Pteridophytes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distinct in the stem of Gymnosperms and Angiosperms.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Cells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 endodermis accumulate plenty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starch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grains. Thus, the endodermis is also called </a:t>
            </a:r>
            <a:r>
              <a:rPr lang="en-US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starch sheath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starch band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starch layer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distinct, the endodermis is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uniseriate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(single layer) with barrel shaped cells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Cells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paranchymatous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they compactly arranged.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characteristic thickness in </a:t>
            </a:r>
            <a:r>
              <a:rPr lang="en-US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radial and inner tangential walls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thickening is called </a:t>
            </a:r>
            <a:r>
              <a:rPr lang="en-US" sz="20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casparian</a:t>
            </a:r>
            <a:r>
              <a:rPr lang="en-US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thickening</a:t>
            </a:r>
            <a:r>
              <a:rPr lang="en-US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casparian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band,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casparian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layer).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casparian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band is composed of </a:t>
            </a:r>
            <a:r>
              <a:rPr lang="en-US" sz="20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suberin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lignin, both of them are impervious to water.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the presence of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casparian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thickening, they block the passage of water and solutes through the protoplasts of endodermal cells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ndodermis stem ile ilgili gÃ¶rsel sonuc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" b="6355"/>
          <a:stretch/>
        </p:blipFill>
        <p:spPr bwMode="auto">
          <a:xfrm>
            <a:off x="8839200" y="47338"/>
            <a:ext cx="3124200" cy="299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dodermis stem ile ilgili gÃ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0" y="84702"/>
            <a:ext cx="3575039" cy="20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Düz Ok Bağlayıcısı 5"/>
          <p:cNvCxnSpPr/>
          <p:nvPr/>
        </p:nvCxnSpPr>
        <p:spPr>
          <a:xfrm>
            <a:off x="4693920" y="609600"/>
            <a:ext cx="822960" cy="2743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6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1678" y="0"/>
            <a:ext cx="10178322" cy="1492132"/>
          </a:xfrm>
        </p:spPr>
        <p:txBody>
          <a:bodyPr/>
          <a:lstStyle/>
          <a:p>
            <a:r>
              <a:rPr lang="tr-TR" dirty="0" smtClean="0"/>
              <a:t>CENTRAL CYLINDER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1678" y="1052251"/>
            <a:ext cx="10178322" cy="3593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cylinder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stem composed of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components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  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Pericycle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 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Vascular</a:t>
            </a:r>
            <a:r>
              <a:rPr lang="tr-T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tissues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  Pith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Pericycle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Pericycle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the outermost layer of the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cylinder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located next (just inner) to the endodermis.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nature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pericycle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stem shows wide variation.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Pericycle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absent in some plants.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present, it usually multilayered composed of 3 or more layers of cells.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Sclerenchymatous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pericycle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forms the bundle sheath of the vascular bundle in most of the dicot plants.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338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7772400" cy="914400"/>
          </a:xfrm>
        </p:spPr>
        <p:txBody>
          <a:bodyPr>
            <a:normAutofit/>
          </a:bodyPr>
          <a:lstStyle/>
          <a:p>
            <a:r>
              <a:rPr lang="tr-TR" dirty="0"/>
              <a:t>B</a:t>
            </a:r>
            <a:r>
              <a:rPr lang="tr-TR" dirty="0" smtClean="0"/>
              <a:t>. </a:t>
            </a:r>
            <a:r>
              <a:rPr lang="tr-TR" dirty="0" err="1" smtClean="0"/>
              <a:t>Vascular</a:t>
            </a:r>
            <a:r>
              <a:rPr lang="tr-TR" dirty="0" smtClean="0"/>
              <a:t> </a:t>
            </a:r>
            <a:r>
              <a:rPr lang="tr-TR" dirty="0" err="1" smtClean="0"/>
              <a:t>tıssues</a:t>
            </a:r>
            <a:endParaRPr lang="en-US" u="sng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2348" y="1110746"/>
            <a:ext cx="8458200" cy="222504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Transports water and organic materials (sugars) throughout the plant </a:t>
            </a:r>
          </a:p>
          <a:p>
            <a:r>
              <a:rPr lang="en-US" sz="3200" b="1" u="sng" dirty="0">
                <a:solidFill>
                  <a:schemeClr val="tx1"/>
                </a:solidFill>
              </a:rPr>
              <a:t>Xylem</a:t>
            </a:r>
            <a:r>
              <a:rPr lang="en-US" sz="3200" dirty="0">
                <a:solidFill>
                  <a:schemeClr val="tx1"/>
                </a:solidFill>
              </a:rPr>
              <a:t> – transports </a:t>
            </a:r>
            <a:r>
              <a:rPr lang="en-US" sz="3200" u="sng" dirty="0">
                <a:solidFill>
                  <a:schemeClr val="tx1"/>
                </a:solidFill>
              </a:rPr>
              <a:t>water</a:t>
            </a:r>
            <a:r>
              <a:rPr lang="en-US" sz="3200" dirty="0">
                <a:solidFill>
                  <a:schemeClr val="tx1"/>
                </a:solidFill>
              </a:rPr>
              <a:t> and </a:t>
            </a:r>
          </a:p>
          <a:p>
            <a:pPr>
              <a:buFontTx/>
              <a:buNone/>
            </a:pPr>
            <a:r>
              <a:rPr lang="en-US" sz="3200" dirty="0">
                <a:solidFill>
                  <a:schemeClr val="tx1"/>
                </a:solidFill>
              </a:rPr>
              <a:t>	dissolved ions from the root </a:t>
            </a:r>
          </a:p>
          <a:p>
            <a:pPr>
              <a:buFontTx/>
              <a:buNone/>
            </a:pPr>
            <a:r>
              <a:rPr lang="en-US" sz="3200" dirty="0">
                <a:solidFill>
                  <a:schemeClr val="tx1"/>
                </a:solidFill>
              </a:rPr>
              <a:t>	to the stem and leaves.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721" y="1843557"/>
            <a:ext cx="2477612" cy="483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Line 5"/>
          <p:cNvSpPr>
            <a:spLocks noChangeShapeType="1"/>
          </p:cNvSpPr>
          <p:nvPr/>
        </p:nvSpPr>
        <p:spPr bwMode="auto">
          <a:xfrm flipH="1" flipV="1">
            <a:off x="8458200" y="2646438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8458200" y="449285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012348" y="4261798"/>
            <a:ext cx="6324600" cy="145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3200" b="1" dirty="0"/>
              <a:t>  </a:t>
            </a:r>
            <a:r>
              <a:rPr lang="en-US" sz="3200" b="1" u="sng" dirty="0"/>
              <a:t>Phloem</a:t>
            </a:r>
            <a:r>
              <a:rPr lang="en-US" sz="3200" dirty="0"/>
              <a:t> – carries dissolved </a:t>
            </a:r>
            <a:r>
              <a:rPr lang="en-US" sz="3200" u="sng" dirty="0"/>
              <a:t>sugars </a:t>
            </a:r>
          </a:p>
          <a:p>
            <a:pPr>
              <a:spcBef>
                <a:spcPct val="20000"/>
              </a:spcBef>
            </a:pPr>
            <a:r>
              <a:rPr lang="en-US" sz="3200" dirty="0"/>
              <a:t>from leaves to rest of the plant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0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45" grpId="0" animBg="1"/>
      <p:bldP spid="10248" grpId="0" animBg="1"/>
      <p:bldP spid="10249" grpId="0" autoUpdateAnimBg="0"/>
    </p:bldLst>
  </p:timing>
</p:sld>
</file>

<file path=ppt/theme/theme1.xml><?xml version="1.0" encoding="utf-8"?>
<a:theme xmlns:a="http://schemas.openxmlformats.org/drawingml/2006/main" name="Bulutlar tasarım şablo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49_TF03460508" id="{7961A5F8-AD37-46E5-B777-83CDBC30EA30}" vid="{87683579-34D0-4B0D-9A12-F5DF22159786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DD01B8-816B-49B7-8C81-03AB51D87C54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40262f94-9f35-4ac3-9a90-690165a166b7"/>
    <ds:schemaRef ds:uri="http://purl.org/dc/terms/"/>
    <ds:schemaRef ds:uri="http://www.w3.org/XML/1998/namespace"/>
    <ds:schemaRef ds:uri="a4f35948-e619-41b3-aa29-22878b09cfd2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Bulutlar tasarım slaytları</Template>
  <TotalTime>160</TotalTime>
  <Words>1361</Words>
  <Application>Microsoft Office PowerPoint</Application>
  <PresentationFormat>Geniş ekran</PresentationFormat>
  <Paragraphs>147</Paragraphs>
  <Slides>18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</vt:lpstr>
      <vt:lpstr>Century Gothic</vt:lpstr>
      <vt:lpstr>Georgia</vt:lpstr>
      <vt:lpstr>Times New Roman</vt:lpstr>
      <vt:lpstr>Wingdings</vt:lpstr>
      <vt:lpstr>Bulutlar tasarım şablonu</vt:lpstr>
      <vt:lpstr>BIO 206  PLANT MORPHOLOGY</vt:lpstr>
      <vt:lpstr>Dıcot stem anatomy</vt:lpstr>
      <vt:lpstr>Epidermis:</vt:lpstr>
      <vt:lpstr>EPIDERMIS</vt:lpstr>
      <vt:lpstr>Cortex</vt:lpstr>
      <vt:lpstr>CORTEX</vt:lpstr>
      <vt:lpstr>Endodermis </vt:lpstr>
      <vt:lpstr>CENTRAL CYLINDER</vt:lpstr>
      <vt:lpstr>B. Vascular tıssues</vt:lpstr>
      <vt:lpstr>PowerPoint Sunusu</vt:lpstr>
      <vt:lpstr>Vascular tıssues-XYLEM</vt:lpstr>
      <vt:lpstr>VASCULAR TISSUES-PHLOEM</vt:lpstr>
      <vt:lpstr>PowerPoint Sunusu</vt:lpstr>
      <vt:lpstr>PowerPoint Sunusu</vt:lpstr>
      <vt:lpstr>PowerPoint Sunusu</vt:lpstr>
      <vt:lpstr>PowerPoint Sunusu</vt:lpstr>
      <vt:lpstr>Stele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 206  PLANT MORPHOLOGY</dc:title>
  <dc:creator>aydan acar</dc:creator>
  <cp:lastModifiedBy>aydan acar</cp:lastModifiedBy>
  <cp:revision>6</cp:revision>
  <dcterms:created xsi:type="dcterms:W3CDTF">2020-01-28T17:23:05Z</dcterms:created>
  <dcterms:modified xsi:type="dcterms:W3CDTF">2020-01-28T20:08:07Z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