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312" r:id="rId4"/>
    <p:sldId id="280" r:id="rId5"/>
    <p:sldId id="282" r:id="rId6"/>
    <p:sldId id="283" r:id="rId7"/>
    <p:sldId id="318" r:id="rId8"/>
    <p:sldId id="300" r:id="rId9"/>
    <p:sldId id="319" r:id="rId10"/>
    <p:sldId id="284" r:id="rId11"/>
    <p:sldId id="324" r:id="rId12"/>
    <p:sldId id="327" r:id="rId13"/>
    <p:sldId id="320" r:id="rId14"/>
    <p:sldId id="328" r:id="rId15"/>
    <p:sldId id="325" r:id="rId16"/>
    <p:sldId id="329" r:id="rId17"/>
    <p:sldId id="323" r:id="rId18"/>
    <p:sldId id="285" r:id="rId19"/>
    <p:sldId id="330" r:id="rId20"/>
    <p:sldId id="301" r:id="rId21"/>
    <p:sldId id="331" r:id="rId22"/>
    <p:sldId id="332" r:id="rId23"/>
    <p:sldId id="313" r:id="rId24"/>
    <p:sldId id="286" r:id="rId25"/>
    <p:sldId id="333" r:id="rId26"/>
    <p:sldId id="314" r:id="rId27"/>
    <p:sldId id="291" r:id="rId28"/>
    <p:sldId id="287" r:id="rId29"/>
    <p:sldId id="335" r:id="rId30"/>
    <p:sldId id="288" r:id="rId31"/>
    <p:sldId id="290" r:id="rId32"/>
    <p:sldId id="289" r:id="rId33"/>
    <p:sldId id="292" r:id="rId34"/>
    <p:sldId id="293" r:id="rId35"/>
    <p:sldId id="315" r:id="rId36"/>
    <p:sldId id="334" r:id="rId37"/>
    <p:sldId id="294" r:id="rId38"/>
    <p:sldId id="326" r:id="rId39"/>
    <p:sldId id="295" r:id="rId40"/>
    <p:sldId id="336"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8" autoAdjust="0"/>
    <p:restoredTop sz="95596" autoAdjust="0"/>
  </p:normalViewPr>
  <p:slideViewPr>
    <p:cSldViewPr>
      <p:cViewPr varScale="1">
        <p:scale>
          <a:sx n="115" d="100"/>
          <a:sy n="115" d="100"/>
        </p:scale>
        <p:origin x="124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10</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83701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61C2D7C-9E01-4021-AAEA-27D6B156A9C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1913117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1C2D7C-9E01-4021-AAEA-27D6B156A9C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1282280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1C2D7C-9E01-4021-AAEA-27D6B156A9C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1583466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1C2D7C-9E01-4021-AAEA-27D6B156A9C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4070935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61C2D7C-9E01-4021-AAEA-27D6B156A9C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1934859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61C2D7C-9E01-4021-AAEA-27D6B156A9CB}"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179739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61C2D7C-9E01-4021-AAEA-27D6B156A9CB}" type="datetimeFigureOut">
              <a:rPr lang="tr-TR" smtClean="0"/>
              <a:t>12.12.2019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2790837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61C2D7C-9E01-4021-AAEA-27D6B156A9CB}" type="datetimeFigureOut">
              <a:rPr lang="tr-TR" smtClean="0"/>
              <a:t>12.12.2019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2085400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61C2D7C-9E01-4021-AAEA-27D6B156A9CB}" type="datetimeFigureOut">
              <a:rPr lang="tr-TR" smtClean="0"/>
              <a:t>12.12.2019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1913604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61C2D7C-9E01-4021-AAEA-27D6B156A9CB}"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2579428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61C2D7C-9E01-4021-AAEA-27D6B156A9CB}"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91717C-A985-411F-AA51-13CD1BCAA51C}" type="slidenum">
              <a:rPr lang="tr-TR" smtClean="0"/>
              <a:t>‹#›</a:t>
            </a:fld>
            <a:endParaRPr lang="tr-TR"/>
          </a:p>
        </p:txBody>
      </p:sp>
    </p:spTree>
    <p:extLst>
      <p:ext uri="{BB962C8B-B14F-4D97-AF65-F5344CB8AC3E}">
        <p14:creationId xmlns:p14="http://schemas.microsoft.com/office/powerpoint/2010/main" val="539349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61C2D7C-9E01-4021-AAEA-27D6B156A9CB}" type="datetimeFigureOut">
              <a:rPr lang="tr-TR" smtClean="0"/>
              <a:t>12.12.2019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91717C-A985-411F-AA51-13CD1BCAA51C}" type="slidenum">
              <a:rPr lang="tr-TR" smtClean="0"/>
              <a:t>‹#›</a:t>
            </a:fld>
            <a:endParaRPr lang="tr-TR"/>
          </a:p>
        </p:txBody>
      </p:sp>
    </p:spTree>
    <p:extLst>
      <p:ext uri="{BB962C8B-B14F-4D97-AF65-F5344CB8AC3E}">
        <p14:creationId xmlns:p14="http://schemas.microsoft.com/office/powerpoint/2010/main" val="28619388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r>
              <a:rPr lang="tr-TR" b="1" dirty="0">
                <a:solidFill>
                  <a:srgbClr val="096713"/>
                </a:solidFill>
                <a:cs typeface="Arial" pitchFamily="34" charset="0"/>
              </a:rPr>
              <a:t>DEPOLARDA MUHAFAZA KOŞULLARINI ETKİLEYEN FAKTÖRLER</a:t>
            </a:r>
            <a:endParaRPr lang="tr-TR" b="1" dirty="0">
              <a:solidFill>
                <a:srgbClr val="096713"/>
              </a:solidFill>
            </a:endParaRPr>
          </a:p>
        </p:txBody>
      </p:sp>
      <p:sp>
        <p:nvSpPr>
          <p:cNvPr id="2053" name="Rectangle 5"/>
          <p:cNvSpPr>
            <a:spLocks noGrp="1" noChangeArrowheads="1"/>
          </p:cNvSpPr>
          <p:nvPr>
            <p:ph type="subTitle" idx="1"/>
          </p:nvPr>
        </p:nvSpPr>
        <p:spPr>
          <a:xfrm>
            <a:off x="1066799" y="4221088"/>
            <a:ext cx="7086600" cy="441325"/>
          </a:xfrm>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Dikdörtgen 3"/>
          <p:cNvSpPr/>
          <p:nvPr/>
        </p:nvSpPr>
        <p:spPr>
          <a:xfrm>
            <a:off x="1820140" y="2060848"/>
            <a:ext cx="7056784" cy="1200329"/>
          </a:xfrm>
          <a:prstGeom prst="rect">
            <a:avLst/>
          </a:prstGeom>
        </p:spPr>
        <p:txBody>
          <a:bodyPr wrap="square">
            <a:spAutoFit/>
          </a:bodyPr>
          <a:lstStyle/>
          <a:p>
            <a:pPr marL="342900" indent="-342900" algn="just">
              <a:buFont typeface="Arial" pitchFamily="34" charset="0"/>
              <a:buChar char="•"/>
              <a:defRPr/>
            </a:pPr>
            <a:r>
              <a:rPr lang="tr-TR" b="1" dirty="0">
                <a:solidFill>
                  <a:srgbClr val="FF0000"/>
                </a:solidFill>
                <a:cs typeface="Arial" charset="0"/>
              </a:rPr>
              <a:t>Termometreler sıklıkla doğru okuyup okumadığı konusunda kontrol edilmelidir. </a:t>
            </a:r>
          </a:p>
          <a:p>
            <a:pPr algn="just">
              <a:defRPr/>
            </a:pPr>
            <a:endParaRPr lang="tr-TR" dirty="0">
              <a:cs typeface="Arial" charset="0"/>
            </a:endParaRPr>
          </a:p>
        </p:txBody>
      </p:sp>
      <p:sp>
        <p:nvSpPr>
          <p:cNvPr id="2" name="Dikdörtgen 1"/>
          <p:cNvSpPr/>
          <p:nvPr/>
        </p:nvSpPr>
        <p:spPr>
          <a:xfrm>
            <a:off x="1892148" y="3140968"/>
            <a:ext cx="6984776" cy="4524315"/>
          </a:xfrm>
          <a:prstGeom prst="rect">
            <a:avLst/>
          </a:prstGeom>
        </p:spPr>
        <p:txBody>
          <a:bodyPr wrap="square">
            <a:spAutoFit/>
          </a:bodyPr>
          <a:lstStyle/>
          <a:p>
            <a:pPr algn="just">
              <a:defRPr/>
            </a:pPr>
            <a:r>
              <a:rPr lang="tr-TR" dirty="0">
                <a:cs typeface="Arial" charset="0"/>
              </a:rPr>
              <a:t>Kontrol buzlu suya daldırmak sureti ile yapılabilir. Yarım litrelik bir kaba buz parçaları konur ve üzerine su eklenir. 2 dakika kadar karıştırılır. Daha sonra termometre bu suya daldırılır tam ortasında iki dakika beklenir. Termometrenin kabın dibine veya kenarlarına temas etmesi önlenir. Termometrenin doğru gösterdiğini anlamak için 0°C den ±0,5°C okunmalıdır. Bazı ürünlerin ulaşılamayan bölgelerinde termometre okunamayabilir, bu bölgelere de uzak mesafede ki sıcaklıkları ölçen elektronik termometreler konmalıdır.</a:t>
            </a:r>
          </a:p>
        </p:txBody>
      </p:sp>
      <p:sp>
        <p:nvSpPr>
          <p:cNvPr id="3" name="Dikdörtgen 2"/>
          <p:cNvSpPr/>
          <p:nvPr/>
        </p:nvSpPr>
        <p:spPr>
          <a:xfrm>
            <a:off x="1895488" y="302793"/>
            <a:ext cx="6981435" cy="1200329"/>
          </a:xfrm>
          <a:prstGeom prst="rect">
            <a:avLst/>
          </a:prstGeom>
        </p:spPr>
        <p:txBody>
          <a:bodyPr wrap="square">
            <a:spAutoFit/>
          </a:bodyPr>
          <a:lstStyle/>
          <a:p>
            <a:pPr marL="342900" indent="-342900" algn="just">
              <a:buFont typeface="Arial" pitchFamily="34" charset="0"/>
              <a:buChar char="•"/>
              <a:defRPr/>
            </a:pPr>
            <a:r>
              <a:rPr lang="tr-TR" b="1" dirty="0">
                <a:solidFill>
                  <a:srgbClr val="FF0000"/>
                </a:solidFill>
                <a:cs typeface="Arial" charset="0"/>
              </a:rPr>
              <a:t>Kaliteli bir termometre kullanılmalıdır. </a:t>
            </a:r>
          </a:p>
          <a:p>
            <a:pPr marL="342900" indent="-342900" algn="just">
              <a:buFont typeface="Arial" pitchFamily="34" charset="0"/>
              <a:buChar char="•"/>
              <a:defRPr/>
            </a:pPr>
            <a:endParaRPr lang="tr-TR" dirty="0">
              <a:cs typeface="Arial" charset="0"/>
            </a:endParaRPr>
          </a:p>
          <a:p>
            <a:pPr algn="just">
              <a:defRPr/>
            </a:pPr>
            <a:r>
              <a:rPr lang="tr-TR" dirty="0">
                <a:cs typeface="Arial" charset="0"/>
              </a:rPr>
              <a:t>Adi olanlar yanlış okumalara neden olabilir. Taze ürünlerin sıcaklığını okumak için hem cam gövdeli hem de metal termometre önerilmektedir.</a:t>
            </a:r>
            <a:endParaRPr lang="tr-TR" dirty="0">
              <a:cs typeface="Arial" charset="0"/>
            </a:endParaRPr>
          </a:p>
        </p:txBody>
      </p:sp>
    </p:spTree>
    <p:extLst>
      <p:ext uri="{BB962C8B-B14F-4D97-AF65-F5344CB8AC3E}">
        <p14:creationId xmlns:p14="http://schemas.microsoft.com/office/powerpoint/2010/main" val="3997596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8140" y="1268760"/>
            <a:ext cx="8659688" cy="5486400"/>
          </a:xfrm>
        </p:spPr>
        <p:txBody>
          <a:bodyPr/>
          <a:lstStyle/>
          <a:p>
            <a:pPr algn="just">
              <a:defRPr/>
            </a:pPr>
            <a:r>
              <a:rPr lang="tr-TR" sz="2800" b="1" dirty="0">
                <a:solidFill>
                  <a:srgbClr val="FF0000"/>
                </a:solidFill>
                <a:cs typeface="Arial" charset="0"/>
              </a:rPr>
              <a:t>Oransal nem; </a:t>
            </a:r>
            <a:r>
              <a:rPr lang="tr-TR" sz="2800" dirty="0">
                <a:cs typeface="Arial" charset="0"/>
              </a:rPr>
              <a:t>havadaki su buharı basıncının aynı sıcaklıktaki doygun havanın buhar basıncına oranı olarak tanımlanır.</a:t>
            </a:r>
          </a:p>
          <a:p>
            <a:pPr algn="just">
              <a:defRPr/>
            </a:pPr>
            <a:endParaRPr lang="tr-TR" sz="2800" dirty="0">
              <a:cs typeface="Arial" charset="0"/>
            </a:endParaRPr>
          </a:p>
          <a:p>
            <a:pPr algn="just">
              <a:defRPr/>
            </a:pPr>
            <a:r>
              <a:rPr lang="tr-TR" sz="2800" dirty="0">
                <a:cs typeface="Arial" charset="0"/>
              </a:rPr>
              <a:t>Oransal nem su kaybı hızını belirleyen en önemli ortam faktörüdür. Fiziksel bir faktör olarak olgunlaşma ve yaşlanma üzerine doğrudan bir etkisi yoktur.</a:t>
            </a:r>
          </a:p>
          <a:p>
            <a:pPr algn="just">
              <a:defRPr/>
            </a:pPr>
            <a:endParaRPr lang="tr-TR" sz="2800" dirty="0">
              <a:cs typeface="Arial" charset="0"/>
            </a:endParaRPr>
          </a:p>
          <a:p>
            <a:pPr algn="just">
              <a:defRPr/>
            </a:pPr>
            <a:r>
              <a:rPr lang="tr-TR" sz="2800" dirty="0">
                <a:cs typeface="Arial" charset="0"/>
              </a:rPr>
              <a:t>Depo içerisinde ki hava oransal nemi içinde tutulan ürünün depolama kalitesini doğrudan etkiler.</a:t>
            </a:r>
          </a:p>
          <a:p>
            <a:endParaRPr lang="tr-TR" sz="2800" dirty="0"/>
          </a:p>
        </p:txBody>
      </p:sp>
      <p:sp>
        <p:nvSpPr>
          <p:cNvPr id="3" name="Dikdörtgen 2"/>
          <p:cNvSpPr/>
          <p:nvPr/>
        </p:nvSpPr>
        <p:spPr>
          <a:xfrm>
            <a:off x="1547664" y="260648"/>
            <a:ext cx="5760640" cy="646331"/>
          </a:xfrm>
          <a:prstGeom prst="rect">
            <a:avLst/>
          </a:prstGeom>
        </p:spPr>
        <p:txBody>
          <a:bodyPr wrap="square">
            <a:spAutoFit/>
          </a:bodyPr>
          <a:lstStyle/>
          <a:p>
            <a:pPr>
              <a:defRPr/>
            </a:pPr>
            <a:r>
              <a:rPr lang="tr-TR" sz="3600" b="1" dirty="0">
                <a:solidFill>
                  <a:srgbClr val="096713"/>
                </a:solidFill>
              </a:rPr>
              <a:t>2. ORANSAL NEM</a:t>
            </a:r>
          </a:p>
        </p:txBody>
      </p:sp>
    </p:spTree>
    <p:extLst>
      <p:ext uri="{BB962C8B-B14F-4D97-AF65-F5344CB8AC3E}">
        <p14:creationId xmlns:p14="http://schemas.microsoft.com/office/powerpoint/2010/main" val="524071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7622" y="548680"/>
            <a:ext cx="8458200" cy="715962"/>
          </a:xfrm>
        </p:spPr>
        <p:txBody>
          <a:bodyPr>
            <a:normAutofit fontScale="90000"/>
          </a:bodyPr>
          <a:lstStyle/>
          <a:p>
            <a:r>
              <a:rPr lang="tr-TR" b="1" u="sng" dirty="0">
                <a:solidFill>
                  <a:srgbClr val="096713"/>
                </a:solidFill>
                <a:cs typeface="Arial" charset="0"/>
              </a:rPr>
              <a:t>DÜŞÜK BAĞIL NEM </a:t>
            </a:r>
            <a:br>
              <a:rPr lang="tr-TR" b="1" u="sng" dirty="0">
                <a:solidFill>
                  <a:srgbClr val="096713"/>
                </a:solidFill>
                <a:cs typeface="Arial" charset="0"/>
              </a:rPr>
            </a:br>
            <a:endParaRPr lang="tr-TR" dirty="0">
              <a:solidFill>
                <a:srgbClr val="096713"/>
              </a:solidFill>
            </a:endParaRPr>
          </a:p>
        </p:txBody>
      </p:sp>
      <p:sp>
        <p:nvSpPr>
          <p:cNvPr id="3" name="İçerik Yer Tutucusu 2"/>
          <p:cNvSpPr>
            <a:spLocks noGrp="1"/>
          </p:cNvSpPr>
          <p:nvPr>
            <p:ph idx="1"/>
          </p:nvPr>
        </p:nvSpPr>
        <p:spPr>
          <a:xfrm>
            <a:off x="167122" y="1556792"/>
            <a:ext cx="8839200" cy="5486400"/>
          </a:xfrm>
        </p:spPr>
        <p:txBody>
          <a:bodyPr/>
          <a:lstStyle/>
          <a:p>
            <a:pPr algn="just">
              <a:buFont typeface="Arial" pitchFamily="34" charset="0"/>
              <a:buChar char="•"/>
              <a:defRPr/>
            </a:pPr>
            <a:r>
              <a:rPr lang="tr-TR" sz="2800" dirty="0">
                <a:cs typeface="Arial" charset="0"/>
              </a:rPr>
              <a:t>Aşırı su kaybına neden olarak kabuğun gaz geçirgenliğini azaltarak  solunum ve metabolizmayı yavaşlatır. </a:t>
            </a:r>
          </a:p>
          <a:p>
            <a:pPr algn="just">
              <a:buFont typeface="Arial" pitchFamily="34" charset="0"/>
              <a:buChar char="•"/>
              <a:defRPr/>
            </a:pPr>
            <a:endParaRPr lang="tr-TR" sz="2800" dirty="0">
              <a:cs typeface="Arial" charset="0"/>
            </a:endParaRPr>
          </a:p>
          <a:p>
            <a:pPr algn="just">
              <a:buFont typeface="Arial" pitchFamily="34" charset="0"/>
              <a:buChar char="•"/>
              <a:defRPr/>
            </a:pPr>
            <a:r>
              <a:rPr lang="tr-TR" sz="2800" dirty="0">
                <a:cs typeface="Arial" charset="0"/>
              </a:rPr>
              <a:t>Kabuk renklenmesi geri kalır.</a:t>
            </a:r>
          </a:p>
          <a:p>
            <a:pPr algn="just">
              <a:buFont typeface="Arial" pitchFamily="34" charset="0"/>
              <a:buChar char="•"/>
              <a:defRPr/>
            </a:pPr>
            <a:endParaRPr lang="tr-TR" sz="2800" dirty="0">
              <a:cs typeface="Arial" charset="0"/>
            </a:endParaRPr>
          </a:p>
          <a:p>
            <a:pPr algn="just">
              <a:buFont typeface="Arial" pitchFamily="34" charset="0"/>
              <a:buChar char="•"/>
              <a:defRPr/>
            </a:pPr>
            <a:r>
              <a:rPr lang="tr-TR" sz="2800" dirty="0">
                <a:cs typeface="Arial" charset="0"/>
              </a:rPr>
              <a:t>Meyve sebze ve kesme çiçeklerin çoğunda kurumaya ve buruşmaya neden olur.</a:t>
            </a:r>
          </a:p>
          <a:p>
            <a:endParaRPr lang="tr-TR" sz="2800" dirty="0"/>
          </a:p>
        </p:txBody>
      </p:sp>
    </p:spTree>
    <p:extLst>
      <p:ext uri="{BB962C8B-B14F-4D97-AF65-F5344CB8AC3E}">
        <p14:creationId xmlns:p14="http://schemas.microsoft.com/office/powerpoint/2010/main" val="3619770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548680"/>
            <a:ext cx="8458200" cy="715962"/>
          </a:xfrm>
        </p:spPr>
        <p:txBody>
          <a:bodyPr>
            <a:normAutofit fontScale="90000"/>
          </a:bodyPr>
          <a:lstStyle/>
          <a:p>
            <a:r>
              <a:rPr lang="tr-TR" b="1" u="sng" dirty="0">
                <a:solidFill>
                  <a:srgbClr val="096713"/>
                </a:solidFill>
                <a:cs typeface="Arial" charset="0"/>
              </a:rPr>
              <a:t>YÜKSEK BAĞIL NEM </a:t>
            </a:r>
            <a:br>
              <a:rPr lang="tr-TR" b="1" u="sng" dirty="0">
                <a:solidFill>
                  <a:srgbClr val="096713"/>
                </a:solidFill>
                <a:cs typeface="Arial" charset="0"/>
              </a:rPr>
            </a:br>
            <a:endParaRPr lang="tr-TR" dirty="0">
              <a:solidFill>
                <a:srgbClr val="096713"/>
              </a:solidFill>
            </a:endParaRPr>
          </a:p>
        </p:txBody>
      </p:sp>
      <p:sp>
        <p:nvSpPr>
          <p:cNvPr id="3" name="İçerik Yer Tutucusu 2"/>
          <p:cNvSpPr>
            <a:spLocks noGrp="1"/>
          </p:cNvSpPr>
          <p:nvPr>
            <p:ph idx="1"/>
          </p:nvPr>
        </p:nvSpPr>
        <p:spPr>
          <a:xfrm>
            <a:off x="251520" y="1484784"/>
            <a:ext cx="8458200" cy="5486400"/>
          </a:xfrm>
        </p:spPr>
        <p:txBody>
          <a:bodyPr/>
          <a:lstStyle/>
          <a:p>
            <a:pPr algn="just">
              <a:buFont typeface="Arial" pitchFamily="34" charset="0"/>
              <a:buChar char="•"/>
              <a:defRPr/>
            </a:pPr>
            <a:r>
              <a:rPr lang="tr-TR" dirty="0">
                <a:cs typeface="Arial" charset="0"/>
              </a:rPr>
              <a:t>Su kaybını azaltır.</a:t>
            </a:r>
          </a:p>
          <a:p>
            <a:pPr algn="just">
              <a:buFont typeface="Arial" pitchFamily="34" charset="0"/>
              <a:buChar char="•"/>
              <a:defRPr/>
            </a:pPr>
            <a:endParaRPr lang="tr-TR" dirty="0">
              <a:cs typeface="Arial" charset="0"/>
            </a:endParaRPr>
          </a:p>
          <a:p>
            <a:pPr algn="just">
              <a:buFont typeface="Arial" pitchFamily="34" charset="0"/>
              <a:buChar char="•"/>
              <a:defRPr/>
            </a:pPr>
            <a:r>
              <a:rPr lang="tr-TR" dirty="0">
                <a:cs typeface="Arial" charset="0"/>
              </a:rPr>
              <a:t>Aromatik madde çıkışını bozar.</a:t>
            </a:r>
          </a:p>
          <a:p>
            <a:pPr algn="just">
              <a:buFont typeface="Arial" pitchFamily="34" charset="0"/>
              <a:buChar char="•"/>
              <a:defRPr/>
            </a:pPr>
            <a:endParaRPr lang="tr-TR" dirty="0">
              <a:cs typeface="Arial" charset="0"/>
            </a:endParaRPr>
          </a:p>
          <a:p>
            <a:pPr algn="just">
              <a:buFont typeface="Arial" pitchFamily="34" charset="0"/>
              <a:buChar char="•"/>
              <a:defRPr/>
            </a:pPr>
            <a:r>
              <a:rPr lang="tr-TR" dirty="0">
                <a:cs typeface="Arial" charset="0"/>
              </a:rPr>
              <a:t>Aroma bileşimini değiştirir. </a:t>
            </a:r>
          </a:p>
          <a:p>
            <a:endParaRPr lang="tr-TR" dirty="0"/>
          </a:p>
        </p:txBody>
      </p:sp>
    </p:spTree>
    <p:extLst>
      <p:ext uri="{BB962C8B-B14F-4D97-AF65-F5344CB8AC3E}">
        <p14:creationId xmlns:p14="http://schemas.microsoft.com/office/powerpoint/2010/main" val="3742636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111250"/>
            <a:ext cx="7848600" cy="5486400"/>
          </a:xfrm>
        </p:spPr>
        <p:txBody>
          <a:bodyPr/>
          <a:lstStyle/>
          <a:p>
            <a:pPr algn="just">
              <a:buFont typeface="Arial" pitchFamily="34" charset="0"/>
              <a:buChar char="•"/>
              <a:defRPr/>
            </a:pPr>
            <a:r>
              <a:rPr lang="tr-TR" sz="2400" dirty="0">
                <a:cs typeface="Arial" charset="0"/>
              </a:rPr>
              <a:t>Kabuk yanığına neden olur.</a:t>
            </a:r>
          </a:p>
          <a:p>
            <a:pPr marL="0" indent="0" algn="just">
              <a:buFont typeface="Arial" charset="0"/>
              <a:buNone/>
              <a:defRPr/>
            </a:pPr>
            <a:endParaRPr lang="tr-TR" sz="2400" b="1" i="1" dirty="0"/>
          </a:p>
          <a:p>
            <a:pPr algn="just">
              <a:defRPr/>
            </a:pPr>
            <a:r>
              <a:rPr lang="tr-TR" sz="2400" dirty="0">
                <a:cs typeface="Arial" charset="0"/>
              </a:rPr>
              <a:t>Aromatik maddelerin kabukta birikimi sonucu hassas türlerde kabuk yanığına neden olur. Çünkü su uçucu maddeler için taşıyıcı görevi yapar. Bu nedenle kabuk yanığına duyarlı çeşitlerin yüksek nemde muhafazasından kaçınmak gerekmektedir.</a:t>
            </a:r>
          </a:p>
          <a:p>
            <a:endParaRPr lang="tr-TR" sz="2400" dirty="0"/>
          </a:p>
        </p:txBody>
      </p:sp>
    </p:spTree>
    <p:extLst>
      <p:ext uri="{BB962C8B-B14F-4D97-AF65-F5344CB8AC3E}">
        <p14:creationId xmlns:p14="http://schemas.microsoft.com/office/powerpoint/2010/main" val="823095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143000"/>
            <a:ext cx="8458200" cy="5486400"/>
          </a:xfrm>
        </p:spPr>
        <p:txBody>
          <a:bodyPr/>
          <a:lstStyle/>
          <a:p>
            <a:pPr algn="just">
              <a:buFont typeface="Arial" pitchFamily="34" charset="0"/>
              <a:buChar char="•"/>
              <a:defRPr/>
            </a:pPr>
            <a:r>
              <a:rPr lang="tr-TR" dirty="0">
                <a:cs typeface="Arial" charset="0"/>
              </a:rPr>
              <a:t>Hastalıkları artırır. </a:t>
            </a:r>
          </a:p>
          <a:p>
            <a:pPr algn="just"/>
            <a:r>
              <a:rPr lang="tr-TR" dirty="0">
                <a:cs typeface="Arial" charset="0"/>
              </a:rPr>
              <a:t>Bu nedenlerle soğuk depoda yüzde nem oranı su kaybını azaltacak, fakat hastalık kayıpları ve bozulmalar artmayacak bir değerde tutulmalıdır.  Bu değer tür ve çeşitlere, ürünün sağlık durumuna ve depolamanın etkinliğine göre değişir.</a:t>
            </a:r>
          </a:p>
          <a:p>
            <a:endParaRPr lang="tr-TR" dirty="0"/>
          </a:p>
        </p:txBody>
      </p:sp>
    </p:spTree>
    <p:extLst>
      <p:ext uri="{BB962C8B-B14F-4D97-AF65-F5344CB8AC3E}">
        <p14:creationId xmlns:p14="http://schemas.microsoft.com/office/powerpoint/2010/main" val="1303827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332656"/>
            <a:ext cx="8458200" cy="715962"/>
          </a:xfrm>
        </p:spPr>
        <p:txBody>
          <a:bodyPr>
            <a:normAutofit fontScale="90000"/>
          </a:bodyPr>
          <a:lstStyle/>
          <a:p>
            <a:r>
              <a:rPr lang="tr-TR" sz="3200" b="1" dirty="0">
                <a:solidFill>
                  <a:srgbClr val="096713"/>
                </a:solidFill>
                <a:latin typeface="Arial" charset="0"/>
                <a:cs typeface="Arial" charset="0"/>
              </a:rPr>
              <a:t>SICAKLIK VE NEM ARASINDAKİ İLİŞKİ</a:t>
            </a:r>
            <a:br>
              <a:rPr lang="tr-TR" sz="3200" b="1" dirty="0">
                <a:solidFill>
                  <a:srgbClr val="096713"/>
                </a:solidFill>
                <a:latin typeface="Arial" charset="0"/>
                <a:cs typeface="Arial" charset="0"/>
              </a:rPr>
            </a:br>
            <a:endParaRPr lang="tr-TR" sz="3200" dirty="0">
              <a:solidFill>
                <a:srgbClr val="096713"/>
              </a:solidFill>
            </a:endParaRPr>
          </a:p>
        </p:txBody>
      </p:sp>
      <p:sp>
        <p:nvSpPr>
          <p:cNvPr id="4" name="Dikdörtgen 3"/>
          <p:cNvSpPr/>
          <p:nvPr/>
        </p:nvSpPr>
        <p:spPr>
          <a:xfrm>
            <a:off x="395536" y="1340768"/>
            <a:ext cx="8496944" cy="3785652"/>
          </a:xfrm>
          <a:prstGeom prst="rect">
            <a:avLst/>
          </a:prstGeom>
        </p:spPr>
        <p:txBody>
          <a:bodyPr wrap="square">
            <a:spAutoFit/>
          </a:bodyPr>
          <a:lstStyle/>
          <a:p>
            <a:pPr algn="just">
              <a:defRPr/>
            </a:pPr>
            <a:r>
              <a:rPr lang="tr-TR" b="1" dirty="0">
                <a:cs typeface="Arial" charset="0"/>
              </a:rPr>
              <a:t>Havanın su tutma kapasitesi sıcaklıkların artması ile beraber artar.</a:t>
            </a:r>
          </a:p>
          <a:p>
            <a:pPr algn="just">
              <a:defRPr/>
            </a:pPr>
            <a:endParaRPr lang="tr-TR" dirty="0">
              <a:cs typeface="Arial" charset="0"/>
            </a:endParaRPr>
          </a:p>
          <a:p>
            <a:pPr marL="342900" indent="-342900" algn="just">
              <a:buFont typeface="Wingdings" pitchFamily="2" charset="2"/>
              <a:buChar char="Ø"/>
              <a:defRPr/>
            </a:pPr>
            <a:r>
              <a:rPr lang="tr-TR" dirty="0">
                <a:cs typeface="Arial" charset="0"/>
              </a:rPr>
              <a:t>10°C de %90 oransal neme sahip hava,</a:t>
            </a:r>
          </a:p>
          <a:p>
            <a:pPr marL="342900" indent="-342900" algn="just">
              <a:buFont typeface="Wingdings" pitchFamily="2" charset="2"/>
              <a:buChar char="Ø"/>
              <a:defRPr/>
            </a:pPr>
            <a:r>
              <a:rPr lang="tr-TR" dirty="0">
                <a:cs typeface="Arial" charset="0"/>
              </a:rPr>
              <a:t>0°C de %90 oransal nemdeki havadan </a:t>
            </a:r>
            <a:r>
              <a:rPr lang="tr-TR" b="1" dirty="0">
                <a:solidFill>
                  <a:srgbClr val="FF0000"/>
                </a:solidFill>
                <a:cs typeface="Arial" charset="0"/>
              </a:rPr>
              <a:t>daha fazla su içerir. </a:t>
            </a:r>
          </a:p>
          <a:p>
            <a:pPr algn="just">
              <a:defRPr/>
            </a:pPr>
            <a:endParaRPr lang="tr-TR" dirty="0">
              <a:cs typeface="Arial" charset="0"/>
            </a:endParaRPr>
          </a:p>
          <a:p>
            <a:pPr algn="just">
              <a:defRPr/>
            </a:pPr>
            <a:r>
              <a:rPr lang="tr-TR" dirty="0">
                <a:cs typeface="Arial" charset="0"/>
              </a:rPr>
              <a:t>Bundan dolayı, her ikisinde de depo %90 oransal neme sahip olsa bile 10° C de bekletilen ürünler 0°C de bekletilenlere göre </a:t>
            </a:r>
            <a:r>
              <a:rPr lang="tr-TR" b="1" dirty="0">
                <a:solidFill>
                  <a:srgbClr val="FF0000"/>
                </a:solidFill>
                <a:cs typeface="Arial" charset="0"/>
              </a:rPr>
              <a:t>iki kat daha fazla su kaybederler.</a:t>
            </a:r>
          </a:p>
        </p:txBody>
      </p:sp>
    </p:spTree>
    <p:extLst>
      <p:ext uri="{BB962C8B-B14F-4D97-AF65-F5344CB8AC3E}">
        <p14:creationId xmlns:p14="http://schemas.microsoft.com/office/powerpoint/2010/main" val="387575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371600"/>
            <a:ext cx="8659688" cy="4865712"/>
          </a:xfrm>
        </p:spPr>
        <p:txBody>
          <a:bodyPr/>
          <a:lstStyle/>
          <a:p>
            <a:pPr algn="just">
              <a:defRPr/>
            </a:pPr>
            <a:r>
              <a:rPr lang="tr-TR" dirty="0">
                <a:cs typeface="Arial" charset="0"/>
              </a:rPr>
              <a:t>Taze meyve ve sebzelerin çoğunda su kaybından dolayı </a:t>
            </a:r>
            <a:r>
              <a:rPr lang="tr-TR" dirty="0" err="1">
                <a:cs typeface="Arial" charset="0"/>
              </a:rPr>
              <a:t>zararlanma</a:t>
            </a:r>
            <a:r>
              <a:rPr lang="tr-TR" dirty="0">
                <a:cs typeface="Arial" charset="0"/>
              </a:rPr>
              <a:t> olmaması için depoda yüksek nem önerilir</a:t>
            </a:r>
            <a:r>
              <a:rPr lang="tr-TR" b="1" dirty="0">
                <a:solidFill>
                  <a:srgbClr val="FF0000"/>
                </a:solidFill>
                <a:cs typeface="Arial" charset="0"/>
              </a:rPr>
              <a:t>. </a:t>
            </a:r>
          </a:p>
          <a:p>
            <a:endParaRPr lang="tr-TR" dirty="0"/>
          </a:p>
        </p:txBody>
      </p:sp>
    </p:spTree>
    <p:extLst>
      <p:ext uri="{BB962C8B-B14F-4D97-AF65-F5344CB8AC3E}">
        <p14:creationId xmlns:p14="http://schemas.microsoft.com/office/powerpoint/2010/main" val="187316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51520" y="1484784"/>
            <a:ext cx="8458200" cy="3416320"/>
          </a:xfrm>
          <a:prstGeom prst="rect">
            <a:avLst/>
          </a:prstGeom>
        </p:spPr>
        <p:txBody>
          <a:bodyPr wrap="square">
            <a:spAutoFit/>
          </a:bodyPr>
          <a:lstStyle/>
          <a:p>
            <a:pPr algn="just">
              <a:defRPr/>
            </a:pPr>
            <a:r>
              <a:rPr lang="tr-TR" dirty="0">
                <a:cs typeface="Arial" charset="0"/>
              </a:rPr>
              <a:t>Soğutma yapılmayan taze ve serin hava ile soğutmalı depolarda </a:t>
            </a:r>
            <a:r>
              <a:rPr lang="tr-TR" b="1" i="1" dirty="0">
                <a:solidFill>
                  <a:srgbClr val="FF0000"/>
                </a:solidFill>
                <a:cs typeface="Arial" charset="0"/>
              </a:rPr>
              <a:t>nemin yükseltilmesine ihtiyaç var ise</a:t>
            </a:r>
            <a:r>
              <a:rPr lang="tr-TR" dirty="0">
                <a:cs typeface="Arial" charset="0"/>
              </a:rPr>
              <a:t>;</a:t>
            </a:r>
          </a:p>
          <a:p>
            <a:pPr algn="just">
              <a:defRPr/>
            </a:pPr>
            <a:endParaRPr lang="tr-TR" dirty="0">
              <a:cs typeface="Arial" charset="0"/>
            </a:endParaRPr>
          </a:p>
          <a:p>
            <a:pPr marL="342900" indent="-342900" algn="just">
              <a:buFont typeface="Arial" pitchFamily="34" charset="0"/>
              <a:buChar char="•"/>
              <a:defRPr/>
            </a:pPr>
            <a:r>
              <a:rPr lang="tr-TR" dirty="0">
                <a:cs typeface="Arial" charset="0"/>
              </a:rPr>
              <a:t>Depo zeminine ara sıra su serpilmeli </a:t>
            </a:r>
          </a:p>
          <a:p>
            <a:pPr algn="just">
              <a:defRPr/>
            </a:pPr>
            <a:endParaRPr lang="tr-TR" dirty="0">
              <a:cs typeface="Arial" charset="0"/>
            </a:endParaRPr>
          </a:p>
          <a:p>
            <a:pPr algn="just">
              <a:defRPr/>
            </a:pPr>
            <a:r>
              <a:rPr lang="tr-TR" dirty="0">
                <a:cs typeface="Arial" charset="0"/>
              </a:rPr>
              <a:t>VEYA</a:t>
            </a:r>
          </a:p>
          <a:p>
            <a:pPr algn="just">
              <a:defRPr/>
            </a:pPr>
            <a:endParaRPr lang="tr-TR" dirty="0">
              <a:cs typeface="Arial" charset="0"/>
            </a:endParaRPr>
          </a:p>
          <a:p>
            <a:pPr marL="342900" indent="-342900" algn="just">
              <a:buFont typeface="Arial" pitchFamily="34" charset="0"/>
              <a:buChar char="•"/>
              <a:defRPr/>
            </a:pPr>
            <a:r>
              <a:rPr lang="tr-TR" dirty="0">
                <a:cs typeface="Arial" charset="0"/>
              </a:rPr>
              <a:t>Depoya duman şeklinde su veren </a:t>
            </a:r>
            <a:r>
              <a:rPr lang="tr-TR" dirty="0" err="1">
                <a:cs typeface="Arial" charset="0"/>
              </a:rPr>
              <a:t>mistleme</a:t>
            </a:r>
            <a:r>
              <a:rPr lang="tr-TR" dirty="0">
                <a:cs typeface="Arial" charset="0"/>
              </a:rPr>
              <a:t> sistemi kurulmalıdır.</a:t>
            </a:r>
            <a:endParaRPr lang="tr-TR" dirty="0">
              <a:solidFill>
                <a:srgbClr val="FF0000"/>
              </a:solidFill>
              <a:cs typeface="Arial" charset="0"/>
            </a:endParaRP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920914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96752"/>
            <a:ext cx="8964488" cy="5280248"/>
          </a:xfrm>
        </p:spPr>
        <p:txBody>
          <a:bodyPr/>
          <a:lstStyle/>
          <a:p>
            <a:pPr algn="just">
              <a:defRPr/>
            </a:pPr>
            <a:r>
              <a:rPr lang="tr-TR" sz="2400" b="1" i="1" dirty="0">
                <a:solidFill>
                  <a:srgbClr val="FF0000"/>
                </a:solidFill>
                <a:cs typeface="Arial" charset="0"/>
              </a:rPr>
              <a:t>Depo odalarının hava oransal nemini muhafaza etmede başlıca önemli şeyler:</a:t>
            </a:r>
          </a:p>
          <a:p>
            <a:pPr algn="just">
              <a:defRPr/>
            </a:pPr>
            <a:endParaRPr lang="tr-TR" sz="2400" b="1" i="1" dirty="0">
              <a:cs typeface="Arial" charset="0"/>
            </a:endParaRPr>
          </a:p>
          <a:p>
            <a:pPr marL="457200" indent="-457200" algn="just">
              <a:buFontTx/>
              <a:buAutoNum type="arabicPeriod"/>
              <a:defRPr/>
            </a:pPr>
            <a:r>
              <a:rPr lang="tr-TR" sz="2400" dirty="0">
                <a:cs typeface="Arial" charset="0"/>
              </a:rPr>
              <a:t>İyi izolasyon sağlamak</a:t>
            </a:r>
          </a:p>
          <a:p>
            <a:pPr marL="457200" indent="-457200" algn="just">
              <a:buFontTx/>
              <a:buAutoNum type="arabicPeriod"/>
              <a:defRPr/>
            </a:pPr>
            <a:r>
              <a:rPr lang="tr-TR" sz="2400" dirty="0">
                <a:cs typeface="Arial" charset="0"/>
              </a:rPr>
              <a:t>Hava sızıntılarından kaçınmak</a:t>
            </a:r>
          </a:p>
          <a:p>
            <a:pPr marL="457200" indent="-457200" algn="just">
              <a:buFontTx/>
              <a:buAutoNum type="arabicPeriod"/>
              <a:defRPr/>
            </a:pPr>
            <a:r>
              <a:rPr lang="tr-TR" sz="2400" dirty="0">
                <a:cs typeface="Arial" charset="0"/>
              </a:rPr>
              <a:t>Soğutulacak ürünle soğutucu yüzey arasındaki sıcaklık farkını mümkün olduğu kadar düşük tutacak yeterli miktarda soğutucu yüzey sağlamaktır. </a:t>
            </a:r>
          </a:p>
          <a:p>
            <a:pPr marL="0" indent="0" algn="just">
              <a:buNone/>
              <a:defRPr/>
            </a:pPr>
            <a:endParaRPr lang="tr-TR" sz="2400" dirty="0">
              <a:cs typeface="Arial" charset="0"/>
            </a:endParaRPr>
          </a:p>
          <a:p>
            <a:pPr algn="just">
              <a:defRPr/>
            </a:pPr>
            <a:r>
              <a:rPr lang="tr-TR" sz="2400" dirty="0">
                <a:cs typeface="Arial" charset="0"/>
              </a:rPr>
              <a:t>Bu nedenle mekanik soğutmalı depolarda yüksek nemi korumak esas temeli oluşturur. Soğutucu yüzey ile depo havasının sıcaklığı arasındaki farklılık artarsa nem düşer.</a:t>
            </a:r>
            <a:endParaRPr lang="tr-TR" sz="2400" dirty="0">
              <a:solidFill>
                <a:srgbClr val="FF0000"/>
              </a:solidFill>
              <a:cs typeface="Arial" charset="0"/>
            </a:endParaRPr>
          </a:p>
          <a:p>
            <a:pPr marL="0" indent="0" algn="just">
              <a:buNone/>
              <a:defRPr/>
            </a:pPr>
            <a:endParaRPr lang="tr-TR" sz="2400" dirty="0"/>
          </a:p>
          <a:p>
            <a:endParaRPr lang="tr-TR" sz="2400" dirty="0"/>
          </a:p>
        </p:txBody>
      </p:sp>
    </p:spTree>
    <p:extLst>
      <p:ext uri="{BB962C8B-B14F-4D97-AF65-F5344CB8AC3E}">
        <p14:creationId xmlns:p14="http://schemas.microsoft.com/office/powerpoint/2010/main" val="50019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42156" y="188640"/>
            <a:ext cx="8534400" cy="715963"/>
          </a:xfrm>
        </p:spPr>
        <p:txBody>
          <a:bodyPr/>
          <a:lstStyle/>
          <a:p>
            <a:pPr>
              <a:defRPr/>
            </a:pPr>
            <a:r>
              <a:rPr lang="tr-TR" sz="2400" b="1" dirty="0"/>
              <a:t>DEPOLARDA MUHAFAZA KOŞULLARINI ETKİLEYEN FAKTÖRLER </a:t>
            </a:r>
          </a:p>
        </p:txBody>
      </p:sp>
      <p:sp>
        <p:nvSpPr>
          <p:cNvPr id="2" name="İçerik Yer Tutucusu 1"/>
          <p:cNvSpPr>
            <a:spLocks noGrp="1"/>
          </p:cNvSpPr>
          <p:nvPr>
            <p:ph idx="1"/>
          </p:nvPr>
        </p:nvSpPr>
        <p:spPr>
          <a:xfrm>
            <a:off x="242156" y="1375056"/>
            <a:ext cx="8659688" cy="5486400"/>
          </a:xfrm>
        </p:spPr>
        <p:txBody>
          <a:bodyPr/>
          <a:lstStyle/>
          <a:p>
            <a:pPr marL="0" indent="0" algn="ctr">
              <a:lnSpc>
                <a:spcPct val="150000"/>
              </a:lnSpc>
              <a:buFont typeface="Arial" panose="020B0604020202020204" pitchFamily="34" charset="0"/>
              <a:buNone/>
            </a:pPr>
            <a:r>
              <a:rPr lang="tr-TR" altLang="tr-TR" sz="2400" b="1" dirty="0"/>
              <a:t>1. SICAKLIK </a:t>
            </a:r>
            <a:endParaRPr lang="tr-TR" altLang="tr-TR" sz="2400" dirty="0"/>
          </a:p>
          <a:p>
            <a:pPr marL="0" indent="0" algn="ctr">
              <a:lnSpc>
                <a:spcPct val="150000"/>
              </a:lnSpc>
              <a:buFont typeface="Arial" panose="020B0604020202020204" pitchFamily="34" charset="0"/>
              <a:buNone/>
            </a:pPr>
            <a:r>
              <a:rPr lang="tr-TR" altLang="tr-TR" sz="2400" b="1" dirty="0"/>
              <a:t>2. ORANSAL NEM </a:t>
            </a:r>
            <a:endParaRPr lang="tr-TR" altLang="tr-TR" sz="2400" dirty="0"/>
          </a:p>
          <a:p>
            <a:pPr marL="0" indent="0" algn="ctr">
              <a:lnSpc>
                <a:spcPct val="150000"/>
              </a:lnSpc>
              <a:buFont typeface="Arial" panose="020B0604020202020204" pitchFamily="34" charset="0"/>
              <a:buNone/>
            </a:pPr>
            <a:r>
              <a:rPr lang="tr-TR" altLang="tr-TR" sz="2400" b="1" dirty="0"/>
              <a:t>3. HAVA HAREKETİ </a:t>
            </a:r>
            <a:endParaRPr lang="tr-TR" altLang="tr-TR" sz="2400" dirty="0"/>
          </a:p>
          <a:p>
            <a:pPr marL="0" indent="0" algn="ctr">
              <a:lnSpc>
                <a:spcPct val="150000"/>
              </a:lnSpc>
              <a:buFont typeface="Arial" panose="020B0604020202020204" pitchFamily="34" charset="0"/>
              <a:buNone/>
            </a:pPr>
            <a:r>
              <a:rPr lang="tr-TR" altLang="tr-TR" sz="2400" b="1" dirty="0"/>
              <a:t>4. HAVA BİLEŞİMİ </a:t>
            </a:r>
            <a:endParaRPr lang="tr-TR" altLang="tr-TR" sz="2400" dirty="0"/>
          </a:p>
          <a:p>
            <a:pPr marL="0" indent="0" algn="ctr">
              <a:buFont typeface="Arial" panose="020B0604020202020204" pitchFamily="34" charset="0"/>
              <a:buNone/>
            </a:pPr>
            <a:endParaRPr lang="tr-TR" altLang="tr-T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378603" y="476672"/>
            <a:ext cx="8458200" cy="715962"/>
          </a:xfrm>
        </p:spPr>
        <p:txBody>
          <a:bodyPr>
            <a:normAutofit fontScale="90000"/>
          </a:bodyPr>
          <a:lstStyle/>
          <a:p>
            <a:r>
              <a:rPr lang="tr-TR" b="1" dirty="0"/>
              <a:t>3. HAVA HAREKETİ</a:t>
            </a:r>
            <a:br>
              <a:rPr lang="tr-TR" b="1" dirty="0"/>
            </a:br>
            <a:endParaRPr lang="tr-TR" dirty="0"/>
          </a:p>
        </p:txBody>
      </p:sp>
      <p:sp>
        <p:nvSpPr>
          <p:cNvPr id="3" name="İçerik Yer Tutucusu 2"/>
          <p:cNvSpPr>
            <a:spLocks noGrp="1"/>
          </p:cNvSpPr>
          <p:nvPr>
            <p:ph idx="1"/>
          </p:nvPr>
        </p:nvSpPr>
        <p:spPr>
          <a:xfrm>
            <a:off x="107504" y="1484784"/>
            <a:ext cx="8729299" cy="5486400"/>
          </a:xfrm>
        </p:spPr>
        <p:txBody>
          <a:bodyPr/>
          <a:lstStyle/>
          <a:p>
            <a:pPr algn="just">
              <a:buFont typeface="Arial" pitchFamily="34" charset="0"/>
              <a:buChar char="•"/>
              <a:defRPr/>
            </a:pPr>
            <a:r>
              <a:rPr lang="tr-TR" sz="2800" dirty="0">
                <a:cs typeface="Arial" charset="0"/>
              </a:rPr>
              <a:t>Hava hareketi, ürünün çıkardığı ısı, nem, karbondioksit ve uçucu maddeleri uzaklaştırır. </a:t>
            </a:r>
          </a:p>
          <a:p>
            <a:pPr algn="just">
              <a:buFont typeface="Arial" pitchFamily="34" charset="0"/>
              <a:buChar char="•"/>
              <a:defRPr/>
            </a:pPr>
            <a:endParaRPr lang="tr-TR" sz="2800" dirty="0">
              <a:cs typeface="Arial" charset="0"/>
            </a:endParaRPr>
          </a:p>
          <a:p>
            <a:pPr algn="just">
              <a:buFont typeface="Arial" pitchFamily="34" charset="0"/>
              <a:buChar char="•"/>
              <a:defRPr/>
            </a:pPr>
            <a:r>
              <a:rPr lang="tr-TR" sz="2800" dirty="0">
                <a:cs typeface="Arial" charset="0"/>
              </a:rPr>
              <a:t>Uçucu maddelerin difüzyon hızını artırır. </a:t>
            </a:r>
          </a:p>
          <a:p>
            <a:pPr algn="just">
              <a:defRPr/>
            </a:pPr>
            <a:endParaRPr lang="tr-TR" sz="2800" dirty="0">
              <a:cs typeface="Arial" charset="0"/>
            </a:endParaRPr>
          </a:p>
          <a:p>
            <a:pPr algn="just">
              <a:defRPr/>
            </a:pPr>
            <a:r>
              <a:rPr lang="tr-TR" sz="2800" dirty="0">
                <a:cs typeface="Arial" charset="0"/>
              </a:rPr>
              <a:t>Depolamada; soğutma sistemi çıkan ısıyı, havalandırma düzeni de gazları uzaklaştırarak etkili olur. Etkin bir soğutma için yeterli ve dengeli bir hava hareketi gerekir.</a:t>
            </a:r>
          </a:p>
          <a:p>
            <a:pPr algn="just">
              <a:buNone/>
            </a:pPr>
            <a:endParaRPr lang="tr-TR" sz="2800" dirty="0"/>
          </a:p>
        </p:txBody>
      </p:sp>
    </p:spTree>
    <p:extLst>
      <p:ext uri="{BB962C8B-B14F-4D97-AF65-F5344CB8AC3E}">
        <p14:creationId xmlns:p14="http://schemas.microsoft.com/office/powerpoint/2010/main" val="24015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endParaRPr lang="tr-TR" sz="3600" dirty="0"/>
          </a:p>
        </p:txBody>
      </p:sp>
      <p:sp>
        <p:nvSpPr>
          <p:cNvPr id="3" name="İçerik Yer Tutucusu 2"/>
          <p:cNvSpPr>
            <a:spLocks noGrp="1"/>
          </p:cNvSpPr>
          <p:nvPr>
            <p:ph idx="1"/>
          </p:nvPr>
        </p:nvSpPr>
        <p:spPr>
          <a:xfrm>
            <a:off x="251520" y="1196752"/>
            <a:ext cx="8587680" cy="5486400"/>
          </a:xfrm>
        </p:spPr>
        <p:txBody>
          <a:bodyPr/>
          <a:lstStyle/>
          <a:p>
            <a:pPr algn="just">
              <a:defRPr/>
            </a:pPr>
            <a:r>
              <a:rPr lang="tr-TR" b="1" dirty="0">
                <a:solidFill>
                  <a:srgbClr val="FF0000"/>
                </a:solidFill>
                <a:cs typeface="Arial" charset="0"/>
              </a:rPr>
              <a:t>HAVA HAREKETİ DÜZENSİZ İSE;</a:t>
            </a:r>
          </a:p>
          <a:p>
            <a:pPr algn="just">
              <a:defRPr/>
            </a:pPr>
            <a:endParaRPr lang="tr-TR" sz="2400" b="1" dirty="0">
              <a:solidFill>
                <a:srgbClr val="FF0000"/>
              </a:solidFill>
              <a:cs typeface="Arial" charset="0"/>
            </a:endParaRPr>
          </a:p>
          <a:p>
            <a:pPr algn="just">
              <a:buFont typeface="Arial" pitchFamily="34" charset="0"/>
              <a:buChar char="•"/>
              <a:defRPr/>
            </a:pPr>
            <a:r>
              <a:rPr lang="tr-TR" sz="2400" dirty="0">
                <a:cs typeface="Arial" charset="0"/>
              </a:rPr>
              <a:t>Depo içerisinde özel mikro ekolojiler oluşur. Bu noktalarda sıcaklık yüksek ve nem düşük olduğu için ürün hızla olgunlaşır veya yaşlanır. </a:t>
            </a:r>
          </a:p>
          <a:p>
            <a:pPr algn="just">
              <a:buFont typeface="Arial" pitchFamily="34" charset="0"/>
              <a:buChar char="•"/>
              <a:defRPr/>
            </a:pPr>
            <a:endParaRPr lang="tr-TR" sz="2400" dirty="0">
              <a:cs typeface="Arial" charset="0"/>
            </a:endParaRPr>
          </a:p>
          <a:p>
            <a:pPr algn="just">
              <a:buFont typeface="Arial" pitchFamily="34" charset="0"/>
              <a:buChar char="•"/>
              <a:defRPr/>
            </a:pPr>
            <a:r>
              <a:rPr lang="tr-TR" sz="2400" dirty="0">
                <a:cs typeface="Arial" charset="0"/>
              </a:rPr>
              <a:t>Su kaybı yüksek ve hastalık kayıpları fazla olur. </a:t>
            </a:r>
          </a:p>
          <a:p>
            <a:pPr algn="just">
              <a:buFont typeface="Arial" pitchFamily="34" charset="0"/>
              <a:buChar char="•"/>
              <a:defRPr/>
            </a:pPr>
            <a:endParaRPr lang="tr-TR" sz="2400" dirty="0">
              <a:cs typeface="Arial" charset="0"/>
            </a:endParaRPr>
          </a:p>
          <a:p>
            <a:pPr algn="just">
              <a:buFont typeface="Arial" pitchFamily="34" charset="0"/>
              <a:buChar char="•"/>
              <a:defRPr/>
            </a:pPr>
            <a:r>
              <a:rPr lang="tr-TR" sz="2400" dirty="0">
                <a:cs typeface="Arial" charset="0"/>
              </a:rPr>
              <a:t>Üründen çıkan su buharı yakın yerlerde yoğunlaşır ve mantarların gelişmesine neden olur. </a:t>
            </a:r>
          </a:p>
        </p:txBody>
      </p:sp>
    </p:spTree>
    <p:extLst>
      <p:ext uri="{BB962C8B-B14F-4D97-AF65-F5344CB8AC3E}">
        <p14:creationId xmlns:p14="http://schemas.microsoft.com/office/powerpoint/2010/main" val="42275860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Dikdörtgen 2"/>
          <p:cNvSpPr/>
          <p:nvPr/>
        </p:nvSpPr>
        <p:spPr>
          <a:xfrm>
            <a:off x="251520" y="1484784"/>
            <a:ext cx="8587680" cy="1938992"/>
          </a:xfrm>
          <a:prstGeom prst="rect">
            <a:avLst/>
          </a:prstGeom>
        </p:spPr>
        <p:txBody>
          <a:bodyPr wrap="square">
            <a:spAutoFit/>
          </a:bodyPr>
          <a:lstStyle/>
          <a:p>
            <a:pPr marL="342900" indent="-342900" algn="just">
              <a:buFont typeface="Arial" pitchFamily="34" charset="0"/>
              <a:buChar char="•"/>
              <a:defRPr/>
            </a:pPr>
            <a:r>
              <a:rPr lang="tr-TR" dirty="0">
                <a:cs typeface="Arial" charset="0"/>
              </a:rPr>
              <a:t>Mantarların çıkardığı küf kokusu ürünün çıkardığı aromatik maddelere karışır ve depo içinde keskin, olgun ürün kokusu duyulur. </a:t>
            </a:r>
          </a:p>
          <a:p>
            <a:pPr marL="342900" indent="-342900" algn="just">
              <a:buFont typeface="Arial" pitchFamily="34" charset="0"/>
              <a:buChar char="•"/>
              <a:defRPr/>
            </a:pPr>
            <a:endParaRPr lang="tr-TR" dirty="0">
              <a:cs typeface="Arial" charset="0"/>
            </a:endParaRPr>
          </a:p>
          <a:p>
            <a:pPr marL="342900" indent="-342900" algn="just">
              <a:buFont typeface="Arial" pitchFamily="34" charset="0"/>
              <a:buChar char="•"/>
              <a:defRPr/>
            </a:pPr>
            <a:r>
              <a:rPr lang="tr-TR" dirty="0">
                <a:cs typeface="Arial" charset="0"/>
              </a:rPr>
              <a:t>Bu merkezler hastalık yuvası ve bulaşma kaynağı olurlar.</a:t>
            </a:r>
          </a:p>
        </p:txBody>
      </p:sp>
    </p:spTree>
    <p:extLst>
      <p:ext uri="{BB962C8B-B14F-4D97-AF65-F5344CB8AC3E}">
        <p14:creationId xmlns:p14="http://schemas.microsoft.com/office/powerpoint/2010/main" val="28824327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82977" y="260648"/>
            <a:ext cx="8458200" cy="715962"/>
          </a:xfrm>
        </p:spPr>
        <p:txBody>
          <a:bodyPr/>
          <a:lstStyle/>
          <a:p>
            <a:pPr algn="just">
              <a:defRPr/>
            </a:pPr>
            <a:r>
              <a:rPr lang="tr-TR" sz="3200" b="1" dirty="0">
                <a:solidFill>
                  <a:srgbClr val="096713"/>
                </a:solidFill>
              </a:rPr>
              <a:t>Hava hareketi ile ilgili dikkat edilmesi gerekenler;</a:t>
            </a:r>
          </a:p>
        </p:txBody>
      </p:sp>
      <p:sp>
        <p:nvSpPr>
          <p:cNvPr id="3" name="İçerik Yer Tutucusu 2"/>
          <p:cNvSpPr>
            <a:spLocks noGrp="1"/>
          </p:cNvSpPr>
          <p:nvPr>
            <p:ph idx="1"/>
          </p:nvPr>
        </p:nvSpPr>
        <p:spPr>
          <a:xfrm>
            <a:off x="251520" y="1351048"/>
            <a:ext cx="8784976" cy="5390320"/>
          </a:xfrm>
        </p:spPr>
        <p:txBody>
          <a:bodyPr/>
          <a:lstStyle/>
          <a:p>
            <a:pPr marL="0" indent="0" algn="just">
              <a:buFont typeface="Arial" panose="020B0604020202020204" pitchFamily="34" charset="0"/>
              <a:buNone/>
            </a:pPr>
            <a:r>
              <a:rPr lang="tr-TR" altLang="tr-TR" sz="2400" dirty="0" smtClean="0"/>
              <a:t>    </a:t>
            </a:r>
            <a:endParaRPr lang="tr-TR" altLang="tr-TR" sz="2400" dirty="0">
              <a:solidFill>
                <a:srgbClr val="FF0000"/>
              </a:solidFill>
            </a:endParaRPr>
          </a:p>
          <a:p>
            <a:pPr algn="just">
              <a:buFont typeface="Arial" pitchFamily="34" charset="0"/>
              <a:buChar char="•"/>
              <a:defRPr/>
            </a:pPr>
            <a:r>
              <a:rPr lang="tr-TR" sz="2400" dirty="0">
                <a:cs typeface="Arial" charset="0"/>
              </a:rPr>
              <a:t>Meyvelerin </a:t>
            </a:r>
            <a:r>
              <a:rPr lang="tr-TR" sz="2400" dirty="0" smtClean="0">
                <a:cs typeface="Arial" charset="0"/>
              </a:rPr>
              <a:t>ısısı </a:t>
            </a:r>
            <a:r>
              <a:rPr lang="tr-TR" sz="2400" dirty="0">
                <a:cs typeface="Arial" charset="0"/>
              </a:rPr>
              <a:t>düşürüldükten sonra </a:t>
            </a:r>
            <a:r>
              <a:rPr lang="tr-TR" sz="2400" u="sng" dirty="0">
                <a:cs typeface="Arial" charset="0"/>
              </a:rPr>
              <a:t>yüksek bir hava hareketi istenmez.</a:t>
            </a:r>
            <a:r>
              <a:rPr lang="tr-TR" sz="2400" dirty="0">
                <a:cs typeface="Arial" charset="0"/>
              </a:rPr>
              <a:t> Meyvelerin solunumu ile ortaya çıkan ve dış ortamdan içeriye yüzey, kapı ve boşluklardan sızan ısının ortadan kaldırılması için yetecek kadar hava hareketi yeterlidir. </a:t>
            </a:r>
          </a:p>
          <a:p>
            <a:pPr marL="0" indent="0">
              <a:buNone/>
            </a:pPr>
            <a:endParaRPr lang="tr-TR" sz="2400" dirty="0"/>
          </a:p>
        </p:txBody>
      </p:sp>
    </p:spTree>
    <p:extLst>
      <p:ext uri="{BB962C8B-B14F-4D97-AF65-F5344CB8AC3E}">
        <p14:creationId xmlns:p14="http://schemas.microsoft.com/office/powerpoint/2010/main" val="17245737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1628800"/>
            <a:ext cx="8712968" cy="2308324"/>
          </a:xfrm>
          <a:prstGeom prst="rect">
            <a:avLst/>
          </a:prstGeom>
        </p:spPr>
        <p:txBody>
          <a:bodyPr wrap="square">
            <a:spAutoFit/>
          </a:bodyPr>
          <a:lstStyle/>
          <a:p>
            <a:pPr marL="342900" indent="-342900" algn="just">
              <a:buFont typeface="Arial" pitchFamily="34" charset="0"/>
              <a:buChar char="•"/>
              <a:defRPr/>
            </a:pPr>
            <a:r>
              <a:rPr lang="tr-TR" dirty="0">
                <a:cs typeface="Arial" charset="0"/>
              </a:rPr>
              <a:t>Hava akışı, tüm odada </a:t>
            </a:r>
            <a:r>
              <a:rPr lang="tr-TR" u="sng" dirty="0" err="1">
                <a:cs typeface="Arial" charset="0"/>
              </a:rPr>
              <a:t>uniform</a:t>
            </a:r>
            <a:r>
              <a:rPr lang="tr-TR" dirty="0">
                <a:cs typeface="Arial" charset="0"/>
              </a:rPr>
              <a:t> olacak bir şekilde havanın yönlendirilmesi sağlanmalıdır. </a:t>
            </a:r>
          </a:p>
          <a:p>
            <a:pPr algn="just">
              <a:defRPr/>
            </a:pPr>
            <a:endParaRPr lang="tr-TR" dirty="0">
              <a:cs typeface="Arial" charset="0"/>
            </a:endParaRPr>
          </a:p>
          <a:p>
            <a:pPr algn="just">
              <a:defRPr/>
            </a:pPr>
            <a:r>
              <a:rPr lang="tr-TR" i="1" dirty="0">
                <a:cs typeface="Arial" charset="0"/>
              </a:rPr>
              <a:t>Bu amaçla genelde ürünlerin kasalarının üzerine doğru olan havanın hareketi 15-23 m/dakika olacak şekilde ayarlanması uygundur.</a:t>
            </a:r>
          </a:p>
        </p:txBody>
      </p:sp>
    </p:spTree>
    <p:extLst>
      <p:ext uri="{BB962C8B-B14F-4D97-AF65-F5344CB8AC3E}">
        <p14:creationId xmlns:p14="http://schemas.microsoft.com/office/powerpoint/2010/main" val="30651962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1628800"/>
            <a:ext cx="8568952" cy="1938992"/>
          </a:xfrm>
          <a:prstGeom prst="rect">
            <a:avLst/>
          </a:prstGeom>
        </p:spPr>
        <p:txBody>
          <a:bodyPr wrap="square">
            <a:spAutoFit/>
          </a:bodyPr>
          <a:lstStyle/>
          <a:p>
            <a:pPr marL="342900" indent="-342900" algn="just">
              <a:buFont typeface="Arial" pitchFamily="34" charset="0"/>
              <a:buChar char="•"/>
              <a:defRPr/>
            </a:pPr>
            <a:r>
              <a:rPr lang="tr-TR" dirty="0">
                <a:cs typeface="Arial" charset="0"/>
              </a:rPr>
              <a:t>Soğuk depolarda </a:t>
            </a:r>
            <a:r>
              <a:rPr lang="tr-TR" u="sng" dirty="0">
                <a:cs typeface="Arial" charset="0"/>
              </a:rPr>
              <a:t>havanın saatte 30 kez dolaşımı </a:t>
            </a:r>
            <a:r>
              <a:rPr lang="tr-TR" dirty="0">
                <a:cs typeface="Arial" charset="0"/>
              </a:rPr>
              <a:t>önerilmektedir. </a:t>
            </a:r>
          </a:p>
          <a:p>
            <a:pPr marL="342900" indent="-342900" algn="just">
              <a:buFont typeface="Arial" pitchFamily="34" charset="0"/>
              <a:buChar char="•"/>
              <a:defRPr/>
            </a:pPr>
            <a:endParaRPr lang="tr-TR" dirty="0">
              <a:cs typeface="Arial" charset="0"/>
            </a:endParaRPr>
          </a:p>
          <a:p>
            <a:pPr marL="342900" indent="-342900" algn="just">
              <a:buFont typeface="Arial" pitchFamily="34" charset="0"/>
              <a:buChar char="•"/>
              <a:defRPr/>
            </a:pPr>
            <a:r>
              <a:rPr lang="tr-TR" dirty="0">
                <a:cs typeface="Arial" charset="0"/>
              </a:rPr>
              <a:t>Soğuk depolarda kapaklar aracılığıyla hava giriş ve çıkışı sağlanmalı ancak havanın nem oranı korunmalıdır.</a:t>
            </a:r>
            <a:endParaRPr lang="tr-TR" i="1" dirty="0">
              <a:cs typeface="Arial" charset="0"/>
            </a:endParaRPr>
          </a:p>
        </p:txBody>
      </p:sp>
    </p:spTree>
    <p:extLst>
      <p:ext uri="{BB962C8B-B14F-4D97-AF65-F5344CB8AC3E}">
        <p14:creationId xmlns:p14="http://schemas.microsoft.com/office/powerpoint/2010/main" val="38096413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260648"/>
            <a:ext cx="6984776" cy="584775"/>
          </a:xfrm>
          <a:prstGeom prst="rect">
            <a:avLst/>
          </a:prstGeom>
        </p:spPr>
        <p:txBody>
          <a:bodyPr wrap="square">
            <a:spAutoFit/>
          </a:bodyPr>
          <a:lstStyle/>
          <a:p>
            <a:pPr>
              <a:defRPr/>
            </a:pPr>
            <a:r>
              <a:rPr lang="tr-TR" sz="3200" b="1" dirty="0">
                <a:solidFill>
                  <a:srgbClr val="096713"/>
                </a:solidFill>
              </a:rPr>
              <a:t>4. HAVA BİLEŞİMİ</a:t>
            </a:r>
          </a:p>
        </p:txBody>
      </p:sp>
      <p:sp>
        <p:nvSpPr>
          <p:cNvPr id="3" name="İçerik Yer Tutucusu 2"/>
          <p:cNvSpPr>
            <a:spLocks noGrp="1"/>
          </p:cNvSpPr>
          <p:nvPr>
            <p:ph idx="1"/>
          </p:nvPr>
        </p:nvSpPr>
        <p:spPr>
          <a:xfrm>
            <a:off x="251520" y="1143000"/>
            <a:ext cx="8587680" cy="5486400"/>
          </a:xfrm>
        </p:spPr>
        <p:txBody>
          <a:bodyPr/>
          <a:lstStyle/>
          <a:p>
            <a:pPr algn="just">
              <a:defRPr/>
            </a:pPr>
            <a:r>
              <a:rPr lang="tr-TR" sz="2400" b="1" dirty="0">
                <a:solidFill>
                  <a:srgbClr val="FF0000"/>
                </a:solidFill>
                <a:cs typeface="Arial" charset="0"/>
              </a:rPr>
              <a:t>Ortamın O</a:t>
            </a:r>
            <a:r>
              <a:rPr lang="tr-TR" sz="2400" b="1" baseline="-25000" dirty="0">
                <a:solidFill>
                  <a:srgbClr val="FF0000"/>
                </a:solidFill>
                <a:cs typeface="Arial" charset="0"/>
              </a:rPr>
              <a:t>2</a:t>
            </a:r>
            <a:r>
              <a:rPr lang="tr-TR" sz="2400" b="1" dirty="0">
                <a:solidFill>
                  <a:srgbClr val="FF0000"/>
                </a:solidFill>
                <a:cs typeface="Arial" charset="0"/>
              </a:rPr>
              <a:t> konsantrasyonu %21 değerinin altına düşünce:</a:t>
            </a:r>
          </a:p>
          <a:p>
            <a:pPr algn="just">
              <a:defRPr/>
            </a:pPr>
            <a:endParaRPr lang="tr-TR" sz="2400" b="1" dirty="0">
              <a:solidFill>
                <a:srgbClr val="FF0000"/>
              </a:solidFill>
              <a:cs typeface="Arial" charset="0"/>
            </a:endParaRPr>
          </a:p>
          <a:p>
            <a:pPr marL="457200" indent="-457200" algn="just">
              <a:buFontTx/>
              <a:buAutoNum type="arabicPeriod"/>
              <a:defRPr/>
            </a:pPr>
            <a:r>
              <a:rPr lang="tr-TR" sz="2400" dirty="0">
                <a:cs typeface="Arial" charset="0"/>
              </a:rPr>
              <a:t>Solunum ve metabolizma yavaşlar.</a:t>
            </a:r>
          </a:p>
          <a:p>
            <a:pPr marL="457200" indent="-457200" algn="just">
              <a:buFontTx/>
              <a:buAutoNum type="arabicPeriod"/>
              <a:defRPr/>
            </a:pPr>
            <a:r>
              <a:rPr lang="tr-TR" sz="2400" dirty="0" err="1">
                <a:cs typeface="Arial" charset="0"/>
              </a:rPr>
              <a:t>Klimakteriel</a:t>
            </a:r>
            <a:r>
              <a:rPr lang="tr-TR" sz="2400" dirty="0">
                <a:cs typeface="Arial" charset="0"/>
              </a:rPr>
              <a:t> yükseliş gecikir ve geriler. </a:t>
            </a:r>
          </a:p>
          <a:p>
            <a:pPr marL="457200" indent="-457200" algn="just">
              <a:buFontTx/>
              <a:buAutoNum type="arabicPeriod"/>
              <a:defRPr/>
            </a:pPr>
            <a:r>
              <a:rPr lang="tr-TR" sz="2400" dirty="0">
                <a:cs typeface="Arial" charset="0"/>
              </a:rPr>
              <a:t>Hem etilen sentezi hem de dokuların etilene duyarlılığı azalır. </a:t>
            </a:r>
          </a:p>
          <a:p>
            <a:pPr marL="457200" indent="-457200" algn="just">
              <a:buFontTx/>
              <a:buAutoNum type="arabicPeriod"/>
              <a:defRPr/>
            </a:pPr>
            <a:r>
              <a:rPr lang="tr-TR" sz="2400" dirty="0">
                <a:cs typeface="Arial" charset="0"/>
              </a:rPr>
              <a:t>Olgunlaşma yavaşlar.</a:t>
            </a:r>
          </a:p>
          <a:p>
            <a:pPr marL="457200" indent="-457200" algn="just">
              <a:buFontTx/>
              <a:buAutoNum type="arabicPeriod"/>
              <a:defRPr/>
            </a:pPr>
            <a:r>
              <a:rPr lang="tr-TR" sz="2400" dirty="0">
                <a:cs typeface="Arial" charset="0"/>
              </a:rPr>
              <a:t>Meyvedeki parçalanma olayları yavaşlar (Nişasta parçalanması, klorofil kaybı, şeker, asit, vitamin ve C vitamini </a:t>
            </a:r>
            <a:r>
              <a:rPr lang="tr-TR" sz="2400" dirty="0" err="1">
                <a:cs typeface="Arial" charset="0"/>
              </a:rPr>
              <a:t>v.b</a:t>
            </a:r>
            <a:r>
              <a:rPr lang="tr-TR" sz="2400" dirty="0">
                <a:cs typeface="Arial" charset="0"/>
              </a:rPr>
              <a:t>)</a:t>
            </a:r>
          </a:p>
          <a:p>
            <a:pPr marL="457200" indent="-457200" algn="just">
              <a:buFontTx/>
              <a:buAutoNum type="arabicPeriod"/>
              <a:defRPr/>
            </a:pPr>
            <a:r>
              <a:rPr lang="tr-TR" sz="2400" dirty="0">
                <a:cs typeface="Arial" charset="0"/>
              </a:rPr>
              <a:t>Aromatik madde sentezi geriler. </a:t>
            </a:r>
          </a:p>
          <a:p>
            <a:pPr marL="457200" indent="-457200" algn="just">
              <a:buFontTx/>
              <a:buAutoNum type="arabicPeriod"/>
              <a:defRPr/>
            </a:pPr>
            <a:r>
              <a:rPr lang="tr-TR" sz="2400" dirty="0">
                <a:cs typeface="Arial" charset="0"/>
              </a:rPr>
              <a:t>Bozulma ve hastalık kayıpları azalır.</a:t>
            </a:r>
          </a:p>
          <a:p>
            <a:endParaRPr lang="tr-TR" sz="2400" dirty="0"/>
          </a:p>
        </p:txBody>
      </p:sp>
    </p:spTree>
    <p:extLst>
      <p:ext uri="{BB962C8B-B14F-4D97-AF65-F5344CB8AC3E}">
        <p14:creationId xmlns:p14="http://schemas.microsoft.com/office/powerpoint/2010/main" val="2792287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179512" y="1556792"/>
            <a:ext cx="86596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tr-TR" sz="2800" b="1" dirty="0">
                <a:solidFill>
                  <a:srgbClr val="FF0000"/>
                </a:solidFill>
                <a:cs typeface="Arial" charset="0"/>
              </a:rPr>
              <a:t>Ortamın O</a:t>
            </a:r>
            <a:r>
              <a:rPr lang="tr-TR" sz="2800" b="1" baseline="-25000" dirty="0">
                <a:solidFill>
                  <a:srgbClr val="FF0000"/>
                </a:solidFill>
                <a:cs typeface="Arial" charset="0"/>
              </a:rPr>
              <a:t>2</a:t>
            </a:r>
            <a:r>
              <a:rPr lang="tr-TR" sz="2800" b="1" dirty="0">
                <a:solidFill>
                  <a:srgbClr val="FF0000"/>
                </a:solidFill>
                <a:cs typeface="Arial" charset="0"/>
              </a:rPr>
              <a:t> konsantrasyonu aşırı düşerse:</a:t>
            </a:r>
          </a:p>
          <a:p>
            <a:pPr algn="just">
              <a:defRPr/>
            </a:pPr>
            <a:endParaRPr lang="tr-TR" sz="2800" b="1" dirty="0">
              <a:solidFill>
                <a:srgbClr val="FF0000"/>
              </a:solidFill>
              <a:cs typeface="Arial" charset="0"/>
            </a:endParaRPr>
          </a:p>
          <a:p>
            <a:pPr marL="457200" indent="-457200" algn="just">
              <a:buFontTx/>
              <a:buAutoNum type="arabicPeriod"/>
              <a:defRPr/>
            </a:pPr>
            <a:r>
              <a:rPr lang="tr-TR" sz="2800" dirty="0">
                <a:cs typeface="Arial" charset="0"/>
              </a:rPr>
              <a:t>Solunum düzeni bozulur.</a:t>
            </a:r>
          </a:p>
          <a:p>
            <a:pPr marL="457200" indent="-457200" algn="just">
              <a:buFontTx/>
              <a:buAutoNum type="arabicPeriod"/>
              <a:defRPr/>
            </a:pPr>
            <a:r>
              <a:rPr lang="tr-TR" sz="2800" dirty="0" err="1">
                <a:cs typeface="Arial" charset="0"/>
              </a:rPr>
              <a:t>Aneorobik</a:t>
            </a:r>
            <a:r>
              <a:rPr lang="tr-TR" sz="2800" dirty="0">
                <a:cs typeface="Arial" charset="0"/>
              </a:rPr>
              <a:t> solunum ağırlık kazanır.</a:t>
            </a:r>
          </a:p>
          <a:p>
            <a:pPr marL="457200" indent="-457200" algn="just">
              <a:buFontTx/>
              <a:buAutoNum type="arabicPeriod"/>
              <a:defRPr/>
            </a:pPr>
            <a:r>
              <a:rPr lang="tr-TR" sz="2800" dirty="0">
                <a:cs typeface="Arial" charset="0"/>
              </a:rPr>
              <a:t>Bu olay metabolizmanın bozulmasına yol açar.</a:t>
            </a:r>
          </a:p>
          <a:p>
            <a:pPr marL="457200" indent="-457200" algn="just">
              <a:buFontTx/>
              <a:buAutoNum type="arabicPeriod"/>
              <a:defRPr/>
            </a:pPr>
            <a:r>
              <a:rPr lang="tr-TR" sz="2800" dirty="0">
                <a:cs typeface="Arial" charset="0"/>
              </a:rPr>
              <a:t>Dokuda alkol ve </a:t>
            </a:r>
            <a:r>
              <a:rPr lang="tr-TR" sz="2800" dirty="0" err="1">
                <a:cs typeface="Arial" charset="0"/>
              </a:rPr>
              <a:t>asitaldehid</a:t>
            </a:r>
            <a:r>
              <a:rPr lang="tr-TR" sz="2800" dirty="0">
                <a:cs typeface="Arial" charset="0"/>
              </a:rPr>
              <a:t> birikir. </a:t>
            </a:r>
          </a:p>
          <a:p>
            <a:pPr marL="457200" indent="-457200" algn="just">
              <a:buFontTx/>
              <a:buAutoNum type="arabicPeriod"/>
              <a:defRPr/>
            </a:pPr>
            <a:r>
              <a:rPr lang="tr-TR" sz="2800" dirty="0">
                <a:cs typeface="Arial" charset="0"/>
              </a:rPr>
              <a:t>Aroma bileşimi kaliteyi yok edecek şekilde bozulur.</a:t>
            </a:r>
          </a:p>
          <a:p>
            <a:pPr marL="457200" indent="-457200" algn="just">
              <a:buFontTx/>
              <a:buAutoNum type="arabicPeriod"/>
              <a:defRPr/>
            </a:pPr>
            <a:r>
              <a:rPr lang="tr-TR" sz="2800" dirty="0">
                <a:cs typeface="Arial" charset="0"/>
              </a:rPr>
              <a:t>Dokular dağılır ve ürün tüketim dışı kalır.</a:t>
            </a:r>
          </a:p>
          <a:p>
            <a:pPr marL="457200" indent="-457200" algn="just">
              <a:buFontTx/>
              <a:buAutoNum type="arabicPeriod"/>
              <a:defRPr/>
            </a:pPr>
            <a:endParaRPr lang="tr-TR" sz="2800" dirty="0">
              <a:cs typeface="Arial" charset="0"/>
            </a:endParaRPr>
          </a:p>
          <a:p>
            <a:pPr algn="just">
              <a:defRPr/>
            </a:pPr>
            <a:r>
              <a:rPr lang="tr-TR" sz="2800" b="1" dirty="0">
                <a:solidFill>
                  <a:srgbClr val="FF0000"/>
                </a:solidFill>
                <a:cs typeface="Arial" charset="0"/>
              </a:rPr>
              <a:t>Burada sınır %1 O</a:t>
            </a:r>
            <a:r>
              <a:rPr lang="tr-TR" sz="2800" b="1" baseline="-25000" dirty="0">
                <a:solidFill>
                  <a:srgbClr val="FF0000"/>
                </a:solidFill>
                <a:cs typeface="Arial" charset="0"/>
              </a:rPr>
              <a:t>2</a:t>
            </a:r>
            <a:r>
              <a:rPr lang="tr-TR" sz="2800" b="1" dirty="0">
                <a:solidFill>
                  <a:srgbClr val="FF0000"/>
                </a:solidFill>
                <a:cs typeface="Arial" charset="0"/>
              </a:rPr>
              <a:t> konsantrasyonudur.</a:t>
            </a:r>
            <a:endParaRPr lang="tr-TR" sz="2800" dirty="0">
              <a:cs typeface="Arial" charset="0"/>
            </a:endParaRPr>
          </a:p>
          <a:p>
            <a:pPr marL="0" indent="0" algn="just">
              <a:buFontTx/>
              <a:buNone/>
            </a:pPr>
            <a:endParaRPr lang="tr-TR" sz="2800" dirty="0" smtClean="0"/>
          </a:p>
          <a:p>
            <a:pPr marL="0" indent="0" algn="just">
              <a:buFontTx/>
              <a:buNone/>
            </a:pPr>
            <a:endParaRPr lang="tr-TR" sz="2800" b="1" dirty="0" smtClean="0">
              <a:solidFill>
                <a:srgbClr val="FF0000"/>
              </a:solidFill>
            </a:endParaRPr>
          </a:p>
          <a:p>
            <a:pPr marL="0" indent="0" algn="just">
              <a:buFontTx/>
              <a:buNone/>
            </a:pPr>
            <a:endParaRPr lang="tr-TR" sz="2800"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242292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txBox="1">
            <a:spLocks/>
          </p:cNvSpPr>
          <p:nvPr/>
        </p:nvSpPr>
        <p:spPr bwMode="auto">
          <a:xfrm>
            <a:off x="274856" y="1196752"/>
            <a:ext cx="8659688"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tr-TR" sz="2400" b="1" dirty="0">
                <a:solidFill>
                  <a:srgbClr val="FF0000"/>
                </a:solidFill>
                <a:cs typeface="Arial" charset="0"/>
              </a:rPr>
              <a:t>Ortamın CO</a:t>
            </a:r>
            <a:r>
              <a:rPr lang="tr-TR" sz="2400" b="1" baseline="-25000" dirty="0">
                <a:solidFill>
                  <a:srgbClr val="FF0000"/>
                </a:solidFill>
                <a:cs typeface="Arial" charset="0"/>
              </a:rPr>
              <a:t>2</a:t>
            </a:r>
            <a:r>
              <a:rPr lang="tr-TR" sz="2400" b="1" dirty="0">
                <a:solidFill>
                  <a:srgbClr val="FF0000"/>
                </a:solidFill>
                <a:cs typeface="Arial" charset="0"/>
              </a:rPr>
              <a:t> konsantrasyonunun arttırılması durumunda:</a:t>
            </a:r>
          </a:p>
          <a:p>
            <a:pPr algn="just">
              <a:defRPr/>
            </a:pPr>
            <a:endParaRPr lang="tr-TR" sz="2400" b="1" dirty="0">
              <a:solidFill>
                <a:srgbClr val="FF0000"/>
              </a:solidFill>
              <a:cs typeface="Arial" charset="0"/>
            </a:endParaRPr>
          </a:p>
          <a:p>
            <a:pPr marL="457200" indent="-457200" algn="just">
              <a:buFontTx/>
              <a:buAutoNum type="arabicPeriod"/>
              <a:defRPr/>
            </a:pPr>
            <a:r>
              <a:rPr lang="tr-TR" sz="2400" dirty="0">
                <a:cs typeface="Arial" charset="0"/>
              </a:rPr>
              <a:t>Olgunlaşmayı yavaşlatır.</a:t>
            </a:r>
          </a:p>
          <a:p>
            <a:pPr marL="457200" indent="-457200" algn="just">
              <a:buFontTx/>
              <a:buAutoNum type="arabicPeriod"/>
              <a:defRPr/>
            </a:pPr>
            <a:r>
              <a:rPr lang="tr-TR" sz="2400" dirty="0">
                <a:cs typeface="Arial" charset="0"/>
              </a:rPr>
              <a:t>Solunum hızını yavaşlatır. </a:t>
            </a:r>
          </a:p>
          <a:p>
            <a:pPr marL="457200" indent="-457200" algn="just">
              <a:buFontTx/>
              <a:buAutoNum type="arabicPeriod"/>
              <a:defRPr/>
            </a:pPr>
            <a:r>
              <a:rPr lang="tr-TR" sz="2400" dirty="0" err="1">
                <a:cs typeface="Arial" charset="0"/>
              </a:rPr>
              <a:t>Klimakteriel</a:t>
            </a:r>
            <a:r>
              <a:rPr lang="tr-TR" sz="2400" dirty="0">
                <a:cs typeface="Arial" charset="0"/>
              </a:rPr>
              <a:t> yükselişi yavaşlatır ve geciktirir. </a:t>
            </a:r>
          </a:p>
          <a:p>
            <a:pPr marL="457200" indent="-457200" algn="just">
              <a:buFontTx/>
              <a:buAutoNum type="arabicPeriod"/>
              <a:defRPr/>
            </a:pPr>
            <a:r>
              <a:rPr lang="tr-TR" sz="2400" dirty="0">
                <a:cs typeface="Arial" charset="0"/>
              </a:rPr>
              <a:t>Etilenin etkisi kaybolur.</a:t>
            </a:r>
          </a:p>
          <a:p>
            <a:pPr marL="457200" indent="-457200" algn="just">
              <a:buFontTx/>
              <a:buAutoNum type="arabicPeriod"/>
              <a:defRPr/>
            </a:pPr>
            <a:r>
              <a:rPr lang="tr-TR" sz="2400" dirty="0">
                <a:cs typeface="Arial" charset="0"/>
              </a:rPr>
              <a:t>Şeker, organik asit ve aromatik maddelerin metabolizması yavaşlar. </a:t>
            </a:r>
          </a:p>
          <a:p>
            <a:pPr marL="457200" indent="-457200" algn="just">
              <a:buFontTx/>
              <a:buAutoNum type="arabicPeriod"/>
              <a:defRPr/>
            </a:pPr>
            <a:r>
              <a:rPr lang="tr-TR" sz="2400" dirty="0">
                <a:cs typeface="Arial" charset="0"/>
              </a:rPr>
              <a:t>Uçucu madde sentezi bozulur.</a:t>
            </a:r>
          </a:p>
          <a:p>
            <a:pPr marL="457200" indent="-457200" algn="just">
              <a:buFontTx/>
              <a:buAutoNum type="arabicPeriod"/>
              <a:defRPr/>
            </a:pPr>
            <a:r>
              <a:rPr lang="tr-TR" sz="2400" dirty="0">
                <a:cs typeface="Arial" charset="0"/>
              </a:rPr>
              <a:t>Aroma bileşimi değişir.</a:t>
            </a:r>
          </a:p>
          <a:p>
            <a:pPr marL="0" indent="0" algn="just">
              <a:buFontTx/>
              <a:buNone/>
            </a:pPr>
            <a:endParaRPr lang="tr-TR" sz="2400" b="1" dirty="0" smtClean="0">
              <a:solidFill>
                <a:srgbClr val="FF0000"/>
              </a:solidFill>
            </a:endParaRPr>
          </a:p>
          <a:p>
            <a:pPr marL="0" indent="0" algn="just">
              <a:buFontTx/>
              <a:buNone/>
            </a:pPr>
            <a:endParaRPr lang="tr-TR" sz="2400" dirty="0"/>
          </a:p>
        </p:txBody>
      </p:sp>
      <p:sp>
        <p:nvSpPr>
          <p:cNvPr id="2" name="Unvan 1"/>
          <p:cNvSpPr>
            <a:spLocks noGrp="1"/>
          </p:cNvSpPr>
          <p:nvPr>
            <p:ph type="title"/>
          </p:nvPr>
        </p:nvSpPr>
        <p:spPr>
          <a:xfrm>
            <a:off x="375600" y="1020850"/>
            <a:ext cx="8458200" cy="715962"/>
          </a:xfrm>
        </p:spPr>
        <p:txBody>
          <a:bodyPr>
            <a:normAutofit fontScale="90000"/>
          </a:bodyPr>
          <a:lstStyle/>
          <a:p>
            <a:r>
              <a:rPr lang="tr-TR" sz="3200" b="1" dirty="0">
                <a:solidFill>
                  <a:schemeClr val="tx1"/>
                </a:solidFill>
              </a:rPr>
              <a:t/>
            </a:r>
            <a:br>
              <a:rPr lang="tr-TR" sz="3200" b="1" dirty="0">
                <a:solidFill>
                  <a:schemeClr val="tx1"/>
                </a:solidFill>
              </a:rPr>
            </a:br>
            <a:endParaRPr lang="tr-TR" sz="3200" dirty="0"/>
          </a:p>
        </p:txBody>
      </p:sp>
    </p:spTree>
    <p:extLst>
      <p:ext uri="{BB962C8B-B14F-4D97-AF65-F5344CB8AC3E}">
        <p14:creationId xmlns:p14="http://schemas.microsoft.com/office/powerpoint/2010/main" val="2071425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1371600"/>
            <a:ext cx="8587680" cy="5486400"/>
          </a:xfrm>
        </p:spPr>
        <p:txBody>
          <a:bodyPr/>
          <a:lstStyle/>
          <a:p>
            <a:pPr marL="0" indent="0" algn="just">
              <a:buNone/>
              <a:defRPr/>
            </a:pPr>
            <a:r>
              <a:rPr lang="tr-TR" sz="2400" dirty="0" smtClean="0">
                <a:cs typeface="Arial" charset="0"/>
              </a:rPr>
              <a:t>8. Etanol birikir.</a:t>
            </a:r>
          </a:p>
          <a:p>
            <a:pPr marL="0" indent="0" algn="just">
              <a:buNone/>
              <a:defRPr/>
            </a:pPr>
            <a:r>
              <a:rPr lang="tr-TR" sz="2400" dirty="0" smtClean="0">
                <a:cs typeface="Arial" charset="0"/>
              </a:rPr>
              <a:t>9. Tat </a:t>
            </a:r>
            <a:r>
              <a:rPr lang="tr-TR" sz="2400" dirty="0">
                <a:cs typeface="Arial" charset="0"/>
              </a:rPr>
              <a:t>ve lezzet </a:t>
            </a:r>
            <a:r>
              <a:rPr lang="tr-TR" sz="2400" dirty="0" smtClean="0">
                <a:cs typeface="Arial" charset="0"/>
              </a:rPr>
              <a:t>bozulur.</a:t>
            </a:r>
          </a:p>
          <a:p>
            <a:pPr marL="0" indent="0" algn="just">
              <a:buNone/>
              <a:defRPr/>
            </a:pPr>
            <a:r>
              <a:rPr lang="tr-TR" sz="2400" dirty="0" smtClean="0">
                <a:cs typeface="Arial" charset="0"/>
              </a:rPr>
              <a:t>10. Klorofil </a:t>
            </a:r>
            <a:r>
              <a:rPr lang="tr-TR" sz="2400" dirty="0">
                <a:cs typeface="Arial" charset="0"/>
              </a:rPr>
              <a:t>kaybını azaltarak yeşil rengi korur.</a:t>
            </a:r>
          </a:p>
          <a:p>
            <a:pPr marL="0" indent="0" algn="just">
              <a:buNone/>
              <a:defRPr/>
            </a:pPr>
            <a:r>
              <a:rPr lang="tr-TR" sz="2400" dirty="0" smtClean="0">
                <a:cs typeface="Arial" charset="0"/>
              </a:rPr>
              <a:t>11.Enzimatik </a:t>
            </a:r>
            <a:r>
              <a:rPr lang="tr-TR" sz="2400" dirty="0">
                <a:cs typeface="Arial" charset="0"/>
              </a:rPr>
              <a:t>kararmaları, hastalık etmenlerinin gelişimini geriletir.</a:t>
            </a:r>
          </a:p>
          <a:p>
            <a:pPr marL="0" indent="0" algn="just">
              <a:buNone/>
              <a:defRPr/>
            </a:pPr>
            <a:r>
              <a:rPr lang="tr-TR" sz="2400" dirty="0" smtClean="0">
                <a:cs typeface="Arial" charset="0"/>
              </a:rPr>
              <a:t>12. Mantarların </a:t>
            </a:r>
            <a:r>
              <a:rPr lang="tr-TR" sz="2400" dirty="0">
                <a:cs typeface="Arial" charset="0"/>
              </a:rPr>
              <a:t>gelişimi engellenir.</a:t>
            </a:r>
          </a:p>
          <a:p>
            <a:pPr algn="just">
              <a:defRPr/>
            </a:pPr>
            <a:r>
              <a:rPr lang="tr-TR" sz="2400" b="1" dirty="0">
                <a:solidFill>
                  <a:srgbClr val="FF0000"/>
                </a:solidFill>
                <a:cs typeface="Arial" charset="0"/>
              </a:rPr>
              <a:t>(Konsantrasyonun %0.03 ten fazla olması durumunda)</a:t>
            </a:r>
            <a:endParaRPr lang="tr-TR" sz="2400" dirty="0">
              <a:cs typeface="Arial" charset="0"/>
            </a:endParaRPr>
          </a:p>
          <a:p>
            <a:endParaRPr lang="tr-TR" sz="2400" dirty="0"/>
          </a:p>
        </p:txBody>
      </p:sp>
    </p:spTree>
    <p:extLst>
      <p:ext uri="{BB962C8B-B14F-4D97-AF65-F5344CB8AC3E}">
        <p14:creationId xmlns:p14="http://schemas.microsoft.com/office/powerpoint/2010/main" val="91109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3496" y="447691"/>
            <a:ext cx="8458200" cy="715962"/>
          </a:xfrm>
        </p:spPr>
        <p:txBody>
          <a:bodyPr>
            <a:normAutofit fontScale="90000"/>
          </a:bodyPr>
          <a:lstStyle/>
          <a:p>
            <a:r>
              <a:rPr lang="tr-TR" b="1" dirty="0"/>
              <a:t>1. SICAKLIK</a:t>
            </a:r>
            <a:br>
              <a:rPr lang="tr-TR" b="1" dirty="0"/>
            </a:br>
            <a:endParaRPr lang="tr-TR" dirty="0"/>
          </a:p>
        </p:txBody>
      </p:sp>
      <p:sp>
        <p:nvSpPr>
          <p:cNvPr id="2" name="Dikdörtgen 1"/>
          <p:cNvSpPr/>
          <p:nvPr/>
        </p:nvSpPr>
        <p:spPr>
          <a:xfrm>
            <a:off x="200108" y="1484784"/>
            <a:ext cx="8784976" cy="2308324"/>
          </a:xfrm>
          <a:prstGeom prst="rect">
            <a:avLst/>
          </a:prstGeom>
        </p:spPr>
        <p:txBody>
          <a:bodyPr wrap="square">
            <a:spAutoFit/>
          </a:bodyPr>
          <a:lstStyle/>
          <a:p>
            <a:pPr algn="just">
              <a:defRPr/>
            </a:pPr>
            <a:r>
              <a:rPr lang="tr-TR" dirty="0">
                <a:cs typeface="Arial" charset="0"/>
              </a:rPr>
              <a:t>Hastalık kayıplarını azaltmada en önemli faktör düşük sıcaklıktır.</a:t>
            </a:r>
          </a:p>
          <a:p>
            <a:pPr marL="342900" indent="-342900" algn="just">
              <a:buFont typeface="Arial" pitchFamily="34" charset="0"/>
              <a:buChar char="•"/>
              <a:defRPr/>
            </a:pPr>
            <a:endParaRPr lang="tr-TR" dirty="0">
              <a:cs typeface="Arial" charset="0"/>
            </a:endParaRPr>
          </a:p>
          <a:p>
            <a:pPr marL="342900" indent="-342900" algn="just">
              <a:buFont typeface="Arial" pitchFamily="34" charset="0"/>
              <a:buChar char="•"/>
              <a:defRPr/>
            </a:pPr>
            <a:r>
              <a:rPr lang="tr-TR" dirty="0">
                <a:cs typeface="Arial" charset="0"/>
              </a:rPr>
              <a:t>Sıcaklığın </a:t>
            </a:r>
            <a:r>
              <a:rPr lang="tr-TR" dirty="0" smtClean="0">
                <a:cs typeface="Arial" charset="0"/>
              </a:rPr>
              <a:t>yükselmesi birçok </a:t>
            </a:r>
            <a:r>
              <a:rPr lang="tr-TR" dirty="0">
                <a:cs typeface="Arial" charset="0"/>
              </a:rPr>
              <a:t>üründe </a:t>
            </a:r>
            <a:r>
              <a:rPr lang="tr-TR" dirty="0" smtClean="0">
                <a:cs typeface="Arial" charset="0"/>
              </a:rPr>
              <a:t>yüksek </a:t>
            </a:r>
            <a:r>
              <a:rPr lang="tr-TR" dirty="0">
                <a:cs typeface="Arial" charset="0"/>
              </a:rPr>
              <a:t>sıcaklık zararlarına neden olabilir. Bu nedenle depolama için en uygun düşük sıcaklık derecesi uygulanmalıdır.</a:t>
            </a:r>
          </a:p>
        </p:txBody>
      </p:sp>
    </p:spTree>
    <p:extLst>
      <p:ext uri="{BB962C8B-B14F-4D97-AF65-F5344CB8AC3E}">
        <p14:creationId xmlns:p14="http://schemas.microsoft.com/office/powerpoint/2010/main" val="31109286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23528" y="1536174"/>
            <a:ext cx="8640960" cy="2677656"/>
          </a:xfrm>
          <a:prstGeom prst="rect">
            <a:avLst/>
          </a:prstGeom>
        </p:spPr>
        <p:txBody>
          <a:bodyPr wrap="square">
            <a:spAutoFit/>
          </a:bodyPr>
          <a:lstStyle/>
          <a:p>
            <a:pPr algn="just">
              <a:defRPr/>
            </a:pPr>
            <a:r>
              <a:rPr lang="tr-TR" b="1" dirty="0" smtClean="0">
                <a:solidFill>
                  <a:srgbClr val="FF0000"/>
                </a:solidFill>
                <a:cs typeface="Arial" charset="0"/>
              </a:rPr>
              <a:t>Ortamın </a:t>
            </a:r>
            <a:r>
              <a:rPr lang="tr-TR" b="1" dirty="0">
                <a:solidFill>
                  <a:srgbClr val="FF0000"/>
                </a:solidFill>
                <a:cs typeface="Arial" charset="0"/>
              </a:rPr>
              <a:t>CO</a:t>
            </a:r>
            <a:r>
              <a:rPr lang="tr-TR" b="1" baseline="-25000" dirty="0">
                <a:solidFill>
                  <a:srgbClr val="FF0000"/>
                </a:solidFill>
                <a:cs typeface="Arial" charset="0"/>
              </a:rPr>
              <a:t>2</a:t>
            </a:r>
            <a:r>
              <a:rPr lang="tr-TR" b="1" dirty="0">
                <a:solidFill>
                  <a:srgbClr val="FF0000"/>
                </a:solidFill>
                <a:cs typeface="Arial" charset="0"/>
              </a:rPr>
              <a:t> konsantrasyonu aşırı yükselirse:</a:t>
            </a:r>
          </a:p>
          <a:p>
            <a:pPr algn="just">
              <a:defRPr/>
            </a:pPr>
            <a:endParaRPr lang="tr-TR" b="1" dirty="0">
              <a:solidFill>
                <a:srgbClr val="FF0000"/>
              </a:solidFill>
              <a:cs typeface="Arial" charset="0"/>
            </a:endParaRPr>
          </a:p>
          <a:p>
            <a:pPr marL="457200" indent="-457200" algn="just">
              <a:buFontTx/>
              <a:buAutoNum type="arabicPeriod"/>
              <a:defRPr/>
            </a:pPr>
            <a:r>
              <a:rPr lang="tr-TR" dirty="0">
                <a:cs typeface="Arial" charset="0"/>
              </a:rPr>
              <a:t>Solunum düzeni bozulur.</a:t>
            </a:r>
          </a:p>
          <a:p>
            <a:pPr marL="457200" indent="-457200" algn="just">
              <a:buFontTx/>
              <a:buAutoNum type="arabicPeriod"/>
              <a:defRPr/>
            </a:pPr>
            <a:r>
              <a:rPr lang="tr-TR" dirty="0" err="1">
                <a:cs typeface="Arial" charset="0"/>
              </a:rPr>
              <a:t>Anaerob</a:t>
            </a:r>
            <a:r>
              <a:rPr lang="tr-TR" dirty="0">
                <a:cs typeface="Arial" charset="0"/>
              </a:rPr>
              <a:t> solunum ağırlık kazanır</a:t>
            </a:r>
          </a:p>
          <a:p>
            <a:pPr marL="457200" indent="-457200" algn="just">
              <a:buFontTx/>
              <a:buAutoNum type="arabicPeriod"/>
              <a:defRPr/>
            </a:pPr>
            <a:r>
              <a:rPr lang="tr-TR" dirty="0">
                <a:cs typeface="Arial" charset="0"/>
              </a:rPr>
              <a:t>Özel zararlar ortaya çıkar.</a:t>
            </a:r>
          </a:p>
          <a:p>
            <a:pPr marL="457200" indent="-457200" algn="just">
              <a:buFontTx/>
              <a:buAutoNum type="arabicPeriod"/>
              <a:defRPr/>
            </a:pPr>
            <a:endParaRPr lang="tr-TR" dirty="0">
              <a:cs typeface="Arial" charset="0"/>
            </a:endParaRPr>
          </a:p>
          <a:p>
            <a:pPr algn="just">
              <a:defRPr/>
            </a:pPr>
            <a:r>
              <a:rPr lang="tr-TR" i="1" dirty="0">
                <a:cs typeface="Arial" charset="0"/>
              </a:rPr>
              <a:t>Örneğin, öz yanığı.</a:t>
            </a:r>
          </a:p>
        </p:txBody>
      </p:sp>
    </p:spTree>
    <p:extLst>
      <p:ext uri="{BB962C8B-B14F-4D97-AF65-F5344CB8AC3E}">
        <p14:creationId xmlns:p14="http://schemas.microsoft.com/office/powerpoint/2010/main" val="44320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pPr>
              <a:defRPr/>
            </a:pPr>
            <a:r>
              <a:rPr lang="tr-TR" sz="2800" b="1" dirty="0"/>
              <a:t>DEPOLARDA MUHAFAZAYI ETKİLEYEN HAYATSAL  OLAYLAR </a:t>
            </a:r>
          </a:p>
        </p:txBody>
      </p:sp>
      <p:sp>
        <p:nvSpPr>
          <p:cNvPr id="5" name="İçerik Yer Tutucusu 2"/>
          <p:cNvSpPr>
            <a:spLocks noGrp="1"/>
          </p:cNvSpPr>
          <p:nvPr>
            <p:ph idx="1"/>
          </p:nvPr>
        </p:nvSpPr>
        <p:spPr>
          <a:xfrm>
            <a:off x="236696" y="1371600"/>
            <a:ext cx="8587680" cy="5486400"/>
          </a:xfrm>
        </p:spPr>
        <p:txBody>
          <a:bodyPr>
            <a:normAutofit/>
          </a:bodyPr>
          <a:lstStyle/>
          <a:p>
            <a:pPr marL="457200" indent="-457200">
              <a:lnSpc>
                <a:spcPct val="150000"/>
              </a:lnSpc>
              <a:buFont typeface="Arial" panose="020B0604020202020204" pitchFamily="34" charset="0"/>
              <a:buAutoNum type="arabicPeriod"/>
            </a:pPr>
            <a:r>
              <a:rPr lang="tr-TR" altLang="tr-TR" sz="2400" b="1" dirty="0"/>
              <a:t>SOLUNUM</a:t>
            </a:r>
          </a:p>
          <a:p>
            <a:pPr marL="457200" indent="-457200">
              <a:lnSpc>
                <a:spcPct val="150000"/>
              </a:lnSpc>
              <a:buFont typeface="Arial" panose="020B0604020202020204" pitchFamily="34" charset="0"/>
              <a:buAutoNum type="arabicPeriod"/>
            </a:pPr>
            <a:r>
              <a:rPr lang="tr-TR" altLang="tr-TR" sz="2400" b="1" dirty="0"/>
              <a:t>TRANSPİRASYON</a:t>
            </a:r>
            <a:endParaRPr lang="tr-TR" altLang="tr-TR" sz="2400" dirty="0"/>
          </a:p>
          <a:p>
            <a:pPr marL="0" indent="0" algn="just">
              <a:buNone/>
            </a:pPr>
            <a:endParaRPr lang="tr-TR" sz="2400" dirty="0" smtClean="0"/>
          </a:p>
        </p:txBody>
      </p:sp>
    </p:spTree>
    <p:extLst>
      <p:ext uri="{BB962C8B-B14F-4D97-AF65-F5344CB8AC3E}">
        <p14:creationId xmlns:p14="http://schemas.microsoft.com/office/powerpoint/2010/main" val="36418443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bwMode="auto">
          <a:xfrm>
            <a:off x="323528" y="1484784"/>
            <a:ext cx="8458200"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tr-TR" sz="2400" dirty="0">
                <a:cs typeface="Arial" charset="0"/>
              </a:rPr>
              <a:t>Solunumda;</a:t>
            </a:r>
          </a:p>
          <a:p>
            <a:pPr algn="just">
              <a:defRPr/>
            </a:pPr>
            <a:endParaRPr lang="tr-TR" sz="2400" dirty="0">
              <a:cs typeface="Arial" charset="0"/>
            </a:endParaRPr>
          </a:p>
          <a:p>
            <a:pPr algn="just">
              <a:defRPr/>
            </a:pPr>
            <a:r>
              <a:rPr lang="tr-TR" sz="2400" dirty="0">
                <a:cs typeface="Arial" charset="0"/>
              </a:rPr>
              <a:t>Bitki dokularında bulunan karbon ile havadaki oksijeninin birleşmesi sonucu, karbondioksit ve su ortaya çıkmaktadır. </a:t>
            </a:r>
          </a:p>
          <a:p>
            <a:pPr algn="just">
              <a:defRPr/>
            </a:pPr>
            <a:endParaRPr lang="tr-TR" sz="2400" dirty="0">
              <a:cs typeface="Arial" charset="0"/>
            </a:endParaRPr>
          </a:p>
          <a:p>
            <a:pPr>
              <a:defRPr/>
            </a:pPr>
            <a:endParaRPr lang="tr-TR" sz="2400" dirty="0">
              <a:latin typeface="Arial" charset="0"/>
              <a:cs typeface="Arial" charset="0"/>
            </a:endParaRPr>
          </a:p>
          <a:p>
            <a:pPr>
              <a:defRPr/>
            </a:pPr>
            <a:r>
              <a:rPr lang="pt-BR" sz="2400" dirty="0">
                <a:latin typeface="Arial" charset="0"/>
                <a:cs typeface="Arial" charset="0"/>
              </a:rPr>
              <a:t>C</a:t>
            </a:r>
            <a:r>
              <a:rPr lang="pt-BR" sz="2400" baseline="-25000" dirty="0">
                <a:latin typeface="Arial" charset="0"/>
                <a:cs typeface="Arial" charset="0"/>
              </a:rPr>
              <a:t>6</a:t>
            </a:r>
            <a:r>
              <a:rPr lang="pt-BR" sz="2400" dirty="0">
                <a:latin typeface="Arial" charset="0"/>
                <a:cs typeface="Arial" charset="0"/>
              </a:rPr>
              <a:t>H</a:t>
            </a:r>
            <a:r>
              <a:rPr lang="pt-BR" sz="2400" baseline="-25000" dirty="0">
                <a:latin typeface="Arial" charset="0"/>
                <a:cs typeface="Arial" charset="0"/>
              </a:rPr>
              <a:t>12</a:t>
            </a:r>
            <a:r>
              <a:rPr lang="pt-BR" sz="2400" dirty="0">
                <a:latin typeface="Arial" charset="0"/>
                <a:cs typeface="Arial" charset="0"/>
              </a:rPr>
              <a:t>O</a:t>
            </a:r>
            <a:r>
              <a:rPr lang="pt-BR" sz="2400" baseline="-25000" dirty="0">
                <a:latin typeface="Arial" charset="0"/>
                <a:cs typeface="Arial" charset="0"/>
              </a:rPr>
              <a:t>6</a:t>
            </a:r>
            <a:r>
              <a:rPr lang="pt-BR" sz="2400" dirty="0">
                <a:latin typeface="Arial" charset="0"/>
                <a:cs typeface="Arial" charset="0"/>
              </a:rPr>
              <a:t> + 6O</a:t>
            </a:r>
            <a:r>
              <a:rPr lang="pt-BR" sz="2400" baseline="-25000" dirty="0">
                <a:latin typeface="Arial" charset="0"/>
                <a:cs typeface="Arial" charset="0"/>
              </a:rPr>
              <a:t>2 </a:t>
            </a:r>
            <a:r>
              <a:rPr lang="pt-BR" sz="2400" dirty="0">
                <a:latin typeface="Arial" charset="0"/>
                <a:cs typeface="Arial" charset="0"/>
              </a:rPr>
              <a:t>→ 6CO</a:t>
            </a:r>
            <a:r>
              <a:rPr lang="pt-BR" sz="2400" baseline="-25000" dirty="0">
                <a:latin typeface="Arial" charset="0"/>
                <a:cs typeface="Arial" charset="0"/>
              </a:rPr>
              <a:t>2</a:t>
            </a:r>
            <a:r>
              <a:rPr lang="pt-BR" sz="2400" dirty="0">
                <a:latin typeface="Arial" charset="0"/>
                <a:cs typeface="Arial" charset="0"/>
              </a:rPr>
              <a:t> + 6H</a:t>
            </a:r>
            <a:r>
              <a:rPr lang="pt-BR" sz="2400" baseline="-25000" dirty="0">
                <a:latin typeface="Arial" charset="0"/>
                <a:cs typeface="Arial" charset="0"/>
              </a:rPr>
              <a:t>2</a:t>
            </a:r>
            <a:r>
              <a:rPr lang="pt-BR" sz="2400" dirty="0">
                <a:latin typeface="Arial" charset="0"/>
                <a:cs typeface="Arial" charset="0"/>
              </a:rPr>
              <a:t>O + 673 KCAL </a:t>
            </a:r>
            <a:endParaRPr lang="tr-TR" sz="2400" dirty="0">
              <a:latin typeface="Arial" charset="0"/>
              <a:cs typeface="Arial" charset="0"/>
            </a:endParaRPr>
          </a:p>
          <a:p>
            <a:pPr marL="0" indent="0">
              <a:buNone/>
              <a:defRPr/>
            </a:pPr>
            <a:r>
              <a:rPr lang="tr-TR" sz="2400" dirty="0" smtClean="0"/>
              <a:t> </a:t>
            </a:r>
            <a:endParaRPr lang="tr-TR" sz="2400" dirty="0"/>
          </a:p>
        </p:txBody>
      </p:sp>
      <p:sp>
        <p:nvSpPr>
          <p:cNvPr id="2" name="Dikdörtgen 1"/>
          <p:cNvSpPr/>
          <p:nvPr/>
        </p:nvSpPr>
        <p:spPr>
          <a:xfrm>
            <a:off x="2771800" y="188640"/>
            <a:ext cx="3031599" cy="646331"/>
          </a:xfrm>
          <a:prstGeom prst="rect">
            <a:avLst/>
          </a:prstGeom>
        </p:spPr>
        <p:txBody>
          <a:bodyPr wrap="none">
            <a:spAutoFit/>
          </a:bodyPr>
          <a:lstStyle/>
          <a:p>
            <a:pPr>
              <a:defRPr/>
            </a:pPr>
            <a:r>
              <a:rPr lang="tr-TR" sz="3600" b="1" dirty="0"/>
              <a:t>1. SOLUNUM</a:t>
            </a:r>
          </a:p>
        </p:txBody>
      </p:sp>
    </p:spTree>
    <p:extLst>
      <p:ext uri="{BB962C8B-B14F-4D97-AF65-F5344CB8AC3E}">
        <p14:creationId xmlns:p14="http://schemas.microsoft.com/office/powerpoint/2010/main" val="38953320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4" name="İçerik Yer Tutucusu 3"/>
          <p:cNvSpPr>
            <a:spLocks noGrp="1"/>
          </p:cNvSpPr>
          <p:nvPr>
            <p:ph idx="1"/>
          </p:nvPr>
        </p:nvSpPr>
        <p:spPr>
          <a:xfrm>
            <a:off x="178368" y="1340768"/>
            <a:ext cx="8892480" cy="5715000"/>
          </a:xfrm>
        </p:spPr>
        <p:txBody>
          <a:bodyPr/>
          <a:lstStyle/>
          <a:p>
            <a:pPr algn="just">
              <a:defRPr/>
            </a:pPr>
            <a:r>
              <a:rPr lang="tr-TR" sz="2800" dirty="0">
                <a:cs typeface="Arial" charset="0"/>
              </a:rPr>
              <a:t>Bu süreçte </a:t>
            </a:r>
            <a:r>
              <a:rPr lang="tr-TR" sz="2800" b="1" u="sng" dirty="0">
                <a:solidFill>
                  <a:srgbClr val="FF0000"/>
                </a:solidFill>
                <a:cs typeface="Arial" charset="0"/>
              </a:rPr>
              <a:t>ortaya çıkan enerji</a:t>
            </a:r>
            <a:r>
              <a:rPr lang="tr-TR" sz="2800" u="sng" dirty="0">
                <a:cs typeface="Arial" charset="0"/>
              </a:rPr>
              <a:t> </a:t>
            </a:r>
            <a:r>
              <a:rPr lang="tr-TR" sz="2800" dirty="0">
                <a:cs typeface="Arial" charset="0"/>
              </a:rPr>
              <a:t>ısının bir şeklidir ve ürünler arasında çeşit ve miktara göre ve 38-40 ºC ye kadar </a:t>
            </a:r>
            <a:r>
              <a:rPr lang="tr-TR" sz="2800" b="1" u="sng" dirty="0">
                <a:solidFill>
                  <a:srgbClr val="FF0000"/>
                </a:solidFill>
                <a:cs typeface="Arial" charset="0"/>
              </a:rPr>
              <a:t>sıcaklığı artırır. </a:t>
            </a:r>
          </a:p>
          <a:p>
            <a:pPr algn="just">
              <a:defRPr/>
            </a:pPr>
            <a:endParaRPr lang="tr-TR" sz="2800" dirty="0">
              <a:cs typeface="Arial" charset="0"/>
            </a:endParaRPr>
          </a:p>
          <a:p>
            <a:pPr algn="just">
              <a:defRPr/>
            </a:pPr>
            <a:r>
              <a:rPr lang="tr-TR" sz="2800" dirty="0">
                <a:cs typeface="Arial" charset="0"/>
              </a:rPr>
              <a:t>Bu ısıya </a:t>
            </a:r>
            <a:r>
              <a:rPr lang="tr-TR" sz="2800" dirty="0" err="1">
                <a:cs typeface="Arial" charset="0"/>
              </a:rPr>
              <a:t>vital</a:t>
            </a:r>
            <a:r>
              <a:rPr lang="tr-TR" sz="2800" dirty="0">
                <a:cs typeface="Arial" charset="0"/>
              </a:rPr>
              <a:t> ısı (yaşam için gerekli ısı) denilir ve daima soğuk depolarda meyve, sebze ve kesme çiçekler için bir </a:t>
            </a:r>
            <a:r>
              <a:rPr lang="tr-TR" sz="2800" b="1" u="sng" dirty="0">
                <a:solidFill>
                  <a:srgbClr val="FF0000"/>
                </a:solidFill>
                <a:cs typeface="Arial" charset="0"/>
              </a:rPr>
              <a:t>soğutucu yükü olarak hesaplanmalıdır.</a:t>
            </a:r>
          </a:p>
        </p:txBody>
      </p:sp>
    </p:spTree>
    <p:extLst>
      <p:ext uri="{BB962C8B-B14F-4D97-AF65-F5344CB8AC3E}">
        <p14:creationId xmlns:p14="http://schemas.microsoft.com/office/powerpoint/2010/main" val="297209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2 İçerik Yer Tutucusu"/>
          <p:cNvSpPr>
            <a:spLocks noGrp="1"/>
          </p:cNvSpPr>
          <p:nvPr>
            <p:ph idx="1"/>
          </p:nvPr>
        </p:nvSpPr>
        <p:spPr>
          <a:xfrm>
            <a:off x="190500" y="1340768"/>
            <a:ext cx="8839200" cy="4351338"/>
          </a:xfrm>
        </p:spPr>
        <p:txBody>
          <a:bodyPr rtlCol="0">
            <a:normAutofit/>
          </a:bodyPr>
          <a:lstStyle/>
          <a:p>
            <a:pPr algn="just">
              <a:defRPr/>
            </a:pPr>
            <a:r>
              <a:rPr lang="tr-TR" sz="2400" dirty="0">
                <a:cs typeface="Arial" charset="0"/>
              </a:rPr>
              <a:t>Bazı ürünler </a:t>
            </a:r>
            <a:r>
              <a:rPr lang="tr-TR" sz="2400" b="1" u="sng" dirty="0">
                <a:solidFill>
                  <a:srgbClr val="FF0000"/>
                </a:solidFill>
                <a:cs typeface="Arial" charset="0"/>
              </a:rPr>
              <a:t>yüksek solunum oran</a:t>
            </a:r>
            <a:r>
              <a:rPr lang="tr-TR" sz="2400" dirty="0">
                <a:cs typeface="Arial" charset="0"/>
              </a:rPr>
              <a:t>larına sahiptir ve bundan dolayı daha yavaş solunum yapan ürünlere göre </a:t>
            </a:r>
            <a:r>
              <a:rPr lang="tr-TR" sz="2400" b="1" u="sng" dirty="0">
                <a:solidFill>
                  <a:srgbClr val="FF0000"/>
                </a:solidFill>
                <a:cs typeface="Arial" charset="0"/>
              </a:rPr>
              <a:t>daha yüksek soğutma isterler. </a:t>
            </a:r>
          </a:p>
          <a:p>
            <a:pPr algn="just">
              <a:defRPr/>
            </a:pPr>
            <a:endParaRPr lang="tr-TR" sz="2400" dirty="0">
              <a:cs typeface="Arial" charset="0"/>
            </a:endParaRPr>
          </a:p>
          <a:p>
            <a:pPr algn="just">
              <a:defRPr/>
            </a:pPr>
            <a:r>
              <a:rPr lang="tr-TR" sz="2400" i="1" dirty="0">
                <a:cs typeface="Arial" charset="0"/>
              </a:rPr>
              <a:t>Örneğin, kuşkonmaz, domatesten yaklaşık 10 kez daha hızlı solunum yapar.</a:t>
            </a:r>
          </a:p>
        </p:txBody>
      </p:sp>
    </p:spTree>
    <p:extLst>
      <p:ext uri="{BB962C8B-B14F-4D97-AF65-F5344CB8AC3E}">
        <p14:creationId xmlns:p14="http://schemas.microsoft.com/office/powerpoint/2010/main" val="13720169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0" y="404664"/>
            <a:ext cx="8458200" cy="715962"/>
          </a:xfrm>
        </p:spPr>
        <p:txBody>
          <a:bodyPr/>
          <a:lstStyle/>
          <a:p>
            <a:endParaRPr lang="tr-TR" sz="2800" dirty="0"/>
          </a:p>
        </p:txBody>
      </p:sp>
      <p:sp>
        <p:nvSpPr>
          <p:cNvPr id="3" name="İçerik Yer Tutucusu 2"/>
          <p:cNvSpPr>
            <a:spLocks noGrp="1"/>
          </p:cNvSpPr>
          <p:nvPr>
            <p:ph idx="1"/>
          </p:nvPr>
        </p:nvSpPr>
        <p:spPr>
          <a:xfrm>
            <a:off x="153248" y="1371600"/>
            <a:ext cx="8964488" cy="5009728"/>
          </a:xfrm>
        </p:spPr>
        <p:txBody>
          <a:bodyPr/>
          <a:lstStyle/>
          <a:p>
            <a:pPr algn="just">
              <a:defRPr/>
            </a:pPr>
            <a:r>
              <a:rPr lang="tr-TR" sz="2400" b="1" dirty="0">
                <a:cs typeface="Arial" charset="0"/>
              </a:rPr>
              <a:t>Solunum oranı sıcaklıkla birlikte artar. </a:t>
            </a:r>
          </a:p>
          <a:p>
            <a:pPr algn="just">
              <a:defRPr/>
            </a:pPr>
            <a:endParaRPr lang="tr-TR" sz="2400" dirty="0">
              <a:cs typeface="Arial" charset="0"/>
            </a:endParaRPr>
          </a:p>
          <a:p>
            <a:pPr algn="just">
              <a:defRPr/>
            </a:pPr>
            <a:r>
              <a:rPr lang="tr-TR" sz="2400" dirty="0">
                <a:cs typeface="Arial" charset="0"/>
              </a:rPr>
              <a:t>Sıcaklıkta her 10°C artış, solunum oranında iki veya üç kat bir artışa neden olmaktadır.</a:t>
            </a:r>
          </a:p>
          <a:p>
            <a:pPr algn="just">
              <a:defRPr/>
            </a:pPr>
            <a:endParaRPr lang="tr-TR" sz="2400" dirty="0">
              <a:cs typeface="Arial" charset="0"/>
            </a:endParaRPr>
          </a:p>
          <a:p>
            <a:pPr algn="just">
              <a:defRPr/>
            </a:pPr>
            <a:r>
              <a:rPr lang="tr-TR" sz="2400" i="1" dirty="0">
                <a:cs typeface="Arial" charset="0"/>
              </a:rPr>
              <a:t>Örneğin elmalar 0°C de bekletilmesine göre 10°C de bekletilirse 3 kez daha hızlı solunum yaparlar. </a:t>
            </a:r>
          </a:p>
          <a:p>
            <a:pPr algn="just">
              <a:defRPr/>
            </a:pPr>
            <a:endParaRPr lang="tr-TR" sz="2400" i="1" dirty="0">
              <a:cs typeface="Arial" charset="0"/>
            </a:endParaRPr>
          </a:p>
          <a:p>
            <a:pPr algn="just">
              <a:defRPr/>
            </a:pPr>
            <a:r>
              <a:rPr lang="tr-TR" sz="2400" i="1" dirty="0">
                <a:cs typeface="Arial" charset="0"/>
              </a:rPr>
              <a:t>20°C de bekletildiğinde ise 10°C ye göre 3 kez daha hızlı solunum yapmaktadırlar. </a:t>
            </a:r>
          </a:p>
        </p:txBody>
      </p:sp>
    </p:spTree>
    <p:extLst>
      <p:ext uri="{BB962C8B-B14F-4D97-AF65-F5344CB8AC3E}">
        <p14:creationId xmlns:p14="http://schemas.microsoft.com/office/powerpoint/2010/main" val="2977576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Dikdörtgen 3"/>
          <p:cNvSpPr/>
          <p:nvPr/>
        </p:nvSpPr>
        <p:spPr>
          <a:xfrm>
            <a:off x="381000" y="1844824"/>
            <a:ext cx="8583488" cy="1200329"/>
          </a:xfrm>
          <a:prstGeom prst="rect">
            <a:avLst/>
          </a:prstGeom>
        </p:spPr>
        <p:txBody>
          <a:bodyPr wrap="square">
            <a:spAutoFit/>
          </a:bodyPr>
          <a:lstStyle/>
          <a:p>
            <a:pPr algn="just">
              <a:defRPr/>
            </a:pPr>
            <a:r>
              <a:rPr lang="tr-TR" b="1" dirty="0">
                <a:cs typeface="Arial" charset="0"/>
              </a:rPr>
              <a:t>Bir ürünün daha hızlı solunum yapması sıcaklık üretim miktarını daha da büyütecektir. Bu nedenle soğutma,  solunumu yavaşlatmada en önemli rolü oynar.</a:t>
            </a:r>
            <a:endParaRPr lang="tr-TR" b="1" i="1" dirty="0">
              <a:cs typeface="Arial" charset="0"/>
            </a:endParaRPr>
          </a:p>
        </p:txBody>
      </p:sp>
    </p:spTree>
    <p:extLst>
      <p:ext uri="{BB962C8B-B14F-4D97-AF65-F5344CB8AC3E}">
        <p14:creationId xmlns:p14="http://schemas.microsoft.com/office/powerpoint/2010/main" val="2759355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332656"/>
            <a:ext cx="5904656" cy="523220"/>
          </a:xfrm>
          <a:prstGeom prst="rect">
            <a:avLst/>
          </a:prstGeom>
        </p:spPr>
        <p:txBody>
          <a:bodyPr wrap="square">
            <a:spAutoFit/>
          </a:bodyPr>
          <a:lstStyle/>
          <a:p>
            <a:pPr>
              <a:defRPr/>
            </a:pPr>
            <a:r>
              <a:rPr lang="tr-TR" sz="2800" b="1" dirty="0"/>
              <a:t>2. TRANSPİRASYON</a:t>
            </a:r>
          </a:p>
        </p:txBody>
      </p:sp>
      <p:sp>
        <p:nvSpPr>
          <p:cNvPr id="6" name="Metin kutusu 5"/>
          <p:cNvSpPr txBox="1"/>
          <p:nvPr/>
        </p:nvSpPr>
        <p:spPr>
          <a:xfrm>
            <a:off x="533400" y="1557338"/>
            <a:ext cx="7920038" cy="3416300"/>
          </a:xfrm>
          <a:prstGeom prst="rect">
            <a:avLst/>
          </a:prstGeom>
          <a:noFill/>
        </p:spPr>
        <p:txBody>
          <a:bodyPr>
            <a:spAutoFit/>
          </a:bodyPr>
          <a:lstStyle/>
          <a:p>
            <a:pPr algn="just">
              <a:defRPr/>
            </a:pPr>
            <a:r>
              <a:rPr lang="tr-TR" sz="2400" b="1" dirty="0">
                <a:latin typeface="+mn-lt"/>
                <a:cs typeface="Arial" charset="0"/>
              </a:rPr>
              <a:t>Su buharı diğer gazlar gibi yüksek yoğunluklu bölgelerden düşük yoğunluğa doğru hareket eder. </a:t>
            </a:r>
          </a:p>
          <a:p>
            <a:pPr algn="just">
              <a:defRPr/>
            </a:pPr>
            <a:endParaRPr lang="tr-TR" sz="2400" dirty="0">
              <a:latin typeface="+mn-lt"/>
              <a:cs typeface="Arial" charset="0"/>
            </a:endParaRPr>
          </a:p>
          <a:p>
            <a:pPr algn="just">
              <a:defRPr/>
            </a:pPr>
            <a:r>
              <a:rPr lang="tr-TR" sz="2400" dirty="0">
                <a:latin typeface="+mn-lt"/>
                <a:cs typeface="Arial" charset="0"/>
              </a:rPr>
              <a:t>Hemen hemen tüm meyve ve sebzelerde içsel oransal nem en az %99 dur ve etraflarındaki çevrenin oransal nemi bu orandan düşüktür. Bundan dolayı ürünler normal atmosferde bekletildiklerinde, su buharları dokularından atmosfere doğru hareket edecektir. Bu olay </a:t>
            </a:r>
            <a:r>
              <a:rPr lang="tr-TR" sz="2400" dirty="0" err="1">
                <a:latin typeface="+mn-lt"/>
                <a:cs typeface="Arial" charset="0"/>
              </a:rPr>
              <a:t>t</a:t>
            </a:r>
            <a:r>
              <a:rPr lang="tr-TR" sz="2400" b="1" dirty="0" err="1">
                <a:latin typeface="+mn-lt"/>
                <a:cs typeface="Arial" charset="0"/>
              </a:rPr>
              <a:t>ranspirasyon</a:t>
            </a:r>
            <a:r>
              <a:rPr lang="tr-TR" sz="2400" dirty="0" err="1">
                <a:latin typeface="+mn-lt"/>
                <a:cs typeface="Arial" charset="0"/>
              </a:rPr>
              <a:t>dur</a:t>
            </a:r>
            <a:r>
              <a:rPr lang="tr-TR" sz="2400" dirty="0">
                <a:latin typeface="+mn-lt"/>
                <a:cs typeface="Arial" charset="0"/>
              </a:rPr>
              <a:t>.</a:t>
            </a:r>
            <a:endParaRPr lang="tr-TR" sz="2400" dirty="0">
              <a:latin typeface="Arial" charset="0"/>
              <a:cs typeface="Arial" charset="0"/>
            </a:endParaRPr>
          </a:p>
          <a:p>
            <a:pPr algn="just">
              <a:defRPr/>
            </a:pPr>
            <a:endParaRPr lang="tr-TR" sz="2400" dirty="0">
              <a:latin typeface="+mn-lt"/>
              <a:cs typeface="Arial" charset="0"/>
            </a:endParaRPr>
          </a:p>
        </p:txBody>
      </p:sp>
    </p:spTree>
    <p:extLst>
      <p:ext uri="{BB962C8B-B14F-4D97-AF65-F5344CB8AC3E}">
        <p14:creationId xmlns:p14="http://schemas.microsoft.com/office/powerpoint/2010/main" val="36795909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7" name="İçerik Yer Tutucusu 6"/>
          <p:cNvSpPr txBox="1">
            <a:spLocks noGrp="1"/>
          </p:cNvSpPr>
          <p:nvPr>
            <p:ph idx="1"/>
          </p:nvPr>
        </p:nvSpPr>
        <p:spPr>
          <a:xfrm>
            <a:off x="381000" y="1268760"/>
            <a:ext cx="7848600" cy="5486400"/>
          </a:xfrm>
          <a:prstGeom prst="rect">
            <a:avLst/>
          </a:prstGeom>
          <a:noFill/>
        </p:spPr>
        <p:txBody>
          <a:bodyPr>
            <a:spAutoFit/>
          </a:bodyPr>
          <a:lstStyle/>
          <a:p>
            <a:pPr algn="just">
              <a:defRPr/>
            </a:pPr>
            <a:r>
              <a:rPr lang="tr-TR" sz="2400" b="1" dirty="0">
                <a:latin typeface="+mn-lt"/>
                <a:cs typeface="Arial" charset="0"/>
              </a:rPr>
              <a:t>Daha kuru atmosferler daha hızlı bir şekilde ürünlerden su kaybına neden olmaktadır. </a:t>
            </a:r>
          </a:p>
          <a:p>
            <a:pPr algn="just">
              <a:defRPr/>
            </a:pPr>
            <a:endParaRPr lang="tr-TR" sz="2400" dirty="0">
              <a:latin typeface="+mn-lt"/>
              <a:cs typeface="Arial" charset="0"/>
            </a:endParaRPr>
          </a:p>
          <a:p>
            <a:pPr algn="just">
              <a:defRPr/>
            </a:pPr>
            <a:r>
              <a:rPr lang="tr-TR" sz="2400" dirty="0">
                <a:latin typeface="+mn-lt"/>
                <a:cs typeface="Arial" charset="0"/>
              </a:rPr>
              <a:t>Dış ve iç buhar basıncı arasındaki bu fark var olduğu müddetçe </a:t>
            </a:r>
            <a:r>
              <a:rPr lang="tr-TR" sz="2400" dirty="0" err="1">
                <a:latin typeface="+mn-lt"/>
                <a:cs typeface="Arial" charset="0"/>
              </a:rPr>
              <a:t>transpirasyon</a:t>
            </a:r>
            <a:r>
              <a:rPr lang="tr-TR" sz="2400" dirty="0">
                <a:latin typeface="+mn-lt"/>
                <a:cs typeface="Arial" charset="0"/>
              </a:rPr>
              <a:t>, </a:t>
            </a:r>
            <a:r>
              <a:rPr lang="tr-TR" sz="2400" dirty="0" err="1">
                <a:latin typeface="+mn-lt"/>
                <a:cs typeface="Arial" charset="0"/>
              </a:rPr>
              <a:t>evoparasyon</a:t>
            </a:r>
            <a:r>
              <a:rPr lang="tr-TR" sz="2400" dirty="0">
                <a:latin typeface="+mn-lt"/>
                <a:cs typeface="Arial" charset="0"/>
              </a:rPr>
              <a:t> devam edecektir. </a:t>
            </a:r>
          </a:p>
          <a:p>
            <a:pPr algn="just">
              <a:defRPr/>
            </a:pPr>
            <a:endParaRPr lang="tr-TR" sz="2400" dirty="0">
              <a:latin typeface="+mn-lt"/>
              <a:cs typeface="Arial" charset="0"/>
            </a:endParaRPr>
          </a:p>
          <a:p>
            <a:pPr algn="just">
              <a:defRPr/>
            </a:pPr>
            <a:r>
              <a:rPr lang="tr-TR" sz="2400" dirty="0">
                <a:latin typeface="+mn-lt"/>
                <a:cs typeface="Arial" charset="0"/>
              </a:rPr>
              <a:t>Basınçlar arasındaki bu farka </a:t>
            </a:r>
            <a:r>
              <a:rPr lang="tr-TR" sz="2400" b="1" dirty="0">
                <a:latin typeface="+mn-lt"/>
                <a:cs typeface="Arial" charset="0"/>
              </a:rPr>
              <a:t>buhar basıncı açığı</a:t>
            </a:r>
            <a:r>
              <a:rPr lang="tr-TR" sz="2400" dirty="0">
                <a:latin typeface="+mn-lt"/>
                <a:cs typeface="Arial" charset="0"/>
              </a:rPr>
              <a:t> denmektedir.</a:t>
            </a:r>
            <a:endParaRPr lang="tr-TR" sz="2400" b="1" i="1" dirty="0">
              <a:latin typeface="+mn-lt"/>
              <a:cs typeface="Arial" charset="0"/>
            </a:endParaRPr>
          </a:p>
        </p:txBody>
      </p:sp>
    </p:spTree>
    <p:extLst>
      <p:ext uri="{BB962C8B-B14F-4D97-AF65-F5344CB8AC3E}">
        <p14:creationId xmlns:p14="http://schemas.microsoft.com/office/powerpoint/2010/main" val="1122842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İçerik Yer Tutucusu"/>
          <p:cNvSpPr txBox="1">
            <a:spLocks/>
          </p:cNvSpPr>
          <p:nvPr/>
        </p:nvSpPr>
        <p:spPr bwMode="auto">
          <a:xfrm>
            <a:off x="423863" y="1484784"/>
            <a:ext cx="8108950" cy="435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tr-TR" sz="2400" b="1" dirty="0">
                <a:cs typeface="Arial" charset="0"/>
              </a:rPr>
              <a:t>Su kaybı genelde ürün soğumaya devam ederken depolamanın ilk birkaç saatinde veya gününde en yüksek seviyededir.</a:t>
            </a:r>
          </a:p>
          <a:p>
            <a:pPr algn="just">
              <a:defRPr/>
            </a:pPr>
            <a:endParaRPr lang="tr-TR" sz="2400" dirty="0">
              <a:cs typeface="Arial" charset="0"/>
            </a:endParaRPr>
          </a:p>
          <a:p>
            <a:pPr algn="just">
              <a:defRPr/>
            </a:pPr>
            <a:r>
              <a:rPr lang="tr-TR" sz="2400" dirty="0">
                <a:cs typeface="Arial" charset="0"/>
              </a:rPr>
              <a:t>Örneğin; 20°C deki havuçlar 0°C deki bir depoya konulsa ve havuçların içsel buhar basıncı %100 ve deponun da %100 olduğu kabul edilirse buhar basıncı havuçlar için 17,54 mm ve depo havasının buhar basıncı 4,58 olacaktır. </a:t>
            </a:r>
          </a:p>
          <a:p>
            <a:pPr algn="just">
              <a:defRPr/>
            </a:pPr>
            <a:endParaRPr lang="tr-TR" sz="2400" dirty="0">
              <a:cs typeface="Arial" charset="0"/>
            </a:endParaRPr>
          </a:p>
          <a:p>
            <a:pPr algn="just">
              <a:defRPr/>
            </a:pPr>
            <a:r>
              <a:rPr lang="tr-TR" sz="2400" dirty="0">
                <a:cs typeface="Arial" charset="0"/>
              </a:rPr>
              <a:t>Depo Oransal nemi %100 bile olsa su buharı, daha ılıman olan ürün üzerinden soğuk depoya doğru hareket eder. </a:t>
            </a:r>
            <a:endParaRPr lang="tr-TR" sz="2400" b="1" i="1" dirty="0">
              <a:cs typeface="Arial" charset="0"/>
            </a:endParaRPr>
          </a:p>
          <a:p>
            <a:pPr marL="0" indent="0" algn="just">
              <a:buFont typeface="Arial" charset="0"/>
              <a:buNone/>
              <a:defRPr/>
            </a:pPr>
            <a:endParaRPr lang="tr-TR" sz="2400"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058575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txBox="1">
            <a:spLocks/>
          </p:cNvSpPr>
          <p:nvPr/>
        </p:nvSpPr>
        <p:spPr bwMode="auto">
          <a:xfrm>
            <a:off x="1987068" y="404664"/>
            <a:ext cx="7128792"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tr-TR" sz="2600" b="1" dirty="0">
                <a:solidFill>
                  <a:srgbClr val="096713"/>
                </a:solidFill>
                <a:cs typeface="Arial" charset="0"/>
              </a:rPr>
              <a:t>Düşük sıcaklıklar </a:t>
            </a:r>
            <a:r>
              <a:rPr lang="tr-TR" sz="2600" dirty="0">
                <a:cs typeface="Arial" charset="0"/>
              </a:rPr>
              <a:t>aşağıda sıralanan olayları ve gelişmeleri yavaşlatır veya geciktirir.</a:t>
            </a:r>
          </a:p>
          <a:p>
            <a:pPr marL="457200" lvl="1" indent="0" algn="just">
              <a:buNone/>
            </a:pPr>
            <a:endParaRPr lang="tr-TR" altLang="tr-TR" sz="2400" dirty="0"/>
          </a:p>
          <a:p>
            <a:pPr marL="457200" indent="-457200">
              <a:buFont typeface="Arial" charset="0"/>
              <a:buAutoNum type="arabicPeriod"/>
              <a:defRPr/>
            </a:pPr>
            <a:r>
              <a:rPr lang="tr-TR" sz="2400" dirty="0"/>
              <a:t>Enzim aktivitesini</a:t>
            </a:r>
          </a:p>
          <a:p>
            <a:pPr marL="457200" indent="-457200">
              <a:buFont typeface="Arial" charset="0"/>
              <a:buAutoNum type="arabicPeriod"/>
              <a:defRPr/>
            </a:pPr>
            <a:r>
              <a:rPr lang="tr-TR" sz="2400" dirty="0"/>
              <a:t>Biyokimyasal olayları</a:t>
            </a:r>
          </a:p>
          <a:p>
            <a:pPr marL="457200" indent="-457200">
              <a:buFont typeface="Arial" charset="0"/>
              <a:buAutoNum type="arabicPeriod"/>
              <a:defRPr/>
            </a:pPr>
            <a:r>
              <a:rPr lang="tr-TR" sz="2400" dirty="0"/>
              <a:t>Solunumu</a:t>
            </a:r>
          </a:p>
          <a:p>
            <a:pPr marL="457200" indent="-457200">
              <a:buFont typeface="Arial" charset="0"/>
              <a:buAutoNum type="arabicPeriod"/>
              <a:defRPr/>
            </a:pPr>
            <a:r>
              <a:rPr lang="tr-TR" sz="2400" dirty="0" smtClean="0"/>
              <a:t>Nişasta parçalanmasını</a:t>
            </a:r>
          </a:p>
          <a:p>
            <a:pPr marL="457200" indent="-457200">
              <a:buFont typeface="Arial" charset="0"/>
              <a:buAutoNum type="arabicPeriod"/>
              <a:defRPr/>
            </a:pPr>
            <a:r>
              <a:rPr lang="tr-TR" sz="2400" dirty="0" smtClean="0"/>
              <a:t>Tatlanmayı</a:t>
            </a:r>
          </a:p>
          <a:p>
            <a:pPr marL="457200" indent="-457200">
              <a:buFont typeface="Arial" charset="0"/>
              <a:buAutoNum type="arabicPeriod"/>
              <a:defRPr/>
            </a:pPr>
            <a:r>
              <a:rPr lang="tr-TR" sz="2400" dirty="0" smtClean="0"/>
              <a:t>Aromatik madde salgılama hızını</a:t>
            </a:r>
          </a:p>
          <a:p>
            <a:pPr marL="457200" indent="-457200">
              <a:buFont typeface="Arial" charset="0"/>
              <a:buAutoNum type="arabicPeriod"/>
              <a:defRPr/>
            </a:pPr>
            <a:r>
              <a:rPr lang="tr-TR" sz="2400" dirty="0" smtClean="0"/>
              <a:t>Kabuk </a:t>
            </a:r>
            <a:r>
              <a:rPr lang="tr-TR" sz="2400" dirty="0"/>
              <a:t>renklenmesini</a:t>
            </a:r>
          </a:p>
          <a:p>
            <a:pPr marL="457200" indent="-457200">
              <a:buFont typeface="Arial" charset="0"/>
              <a:buAutoNum type="arabicPeriod"/>
              <a:defRPr/>
            </a:pPr>
            <a:r>
              <a:rPr lang="tr-TR" sz="2400" dirty="0" err="1"/>
              <a:t>Protopektin</a:t>
            </a:r>
            <a:r>
              <a:rPr lang="tr-TR" sz="2400" dirty="0"/>
              <a:t> ve </a:t>
            </a:r>
            <a:r>
              <a:rPr lang="tr-TR" sz="2400" dirty="0" err="1"/>
              <a:t>hemiselüloz</a:t>
            </a:r>
            <a:r>
              <a:rPr lang="tr-TR" sz="2400" dirty="0"/>
              <a:t> parçalanmasını</a:t>
            </a:r>
          </a:p>
          <a:p>
            <a:pPr marL="457200" indent="-457200">
              <a:buFont typeface="Arial" charset="0"/>
              <a:buAutoNum type="arabicPeriod"/>
              <a:defRPr/>
            </a:pPr>
            <a:r>
              <a:rPr lang="tr-TR" sz="2400" dirty="0"/>
              <a:t>Yağların </a:t>
            </a:r>
            <a:r>
              <a:rPr lang="tr-TR" sz="2400" dirty="0" err="1"/>
              <a:t>oksidasyonunu</a:t>
            </a:r>
            <a:endParaRPr lang="tr-TR" sz="2400" dirty="0"/>
          </a:p>
          <a:p>
            <a:pPr marL="457200" indent="-457200">
              <a:buFont typeface="Arial" charset="0"/>
              <a:buAutoNum type="arabicPeriod"/>
              <a:defRPr/>
            </a:pPr>
            <a:r>
              <a:rPr lang="tr-TR" sz="2400" dirty="0"/>
              <a:t>Asit kaybını</a:t>
            </a:r>
          </a:p>
          <a:p>
            <a:pPr marL="457200" indent="-457200">
              <a:buFont typeface="Arial" charset="0"/>
              <a:buAutoNum type="arabicPeriod"/>
              <a:defRPr/>
            </a:pPr>
            <a:r>
              <a:rPr lang="tr-TR" sz="2400" dirty="0"/>
              <a:t>Burukluk yapan maddelerin azalışını yavaşlatır veya geciktirir. </a:t>
            </a:r>
          </a:p>
          <a:p>
            <a:pPr marL="0" indent="0" algn="just">
              <a:buNone/>
            </a:pPr>
            <a:endParaRPr lang="tr-TR" altLang="tr-TR" sz="2400" dirty="0"/>
          </a:p>
        </p:txBody>
      </p:sp>
    </p:spTree>
    <p:extLst>
      <p:ext uri="{BB962C8B-B14F-4D97-AF65-F5344CB8AC3E}">
        <p14:creationId xmlns:p14="http://schemas.microsoft.com/office/powerpoint/2010/main" val="6726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7698" y="1556792"/>
            <a:ext cx="8458200" cy="4824536"/>
          </a:xfrm>
        </p:spPr>
        <p:txBody>
          <a:bodyPr/>
          <a:lstStyle/>
          <a:p>
            <a:pPr algn="just">
              <a:defRPr/>
            </a:pPr>
            <a:r>
              <a:rPr lang="tr-TR" sz="2400" b="1" dirty="0">
                <a:cs typeface="Arial" charset="0"/>
              </a:rPr>
              <a:t>Bu ilişki depolamadan önce yapılması gereken ön soğutmanın önemini vurgular. </a:t>
            </a:r>
          </a:p>
          <a:p>
            <a:pPr algn="just">
              <a:defRPr/>
            </a:pPr>
            <a:endParaRPr lang="tr-TR" sz="2400" b="1" dirty="0">
              <a:cs typeface="Arial" charset="0"/>
            </a:endParaRPr>
          </a:p>
          <a:p>
            <a:pPr algn="just">
              <a:defRPr/>
            </a:pPr>
            <a:r>
              <a:rPr lang="tr-TR" sz="2400" b="1" dirty="0">
                <a:cs typeface="Arial" charset="0"/>
              </a:rPr>
              <a:t>Depolanacak ürünün sıcaklığını düşürme işlemi ne kadar uzun sürer ise nem kaybı da o derecede artacaktır.</a:t>
            </a:r>
          </a:p>
          <a:p>
            <a:pPr algn="just">
              <a:defRPr/>
            </a:pPr>
            <a:endParaRPr lang="tr-TR" sz="2400" b="1" dirty="0">
              <a:cs typeface="Arial" charset="0"/>
            </a:endParaRPr>
          </a:p>
          <a:p>
            <a:pPr algn="just">
              <a:defRPr/>
            </a:pPr>
            <a:r>
              <a:rPr lang="tr-TR" sz="2400" b="1" dirty="0">
                <a:cs typeface="Arial" charset="0"/>
              </a:rPr>
              <a:t>Nem kaybı koruyucu paketleme uygulamaları ile minimize edilebilir. Polietilen film gibi plastik materyaller, depolanan ürünleri korumak için kullanılmaktadır.</a:t>
            </a:r>
            <a:endParaRPr lang="tr-TR" sz="2400" b="1" i="1" dirty="0">
              <a:cs typeface="Arial" charset="0"/>
            </a:endParaRPr>
          </a:p>
          <a:p>
            <a:endParaRPr lang="tr-TR" sz="2400" dirty="0"/>
          </a:p>
        </p:txBody>
      </p:sp>
    </p:spTree>
    <p:extLst>
      <p:ext uri="{BB962C8B-B14F-4D97-AF65-F5344CB8AC3E}">
        <p14:creationId xmlns:p14="http://schemas.microsoft.com/office/powerpoint/2010/main" val="3621633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5601" y="116632"/>
            <a:ext cx="8458200" cy="715962"/>
          </a:xfrm>
        </p:spPr>
        <p:txBody>
          <a:bodyPr/>
          <a:lstStyle/>
          <a:p>
            <a:pPr>
              <a:defRPr/>
            </a:pPr>
            <a:r>
              <a:rPr lang="tr-TR" b="1" dirty="0"/>
              <a:t>Soğuk depolarda;</a:t>
            </a:r>
          </a:p>
        </p:txBody>
      </p:sp>
      <p:sp>
        <p:nvSpPr>
          <p:cNvPr id="3" name="Dikdörtgen 2"/>
          <p:cNvSpPr/>
          <p:nvPr/>
        </p:nvSpPr>
        <p:spPr>
          <a:xfrm>
            <a:off x="170313" y="1196752"/>
            <a:ext cx="8583488" cy="5262979"/>
          </a:xfrm>
          <a:prstGeom prst="rect">
            <a:avLst/>
          </a:prstGeom>
        </p:spPr>
        <p:txBody>
          <a:bodyPr wrap="square">
            <a:spAutoFit/>
          </a:bodyPr>
          <a:lstStyle/>
          <a:p>
            <a:pPr marL="457200" indent="-457200" algn="just">
              <a:buFont typeface="Arial" pitchFamily="34" charset="0"/>
              <a:buChar char="•"/>
              <a:defRPr/>
            </a:pPr>
            <a:r>
              <a:rPr lang="tr-TR" dirty="0">
                <a:cs typeface="Arial" charset="0"/>
              </a:rPr>
              <a:t>Olgunlaşma, yumuşama ve içsel kalite değişikliklerinden meydana gelen yaşlanma ve renk değişiklikleri gecikmektedir. </a:t>
            </a:r>
          </a:p>
          <a:p>
            <a:pPr marL="457200" indent="-457200" algn="just">
              <a:buFont typeface="Arial" pitchFamily="34" charset="0"/>
              <a:buChar char="•"/>
              <a:defRPr/>
            </a:pPr>
            <a:endParaRPr lang="tr-TR" dirty="0">
              <a:cs typeface="Arial" charset="0"/>
            </a:endParaRPr>
          </a:p>
          <a:p>
            <a:pPr marL="457200" indent="-457200" algn="just">
              <a:buFont typeface="Arial" pitchFamily="34" charset="0"/>
              <a:buChar char="•"/>
              <a:defRPr/>
            </a:pPr>
            <a:r>
              <a:rPr lang="tr-TR" dirty="0">
                <a:cs typeface="Arial" charset="0"/>
              </a:rPr>
              <a:t>Arzu edilmeyen </a:t>
            </a:r>
            <a:r>
              <a:rPr lang="tr-TR" dirty="0" err="1">
                <a:cs typeface="Arial" charset="0"/>
              </a:rPr>
              <a:t>metabolik</a:t>
            </a:r>
            <a:r>
              <a:rPr lang="tr-TR" dirty="0">
                <a:cs typeface="Arial" charset="0"/>
              </a:rPr>
              <a:t> değişiklikler ve solunumla beraber ısı oluşumu yavaşlamaktadır.</a:t>
            </a:r>
          </a:p>
          <a:p>
            <a:pPr marL="457200" indent="-457200" algn="just">
              <a:buFont typeface="Arial" pitchFamily="34" charset="0"/>
              <a:buChar char="•"/>
              <a:defRPr/>
            </a:pPr>
            <a:endParaRPr lang="tr-TR" dirty="0">
              <a:cs typeface="Arial" charset="0"/>
            </a:endParaRPr>
          </a:p>
          <a:p>
            <a:pPr marL="457200" indent="-457200" algn="just">
              <a:buFont typeface="Arial" pitchFamily="34" charset="0"/>
              <a:buChar char="•"/>
              <a:defRPr/>
            </a:pPr>
            <a:r>
              <a:rPr lang="tr-TR" dirty="0">
                <a:cs typeface="Arial" charset="0"/>
              </a:rPr>
              <a:t>Nem kaybı ve buruşmalar azalmaktadır.</a:t>
            </a:r>
          </a:p>
          <a:p>
            <a:pPr marL="457200" indent="-457200" algn="just">
              <a:buFont typeface="Arial" pitchFamily="34" charset="0"/>
              <a:buChar char="•"/>
              <a:defRPr/>
            </a:pPr>
            <a:endParaRPr lang="tr-TR" dirty="0">
              <a:cs typeface="Arial" charset="0"/>
            </a:endParaRPr>
          </a:p>
          <a:p>
            <a:pPr marL="457200" indent="-457200" algn="just">
              <a:buFont typeface="Arial" pitchFamily="34" charset="0"/>
              <a:buChar char="•"/>
              <a:defRPr/>
            </a:pPr>
            <a:r>
              <a:rPr lang="tr-TR" dirty="0">
                <a:cs typeface="Arial" charset="0"/>
              </a:rPr>
              <a:t>Bakteri, </a:t>
            </a:r>
            <a:r>
              <a:rPr lang="tr-TR" dirty="0" err="1">
                <a:cs typeface="Arial" charset="0"/>
              </a:rPr>
              <a:t>fungus</a:t>
            </a:r>
            <a:r>
              <a:rPr lang="tr-TR" dirty="0">
                <a:cs typeface="Arial" charset="0"/>
              </a:rPr>
              <a:t> ve mayalara bağlı bozulmalar azalmaktadır.</a:t>
            </a:r>
          </a:p>
          <a:p>
            <a:pPr marL="457200" indent="-457200" algn="just">
              <a:buFont typeface="Arial" pitchFamily="34" charset="0"/>
              <a:buChar char="•"/>
              <a:defRPr/>
            </a:pPr>
            <a:endParaRPr lang="tr-TR" dirty="0">
              <a:cs typeface="Arial" charset="0"/>
            </a:endParaRPr>
          </a:p>
          <a:p>
            <a:pPr marL="457200" indent="-457200" algn="just">
              <a:buFont typeface="Arial" pitchFamily="34" charset="0"/>
              <a:buChar char="•"/>
              <a:defRPr/>
            </a:pPr>
            <a:r>
              <a:rPr lang="tr-TR" dirty="0">
                <a:cs typeface="Arial" charset="0"/>
              </a:rPr>
              <a:t>Patateslerin çimlenmesi gibi istenmeyen gelişimiler gecikmektedir.</a:t>
            </a:r>
            <a:endParaRPr lang="tr-TR" altLang="tr-TR" dirty="0"/>
          </a:p>
        </p:txBody>
      </p:sp>
    </p:spTree>
    <p:extLst>
      <p:ext uri="{BB962C8B-B14F-4D97-AF65-F5344CB8AC3E}">
        <p14:creationId xmlns:p14="http://schemas.microsoft.com/office/powerpoint/2010/main" val="79867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23528" y="1772816"/>
            <a:ext cx="8496944" cy="3416320"/>
          </a:xfrm>
          <a:prstGeom prst="rect">
            <a:avLst/>
          </a:prstGeom>
        </p:spPr>
        <p:txBody>
          <a:bodyPr wrap="square">
            <a:spAutoFit/>
          </a:bodyPr>
          <a:lstStyle/>
          <a:p>
            <a:pPr algn="just">
              <a:defRPr/>
            </a:pPr>
            <a:r>
              <a:rPr lang="tr-TR" dirty="0">
                <a:cs typeface="Arial" charset="0"/>
              </a:rPr>
              <a:t>Meyveler optimum depolama derecelerinin üzerinde veya altında ne kadar fazla bekletilirse </a:t>
            </a:r>
            <a:r>
              <a:rPr lang="tr-TR" dirty="0" err="1">
                <a:cs typeface="Arial" charset="0"/>
              </a:rPr>
              <a:t>zararlanma</a:t>
            </a:r>
            <a:r>
              <a:rPr lang="tr-TR" dirty="0">
                <a:cs typeface="Arial" charset="0"/>
              </a:rPr>
              <a:t> tehlikesi o kadar büyük olur.</a:t>
            </a:r>
          </a:p>
          <a:p>
            <a:pPr marL="342900" indent="-342900" algn="just">
              <a:buFont typeface="Arial" pitchFamily="34" charset="0"/>
              <a:buChar char="•"/>
              <a:defRPr/>
            </a:pPr>
            <a:endParaRPr lang="tr-TR" dirty="0">
              <a:cs typeface="Arial" charset="0"/>
            </a:endParaRPr>
          </a:p>
          <a:p>
            <a:pPr algn="just">
              <a:defRPr/>
            </a:pPr>
            <a:r>
              <a:rPr lang="tr-TR" dirty="0">
                <a:cs typeface="Arial" charset="0"/>
              </a:rPr>
              <a:t>Optimumun üzerinde depo ömrü kısalır ve muhtemelen </a:t>
            </a:r>
            <a:r>
              <a:rPr lang="tr-TR" dirty="0" err="1">
                <a:cs typeface="Arial" charset="0"/>
              </a:rPr>
              <a:t>fungus</a:t>
            </a:r>
            <a:r>
              <a:rPr lang="tr-TR" dirty="0">
                <a:cs typeface="Arial" charset="0"/>
              </a:rPr>
              <a:t> kaynaklı çürümeler artar.</a:t>
            </a:r>
          </a:p>
          <a:p>
            <a:pPr marL="342900" indent="-342900" algn="just">
              <a:buFont typeface="Arial" pitchFamily="34" charset="0"/>
              <a:buChar char="•"/>
              <a:defRPr/>
            </a:pPr>
            <a:endParaRPr lang="tr-TR" dirty="0">
              <a:cs typeface="Arial" charset="0"/>
            </a:endParaRPr>
          </a:p>
          <a:p>
            <a:pPr algn="just">
              <a:defRPr/>
            </a:pPr>
            <a:r>
              <a:rPr lang="tr-TR" dirty="0">
                <a:cs typeface="Arial" charset="0"/>
              </a:rPr>
              <a:t>Optimumun aşağısındaki derecelerde üşüme zararları ve daha aşağı derecelerde de donma zararları görülebilir.</a:t>
            </a:r>
          </a:p>
        </p:txBody>
      </p:sp>
    </p:spTree>
    <p:extLst>
      <p:ext uri="{BB962C8B-B14F-4D97-AF65-F5344CB8AC3E}">
        <p14:creationId xmlns:p14="http://schemas.microsoft.com/office/powerpoint/2010/main" val="30332104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381000" y="427038"/>
            <a:ext cx="8458200" cy="715962"/>
          </a:xfrm>
        </p:spPr>
        <p:txBody>
          <a:bodyPr>
            <a:normAutofit fontScale="90000"/>
          </a:bodyPr>
          <a:lstStyle/>
          <a:p>
            <a:r>
              <a:rPr lang="tr-TR" sz="3200" b="1" dirty="0"/>
              <a:t>Sıcaklık ile ilgili dikkat edilmesi gerekenler;</a:t>
            </a:r>
            <a:br>
              <a:rPr lang="tr-TR" sz="3200" b="1" dirty="0"/>
            </a:br>
            <a:endParaRPr lang="tr-TR" sz="3200" dirty="0"/>
          </a:p>
        </p:txBody>
      </p:sp>
      <p:sp>
        <p:nvSpPr>
          <p:cNvPr id="2" name="İçerik Yer Tutucusu 1"/>
          <p:cNvSpPr>
            <a:spLocks noGrp="1"/>
          </p:cNvSpPr>
          <p:nvPr>
            <p:ph idx="1"/>
          </p:nvPr>
        </p:nvSpPr>
        <p:spPr>
          <a:xfrm>
            <a:off x="107504" y="1143000"/>
            <a:ext cx="8731696" cy="5486400"/>
          </a:xfrm>
        </p:spPr>
        <p:txBody>
          <a:bodyPr/>
          <a:lstStyle/>
          <a:p>
            <a:pPr algn="just">
              <a:buFont typeface="Arial" pitchFamily="34" charset="0"/>
              <a:buChar char="•"/>
              <a:defRPr/>
            </a:pPr>
            <a:r>
              <a:rPr lang="tr-TR" sz="2800" b="1" u="sng" dirty="0" smtClean="0">
                <a:solidFill>
                  <a:srgbClr val="FF0000"/>
                </a:solidFill>
                <a:cs typeface="Arial" charset="0"/>
              </a:rPr>
              <a:t>Deponun her yerinde </a:t>
            </a:r>
            <a:r>
              <a:rPr lang="tr-TR" sz="2800" b="1" u="sng" dirty="0" err="1" smtClean="0">
                <a:solidFill>
                  <a:srgbClr val="FF0000"/>
                </a:solidFill>
                <a:cs typeface="Arial" charset="0"/>
              </a:rPr>
              <a:t>üniform</a:t>
            </a:r>
            <a:r>
              <a:rPr lang="tr-TR" sz="2800" b="1" u="sng" dirty="0" smtClean="0">
                <a:solidFill>
                  <a:srgbClr val="FF0000"/>
                </a:solidFill>
                <a:cs typeface="Arial" charset="0"/>
              </a:rPr>
              <a:t> bir sıcaklık dağılımını sağlamak önemlidir. </a:t>
            </a:r>
          </a:p>
          <a:p>
            <a:pPr algn="just">
              <a:defRPr/>
            </a:pPr>
            <a:endParaRPr lang="tr-TR" sz="2800" dirty="0" smtClean="0">
              <a:cs typeface="Arial" charset="0"/>
            </a:endParaRPr>
          </a:p>
          <a:p>
            <a:pPr algn="just">
              <a:defRPr/>
            </a:pPr>
            <a:r>
              <a:rPr lang="tr-TR" sz="2800" dirty="0" smtClean="0">
                <a:cs typeface="Arial" charset="0"/>
              </a:rPr>
              <a:t>Depoda meyvelerin bulunduğu kısım, boş olan kısımdan daha sıcaktır ve boş olan kısımdan meyvelerin bulunduğu kısma doğru bir sıcaklık dağılımı vardır. </a:t>
            </a:r>
          </a:p>
          <a:p>
            <a:pPr algn="just">
              <a:defRPr/>
            </a:pPr>
            <a:endParaRPr lang="tr-TR" sz="2800" dirty="0" smtClean="0">
              <a:cs typeface="Arial" charset="0"/>
            </a:endParaRPr>
          </a:p>
          <a:p>
            <a:pPr algn="just">
              <a:defRPr/>
            </a:pPr>
            <a:r>
              <a:rPr lang="tr-TR" sz="2800" dirty="0" smtClean="0">
                <a:cs typeface="Arial" charset="0"/>
              </a:rPr>
              <a:t>Bu durum meyvelerin farklı olgunlaşma aşamalarında olmalarına neden olur veya ulaşılamayan yerlerde çürümelere ve bozulmalara neden olur.</a:t>
            </a:r>
          </a:p>
          <a:p>
            <a:pPr marL="0" indent="0" algn="just">
              <a:buNone/>
              <a:defRPr/>
            </a:pPr>
            <a:endParaRPr lang="tr-TR" b="1" dirty="0"/>
          </a:p>
        </p:txBody>
      </p:sp>
    </p:spTree>
    <p:extLst>
      <p:ext uri="{BB962C8B-B14F-4D97-AF65-F5344CB8AC3E}">
        <p14:creationId xmlns:p14="http://schemas.microsoft.com/office/powerpoint/2010/main" val="4118452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0" y="1024027"/>
            <a:ext cx="9029700" cy="5486400"/>
          </a:xfrm>
        </p:spPr>
        <p:txBody>
          <a:bodyPr>
            <a:normAutofit/>
          </a:bodyPr>
          <a:lstStyle/>
          <a:p>
            <a:pPr marL="0" indent="0" algn="just">
              <a:buNone/>
            </a:pPr>
            <a:endParaRPr lang="tr-TR" sz="2400" dirty="0"/>
          </a:p>
          <a:p>
            <a:pPr algn="just">
              <a:buFont typeface="Arial" pitchFamily="34" charset="0"/>
              <a:buChar char="•"/>
              <a:defRPr/>
            </a:pPr>
            <a:r>
              <a:rPr lang="tr-TR" sz="2400" b="1" dirty="0">
                <a:solidFill>
                  <a:srgbClr val="FF0000"/>
                </a:solidFill>
                <a:cs typeface="Arial" charset="0"/>
              </a:rPr>
              <a:t>Ticari meyve depolarında termometreler genelde zeminden 1,5 m yükseğe konulmalıdır.</a:t>
            </a:r>
          </a:p>
          <a:p>
            <a:pPr algn="just">
              <a:defRPr/>
            </a:pPr>
            <a:endParaRPr lang="tr-TR" sz="2400" dirty="0">
              <a:cs typeface="Arial" charset="0"/>
            </a:endParaRPr>
          </a:p>
          <a:p>
            <a:pPr algn="just">
              <a:defRPr/>
            </a:pPr>
            <a:r>
              <a:rPr lang="tr-TR" sz="2400" dirty="0">
                <a:cs typeface="Arial" charset="0"/>
              </a:rPr>
              <a:t>Buna dikkat edilmezse termometre değeri meyvelerin maruz kaldığı sıcaklıktan daha soğuk veya sıcak okunabilir. </a:t>
            </a:r>
          </a:p>
          <a:p>
            <a:pPr algn="just">
              <a:defRPr/>
            </a:pPr>
            <a:endParaRPr lang="tr-TR" sz="2400" dirty="0">
              <a:cs typeface="Arial" charset="0"/>
            </a:endParaRPr>
          </a:p>
          <a:p>
            <a:pPr algn="just">
              <a:buFont typeface="Arial" pitchFamily="34" charset="0"/>
              <a:buChar char="•"/>
              <a:defRPr/>
            </a:pPr>
            <a:endParaRPr lang="tr-TR" sz="2400" dirty="0">
              <a:cs typeface="Arial" charset="0"/>
            </a:endParaRPr>
          </a:p>
          <a:p>
            <a:pPr algn="just">
              <a:buFont typeface="Arial" pitchFamily="34" charset="0"/>
              <a:buChar char="•"/>
              <a:defRPr/>
            </a:pPr>
            <a:r>
              <a:rPr lang="tr-TR" sz="2400" b="1" dirty="0">
                <a:solidFill>
                  <a:srgbClr val="FF0000"/>
                </a:solidFill>
                <a:cs typeface="Arial" charset="0"/>
              </a:rPr>
              <a:t>Çabucak görülebilecek bir yerdeki sıralar arasına 1 veya iki termometre koymak gereklidir.</a:t>
            </a:r>
          </a:p>
          <a:p>
            <a:pPr algn="just">
              <a:defRPr/>
            </a:pPr>
            <a:endParaRPr lang="tr-TR" sz="2400" dirty="0">
              <a:cs typeface="Arial" charset="0"/>
            </a:endParaRPr>
          </a:p>
          <a:p>
            <a:pPr algn="just">
              <a:defRPr/>
            </a:pPr>
            <a:r>
              <a:rPr lang="tr-TR" sz="2400" dirty="0">
                <a:cs typeface="Arial" charset="0"/>
              </a:rPr>
              <a:t>Ürün termometreleri değişik yerlerdeki paketlerin veya kasaların içine konmalıdır.</a:t>
            </a:r>
          </a:p>
        </p:txBody>
      </p:sp>
    </p:spTree>
    <p:extLst>
      <p:ext uri="{BB962C8B-B14F-4D97-AF65-F5344CB8AC3E}">
        <p14:creationId xmlns:p14="http://schemas.microsoft.com/office/powerpoint/2010/main" val="19974484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1484784"/>
            <a:ext cx="8712968" cy="1938992"/>
          </a:xfrm>
          <a:prstGeom prst="rect">
            <a:avLst/>
          </a:prstGeom>
        </p:spPr>
        <p:txBody>
          <a:bodyPr wrap="square">
            <a:spAutoFit/>
          </a:bodyPr>
          <a:lstStyle/>
          <a:p>
            <a:pPr marL="342900" indent="-342900" algn="just">
              <a:buFont typeface="Arial" pitchFamily="34" charset="0"/>
              <a:buChar char="•"/>
              <a:defRPr/>
            </a:pPr>
            <a:r>
              <a:rPr lang="tr-TR" b="1" dirty="0">
                <a:solidFill>
                  <a:srgbClr val="FF0000"/>
                </a:solidFill>
                <a:cs typeface="Arial" charset="0"/>
              </a:rPr>
              <a:t>Kaliteli bir termometre kullanılmalıdır. </a:t>
            </a:r>
          </a:p>
          <a:p>
            <a:pPr marL="342900" indent="-342900" algn="just">
              <a:buFont typeface="Arial" pitchFamily="34" charset="0"/>
              <a:buChar char="•"/>
              <a:defRPr/>
            </a:pPr>
            <a:endParaRPr lang="tr-TR" dirty="0">
              <a:cs typeface="Arial" charset="0"/>
            </a:endParaRPr>
          </a:p>
          <a:p>
            <a:pPr algn="just">
              <a:defRPr/>
            </a:pPr>
            <a:r>
              <a:rPr lang="tr-TR" dirty="0">
                <a:cs typeface="Arial" charset="0"/>
              </a:rPr>
              <a:t>Adi olanlar yanlış okumalara neden olabilir. Taze ürünlerin sıcaklığını okumak için hem cam gövdeli hem de metal termometre önerilmektedir.</a:t>
            </a:r>
          </a:p>
        </p:txBody>
      </p:sp>
    </p:spTree>
    <p:extLst>
      <p:ext uri="{BB962C8B-B14F-4D97-AF65-F5344CB8AC3E}">
        <p14:creationId xmlns:p14="http://schemas.microsoft.com/office/powerpoint/2010/main" val="1636147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1099</TotalTime>
  <Words>1687</Words>
  <Application>Microsoft Office PowerPoint</Application>
  <PresentationFormat>Ekran Gösterisi (4:3)</PresentationFormat>
  <Paragraphs>224</Paragraphs>
  <Slides>40</Slides>
  <Notes>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40</vt:i4>
      </vt:variant>
    </vt:vector>
  </HeadingPairs>
  <TitlesOfParts>
    <vt:vector size="45" baseType="lpstr">
      <vt:lpstr>Arial</vt:lpstr>
      <vt:lpstr>Calibri</vt:lpstr>
      <vt:lpstr>Calibri Light</vt:lpstr>
      <vt:lpstr>Wingdings</vt:lpstr>
      <vt:lpstr>Office Teması</vt:lpstr>
      <vt:lpstr>DEPOLARDA MUHAFAZA KOŞULLARINI ETKİLEYEN FAKTÖRLER</vt:lpstr>
      <vt:lpstr>DEPOLARDA MUHAFAZA KOŞULLARINI ETKİLEYEN FAKTÖRLER </vt:lpstr>
      <vt:lpstr>1. SICAKLIK </vt:lpstr>
      <vt:lpstr>PowerPoint Sunusu</vt:lpstr>
      <vt:lpstr>Soğuk depolarda;</vt:lpstr>
      <vt:lpstr>PowerPoint Sunusu</vt:lpstr>
      <vt:lpstr>Sıcaklık ile ilgili dikkat edilmesi gerekenler; </vt:lpstr>
      <vt:lpstr>PowerPoint Sunusu</vt:lpstr>
      <vt:lpstr>PowerPoint Sunusu</vt:lpstr>
      <vt:lpstr>PowerPoint Sunusu</vt:lpstr>
      <vt:lpstr>PowerPoint Sunusu</vt:lpstr>
      <vt:lpstr>DÜŞÜK BAĞIL NEM  </vt:lpstr>
      <vt:lpstr>YÜKSEK BAĞIL NEM  </vt:lpstr>
      <vt:lpstr>PowerPoint Sunusu</vt:lpstr>
      <vt:lpstr>PowerPoint Sunusu</vt:lpstr>
      <vt:lpstr>SICAKLIK VE NEM ARASINDAKİ İLİŞKİ </vt:lpstr>
      <vt:lpstr>PowerPoint Sunusu</vt:lpstr>
      <vt:lpstr>PowerPoint Sunusu</vt:lpstr>
      <vt:lpstr>PowerPoint Sunusu</vt:lpstr>
      <vt:lpstr>3. HAVA HAREKETİ </vt:lpstr>
      <vt:lpstr>PowerPoint Sunusu</vt:lpstr>
      <vt:lpstr>PowerPoint Sunusu</vt:lpstr>
      <vt:lpstr>Hava hareketi ile ilgili dikkat edilmesi gerekenler;</vt:lpstr>
      <vt:lpstr>PowerPoint Sunusu</vt:lpstr>
      <vt:lpstr>PowerPoint Sunusu</vt:lpstr>
      <vt:lpstr>PowerPoint Sunusu</vt:lpstr>
      <vt:lpstr>PowerPoint Sunusu</vt:lpstr>
      <vt:lpstr> </vt:lpstr>
      <vt:lpstr>PowerPoint Sunusu</vt:lpstr>
      <vt:lpstr>PowerPoint Sunusu</vt:lpstr>
      <vt:lpstr>DEPOLARDA MUHAFAZAYI ETKİLEYEN HAYATSAL  OLAYLAR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Müdür Yardımcısı</cp:lastModifiedBy>
  <cp:revision>64</cp:revision>
  <dcterms:created xsi:type="dcterms:W3CDTF">2017-09-11T12:48:11Z</dcterms:created>
  <dcterms:modified xsi:type="dcterms:W3CDTF">2019-12-12T12:06:47Z</dcterms:modified>
</cp:coreProperties>
</file>