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2"/>
  </p:notesMasterIdLst>
  <p:sldIdLst>
    <p:sldId id="256" r:id="rId2"/>
    <p:sldId id="261" r:id="rId3"/>
    <p:sldId id="316" r:id="rId4"/>
    <p:sldId id="317" r:id="rId5"/>
    <p:sldId id="315" r:id="rId6"/>
    <p:sldId id="326" r:id="rId7"/>
    <p:sldId id="327" r:id="rId8"/>
    <p:sldId id="328" r:id="rId9"/>
    <p:sldId id="329" r:id="rId10"/>
    <p:sldId id="318" r:id="rId11"/>
    <p:sldId id="319" r:id="rId12"/>
    <p:sldId id="320" r:id="rId13"/>
    <p:sldId id="321" r:id="rId14"/>
    <p:sldId id="322" r:id="rId15"/>
    <p:sldId id="323" r:id="rId16"/>
    <p:sldId id="324" r:id="rId17"/>
    <p:sldId id="325" r:id="rId18"/>
    <p:sldId id="330" r:id="rId19"/>
    <p:sldId id="332" r:id="rId20"/>
    <p:sldId id="331"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000"/>
    <a:srgbClr val="FF00FF"/>
    <a:srgbClr val="005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4" autoAdjust="0"/>
    <p:restoredTop sz="92185" autoAdjust="0"/>
  </p:normalViewPr>
  <p:slideViewPr>
    <p:cSldViewPr>
      <p:cViewPr varScale="1">
        <p:scale>
          <a:sx n="68" d="100"/>
          <a:sy n="68" d="100"/>
        </p:scale>
        <p:origin x="146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FC296E-CB69-4D42-8D39-0710EFC0C4AE}" type="datetimeFigureOut">
              <a:rPr lang="tr-TR" smtClean="0"/>
              <a:t>04.03.2018</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B2845F-C115-4CEE-9F10-8863CE76905A}" type="slidenum">
              <a:rPr lang="tr-TR" smtClean="0"/>
              <a:t>‹#›</a:t>
            </a:fld>
            <a:endParaRPr lang="tr-TR"/>
          </a:p>
        </p:txBody>
      </p:sp>
    </p:spTree>
    <p:extLst>
      <p:ext uri="{BB962C8B-B14F-4D97-AF65-F5344CB8AC3E}">
        <p14:creationId xmlns:p14="http://schemas.microsoft.com/office/powerpoint/2010/main" val="173599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Common_Era" TargetMode="External"/><Relationship Id="rId13" Type="http://schemas.openxmlformats.org/officeDocument/2006/relationships/hyperlink" Target="http://en.wikipedia.org/wiki/Oblate_spheroid" TargetMode="External"/><Relationship Id="rId3" Type="http://schemas.openxmlformats.org/officeDocument/2006/relationships/hyperlink" Target="http://www.globalchange.umich.edu/globalchange1/current/lectures/kling/paleoclimate/paleo_fig11.gif" TargetMode="External"/><Relationship Id="rId7" Type="http://schemas.openxmlformats.org/officeDocument/2006/relationships/hyperlink" Target="http://en.wikipedia.org/wiki/Milankovitch_cycles#cite_note-6" TargetMode="External"/><Relationship Id="rId12" Type="http://schemas.openxmlformats.org/officeDocument/2006/relationships/hyperlink" Target="http://en.wikipedia.org/wiki/Milankovitch_cycles#cite_note-7"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n.wikipedia.org/wiki/Ice_age" TargetMode="External"/><Relationship Id="rId11" Type="http://schemas.openxmlformats.org/officeDocument/2006/relationships/hyperlink" Target="http://en.wikipedia.org/wiki/Greenhouse_gas" TargetMode="External"/><Relationship Id="rId5" Type="http://schemas.openxmlformats.org/officeDocument/2006/relationships/hyperlink" Target="http://en.wikipedia.org/wiki/Insolation" TargetMode="External"/><Relationship Id="rId10" Type="http://schemas.openxmlformats.org/officeDocument/2006/relationships/hyperlink" Target="http://en.wikipedia.org/wiki/Instrumental_temperature_record" TargetMode="External"/><Relationship Id="rId4" Type="http://schemas.openxmlformats.org/officeDocument/2006/relationships/hyperlink" Target="http://en.wikipedia.org/wiki/Ecliptic" TargetMode="External"/><Relationship Id="rId9" Type="http://schemas.openxmlformats.org/officeDocument/2006/relationships/hyperlink" Target="http://en.wikipedia.org/wiki/Before_Common_Era"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FB2845F-C115-4CEE-9F10-8863CE76905A}" type="slidenum">
              <a:rPr lang="tr-TR" smtClean="0"/>
              <a:t>2</a:t>
            </a:fld>
            <a:endParaRPr lang="tr-TR" dirty="0"/>
          </a:p>
        </p:txBody>
      </p:sp>
    </p:spTree>
    <p:extLst>
      <p:ext uri="{BB962C8B-B14F-4D97-AF65-F5344CB8AC3E}">
        <p14:creationId xmlns:p14="http://schemas.microsoft.com/office/powerpoint/2010/main" val="2683188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a:fld id="{58DFE0F2-5A10-48AE-B418-6DA30F81381D}" type="slidenum">
              <a:rPr lang="en-US" altLang="tr-TR">
                <a:latin typeface="Times New Roman" panose="02020603050405020304" pitchFamily="18" charset="0"/>
              </a:rPr>
              <a:pPr eaLnBrk="1"/>
              <a:t>7</a:t>
            </a:fld>
            <a:endParaRPr lang="en-US" altLang="tr-TR">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tr-TR" dirty="0" smtClean="0"/>
              <a:t>There are three types of orbital change of relevance to our discussion. These were first described by the Yugoslavian astronomer </a:t>
            </a:r>
            <a:r>
              <a:rPr lang="en-US" altLang="tr-TR" dirty="0" err="1" smtClean="0"/>
              <a:t>Milutin</a:t>
            </a:r>
            <a:r>
              <a:rPr lang="en-US" altLang="tr-TR" dirty="0" smtClean="0"/>
              <a:t> Milankovitch who proposed the idea of a climate connection in the 1930's.</a:t>
            </a:r>
            <a:endParaRPr lang="en-US" altLang="tr-TR" dirty="0" smtClean="0">
              <a:hlinkClick r:id="rId3"/>
            </a:endParaRPr>
          </a:p>
          <a:p>
            <a:r>
              <a:rPr lang="en-US" altLang="tr-TR" dirty="0" smtClean="0">
                <a:hlinkClick r:id="rId3"/>
              </a:rPr>
              <a:t> </a:t>
            </a:r>
            <a:r>
              <a:rPr lang="en-US" altLang="tr-TR" dirty="0" smtClean="0"/>
              <a:t/>
            </a:r>
            <a:br>
              <a:rPr lang="en-US" altLang="tr-TR" dirty="0" smtClean="0"/>
            </a:br>
            <a:r>
              <a:rPr lang="en-US" altLang="tr-TR" b="1" dirty="0" smtClean="0"/>
              <a:t>Figure 11.</a:t>
            </a:r>
            <a:r>
              <a:rPr lang="en-US" altLang="tr-TR" dirty="0" smtClean="0"/>
              <a:t> Eccentricity changes on a ~100,000 year cycle. </a:t>
            </a:r>
          </a:p>
          <a:p>
            <a:r>
              <a:rPr lang="en-US" altLang="tr-TR" dirty="0" smtClean="0"/>
              <a:t>The basic premise of the theory is that, as the Earth travels through space, three separate cyclic movements combine to produce variations in the amount of solar energy falling on the Earth. Figure 11 illustrates the first type of orbital change, dealing with the changes in the </a:t>
            </a:r>
            <a:r>
              <a:rPr lang="en-US" altLang="tr-TR" b="1" u="sng" dirty="0" smtClean="0"/>
              <a:t>shape</a:t>
            </a:r>
            <a:r>
              <a:rPr lang="en-US" altLang="tr-TR" dirty="0" smtClean="0"/>
              <a:t> of the Earth's orbit (eccentricity) as the Earth rotates about the Sun. The more eccentric the orbit the more elliptical the orbital shape. </a:t>
            </a:r>
          </a:p>
          <a:p>
            <a:r>
              <a:rPr lang="en-US" altLang="tr-TR" dirty="0" smtClean="0"/>
              <a:t>It turns out that the Earth's orbit goes from quite elliptical to nearly circular in a cycle with a period of ~100,000 years. Presently, we are in a period of low eccentricity (~3%) and this gives us a seasonal change in solar energy of ~7%. When the eccentricity is at its peak (~9%), the "seasonality" reaches ~20%. In addition a more eccentric orbit will change the length of seasons in each hemisphere by changing the length of time between the vernal and autumnal equinoxes.</a:t>
            </a:r>
          </a:p>
          <a:p>
            <a:endParaRPr lang="en-US" altLang="tr-TR" dirty="0" smtClean="0"/>
          </a:p>
          <a:p>
            <a:r>
              <a:rPr lang="en-US" altLang="tr-TR" b="1" dirty="0" smtClean="0"/>
              <a:t>TILT -- </a:t>
            </a:r>
            <a:r>
              <a:rPr lang="en-US" altLang="tr-TR" dirty="0" smtClean="0"/>
              <a:t>The angle of the Earth's axial tilt (obliquity of the </a:t>
            </a:r>
            <a:r>
              <a:rPr lang="en-US" altLang="tr-TR" dirty="0" smtClean="0">
                <a:hlinkClick r:id="rId4" tooltip="Ecliptic"/>
              </a:rPr>
              <a:t>ecliptic</a:t>
            </a:r>
            <a:r>
              <a:rPr lang="en-US" altLang="tr-TR" dirty="0" smtClean="0"/>
              <a:t>) varies with respect to the plane of the Earth's orbit. These slow 2.4° obliquity variations are roughly periodic, taking approximately 41,000 years to shift between a tilt of 22.1° and 24.5° and back again. When the obliquity increases, the amplitude of the seasonal cycle in </a:t>
            </a:r>
            <a:r>
              <a:rPr lang="en-US" altLang="tr-TR" dirty="0" smtClean="0">
                <a:hlinkClick r:id="rId5" tooltip="Insolation"/>
              </a:rPr>
              <a:t>insolation</a:t>
            </a:r>
            <a:r>
              <a:rPr lang="en-US" altLang="tr-TR" dirty="0" smtClean="0"/>
              <a:t> increases, with summers in both hemispheres receiving more radiative flux from the Sun, and winters less. Conversely, when the obliquity decreases, summers receive less insolation and winters more.</a:t>
            </a:r>
          </a:p>
          <a:p>
            <a:r>
              <a:rPr lang="en-US" altLang="tr-TR" dirty="0" smtClean="0"/>
              <a:t>But these changes of opposite sign in summer and winter are not of the same magnitude everywhere on the Earth's surface. At high latitude the annual mean insolation increases with increasing obliquity, while lower latitudes experience a reduction in insolation. Cooler summers are suspected of encouraging the onset of an </a:t>
            </a:r>
            <a:r>
              <a:rPr lang="en-US" altLang="tr-TR" dirty="0" smtClean="0">
                <a:hlinkClick r:id="rId6" tooltip="Ice age"/>
              </a:rPr>
              <a:t>ice age</a:t>
            </a:r>
            <a:r>
              <a:rPr lang="en-US" altLang="tr-TR" dirty="0" smtClean="0"/>
              <a:t> by melting less of the previous winter's precipitation. Because most of the planet's snow and ice lies at high latitude, it can be argued that lower obliquity favors ice ages for two reasons: the reduction in overall summer insolation and the additional reduction in mean insolation at high latitude.</a:t>
            </a:r>
          </a:p>
          <a:p>
            <a:r>
              <a:rPr lang="en-US" altLang="tr-TR" dirty="0" smtClean="0"/>
              <a:t>Scientists using computer models to study more extreme tilts than those that actually occur have concluded that climate extremes at high obliquity would be particularly threatening to advanced forms of life that presently exist on Earth. They noted that high obliquity would not likely sterilize a planet completely, but would make it harder for fragile, warm-blooded land-based life to thrive as it does today.</a:t>
            </a:r>
            <a:r>
              <a:rPr lang="en-US" altLang="tr-TR" baseline="30000" dirty="0" smtClean="0">
                <a:hlinkClick r:id="rId7"/>
              </a:rPr>
              <a:t>[6]</a:t>
            </a:r>
            <a:endParaRPr lang="en-US" altLang="tr-TR" dirty="0" smtClean="0"/>
          </a:p>
          <a:p>
            <a:r>
              <a:rPr lang="en-US" altLang="tr-TR" dirty="0" smtClean="0"/>
              <a:t>Currently the Earth is tilted at 23.44 degrees from its orbital plane, roughly halfway between its extreme values. The tilt is in the decreasing phase of its cycle, and will reach its minimum value around the year 11,800 </a:t>
            </a:r>
            <a:r>
              <a:rPr lang="en-US" altLang="tr-TR" dirty="0" smtClean="0">
                <a:hlinkClick r:id="rId8" tooltip="Common Era"/>
              </a:rPr>
              <a:t>CE</a:t>
            </a:r>
            <a:r>
              <a:rPr lang="en-US" altLang="tr-TR" dirty="0" smtClean="0"/>
              <a:t> ; the last maximum was reached in 8,700 </a:t>
            </a:r>
            <a:r>
              <a:rPr lang="en-US" altLang="tr-TR" dirty="0" smtClean="0">
                <a:hlinkClick r:id="rId9" tooltip="Before Common Era"/>
              </a:rPr>
              <a:t>BCE</a:t>
            </a:r>
            <a:r>
              <a:rPr lang="en-US" altLang="tr-TR" dirty="0" smtClean="0"/>
              <a:t>. This trend, by itself, tends to make winters warmer and summers colder with an overall cooling trend leading to an ice age, but the 20th century </a:t>
            </a:r>
            <a:r>
              <a:rPr lang="en-US" altLang="tr-TR" dirty="0" smtClean="0">
                <a:hlinkClick r:id="rId10" tooltip="Instrumental temperature record"/>
              </a:rPr>
              <a:t>instrumental temperature record</a:t>
            </a:r>
            <a:r>
              <a:rPr lang="en-US" altLang="tr-TR" dirty="0" smtClean="0"/>
              <a:t> shows a sudden rise in global temperatures and a concurring glacial melt has led some to attribute recent changes to </a:t>
            </a:r>
            <a:r>
              <a:rPr lang="en-US" altLang="tr-TR" dirty="0" smtClean="0">
                <a:hlinkClick r:id="rId11" tooltip="Greenhouse gas"/>
              </a:rPr>
              <a:t>greenhouse gas</a:t>
            </a:r>
            <a:r>
              <a:rPr lang="en-US" altLang="tr-TR" dirty="0" smtClean="0"/>
              <a:t> emissions.</a:t>
            </a:r>
            <a:r>
              <a:rPr lang="en-US" altLang="tr-TR" baseline="30000" dirty="0" smtClean="0">
                <a:hlinkClick r:id="rId12"/>
              </a:rPr>
              <a:t>[7]</a:t>
            </a:r>
            <a:endParaRPr lang="en-US" altLang="tr-TR" baseline="30000" dirty="0" smtClean="0"/>
          </a:p>
          <a:p>
            <a:endParaRPr lang="en-US" altLang="tr-TR" baseline="30000" dirty="0" smtClean="0"/>
          </a:p>
          <a:p>
            <a:endParaRPr lang="en-US" altLang="tr-TR" b="1" baseline="30000" dirty="0" smtClean="0"/>
          </a:p>
          <a:p>
            <a:r>
              <a:rPr lang="en-US" altLang="tr-TR" b="1" dirty="0" smtClean="0"/>
              <a:t>WOBBLE -- Precession</a:t>
            </a:r>
            <a:r>
              <a:rPr lang="en-US" altLang="tr-TR" dirty="0" smtClean="0"/>
              <a:t> is the trend in the direction of the Earth's axis of rotation relative to the fixed stars, with a period of roughly 26,000 years. This gyroscopic motion is due to the tidal forces exerted by the Sun and the Moon on the solid Earth, which has the shape of an </a:t>
            </a:r>
            <a:r>
              <a:rPr lang="en-US" altLang="tr-TR" dirty="0" smtClean="0">
                <a:hlinkClick r:id="rId13" tooltip="Oblate spheroid"/>
              </a:rPr>
              <a:t>oblate spheroid</a:t>
            </a:r>
            <a:r>
              <a:rPr lang="en-US" altLang="tr-TR" dirty="0" smtClean="0"/>
              <a:t> rather than a sphere. The Sun and Moon contribute roughly equally to this effect.</a:t>
            </a:r>
          </a:p>
          <a:p>
            <a:r>
              <a:rPr lang="en-US" altLang="tr-TR" dirty="0" smtClean="0"/>
              <a:t>When the axis points toward the Sun in perihelion, one polar hemisphere has a greater difference between the seasons while the other has milder seasons. The hemisphere that is in summer at perihelion receives much of the corresponding increase in solar radiation, but that same hemisphere in winter at aphelion has a colder winter. The other hemisphere will have a relatively warmer winter and cooler summer.</a:t>
            </a:r>
          </a:p>
          <a:p>
            <a:r>
              <a:rPr lang="en-US" altLang="tr-TR" dirty="0" smtClean="0"/>
              <a:t>When the Earth's axis is aligned such that aphelion and perihelion occur near the equinoxes, the Northern and Southern Hemispheres will have similar contrasts in the seasons.</a:t>
            </a:r>
          </a:p>
          <a:p>
            <a:r>
              <a:rPr lang="en-US" altLang="tr-TR" dirty="0" smtClean="0"/>
              <a:t>At present, perihelion occurs during the southern hemisphere's summer, and aphelion is reached during the southern winter. Thus the southern hemisphere seasons are somewhat more extreme than the northern hemisphere seasons, when other factors are equal.</a:t>
            </a:r>
          </a:p>
          <a:p>
            <a:r>
              <a:rPr lang="en-US" altLang="tr-TR" dirty="0" smtClean="0"/>
              <a:t/>
            </a:r>
            <a:br>
              <a:rPr lang="en-US" altLang="tr-TR" dirty="0" smtClean="0"/>
            </a:br>
            <a:endParaRPr lang="en-US" altLang="tr-TR" b="1" dirty="0" smtClean="0"/>
          </a:p>
          <a:p>
            <a:endParaRPr lang="de-CH" altLang="tr-TR" dirty="0" smtClean="0"/>
          </a:p>
        </p:txBody>
      </p:sp>
    </p:spTree>
    <p:extLst>
      <p:ext uri="{BB962C8B-B14F-4D97-AF65-F5344CB8AC3E}">
        <p14:creationId xmlns:p14="http://schemas.microsoft.com/office/powerpoint/2010/main" val="1921762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a:fld id="{7B4178CF-E226-481A-A746-8FBEA62F258C}" type="slidenum">
              <a:rPr lang="en-US" altLang="tr-TR">
                <a:latin typeface="Times New Roman" panose="02020603050405020304" pitchFamily="18" charset="0"/>
              </a:rPr>
              <a:pPr eaLnBrk="1"/>
              <a:t>8</a:t>
            </a:fld>
            <a:endParaRPr lang="en-US" altLang="tr-TR">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tr-TR" dirty="0" smtClean="0"/>
              <a:t>Magnitudes of changes in solar insolation are LARGE enough to explain ice ages.  But, next question is do the patterns line up correctly in time (just like the sun’s luminosity change is large enough, but, doesn’t fit the pattern of ice ages).</a:t>
            </a:r>
          </a:p>
        </p:txBody>
      </p:sp>
    </p:spTree>
    <p:extLst>
      <p:ext uri="{BB962C8B-B14F-4D97-AF65-F5344CB8AC3E}">
        <p14:creationId xmlns:p14="http://schemas.microsoft.com/office/powerpoint/2010/main" val="2935518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tr-TR" altLang="tr-TR" smtClean="0"/>
          </a:p>
        </p:txBody>
      </p:sp>
      <p:sp>
        <p:nvSpPr>
          <p:cNvPr id="5939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a:fld id="{8F5A4B7E-612E-4C87-8A40-4987EBB9589D}" type="slidenum">
              <a:rPr lang="en-US" altLang="tr-TR">
                <a:latin typeface="Times New Roman" panose="02020603050405020304" pitchFamily="18" charset="0"/>
              </a:rPr>
              <a:pPr eaLnBrk="1"/>
              <a:t>18</a:t>
            </a:fld>
            <a:endParaRPr lang="en-US" altLang="tr-TR">
              <a:latin typeface="Times New Roman" panose="02020603050405020304" pitchFamily="18" charset="0"/>
            </a:endParaRPr>
          </a:p>
        </p:txBody>
      </p:sp>
    </p:spTree>
    <p:extLst>
      <p:ext uri="{BB962C8B-B14F-4D97-AF65-F5344CB8AC3E}">
        <p14:creationId xmlns:p14="http://schemas.microsoft.com/office/powerpoint/2010/main" val="2696354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a:fld id="{B353D1CD-E587-49D4-8040-0B4F0134D4EE}" type="slidenum">
              <a:rPr lang="en-US" altLang="tr-TR">
                <a:latin typeface="Times New Roman" panose="02020603050405020304" pitchFamily="18" charset="0"/>
              </a:rPr>
              <a:pPr eaLnBrk="1"/>
              <a:t>20</a:t>
            </a:fld>
            <a:endParaRPr lang="en-US" altLang="tr-TR">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tr-TR" altLang="tr-TR" smtClean="0"/>
          </a:p>
        </p:txBody>
      </p:sp>
    </p:spTree>
    <p:extLst>
      <p:ext uri="{BB962C8B-B14F-4D97-AF65-F5344CB8AC3E}">
        <p14:creationId xmlns:p14="http://schemas.microsoft.com/office/powerpoint/2010/main" val="879201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A23720DD-5B6D-40BF-8493-A6B52D484E6B}" type="datetimeFigureOut">
              <a:rPr lang="tr-TR" smtClean="0"/>
              <a:t>04.03.2018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40222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23720DD-5B6D-40BF-8493-A6B52D484E6B}" type="datetimeFigureOut">
              <a:rPr lang="tr-TR" smtClean="0"/>
              <a:t>04.03.2018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8871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23720DD-5B6D-40BF-8493-A6B52D484E6B}" type="datetimeFigureOut">
              <a:rPr lang="tr-TR" smtClean="0"/>
              <a:t>04.03.2018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93266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23720DD-5B6D-40BF-8493-A6B52D484E6B}" type="datetimeFigureOut">
              <a:rPr lang="tr-TR" smtClean="0"/>
              <a:t>04.03.2018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31546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3720DD-5B6D-40BF-8493-A6B52D484E6B}" type="datetimeFigureOut">
              <a:rPr lang="tr-TR" smtClean="0"/>
              <a:t>04.03.2018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2502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A23720DD-5B6D-40BF-8493-A6B52D484E6B}" type="datetimeFigureOut">
              <a:rPr lang="tr-TR" smtClean="0"/>
              <a:t>04.03.2018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00077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A23720DD-5B6D-40BF-8493-A6B52D484E6B}" type="datetimeFigureOut">
              <a:rPr lang="tr-TR" smtClean="0"/>
              <a:t>04.03.2018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487260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A23720DD-5B6D-40BF-8493-A6B52D484E6B}" type="datetimeFigureOut">
              <a:rPr lang="tr-TR" smtClean="0"/>
              <a:t>04.03.2018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445765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04.03.2018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417911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720DD-5B6D-40BF-8493-A6B52D484E6B}" type="datetimeFigureOut">
              <a:rPr lang="tr-TR" smtClean="0"/>
              <a:t>04.03.2018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06991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720DD-5B6D-40BF-8493-A6B52D484E6B}" type="datetimeFigureOut">
              <a:rPr lang="tr-TR" smtClean="0"/>
              <a:t>04.03.2018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67620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04.03.2018</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49231184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262"/>
            <a:ext cx="9144000" cy="5705475"/>
          </a:xfrm>
          <a:prstGeom prst="rect">
            <a:avLst/>
          </a:prstGeom>
          <a:ln>
            <a:noFill/>
          </a:ln>
          <a:effectLst>
            <a:softEdge rad="112500"/>
          </a:effectLst>
        </p:spPr>
      </p:pic>
      <p:sp>
        <p:nvSpPr>
          <p:cNvPr id="9" name="Title 8"/>
          <p:cNvSpPr>
            <a:spLocks noGrp="1"/>
          </p:cNvSpPr>
          <p:nvPr>
            <p:ph type="ctrTitle"/>
          </p:nvPr>
        </p:nvSpPr>
        <p:spPr>
          <a:xfrm>
            <a:off x="679612" y="116632"/>
            <a:ext cx="7992888" cy="1741884"/>
          </a:xfrm>
          <a:solidFill>
            <a:schemeClr val="accent5">
              <a:lumMod val="20000"/>
              <a:lumOff val="80000"/>
            </a:schemeClr>
          </a:solidFill>
          <a:ln>
            <a:noFill/>
          </a:ln>
          <a:effectLst>
            <a:outerShdw blurRad="44450" dist="27940" dir="5400000" algn="ctr">
              <a:srgbClr val="000000">
                <a:alpha val="32000"/>
              </a:srgbClr>
            </a:outerShdw>
          </a:effectLst>
          <a:scene3d>
            <a:camera prst="orthographicFront"/>
            <a:lightRig rig="threePt" dir="t"/>
          </a:scene3d>
          <a:sp3d>
            <a:bevelT prst="angle"/>
          </a:sp3d>
        </p:spPr>
        <p:txBody>
          <a:bodyPr>
            <a:normAutofit/>
          </a:bodyPr>
          <a:lstStyle/>
          <a:p>
            <a:r>
              <a:rPr lang="tr-TR" sz="2800" b="1" dirty="0" smtClean="0">
                <a:latin typeface="Tahoma" pitchFamily="34" charset="0"/>
                <a:ea typeface="Tahoma" pitchFamily="34" charset="0"/>
                <a:cs typeface="Tahoma" pitchFamily="34" charset="0"/>
              </a:rPr>
              <a:t>PALEOİKLİMİN TEMEL PRENSİPLERİ</a:t>
            </a:r>
            <a:endParaRPr lang="tr-TR" sz="2800" b="1" dirty="0">
              <a:latin typeface="Tahoma" pitchFamily="34" charset="0"/>
              <a:ea typeface="Tahoma" pitchFamily="34" charset="0"/>
              <a:cs typeface="Tahoma" pitchFamily="34" charset="0"/>
            </a:endParaRPr>
          </a:p>
        </p:txBody>
      </p:sp>
      <p:sp>
        <p:nvSpPr>
          <p:cNvPr id="10" name="Subtitle 9"/>
          <p:cNvSpPr>
            <a:spLocks noGrp="1"/>
          </p:cNvSpPr>
          <p:nvPr>
            <p:ph type="subTitle" idx="1"/>
          </p:nvPr>
        </p:nvSpPr>
        <p:spPr>
          <a:xfrm>
            <a:off x="1371600" y="5142027"/>
            <a:ext cx="6400800" cy="1656184"/>
          </a:xfrm>
          <a:solidFill>
            <a:schemeClr val="accent5">
              <a:lumMod val="20000"/>
              <a:lumOff val="80000"/>
            </a:schemeClr>
          </a:solidFill>
          <a:scene3d>
            <a:camera prst="orthographicFront"/>
            <a:lightRig rig="threePt" dir="t"/>
          </a:scene3d>
          <a:sp3d>
            <a:bevelT prst="angle"/>
          </a:sp3d>
        </p:spPr>
        <p:txBody>
          <a:bodyPr>
            <a:normAutofit/>
          </a:bodyPr>
          <a:lstStyle/>
          <a:p>
            <a:r>
              <a:rPr lang="tr-TR" sz="2800" b="1" dirty="0" smtClean="0">
                <a:solidFill>
                  <a:schemeClr val="tx1"/>
                </a:solidFill>
                <a:latin typeface="Tahoma" pitchFamily="34" charset="0"/>
                <a:ea typeface="Tahoma" pitchFamily="34" charset="0"/>
                <a:cs typeface="Tahoma" pitchFamily="34" charset="0"/>
              </a:rPr>
              <a:t>Dersin sorumlusu: Prof. Dr. Turhan AYYILDIZ</a:t>
            </a:r>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5961" y="1"/>
            <a:ext cx="1067304" cy="98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478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683568" y="1417638"/>
            <a:ext cx="7171578" cy="4837080"/>
          </a:xfrm>
          <a:prstGeom prst="rect">
            <a:avLst/>
          </a:prstGeom>
        </p:spPr>
      </p:pic>
      <p:sp>
        <p:nvSpPr>
          <p:cNvPr id="5" name="Dikdörtgen 4"/>
          <p:cNvSpPr/>
          <p:nvPr/>
        </p:nvSpPr>
        <p:spPr>
          <a:xfrm>
            <a:off x="712662" y="6254718"/>
            <a:ext cx="7181922" cy="369332"/>
          </a:xfrm>
          <a:prstGeom prst="rect">
            <a:avLst/>
          </a:prstGeom>
        </p:spPr>
        <p:txBody>
          <a:bodyPr wrap="square">
            <a:spAutoFit/>
          </a:bodyPr>
          <a:lstStyle/>
          <a:p>
            <a:r>
              <a:rPr lang="tr-TR" dirty="0">
                <a:latin typeface="Arial" panose="020B0604020202020204" pitchFamily="34" charset="0"/>
              </a:rPr>
              <a:t>Şekil 1. </a:t>
            </a:r>
            <a:r>
              <a:rPr lang="tr-TR" dirty="0" err="1" smtClean="0">
                <a:latin typeface="Arial" panose="020B0604020202020204" pitchFamily="34" charset="0"/>
              </a:rPr>
              <a:t>Köppen’e</a:t>
            </a:r>
            <a:r>
              <a:rPr lang="tr-TR" dirty="0" smtClean="0">
                <a:latin typeface="Arial" panose="020B0604020202020204" pitchFamily="34" charset="0"/>
              </a:rPr>
              <a:t> </a:t>
            </a:r>
            <a:r>
              <a:rPr lang="tr-TR" dirty="0">
                <a:latin typeface="Arial" panose="020B0604020202020204" pitchFamily="34" charset="0"/>
              </a:rPr>
              <a:t>göre </a:t>
            </a:r>
            <a:r>
              <a:rPr lang="tr-TR" dirty="0" smtClean="0">
                <a:latin typeface="Arial" panose="020B0604020202020204" pitchFamily="34" charset="0"/>
              </a:rPr>
              <a:t>Türkiye </a:t>
            </a:r>
            <a:r>
              <a:rPr lang="tr-TR" dirty="0">
                <a:latin typeface="Arial" panose="020B0604020202020204" pitchFamily="34" charset="0"/>
              </a:rPr>
              <a:t>ve çevresinin iklimi (FAO, 1997)</a:t>
            </a:r>
            <a:endParaRPr lang="tr-TR" dirty="0">
              <a:effectLst/>
              <a:latin typeface="Arial" panose="020B0604020202020204" pitchFamily="34" charset="0"/>
            </a:endParaRPr>
          </a:p>
        </p:txBody>
      </p:sp>
    </p:spTree>
    <p:extLst>
      <p:ext uri="{BB962C8B-B14F-4D97-AF65-F5344CB8AC3E}">
        <p14:creationId xmlns:p14="http://schemas.microsoft.com/office/powerpoint/2010/main" val="1353447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rgbClr val="FF0000"/>
                </a:solidFill>
              </a:rPr>
              <a:t>Dünya </a:t>
            </a:r>
            <a:r>
              <a:rPr lang="tr-TR" dirty="0" smtClean="0">
                <a:solidFill>
                  <a:srgbClr val="FF0000"/>
                </a:solidFill>
              </a:rPr>
              <a:t>sıcaklığı ne </a:t>
            </a:r>
            <a:r>
              <a:rPr lang="tr-TR" dirty="0">
                <a:solidFill>
                  <a:srgbClr val="FF0000"/>
                </a:solidFill>
              </a:rPr>
              <a:t>yönde değişmektedir? </a:t>
            </a:r>
          </a:p>
        </p:txBody>
      </p:sp>
      <p:sp>
        <p:nvSpPr>
          <p:cNvPr id="3" name="İçerik Yer Tutucusu 2"/>
          <p:cNvSpPr>
            <a:spLocks noGrp="1"/>
          </p:cNvSpPr>
          <p:nvPr>
            <p:ph idx="1"/>
          </p:nvPr>
        </p:nvSpPr>
        <p:spPr/>
        <p:txBody>
          <a:bodyPr>
            <a:normAutofit fontScale="47500" lnSpcReduction="20000"/>
          </a:bodyPr>
          <a:lstStyle/>
          <a:p>
            <a:pPr algn="just"/>
            <a:r>
              <a:rPr lang="tr-TR" sz="4800" dirty="0" smtClean="0"/>
              <a:t>Gözlemler</a:t>
            </a:r>
            <a:r>
              <a:rPr lang="tr-TR" sz="4800" dirty="0"/>
              <a:t>, </a:t>
            </a:r>
            <a:r>
              <a:rPr lang="tr-TR" sz="4800" dirty="0" smtClean="0"/>
              <a:t>geçtiğimiz </a:t>
            </a:r>
            <a:r>
              <a:rPr lang="tr-TR" sz="4800" dirty="0"/>
              <a:t>157 </a:t>
            </a:r>
            <a:r>
              <a:rPr lang="tr-TR" sz="4800" dirty="0" smtClean="0"/>
              <a:t>yılda</a:t>
            </a:r>
            <a:r>
              <a:rPr lang="tr-TR" sz="4800" dirty="0"/>
              <a:t>, bölgesel </a:t>
            </a:r>
            <a:r>
              <a:rPr lang="tr-TR" sz="4800" dirty="0" smtClean="0"/>
              <a:t>farklılıklar </a:t>
            </a:r>
            <a:r>
              <a:rPr lang="tr-TR" sz="4800" dirty="0"/>
              <a:t>olmakla birlikte, yeryüzü </a:t>
            </a:r>
            <a:r>
              <a:rPr lang="tr-TR" sz="4800" dirty="0" smtClean="0"/>
              <a:t>sıcaklığının küresel </a:t>
            </a:r>
            <a:r>
              <a:rPr lang="tr-TR" sz="4800" dirty="0"/>
              <a:t>ölçekte </a:t>
            </a:r>
            <a:r>
              <a:rPr lang="tr-TR" sz="4800" dirty="0" smtClean="0"/>
              <a:t>arttığını göstermektedir</a:t>
            </a:r>
            <a:r>
              <a:rPr lang="tr-TR" sz="4800" dirty="0"/>
              <a:t>. </a:t>
            </a:r>
            <a:endParaRPr lang="tr-TR" sz="4800" dirty="0" smtClean="0"/>
          </a:p>
          <a:p>
            <a:pPr algn="just"/>
            <a:endParaRPr lang="tr-TR" sz="4800" dirty="0" smtClean="0"/>
          </a:p>
          <a:p>
            <a:pPr algn="just"/>
            <a:r>
              <a:rPr lang="tr-TR" sz="4800" dirty="0" smtClean="0"/>
              <a:t>Küresel </a:t>
            </a:r>
            <a:r>
              <a:rPr lang="tr-TR" sz="4800" dirty="0"/>
              <a:t>ortalamada, son </a:t>
            </a:r>
            <a:r>
              <a:rPr lang="tr-TR" sz="4800" dirty="0" smtClean="0"/>
              <a:t>yüzyıldaki ısınma </a:t>
            </a:r>
            <a:r>
              <a:rPr lang="tr-TR" sz="4800" dirty="0"/>
              <a:t>iki </a:t>
            </a:r>
            <a:r>
              <a:rPr lang="tr-TR" sz="4800" dirty="0" smtClean="0"/>
              <a:t>aşamada gerçekleşmiştir</a:t>
            </a:r>
            <a:r>
              <a:rPr lang="tr-TR" sz="4800" dirty="0"/>
              <a:t>; 1910’lardan 1940’lara </a:t>
            </a:r>
            <a:r>
              <a:rPr lang="tr-TR" sz="4800" dirty="0" smtClean="0"/>
              <a:t>(0.35°C) </a:t>
            </a:r>
            <a:r>
              <a:rPr lang="tr-TR" sz="4800" dirty="0"/>
              <a:t>ve </a:t>
            </a:r>
            <a:r>
              <a:rPr lang="tr-TR" sz="4800" dirty="0" smtClean="0"/>
              <a:t>1970’lerden </a:t>
            </a:r>
            <a:r>
              <a:rPr lang="tr-TR" sz="4800" dirty="0"/>
              <a:t>günümüze </a:t>
            </a:r>
            <a:r>
              <a:rPr lang="tr-TR" sz="4800" dirty="0" smtClean="0"/>
              <a:t>(0.55°C). </a:t>
            </a:r>
            <a:r>
              <a:rPr lang="tr-TR" sz="4800" dirty="0"/>
              <a:t>Artan </a:t>
            </a:r>
            <a:r>
              <a:rPr lang="tr-TR" sz="4800" dirty="0" smtClean="0"/>
              <a:t>ısınma oranı daha </a:t>
            </a:r>
            <a:r>
              <a:rPr lang="tr-TR" sz="4800" dirty="0"/>
              <a:t>çok son 12 </a:t>
            </a:r>
            <a:r>
              <a:rPr lang="tr-TR" sz="4800" dirty="0" smtClean="0"/>
              <a:t>yılda gerçekleşmiş ve </a:t>
            </a:r>
            <a:r>
              <a:rPr lang="tr-TR" sz="4800" dirty="0"/>
              <a:t>tüm </a:t>
            </a:r>
            <a:r>
              <a:rPr lang="tr-TR" sz="4800" dirty="0" smtClean="0"/>
              <a:t>zamanların kaydedilen </a:t>
            </a:r>
            <a:r>
              <a:rPr lang="tr-TR" sz="4800" dirty="0"/>
              <a:t>en </a:t>
            </a:r>
            <a:r>
              <a:rPr lang="tr-TR" sz="4800" dirty="0" smtClean="0"/>
              <a:t>sıcak </a:t>
            </a:r>
            <a:r>
              <a:rPr lang="tr-TR" sz="4800" dirty="0"/>
              <a:t>12 </a:t>
            </a:r>
            <a:r>
              <a:rPr lang="tr-TR" sz="4800" dirty="0" smtClean="0"/>
              <a:t>yılın </a:t>
            </a:r>
            <a:r>
              <a:rPr lang="tr-TR" sz="4800" dirty="0"/>
              <a:t>11’i bu son 12 </a:t>
            </a:r>
            <a:r>
              <a:rPr lang="tr-TR" sz="4800" dirty="0" smtClean="0"/>
              <a:t>yıl </a:t>
            </a:r>
            <a:r>
              <a:rPr lang="tr-TR" sz="4800" dirty="0"/>
              <a:t>içerisinde </a:t>
            </a:r>
            <a:r>
              <a:rPr lang="tr-TR" sz="4800" dirty="0" smtClean="0"/>
              <a:t>gerçekleşmiştir</a:t>
            </a:r>
            <a:r>
              <a:rPr lang="tr-TR" sz="4800" dirty="0"/>
              <a:t>. </a:t>
            </a:r>
            <a:endParaRPr lang="tr-TR" sz="4800" dirty="0" smtClean="0"/>
          </a:p>
          <a:p>
            <a:pPr algn="just"/>
            <a:endParaRPr lang="tr-TR" sz="4800" dirty="0"/>
          </a:p>
          <a:p>
            <a:pPr algn="just"/>
            <a:r>
              <a:rPr lang="tr-TR" sz="4800" dirty="0"/>
              <a:t>Küredeki </a:t>
            </a:r>
            <a:r>
              <a:rPr lang="tr-TR" sz="4800" dirty="0" smtClean="0"/>
              <a:t>ısınma</a:t>
            </a:r>
            <a:r>
              <a:rPr lang="tr-TR" sz="4800" dirty="0"/>
              <a:t>, </a:t>
            </a:r>
            <a:r>
              <a:rPr lang="tr-TR" sz="4800" dirty="0" smtClean="0"/>
              <a:t>okyanusların ısınması, </a:t>
            </a:r>
            <a:r>
              <a:rPr lang="tr-TR" sz="4800" dirty="0"/>
              <a:t>deniz seviyelerindeki yükselme, Kutuplardaki </a:t>
            </a:r>
            <a:r>
              <a:rPr lang="tr-TR" sz="4800" dirty="0" smtClean="0"/>
              <a:t>buzullardaki </a:t>
            </a:r>
            <a:r>
              <a:rPr lang="tr-TR" sz="4800" dirty="0"/>
              <a:t>erimeler ve Kuzey Kutbu kar </a:t>
            </a:r>
            <a:r>
              <a:rPr lang="tr-TR" sz="4800" dirty="0" smtClean="0"/>
              <a:t>kalınlığındaki </a:t>
            </a:r>
            <a:r>
              <a:rPr lang="tr-TR" sz="4800" dirty="0"/>
              <a:t>azalma ile </a:t>
            </a:r>
            <a:r>
              <a:rPr lang="tr-TR" sz="4800" dirty="0" smtClean="0"/>
              <a:t>kanıtlanmaktadır</a:t>
            </a:r>
            <a:r>
              <a:rPr lang="tr-TR" sz="4800" dirty="0"/>
              <a:t>. </a:t>
            </a:r>
          </a:p>
          <a:p>
            <a:endParaRPr lang="tr-TR" sz="4800" dirty="0"/>
          </a:p>
        </p:txBody>
      </p:sp>
    </p:spTree>
    <p:extLst>
      <p:ext uri="{BB962C8B-B14F-4D97-AF65-F5344CB8AC3E}">
        <p14:creationId xmlns:p14="http://schemas.microsoft.com/office/powerpoint/2010/main" val="877664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PALEOİKLİM NEDİR? </a:t>
            </a:r>
            <a:endParaRPr lang="tr-TR" dirty="0"/>
          </a:p>
        </p:txBody>
      </p:sp>
      <p:sp>
        <p:nvSpPr>
          <p:cNvPr id="3" name="İçerik Yer Tutucusu 2"/>
          <p:cNvSpPr>
            <a:spLocks noGrp="1"/>
          </p:cNvSpPr>
          <p:nvPr>
            <p:ph idx="1"/>
          </p:nvPr>
        </p:nvSpPr>
        <p:spPr/>
        <p:txBody>
          <a:bodyPr>
            <a:normAutofit lnSpcReduction="10000"/>
          </a:bodyPr>
          <a:lstStyle/>
          <a:p>
            <a:pPr algn="just"/>
            <a:r>
              <a:rPr lang="tr-TR" dirty="0">
                <a:latin typeface="Arial" panose="020B0604020202020204" pitchFamily="34" charset="0"/>
                <a:cs typeface="Arial" panose="020B0604020202020204" pitchFamily="34" charset="0"/>
              </a:rPr>
              <a:t>ALETSEL ÖLÇÜMLERİN YAPILMADIĞI DÖNEMLERİN </a:t>
            </a:r>
            <a:r>
              <a:rPr lang="tr-TR" dirty="0" smtClean="0">
                <a:latin typeface="Arial" panose="020B0604020202020204" pitchFamily="34" charset="0"/>
                <a:cs typeface="Arial" panose="020B0604020202020204" pitchFamily="34" charset="0"/>
              </a:rPr>
              <a:t>İKLİMİ</a:t>
            </a:r>
          </a:p>
          <a:p>
            <a:pPr algn="just"/>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DÜNYA </a:t>
            </a:r>
            <a:r>
              <a:rPr lang="tr-TR" dirty="0">
                <a:latin typeface="Arial" panose="020B0604020202020204" pitchFamily="34" charset="0"/>
                <a:cs typeface="Arial" panose="020B0604020202020204" pitchFamily="34" charset="0"/>
              </a:rPr>
              <a:t>TARİHİNDE GÜNÜMÜZE KADAR </a:t>
            </a:r>
            <a:r>
              <a:rPr lang="tr-TR" dirty="0" smtClean="0">
                <a:latin typeface="Arial" panose="020B0604020202020204" pitchFamily="34" charset="0"/>
                <a:cs typeface="Arial" panose="020B0604020202020204" pitchFamily="34" charset="0"/>
              </a:rPr>
              <a:t>MEYDANA GELEN İKLİMSEL </a:t>
            </a:r>
            <a:r>
              <a:rPr lang="tr-TR" dirty="0">
                <a:latin typeface="Arial" panose="020B0604020202020204" pitchFamily="34" charset="0"/>
                <a:cs typeface="Arial" panose="020B0604020202020204" pitchFamily="34" charset="0"/>
              </a:rPr>
              <a:t>DEĞİŞİKLİKLER </a:t>
            </a:r>
            <a:endParaRPr lang="tr-TR" dirty="0" smtClean="0">
              <a:latin typeface="Arial" panose="020B0604020202020204" pitchFamily="34" charset="0"/>
              <a:cs typeface="Arial" panose="020B0604020202020204" pitchFamily="34" charset="0"/>
            </a:endParaRPr>
          </a:p>
          <a:p>
            <a:endParaRPr lang="tr-TR" dirty="0" smtClean="0">
              <a:latin typeface="Arial" panose="020B0604020202020204" pitchFamily="34" charset="0"/>
              <a:cs typeface="Arial" panose="020B0604020202020204" pitchFamily="34" charset="0"/>
            </a:endParaRPr>
          </a:p>
          <a:p>
            <a:pPr algn="just"/>
            <a:r>
              <a:rPr lang="tr-TR" dirty="0" smtClean="0">
                <a:latin typeface="Arial" panose="020B0604020202020204" pitchFamily="34" charset="0"/>
                <a:cs typeface="Arial" panose="020B0604020202020204" pitchFamily="34" charset="0"/>
              </a:rPr>
              <a:t>JEOLOJİK </a:t>
            </a:r>
            <a:r>
              <a:rPr lang="tr-TR" dirty="0">
                <a:latin typeface="Arial" panose="020B0604020202020204" pitchFamily="34" charset="0"/>
                <a:cs typeface="Arial" panose="020B0604020202020204" pitchFamily="34" charset="0"/>
              </a:rPr>
              <a:t>GEÇMİŞTE </a:t>
            </a:r>
            <a:r>
              <a:rPr lang="tr-TR" dirty="0" smtClean="0">
                <a:latin typeface="Arial" panose="020B0604020202020204" pitchFamily="34" charset="0"/>
                <a:cs typeface="Arial" panose="020B0604020202020204" pitchFamily="34" charset="0"/>
              </a:rPr>
              <a:t>YAŞANAN İKLİM </a:t>
            </a:r>
            <a:r>
              <a:rPr lang="tr-TR" dirty="0">
                <a:latin typeface="Arial" panose="020B0604020202020204" pitchFamily="34" charset="0"/>
                <a:cs typeface="Arial" panose="020B0604020202020204" pitchFamily="34" charset="0"/>
              </a:rPr>
              <a:t>DURUMLARI</a:t>
            </a:r>
          </a:p>
        </p:txBody>
      </p:sp>
    </p:spTree>
    <p:extLst>
      <p:ext uri="{BB962C8B-B14F-4D97-AF65-F5344CB8AC3E}">
        <p14:creationId xmlns:p14="http://schemas.microsoft.com/office/powerpoint/2010/main" val="2900394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PROXY DATA NEDİR? </a:t>
            </a:r>
            <a:endParaRPr lang="tr-TR" dirty="0"/>
          </a:p>
        </p:txBody>
      </p:sp>
      <p:sp>
        <p:nvSpPr>
          <p:cNvPr id="3" name="İçerik Yer Tutucusu 2"/>
          <p:cNvSpPr>
            <a:spLocks noGrp="1"/>
          </p:cNvSpPr>
          <p:nvPr>
            <p:ph idx="1"/>
          </p:nvPr>
        </p:nvSpPr>
        <p:spPr>
          <a:ln>
            <a:solidFill>
              <a:srgbClr val="C80000"/>
            </a:solidFill>
          </a:ln>
        </p:spPr>
        <p:txBody>
          <a:bodyPr/>
          <a:lstStyle/>
          <a:p>
            <a:r>
              <a:rPr lang="tr-TR" dirty="0"/>
              <a:t>İKLİME BAĞLI GELİŞEN , DOLAYISIYLA İKLİMSEL VERİ İÇEREN DOĞAL OLUŞUMLARIN </a:t>
            </a:r>
            <a:r>
              <a:rPr lang="tr-TR" dirty="0" smtClean="0"/>
              <a:t>TÜMÜ</a:t>
            </a:r>
          </a:p>
          <a:p>
            <a:endParaRPr lang="tr-TR" dirty="0"/>
          </a:p>
          <a:p>
            <a:pPr marL="0" indent="0" algn="ctr">
              <a:buNone/>
            </a:pPr>
            <a:r>
              <a:rPr lang="tr-TR" dirty="0"/>
              <a:t>PROXY VERİ </a:t>
            </a:r>
            <a:endParaRPr lang="tr-TR" dirty="0" smtClean="0"/>
          </a:p>
          <a:p>
            <a:endParaRPr lang="tr-TR" dirty="0" smtClean="0"/>
          </a:p>
          <a:p>
            <a:endParaRPr lang="tr-TR" dirty="0"/>
          </a:p>
          <a:p>
            <a:pPr marL="0" indent="0" algn="ctr">
              <a:buNone/>
            </a:pPr>
            <a:r>
              <a:rPr lang="tr-TR" dirty="0" smtClean="0"/>
              <a:t>PALEOKLİMATOLOJİ</a:t>
            </a:r>
            <a:endParaRPr lang="tr-TR" dirty="0"/>
          </a:p>
        </p:txBody>
      </p:sp>
      <p:sp>
        <p:nvSpPr>
          <p:cNvPr id="4" name="Aşağı Ok 3"/>
          <p:cNvSpPr/>
          <p:nvPr/>
        </p:nvSpPr>
        <p:spPr>
          <a:xfrm>
            <a:off x="4499992" y="2708920"/>
            <a:ext cx="360040" cy="576064"/>
          </a:xfrm>
          <a:prstGeom prst="downArrow">
            <a:avLst/>
          </a:prstGeom>
          <a:ln>
            <a:solidFill>
              <a:srgbClr val="C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Aşağı Ok 4"/>
          <p:cNvSpPr/>
          <p:nvPr/>
        </p:nvSpPr>
        <p:spPr>
          <a:xfrm>
            <a:off x="4355976" y="4005064"/>
            <a:ext cx="576064" cy="864096"/>
          </a:xfrm>
          <a:prstGeom prst="downArrow">
            <a:avLst/>
          </a:prstGeom>
          <a:solidFill>
            <a:schemeClr val="accent2"/>
          </a:solidFill>
          <a:ln>
            <a:solidFill>
              <a:srgbClr val="C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93535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7050" y="-234280"/>
            <a:ext cx="8229600" cy="1143000"/>
          </a:xfrm>
        </p:spPr>
        <p:txBody>
          <a:bodyPr/>
          <a:lstStyle/>
          <a:p>
            <a:r>
              <a:rPr lang="tr-TR" dirty="0" err="1"/>
              <a:t>Bradley</a:t>
            </a:r>
            <a:r>
              <a:rPr lang="tr-TR" dirty="0"/>
              <a:t> (1999</a:t>
            </a:r>
            <a:r>
              <a:rPr lang="tr-TR" dirty="0" smtClean="0"/>
              <a:t>) </a:t>
            </a:r>
            <a:endParaRPr lang="tr-TR" dirty="0"/>
          </a:p>
        </p:txBody>
      </p:sp>
      <p:sp>
        <p:nvSpPr>
          <p:cNvPr id="3" name="İçerik Yer Tutucusu 2"/>
          <p:cNvSpPr>
            <a:spLocks noGrp="1"/>
          </p:cNvSpPr>
          <p:nvPr>
            <p:ph idx="1"/>
          </p:nvPr>
        </p:nvSpPr>
        <p:spPr>
          <a:xfrm>
            <a:off x="411026" y="548680"/>
            <a:ext cx="8445624" cy="5544616"/>
          </a:xfrm>
        </p:spPr>
        <p:txBody>
          <a:bodyPr>
            <a:noAutofit/>
          </a:bodyPr>
          <a:lstStyle/>
          <a:p>
            <a:r>
              <a:rPr lang="tr-TR" sz="1400" b="1" dirty="0" err="1">
                <a:latin typeface="Arial" panose="020B0604020202020204" pitchFamily="34" charset="0"/>
                <a:cs typeface="Arial" panose="020B0604020202020204" pitchFamily="34" charset="0"/>
              </a:rPr>
              <a:t>Glaciological</a:t>
            </a:r>
            <a:r>
              <a:rPr lang="tr-TR" sz="1400" b="1" dirty="0">
                <a:latin typeface="Arial" panose="020B0604020202020204" pitchFamily="34" charset="0"/>
                <a:cs typeface="Arial" panose="020B0604020202020204" pitchFamily="34" charset="0"/>
              </a:rPr>
              <a:t> (</a:t>
            </a:r>
            <a:r>
              <a:rPr lang="tr-TR" sz="1400" b="1" dirty="0" err="1">
                <a:latin typeface="Arial" panose="020B0604020202020204" pitchFamily="34" charset="0"/>
                <a:cs typeface="Arial" panose="020B0604020202020204" pitchFamily="34" charset="0"/>
              </a:rPr>
              <a:t>Ice</a:t>
            </a:r>
            <a:r>
              <a:rPr lang="tr-TR" sz="1400" b="1" dirty="0">
                <a:latin typeface="Arial" panose="020B0604020202020204" pitchFamily="34" charset="0"/>
                <a:cs typeface="Arial" panose="020B0604020202020204" pitchFamily="34" charset="0"/>
              </a:rPr>
              <a:t> </a:t>
            </a:r>
            <a:r>
              <a:rPr lang="tr-TR" sz="1400" b="1" dirty="0" err="1">
                <a:latin typeface="Arial" panose="020B0604020202020204" pitchFamily="34" charset="0"/>
                <a:cs typeface="Arial" panose="020B0604020202020204" pitchFamily="34" charset="0"/>
              </a:rPr>
              <a:t>cores</a:t>
            </a:r>
            <a:r>
              <a:rPr lang="tr-TR" sz="1400" b="1" dirty="0">
                <a:latin typeface="Arial" panose="020B0604020202020204" pitchFamily="34" charset="0"/>
                <a:cs typeface="Arial" panose="020B0604020202020204" pitchFamily="34" charset="0"/>
              </a:rPr>
              <a:t>)</a:t>
            </a:r>
            <a:r>
              <a:rPr lang="tr-TR" sz="1400" dirty="0">
                <a:latin typeface="Arial" panose="020B0604020202020204" pitchFamily="34" charset="0"/>
                <a:cs typeface="Arial" panose="020B0604020202020204" pitchFamily="34" charset="0"/>
              </a:rPr>
              <a:t/>
            </a:r>
            <a:br>
              <a:rPr lang="tr-TR" sz="1400" dirty="0">
                <a:latin typeface="Arial" panose="020B0604020202020204" pitchFamily="34" charset="0"/>
                <a:cs typeface="Arial" panose="020B0604020202020204" pitchFamily="34" charset="0"/>
              </a:rPr>
            </a:br>
            <a:r>
              <a:rPr lang="tr-TR" sz="1400" dirty="0" err="1" smtClean="0">
                <a:latin typeface="Arial" panose="020B0604020202020204" pitchFamily="34" charset="0"/>
                <a:cs typeface="Arial" panose="020B0604020202020204" pitchFamily="34" charset="0"/>
              </a:rPr>
              <a:t>Geochemistry</a:t>
            </a:r>
            <a:r>
              <a:rPr lang="tr-TR" sz="1400" dirty="0" smtClean="0">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a:t>
            </a:r>
            <a:r>
              <a:rPr lang="tr-TR" sz="1400" dirty="0" err="1">
                <a:latin typeface="Arial" panose="020B0604020202020204" pitchFamily="34" charset="0"/>
                <a:cs typeface="Arial" panose="020B0604020202020204" pitchFamily="34" charset="0"/>
              </a:rPr>
              <a:t>major</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ions</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and</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isotopes</a:t>
            </a:r>
            <a:r>
              <a:rPr lang="tr-TR" sz="1400" dirty="0">
                <a:latin typeface="Arial" panose="020B0604020202020204" pitchFamily="34" charset="0"/>
                <a:cs typeface="Arial" panose="020B0604020202020204" pitchFamily="34" charset="0"/>
              </a:rPr>
              <a:t> of </a:t>
            </a:r>
            <a:r>
              <a:rPr lang="tr-TR" sz="1400" dirty="0" err="1">
                <a:latin typeface="Arial" panose="020B0604020202020204" pitchFamily="34" charset="0"/>
                <a:cs typeface="Arial" panose="020B0604020202020204" pitchFamily="34" charset="0"/>
              </a:rPr>
              <a:t>oxygen</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and</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hydrogen</a:t>
            </a:r>
            <a:r>
              <a:rPr lang="tr-TR" sz="1400" dirty="0">
                <a:latin typeface="Arial" panose="020B0604020202020204" pitchFamily="34" charset="0"/>
                <a:cs typeface="Arial" panose="020B0604020202020204" pitchFamily="34" charset="0"/>
              </a:rPr>
              <a:t>) </a:t>
            </a:r>
            <a:endParaRPr lang="tr-TR" sz="1400" dirty="0" smtClean="0">
              <a:latin typeface="Arial" panose="020B0604020202020204" pitchFamily="34" charset="0"/>
              <a:cs typeface="Arial" panose="020B0604020202020204" pitchFamily="34" charset="0"/>
            </a:endParaRPr>
          </a:p>
          <a:p>
            <a:r>
              <a:rPr lang="tr-TR" sz="1400" dirty="0" err="1" smtClean="0">
                <a:latin typeface="Arial" panose="020B0604020202020204" pitchFamily="34" charset="0"/>
                <a:cs typeface="Arial" panose="020B0604020202020204" pitchFamily="34" charset="0"/>
              </a:rPr>
              <a:t>Gas</a:t>
            </a:r>
            <a:r>
              <a:rPr lang="tr-TR" sz="1400" dirty="0" smtClean="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content</a:t>
            </a:r>
            <a:r>
              <a:rPr lang="tr-TR" sz="1400" dirty="0">
                <a:latin typeface="Arial" panose="020B0604020202020204" pitchFamily="34" charset="0"/>
                <a:cs typeface="Arial" panose="020B0604020202020204" pitchFamily="34" charset="0"/>
              </a:rPr>
              <a:t> in </a:t>
            </a:r>
            <a:r>
              <a:rPr lang="tr-TR" sz="1400" dirty="0" err="1">
                <a:latin typeface="Arial" panose="020B0604020202020204" pitchFamily="34" charset="0"/>
                <a:cs typeface="Arial" panose="020B0604020202020204" pitchFamily="34" charset="0"/>
              </a:rPr>
              <a:t>air</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bubbles</a:t>
            </a:r>
            <a:r>
              <a:rPr lang="tr-TR" sz="1400" dirty="0">
                <a:latin typeface="Arial" panose="020B0604020202020204" pitchFamily="34" charset="0"/>
                <a:cs typeface="Arial" panose="020B0604020202020204" pitchFamily="34" charset="0"/>
              </a:rPr>
              <a:t> </a:t>
            </a:r>
            <a:endParaRPr lang="tr-TR" sz="1400" dirty="0" smtClean="0">
              <a:latin typeface="Arial" panose="020B0604020202020204" pitchFamily="34" charset="0"/>
              <a:cs typeface="Arial" panose="020B0604020202020204" pitchFamily="34" charset="0"/>
            </a:endParaRPr>
          </a:p>
          <a:p>
            <a:r>
              <a:rPr lang="tr-TR" sz="1400" dirty="0" err="1" smtClean="0">
                <a:latin typeface="Arial" panose="020B0604020202020204" pitchFamily="34" charset="0"/>
                <a:cs typeface="Arial" panose="020B0604020202020204" pitchFamily="34" charset="0"/>
              </a:rPr>
              <a:t>Trace</a:t>
            </a:r>
            <a:r>
              <a:rPr lang="tr-TR" sz="1400" dirty="0" smtClean="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elements</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and</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microparticle</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concentrations</a:t>
            </a:r>
            <a:r>
              <a:rPr lang="tr-TR" sz="1400" dirty="0">
                <a:latin typeface="Arial" panose="020B0604020202020204" pitchFamily="34" charset="0"/>
                <a:cs typeface="Arial" panose="020B0604020202020204" pitchFamily="34" charset="0"/>
              </a:rPr>
              <a:t> </a:t>
            </a:r>
            <a:endParaRPr lang="tr-TR" sz="1400" dirty="0" smtClean="0">
              <a:latin typeface="Arial" panose="020B0604020202020204" pitchFamily="34" charset="0"/>
              <a:cs typeface="Arial" panose="020B0604020202020204" pitchFamily="34" charset="0"/>
            </a:endParaRPr>
          </a:p>
          <a:p>
            <a:r>
              <a:rPr lang="tr-TR" sz="1400" dirty="0" err="1" smtClean="0">
                <a:latin typeface="Arial" panose="020B0604020202020204" pitchFamily="34" charset="0"/>
                <a:cs typeface="Arial" panose="020B0604020202020204" pitchFamily="34" charset="0"/>
              </a:rPr>
              <a:t>Physical</a:t>
            </a:r>
            <a:r>
              <a:rPr lang="tr-TR" sz="1400" dirty="0" smtClean="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properties</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e.g</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ice</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fabrics</a:t>
            </a:r>
            <a:r>
              <a:rPr lang="tr-TR" sz="1400" dirty="0">
                <a:latin typeface="Arial" panose="020B0604020202020204" pitchFamily="34" charset="0"/>
                <a:cs typeface="Arial" panose="020B0604020202020204" pitchFamily="34" charset="0"/>
              </a:rPr>
              <a:t>) </a:t>
            </a:r>
            <a:endParaRPr lang="tr-TR" sz="1400" dirty="0" smtClean="0">
              <a:latin typeface="Arial" panose="020B0604020202020204" pitchFamily="34" charset="0"/>
              <a:cs typeface="Arial" panose="020B0604020202020204" pitchFamily="34" charset="0"/>
            </a:endParaRPr>
          </a:p>
          <a:p>
            <a:endParaRPr lang="tr-TR" sz="1400" dirty="0" smtClean="0">
              <a:latin typeface="Arial" panose="020B0604020202020204" pitchFamily="34" charset="0"/>
              <a:cs typeface="Arial" panose="020B0604020202020204" pitchFamily="34" charset="0"/>
            </a:endParaRPr>
          </a:p>
          <a:p>
            <a:r>
              <a:rPr lang="tr-TR" sz="1400" b="1" dirty="0" err="1" smtClean="0">
                <a:latin typeface="Arial" panose="020B0604020202020204" pitchFamily="34" charset="0"/>
                <a:cs typeface="Arial" panose="020B0604020202020204" pitchFamily="34" charset="0"/>
              </a:rPr>
              <a:t>Geological</a:t>
            </a:r>
            <a:r>
              <a:rPr lang="tr-TR" sz="1400" b="1" dirty="0" smtClean="0">
                <a:latin typeface="Arial" panose="020B0604020202020204" pitchFamily="34" charset="0"/>
                <a:cs typeface="Arial" panose="020B0604020202020204" pitchFamily="34" charset="0"/>
              </a:rPr>
              <a:t> </a:t>
            </a:r>
          </a:p>
          <a:p>
            <a:r>
              <a:rPr lang="tr-TR" sz="1400" i="1" dirty="0" smtClean="0">
                <a:latin typeface="Arial" panose="020B0604020202020204" pitchFamily="34" charset="0"/>
                <a:cs typeface="Arial" panose="020B0604020202020204" pitchFamily="34" charset="0"/>
              </a:rPr>
              <a:t>i- Marine </a:t>
            </a:r>
            <a:r>
              <a:rPr lang="tr-TR" sz="1400" i="1" dirty="0">
                <a:latin typeface="Arial" panose="020B0604020202020204" pitchFamily="34" charset="0"/>
                <a:cs typeface="Arial" panose="020B0604020202020204" pitchFamily="34" charset="0"/>
              </a:rPr>
              <a:t>(</a:t>
            </a:r>
            <a:r>
              <a:rPr lang="tr-TR" sz="1400" i="1" dirty="0" err="1">
                <a:latin typeface="Arial" panose="020B0604020202020204" pitchFamily="34" charset="0"/>
                <a:cs typeface="Arial" panose="020B0604020202020204" pitchFamily="34" charset="0"/>
              </a:rPr>
              <a:t>ocean</a:t>
            </a:r>
            <a:r>
              <a:rPr lang="tr-TR" sz="1400" i="1" dirty="0">
                <a:latin typeface="Arial" panose="020B0604020202020204" pitchFamily="34" charset="0"/>
                <a:cs typeface="Arial" panose="020B0604020202020204" pitchFamily="34" charset="0"/>
              </a:rPr>
              <a:t> </a:t>
            </a:r>
            <a:r>
              <a:rPr lang="tr-TR" sz="1400" i="1" dirty="0" err="1">
                <a:latin typeface="Arial" panose="020B0604020202020204" pitchFamily="34" charset="0"/>
                <a:cs typeface="Arial" panose="020B0604020202020204" pitchFamily="34" charset="0"/>
              </a:rPr>
              <a:t>sediment</a:t>
            </a:r>
            <a:r>
              <a:rPr lang="tr-TR" sz="1400" i="1" dirty="0">
                <a:latin typeface="Arial" panose="020B0604020202020204" pitchFamily="34" charset="0"/>
                <a:cs typeface="Arial" panose="020B0604020202020204" pitchFamily="34" charset="0"/>
              </a:rPr>
              <a:t> </a:t>
            </a:r>
            <a:r>
              <a:rPr lang="tr-TR" sz="1400" i="1" dirty="0" err="1">
                <a:latin typeface="Arial" panose="020B0604020202020204" pitchFamily="34" charset="0"/>
                <a:cs typeface="Arial" panose="020B0604020202020204" pitchFamily="34" charset="0"/>
              </a:rPr>
              <a:t>cores</a:t>
            </a:r>
            <a:r>
              <a:rPr lang="tr-TR" sz="1400" i="1" dirty="0">
                <a:latin typeface="Arial" panose="020B0604020202020204" pitchFamily="34" charset="0"/>
                <a:cs typeface="Arial" panose="020B0604020202020204" pitchFamily="34" charset="0"/>
              </a:rPr>
              <a:t>) </a:t>
            </a:r>
            <a:endParaRPr lang="tr-TR" sz="1400" i="1" dirty="0" smtClean="0">
              <a:latin typeface="Arial" panose="020B0604020202020204" pitchFamily="34" charset="0"/>
              <a:cs typeface="Arial" panose="020B0604020202020204" pitchFamily="34" charset="0"/>
            </a:endParaRPr>
          </a:p>
          <a:p>
            <a:r>
              <a:rPr lang="tr-TR" sz="1400" dirty="0" err="1" smtClean="0">
                <a:latin typeface="Arial" panose="020B0604020202020204" pitchFamily="34" charset="0"/>
                <a:cs typeface="Arial" panose="020B0604020202020204" pitchFamily="34" charset="0"/>
              </a:rPr>
              <a:t>Oxygen</a:t>
            </a:r>
            <a:r>
              <a:rPr lang="tr-TR" sz="1400" dirty="0" smtClean="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isotopic</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compostion</a:t>
            </a:r>
            <a:r>
              <a:rPr lang="tr-TR" sz="1400" dirty="0">
                <a:latin typeface="Arial" panose="020B0604020202020204" pitchFamily="34" charset="0"/>
                <a:cs typeface="Arial" panose="020B0604020202020204" pitchFamily="34" charset="0"/>
              </a:rPr>
              <a:t> </a:t>
            </a:r>
            <a:endParaRPr lang="tr-TR" sz="1400" dirty="0" smtClean="0">
              <a:latin typeface="Arial" panose="020B0604020202020204" pitchFamily="34" charset="0"/>
              <a:cs typeface="Arial" panose="020B0604020202020204" pitchFamily="34" charset="0"/>
            </a:endParaRPr>
          </a:p>
          <a:p>
            <a:r>
              <a:rPr lang="tr-TR" sz="1400" dirty="0" err="1" smtClean="0">
                <a:latin typeface="Arial" panose="020B0604020202020204" pitchFamily="34" charset="0"/>
                <a:cs typeface="Arial" panose="020B0604020202020204" pitchFamily="34" charset="0"/>
              </a:rPr>
              <a:t>Faunal</a:t>
            </a:r>
            <a:r>
              <a:rPr lang="tr-TR" sz="1400" dirty="0" smtClean="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and</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floral</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abundance</a:t>
            </a:r>
            <a:r>
              <a:rPr lang="tr-TR" sz="1400" dirty="0">
                <a:latin typeface="Arial" panose="020B0604020202020204" pitchFamily="34" charset="0"/>
                <a:cs typeface="Arial" panose="020B0604020202020204" pitchFamily="34" charset="0"/>
              </a:rPr>
              <a:t> </a:t>
            </a:r>
            <a:endParaRPr lang="tr-TR" sz="1400" dirty="0" smtClean="0">
              <a:latin typeface="Arial" panose="020B0604020202020204" pitchFamily="34" charset="0"/>
              <a:cs typeface="Arial" panose="020B0604020202020204" pitchFamily="34" charset="0"/>
            </a:endParaRPr>
          </a:p>
          <a:p>
            <a:r>
              <a:rPr lang="tr-TR" sz="1400" dirty="0" err="1" smtClean="0">
                <a:latin typeface="Arial" panose="020B0604020202020204" pitchFamily="34" charset="0"/>
                <a:cs typeface="Arial" panose="020B0604020202020204" pitchFamily="34" charset="0"/>
              </a:rPr>
              <a:t>Morphological</a:t>
            </a:r>
            <a:r>
              <a:rPr lang="tr-TR" sz="1400" dirty="0" smtClean="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variations</a:t>
            </a:r>
            <a:r>
              <a:rPr lang="tr-TR" sz="1400" dirty="0">
                <a:latin typeface="Arial" panose="020B0604020202020204" pitchFamily="34" charset="0"/>
                <a:cs typeface="Arial" panose="020B0604020202020204" pitchFamily="34" charset="0"/>
              </a:rPr>
              <a:t> </a:t>
            </a:r>
            <a:endParaRPr lang="tr-TR" sz="1400" dirty="0" smtClean="0">
              <a:latin typeface="Arial" panose="020B0604020202020204" pitchFamily="34" charset="0"/>
              <a:cs typeface="Arial" panose="020B0604020202020204" pitchFamily="34" charset="0"/>
            </a:endParaRPr>
          </a:p>
          <a:p>
            <a:r>
              <a:rPr lang="tr-TR" sz="1400" dirty="0" err="1" smtClean="0">
                <a:latin typeface="Arial" panose="020B0604020202020204" pitchFamily="34" charset="0"/>
                <a:cs typeface="Arial" panose="020B0604020202020204" pitchFamily="34" charset="0"/>
              </a:rPr>
              <a:t>Alkenones</a:t>
            </a:r>
            <a:r>
              <a:rPr lang="tr-TR" sz="1400" dirty="0" smtClean="0">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a:t>
            </a:r>
            <a:r>
              <a:rPr lang="tr-TR" sz="1400" dirty="0" err="1">
                <a:latin typeface="Arial" panose="020B0604020202020204" pitchFamily="34" charset="0"/>
                <a:cs typeface="Arial" panose="020B0604020202020204" pitchFamily="34" charset="0"/>
              </a:rPr>
              <a:t>from</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diatoms</a:t>
            </a:r>
            <a:r>
              <a:rPr lang="tr-TR" sz="1400" dirty="0">
                <a:latin typeface="Arial" panose="020B0604020202020204" pitchFamily="34" charset="0"/>
                <a:cs typeface="Arial" panose="020B0604020202020204" pitchFamily="34" charset="0"/>
              </a:rPr>
              <a:t>) </a:t>
            </a:r>
            <a:endParaRPr lang="tr-TR" sz="1400" dirty="0" smtClean="0">
              <a:latin typeface="Arial" panose="020B0604020202020204" pitchFamily="34" charset="0"/>
              <a:cs typeface="Arial" panose="020B0604020202020204" pitchFamily="34" charset="0"/>
            </a:endParaRPr>
          </a:p>
          <a:p>
            <a:r>
              <a:rPr lang="tr-TR" sz="1400" i="1" dirty="0" smtClean="0">
                <a:latin typeface="Arial" panose="020B0604020202020204" pitchFamily="34" charset="0"/>
                <a:cs typeface="Arial" panose="020B0604020202020204" pitchFamily="34" charset="0"/>
              </a:rPr>
              <a:t>ii- </a:t>
            </a:r>
            <a:r>
              <a:rPr lang="tr-TR" sz="1400" i="1" dirty="0" err="1" smtClean="0">
                <a:latin typeface="Arial" panose="020B0604020202020204" pitchFamily="34" charset="0"/>
                <a:cs typeface="Arial" panose="020B0604020202020204" pitchFamily="34" charset="0"/>
              </a:rPr>
              <a:t>Inorganic</a:t>
            </a:r>
            <a:r>
              <a:rPr lang="tr-TR" sz="1400" i="1" dirty="0" smtClean="0">
                <a:latin typeface="Arial" panose="020B0604020202020204" pitchFamily="34" charset="0"/>
                <a:cs typeface="Arial" panose="020B0604020202020204" pitchFamily="34" charset="0"/>
              </a:rPr>
              <a:t> </a:t>
            </a:r>
            <a:r>
              <a:rPr lang="tr-TR" sz="1400" i="1" dirty="0" err="1">
                <a:latin typeface="Arial" panose="020B0604020202020204" pitchFamily="34" charset="0"/>
                <a:cs typeface="Arial" panose="020B0604020202020204" pitchFamily="34" charset="0"/>
              </a:rPr>
              <a:t>sediments</a:t>
            </a:r>
            <a:r>
              <a:rPr lang="tr-TR" sz="1400" i="1" dirty="0">
                <a:latin typeface="Arial" panose="020B0604020202020204" pitchFamily="34" charset="0"/>
                <a:cs typeface="Arial" panose="020B0604020202020204" pitchFamily="34" charset="0"/>
              </a:rPr>
              <a:t> </a:t>
            </a:r>
            <a:endParaRPr lang="tr-TR" sz="1400" i="1" dirty="0" smtClean="0">
              <a:latin typeface="Arial" panose="020B0604020202020204" pitchFamily="34" charset="0"/>
              <a:cs typeface="Arial" panose="020B0604020202020204" pitchFamily="34" charset="0"/>
            </a:endParaRPr>
          </a:p>
          <a:p>
            <a:r>
              <a:rPr lang="tr-TR" sz="1400" dirty="0" err="1" smtClean="0">
                <a:latin typeface="Arial" panose="020B0604020202020204" pitchFamily="34" charset="0"/>
                <a:cs typeface="Arial" panose="020B0604020202020204" pitchFamily="34" charset="0"/>
              </a:rPr>
              <a:t>Terrestrial</a:t>
            </a:r>
            <a:r>
              <a:rPr lang="tr-TR" sz="1400" dirty="0" smtClean="0">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a:t>
            </a:r>
            <a:r>
              <a:rPr lang="tr-TR" sz="1400" dirty="0" err="1">
                <a:latin typeface="Arial" panose="020B0604020202020204" pitchFamily="34" charset="0"/>
                <a:cs typeface="Arial" panose="020B0604020202020204" pitchFamily="34" charset="0"/>
              </a:rPr>
              <a:t>aeolian</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dust</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and</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ice-rafted</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debris</a:t>
            </a:r>
            <a:r>
              <a:rPr lang="tr-TR" sz="1400" dirty="0">
                <a:latin typeface="Arial" panose="020B0604020202020204" pitchFamily="34" charset="0"/>
                <a:cs typeface="Arial" panose="020B0604020202020204" pitchFamily="34" charset="0"/>
              </a:rPr>
              <a:t> </a:t>
            </a:r>
            <a:endParaRPr lang="tr-TR" sz="1400" dirty="0" smtClean="0">
              <a:latin typeface="Arial" panose="020B0604020202020204" pitchFamily="34" charset="0"/>
              <a:cs typeface="Arial" panose="020B0604020202020204" pitchFamily="34" charset="0"/>
            </a:endParaRPr>
          </a:p>
          <a:p>
            <a:r>
              <a:rPr lang="tr-TR" sz="1400" dirty="0" err="1" smtClean="0">
                <a:latin typeface="Arial" panose="020B0604020202020204" pitchFamily="34" charset="0"/>
                <a:cs typeface="Arial" panose="020B0604020202020204" pitchFamily="34" charset="0"/>
              </a:rPr>
              <a:t>Clay</a:t>
            </a:r>
            <a:r>
              <a:rPr lang="tr-TR" sz="1400" dirty="0" smtClean="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mineralogy</a:t>
            </a:r>
            <a:r>
              <a:rPr lang="tr-TR" sz="1400" dirty="0">
                <a:latin typeface="Arial" panose="020B0604020202020204" pitchFamily="34" charset="0"/>
                <a:cs typeface="Arial" panose="020B0604020202020204" pitchFamily="34" charset="0"/>
              </a:rPr>
              <a:t> </a:t>
            </a:r>
            <a:endParaRPr lang="tr-TR" sz="1400" dirty="0" smtClean="0">
              <a:latin typeface="Arial" panose="020B0604020202020204" pitchFamily="34" charset="0"/>
              <a:cs typeface="Arial" panose="020B0604020202020204" pitchFamily="34" charset="0"/>
            </a:endParaRPr>
          </a:p>
          <a:p>
            <a:r>
              <a:rPr lang="tr-TR" sz="1400" i="1" dirty="0" smtClean="0">
                <a:latin typeface="Arial" panose="020B0604020202020204" pitchFamily="34" charset="0"/>
                <a:cs typeface="Arial" panose="020B0604020202020204" pitchFamily="34" charset="0"/>
              </a:rPr>
              <a:t>iii- </a:t>
            </a:r>
            <a:r>
              <a:rPr lang="tr-TR" sz="1400" i="1" dirty="0" err="1" smtClean="0">
                <a:latin typeface="Arial" panose="020B0604020202020204" pitchFamily="34" charset="0"/>
                <a:cs typeface="Arial" panose="020B0604020202020204" pitchFamily="34" charset="0"/>
              </a:rPr>
              <a:t>Terrestrial</a:t>
            </a:r>
            <a:r>
              <a:rPr lang="tr-TR" sz="1400" i="1" dirty="0" smtClean="0">
                <a:latin typeface="Arial" panose="020B0604020202020204" pitchFamily="34" charset="0"/>
                <a:cs typeface="Arial" panose="020B0604020202020204" pitchFamily="34" charset="0"/>
              </a:rPr>
              <a:t> </a:t>
            </a:r>
          </a:p>
          <a:p>
            <a:r>
              <a:rPr lang="tr-TR" sz="1400" dirty="0" err="1" smtClean="0">
                <a:latin typeface="Arial" panose="020B0604020202020204" pitchFamily="34" charset="0"/>
                <a:cs typeface="Arial" panose="020B0604020202020204" pitchFamily="34" charset="0"/>
              </a:rPr>
              <a:t>Glacial</a:t>
            </a:r>
            <a:r>
              <a:rPr lang="tr-TR" sz="1400" dirty="0" smtClean="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deposits</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and</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features</a:t>
            </a:r>
            <a:r>
              <a:rPr lang="tr-TR" sz="1400" dirty="0">
                <a:latin typeface="Arial" panose="020B0604020202020204" pitchFamily="34" charset="0"/>
                <a:cs typeface="Arial" panose="020B0604020202020204" pitchFamily="34" charset="0"/>
              </a:rPr>
              <a:t> of </a:t>
            </a:r>
            <a:r>
              <a:rPr lang="tr-TR" sz="1400" dirty="0" err="1">
                <a:latin typeface="Arial" panose="020B0604020202020204" pitchFamily="34" charset="0"/>
                <a:cs typeface="Arial" panose="020B0604020202020204" pitchFamily="34" charset="0"/>
              </a:rPr>
              <a:t>galical</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erosion</a:t>
            </a:r>
            <a:r>
              <a:rPr lang="tr-TR" sz="1400" dirty="0">
                <a:latin typeface="Arial" panose="020B0604020202020204" pitchFamily="34" charset="0"/>
                <a:cs typeface="Arial" panose="020B0604020202020204" pitchFamily="34" charset="0"/>
              </a:rPr>
              <a:t> </a:t>
            </a:r>
            <a:endParaRPr lang="tr-TR" sz="1400" dirty="0" smtClean="0">
              <a:latin typeface="Arial" panose="020B0604020202020204" pitchFamily="34" charset="0"/>
              <a:cs typeface="Arial" panose="020B0604020202020204" pitchFamily="34" charset="0"/>
            </a:endParaRPr>
          </a:p>
          <a:p>
            <a:r>
              <a:rPr lang="tr-TR" sz="1400" dirty="0" err="1" smtClean="0">
                <a:latin typeface="Arial" panose="020B0604020202020204" pitchFamily="34" charset="0"/>
                <a:cs typeface="Arial" panose="020B0604020202020204" pitchFamily="34" charset="0"/>
              </a:rPr>
              <a:t>Periglacial</a:t>
            </a:r>
            <a:r>
              <a:rPr lang="tr-TR" sz="1400" dirty="0" smtClean="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features</a:t>
            </a:r>
            <a:r>
              <a:rPr lang="tr-TR" sz="1400" dirty="0">
                <a:latin typeface="Arial" panose="020B0604020202020204" pitchFamily="34" charset="0"/>
                <a:cs typeface="Arial" panose="020B0604020202020204" pitchFamily="34" charset="0"/>
              </a:rPr>
              <a:t> </a:t>
            </a:r>
            <a:endParaRPr lang="tr-TR" sz="1400" dirty="0" smtClean="0">
              <a:latin typeface="Arial" panose="020B0604020202020204" pitchFamily="34" charset="0"/>
              <a:cs typeface="Arial" panose="020B0604020202020204" pitchFamily="34" charset="0"/>
            </a:endParaRPr>
          </a:p>
          <a:p>
            <a:r>
              <a:rPr lang="tr-TR" sz="1400" dirty="0" err="1" smtClean="0">
                <a:latin typeface="Arial" panose="020B0604020202020204" pitchFamily="34" charset="0"/>
                <a:cs typeface="Arial" panose="020B0604020202020204" pitchFamily="34" charset="0"/>
              </a:rPr>
              <a:t>Shorelines</a:t>
            </a:r>
            <a:r>
              <a:rPr lang="tr-TR" sz="1400" dirty="0" smtClean="0">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a:t>
            </a:r>
            <a:r>
              <a:rPr lang="tr-TR" sz="1400" dirty="0" err="1">
                <a:latin typeface="Arial" panose="020B0604020202020204" pitchFamily="34" charset="0"/>
                <a:cs typeface="Arial" panose="020B0604020202020204" pitchFamily="34" charset="0"/>
              </a:rPr>
              <a:t>eustatic</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and</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galico-eustatic</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features</a:t>
            </a:r>
            <a:r>
              <a:rPr lang="tr-TR" sz="1400" dirty="0">
                <a:latin typeface="Arial" panose="020B0604020202020204" pitchFamily="34" charset="0"/>
                <a:cs typeface="Arial" panose="020B0604020202020204" pitchFamily="34" charset="0"/>
              </a:rPr>
              <a:t>) </a:t>
            </a:r>
            <a:endParaRPr lang="tr-TR" sz="1400" dirty="0" smtClean="0">
              <a:latin typeface="Arial" panose="020B0604020202020204" pitchFamily="34" charset="0"/>
              <a:cs typeface="Arial" panose="020B0604020202020204" pitchFamily="34" charset="0"/>
            </a:endParaRPr>
          </a:p>
          <a:p>
            <a:r>
              <a:rPr lang="tr-TR" sz="1400" dirty="0" err="1" smtClean="0">
                <a:latin typeface="Arial" panose="020B0604020202020204" pitchFamily="34" charset="0"/>
                <a:cs typeface="Arial" panose="020B0604020202020204" pitchFamily="34" charset="0"/>
              </a:rPr>
              <a:t>Aeolian</a:t>
            </a:r>
            <a:r>
              <a:rPr lang="tr-TR" sz="1400" dirty="0" smtClean="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depsoits</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loess</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and</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dunes</a:t>
            </a:r>
            <a:r>
              <a:rPr lang="tr-TR" sz="1400" dirty="0">
                <a:latin typeface="Arial" panose="020B0604020202020204" pitchFamily="34" charset="0"/>
                <a:cs typeface="Arial" panose="020B0604020202020204" pitchFamily="34" charset="0"/>
              </a:rPr>
              <a:t>) </a:t>
            </a:r>
            <a:endParaRPr lang="tr-TR" sz="1400" dirty="0" smtClean="0">
              <a:latin typeface="Arial" panose="020B0604020202020204" pitchFamily="34" charset="0"/>
              <a:cs typeface="Arial" panose="020B0604020202020204" pitchFamily="34" charset="0"/>
            </a:endParaRPr>
          </a:p>
          <a:p>
            <a:r>
              <a:rPr lang="tr-TR" sz="1400" dirty="0" err="1" smtClean="0">
                <a:latin typeface="Arial" panose="020B0604020202020204" pitchFamily="34" charset="0"/>
                <a:cs typeface="Arial" panose="020B0604020202020204" pitchFamily="34" charset="0"/>
              </a:rPr>
              <a:t>Lacustrine</a:t>
            </a:r>
            <a:r>
              <a:rPr lang="tr-TR" sz="1400" dirty="0" smtClean="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sediments</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and</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erosional</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fetaures</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shorelines</a:t>
            </a:r>
            <a:r>
              <a:rPr lang="tr-TR" sz="1400" dirty="0">
                <a:latin typeface="Arial" panose="020B0604020202020204" pitchFamily="34" charset="0"/>
                <a:cs typeface="Arial" panose="020B0604020202020204" pitchFamily="34" charset="0"/>
              </a:rPr>
              <a:t>) </a:t>
            </a:r>
            <a:endParaRPr lang="tr-TR" sz="1400" dirty="0" smtClean="0">
              <a:latin typeface="Arial" panose="020B0604020202020204" pitchFamily="34" charset="0"/>
              <a:cs typeface="Arial" panose="020B0604020202020204" pitchFamily="34" charset="0"/>
            </a:endParaRPr>
          </a:p>
          <a:p>
            <a:r>
              <a:rPr lang="tr-TR" sz="1400" dirty="0" err="1" smtClean="0">
                <a:latin typeface="Arial" panose="020B0604020202020204" pitchFamily="34" charset="0"/>
                <a:cs typeface="Arial" panose="020B0604020202020204" pitchFamily="34" charset="0"/>
              </a:rPr>
              <a:t>Pedological</a:t>
            </a:r>
            <a:r>
              <a:rPr lang="tr-TR" sz="1400" dirty="0" smtClean="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features</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relict</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soils</a:t>
            </a:r>
            <a:r>
              <a:rPr lang="tr-TR" sz="1400" dirty="0">
                <a:latin typeface="Arial" panose="020B0604020202020204" pitchFamily="34" charset="0"/>
                <a:cs typeface="Arial" panose="020B0604020202020204" pitchFamily="34" charset="0"/>
              </a:rPr>
              <a:t>) </a:t>
            </a:r>
            <a:endParaRPr lang="tr-TR" sz="1400" dirty="0" smtClean="0">
              <a:latin typeface="Arial" panose="020B0604020202020204" pitchFamily="34" charset="0"/>
              <a:cs typeface="Arial" panose="020B0604020202020204" pitchFamily="34" charset="0"/>
            </a:endParaRPr>
          </a:p>
          <a:p>
            <a:r>
              <a:rPr lang="tr-TR" sz="1400" dirty="0" err="1" smtClean="0">
                <a:latin typeface="Arial" panose="020B0604020202020204" pitchFamily="34" charset="0"/>
                <a:cs typeface="Arial" panose="020B0604020202020204" pitchFamily="34" charset="0"/>
              </a:rPr>
              <a:t>Speleothems</a:t>
            </a:r>
            <a:r>
              <a:rPr lang="tr-TR" sz="1400" dirty="0" smtClean="0">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a:t>
            </a:r>
            <a:r>
              <a:rPr lang="tr-TR" sz="1400" dirty="0" err="1">
                <a:latin typeface="Arial" panose="020B0604020202020204" pitchFamily="34" charset="0"/>
                <a:cs typeface="Arial" panose="020B0604020202020204" pitchFamily="34" charset="0"/>
              </a:rPr>
              <a:t>age</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and</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stable</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isotope</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composition</a:t>
            </a:r>
            <a:r>
              <a:rPr lang="tr-TR"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90669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DEVAM</a:t>
            </a:r>
            <a:endParaRPr lang="tr-TR" dirty="0"/>
          </a:p>
        </p:txBody>
      </p:sp>
      <p:sp>
        <p:nvSpPr>
          <p:cNvPr id="3" name="İçerik Yer Tutucusu 2"/>
          <p:cNvSpPr>
            <a:spLocks noGrp="1"/>
          </p:cNvSpPr>
          <p:nvPr>
            <p:ph idx="1"/>
          </p:nvPr>
        </p:nvSpPr>
        <p:spPr>
          <a:xfrm>
            <a:off x="457200" y="1268760"/>
            <a:ext cx="8229600" cy="4857403"/>
          </a:xfrm>
        </p:spPr>
        <p:txBody>
          <a:bodyPr>
            <a:normAutofit fontScale="62500" lnSpcReduction="20000"/>
          </a:bodyPr>
          <a:lstStyle/>
          <a:p>
            <a:r>
              <a:rPr lang="tr-TR" b="1" dirty="0" err="1">
                <a:latin typeface="Arial" panose="020B0604020202020204" pitchFamily="34" charset="0"/>
                <a:cs typeface="Arial" panose="020B0604020202020204" pitchFamily="34" charset="0"/>
              </a:rPr>
              <a:t>Biological</a:t>
            </a:r>
            <a:r>
              <a:rPr lang="tr-TR" b="1" dirty="0">
                <a:latin typeface="Arial" panose="020B0604020202020204" pitchFamily="34" charset="0"/>
                <a:cs typeface="Arial" panose="020B0604020202020204" pitchFamily="34" charset="0"/>
              </a:rPr>
              <a:t> </a:t>
            </a:r>
            <a:endParaRPr lang="tr-TR" b="1" dirty="0" smtClean="0">
              <a:latin typeface="Arial" panose="020B0604020202020204" pitchFamily="34" charset="0"/>
              <a:cs typeface="Arial" panose="020B0604020202020204" pitchFamily="34" charset="0"/>
            </a:endParaRPr>
          </a:p>
          <a:p>
            <a:r>
              <a:rPr lang="tr-TR" dirty="0" err="1" smtClean="0">
                <a:latin typeface="Arial" panose="020B0604020202020204" pitchFamily="34" charset="0"/>
                <a:cs typeface="Arial" panose="020B0604020202020204" pitchFamily="34" charset="0"/>
              </a:rPr>
              <a:t>Tree</a:t>
            </a:r>
            <a:r>
              <a:rPr lang="tr-TR" dirty="0" smtClean="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rings</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width</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denstiy</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stable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isotope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compositions</a:t>
            </a:r>
            <a:r>
              <a:rPr lang="tr-TR" dirty="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a:p>
            <a:r>
              <a:rPr lang="tr-TR" dirty="0" err="1" smtClean="0">
                <a:latin typeface="Arial" panose="020B0604020202020204" pitchFamily="34" charset="0"/>
                <a:cs typeface="Arial" panose="020B0604020202020204" pitchFamily="34" charset="0"/>
              </a:rPr>
              <a:t>Pollen</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a:t>
            </a:r>
            <a:r>
              <a:rPr lang="tr-TR" dirty="0" err="1">
                <a:latin typeface="Arial" panose="020B0604020202020204" pitchFamily="34" charset="0"/>
                <a:cs typeface="Arial" panose="020B0604020202020204" pitchFamily="34" charset="0"/>
              </a:rPr>
              <a:t>type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relative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abundance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and</a:t>
            </a:r>
            <a:r>
              <a:rPr lang="tr-TR" dirty="0">
                <a:latin typeface="Arial" panose="020B0604020202020204" pitchFamily="34" charset="0"/>
                <a:cs typeface="Arial" panose="020B0604020202020204" pitchFamily="34" charset="0"/>
              </a:rPr>
              <a:t>/</a:t>
            </a:r>
            <a:r>
              <a:rPr lang="tr-TR" dirty="0" err="1">
                <a:latin typeface="Arial" panose="020B0604020202020204" pitchFamily="34" charset="0"/>
                <a:cs typeface="Arial" panose="020B0604020202020204" pitchFamily="34" charset="0"/>
              </a:rPr>
              <a:t>or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absolute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concentration</a:t>
            </a:r>
            <a:r>
              <a:rPr lang="tr-TR" dirty="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a:p>
            <a:r>
              <a:rPr lang="tr-TR" dirty="0" err="1" smtClean="0">
                <a:latin typeface="Arial" panose="020B0604020202020204" pitchFamily="34" charset="0"/>
                <a:cs typeface="Arial" panose="020B0604020202020204" pitchFamily="34" charset="0"/>
              </a:rPr>
              <a:t>Plant</a:t>
            </a:r>
            <a:r>
              <a:rPr lang="tr-TR" dirty="0" smtClean="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macrofossils</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age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and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distribution</a:t>
            </a:r>
            <a:r>
              <a:rPr lang="tr-TR" dirty="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a:p>
            <a:r>
              <a:rPr lang="tr-TR" dirty="0" err="1" smtClean="0">
                <a:latin typeface="Arial" panose="020B0604020202020204" pitchFamily="34" charset="0"/>
                <a:cs typeface="Arial" panose="020B0604020202020204" pitchFamily="34" charset="0"/>
              </a:rPr>
              <a:t>Insects</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a:t>
            </a:r>
            <a:r>
              <a:rPr lang="tr-TR" dirty="0" err="1">
                <a:latin typeface="Arial" panose="020B0604020202020204" pitchFamily="34" charset="0"/>
                <a:cs typeface="Arial" panose="020B0604020202020204" pitchFamily="34" charset="0"/>
              </a:rPr>
              <a:t>assemblage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characteristics</a:t>
            </a:r>
            <a:r>
              <a:rPr lang="tr-TR" dirty="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a:p>
            <a:r>
              <a:rPr lang="tr-TR" dirty="0" err="1" smtClean="0">
                <a:latin typeface="Arial" panose="020B0604020202020204" pitchFamily="34" charset="0"/>
                <a:cs typeface="Arial" panose="020B0604020202020204" pitchFamily="34" charset="0"/>
              </a:rPr>
              <a:t>Corals</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a:t>
            </a:r>
            <a:r>
              <a:rPr lang="tr-TR" dirty="0" err="1">
                <a:latin typeface="Arial" panose="020B0604020202020204" pitchFamily="34" charset="0"/>
                <a:cs typeface="Arial" panose="020B0604020202020204" pitchFamily="34" charset="0"/>
              </a:rPr>
              <a:t>geochemistry</a:t>
            </a:r>
            <a:r>
              <a:rPr lang="tr-TR" dirty="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a:p>
            <a:r>
              <a:rPr lang="tr-TR" dirty="0" err="1" smtClean="0">
                <a:latin typeface="Arial" panose="020B0604020202020204" pitchFamily="34" charset="0"/>
                <a:cs typeface="Arial" panose="020B0604020202020204" pitchFamily="34" charset="0"/>
              </a:rPr>
              <a:t>Diatoms</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ostracods</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and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other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biota</a:t>
            </a:r>
            <a:r>
              <a:rPr lang="tr-TR" dirty="0">
                <a:latin typeface="Arial" panose="020B0604020202020204" pitchFamily="34" charset="0"/>
                <a:cs typeface="Arial" panose="020B0604020202020204" pitchFamily="34" charset="0"/>
              </a:rPr>
              <a:t> in lake </a:t>
            </a:r>
            <a:r>
              <a:rPr lang="tr-TR" dirty="0" err="1">
                <a:latin typeface="Arial" panose="020B0604020202020204" pitchFamily="34" charset="0"/>
                <a:cs typeface="Arial" panose="020B0604020202020204" pitchFamily="34" charset="0"/>
              </a:rPr>
              <a:t>sediments</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assemblages</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abundance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and</a:t>
            </a:r>
            <a:r>
              <a:rPr lang="tr-TR" dirty="0">
                <a:latin typeface="Arial" panose="020B0604020202020204" pitchFamily="34" charset="0"/>
                <a:cs typeface="Arial" panose="020B0604020202020204" pitchFamily="34" charset="0"/>
              </a:rPr>
              <a:t>/</a:t>
            </a:r>
            <a:r>
              <a:rPr lang="tr-TR" dirty="0" err="1">
                <a:latin typeface="Arial" panose="020B0604020202020204" pitchFamily="34" charset="0"/>
                <a:cs typeface="Arial" panose="020B0604020202020204" pitchFamily="34" charset="0"/>
              </a:rPr>
              <a:t>or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geochmeistry</a:t>
            </a:r>
            <a:r>
              <a:rPr lang="tr-TR" dirty="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Modern </a:t>
            </a:r>
            <a:r>
              <a:rPr lang="tr-TR" dirty="0" err="1">
                <a:latin typeface="Arial" panose="020B0604020202020204" pitchFamily="34" charset="0"/>
                <a:cs typeface="Arial" panose="020B0604020202020204" pitchFamily="34" charset="0"/>
              </a:rPr>
              <a:t>population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distribution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refugia</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and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relict</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populations</a:t>
            </a:r>
            <a:r>
              <a:rPr lang="tr-TR" dirty="0">
                <a:latin typeface="Arial" panose="020B0604020202020204" pitchFamily="34" charset="0"/>
                <a:cs typeface="Arial" panose="020B0604020202020204" pitchFamily="34" charset="0"/>
              </a:rPr>
              <a:t> of </a:t>
            </a:r>
            <a:r>
              <a:rPr lang="tr-TR" dirty="0" err="1">
                <a:latin typeface="Arial" panose="020B0604020202020204" pitchFamily="34" charset="0"/>
                <a:cs typeface="Arial" panose="020B0604020202020204" pitchFamily="34" charset="0"/>
              </a:rPr>
              <a:t>plants</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and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animals</a:t>
            </a:r>
            <a:r>
              <a:rPr lang="tr-TR" dirty="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a:p>
            <a:endParaRPr lang="tr-TR" dirty="0" smtClean="0">
              <a:latin typeface="Arial" panose="020B0604020202020204" pitchFamily="34" charset="0"/>
              <a:cs typeface="Arial" panose="020B0604020202020204" pitchFamily="34" charset="0"/>
            </a:endParaRPr>
          </a:p>
          <a:p>
            <a:r>
              <a:rPr lang="tr-TR" b="1" dirty="0" err="1" smtClean="0">
                <a:latin typeface="Arial" panose="020B0604020202020204" pitchFamily="34" charset="0"/>
                <a:cs typeface="Arial" panose="020B0604020202020204" pitchFamily="34" charset="0"/>
              </a:rPr>
              <a:t>Historical</a:t>
            </a:r>
            <a:r>
              <a:rPr lang="tr-TR" b="1" dirty="0" smtClean="0">
                <a:latin typeface="Arial" panose="020B0604020202020204" pitchFamily="34" charset="0"/>
                <a:cs typeface="Arial" panose="020B0604020202020204" pitchFamily="34" charset="0"/>
              </a:rPr>
              <a:t> </a:t>
            </a:r>
          </a:p>
          <a:p>
            <a:r>
              <a:rPr lang="tr-TR" dirty="0" err="1" smtClean="0">
                <a:latin typeface="Arial" panose="020B0604020202020204" pitchFamily="34" charset="0"/>
                <a:cs typeface="Arial" panose="020B0604020202020204" pitchFamily="34" charset="0"/>
              </a:rPr>
              <a:t>Written</a:t>
            </a:r>
            <a:r>
              <a:rPr lang="tr-TR" dirty="0" smtClean="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records</a:t>
            </a:r>
            <a:r>
              <a:rPr lang="tr-TR" dirty="0">
                <a:latin typeface="Arial" panose="020B0604020202020204" pitchFamily="34" charset="0"/>
                <a:cs typeface="Arial" panose="020B0604020202020204" pitchFamily="34" charset="0"/>
              </a:rPr>
              <a:t> of </a:t>
            </a:r>
            <a:r>
              <a:rPr lang="tr-TR" dirty="0" err="1">
                <a:latin typeface="Arial" panose="020B0604020202020204" pitchFamily="34" charset="0"/>
                <a:cs typeface="Arial" panose="020B0604020202020204" pitchFamily="34" charset="0"/>
              </a:rPr>
              <a:t>environmental</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indicators</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parameteorological</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phenomena</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Phenological</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records</a:t>
            </a:r>
            <a:r>
              <a:rPr lang="tr-TR" dirty="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a:p>
            <a:r>
              <a:rPr lang="tr-TR" dirty="0" err="1" smtClean="0">
                <a:latin typeface="Arial" panose="020B0604020202020204" pitchFamily="34" charset="0"/>
                <a:cs typeface="Arial" panose="020B0604020202020204" pitchFamily="34" charset="0"/>
              </a:rPr>
              <a:t>Principle</a:t>
            </a:r>
            <a:r>
              <a:rPr lang="tr-TR" dirty="0" smtClean="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sources</a:t>
            </a:r>
            <a:r>
              <a:rPr lang="tr-TR" dirty="0">
                <a:latin typeface="Arial" panose="020B0604020202020204" pitchFamily="34" charset="0"/>
                <a:cs typeface="Arial" panose="020B0604020202020204" pitchFamily="34" charset="0"/>
              </a:rPr>
              <a:t> of </a:t>
            </a:r>
            <a:r>
              <a:rPr lang="tr-TR" dirty="0" err="1">
                <a:latin typeface="Arial" panose="020B0604020202020204" pitchFamily="34" charset="0"/>
                <a:cs typeface="Arial" panose="020B0604020202020204" pitchFamily="34" charset="0"/>
              </a:rPr>
              <a:t>proxy</a:t>
            </a:r>
            <a:r>
              <a:rPr lang="tr-TR" dirty="0">
                <a:latin typeface="Arial" panose="020B0604020202020204" pitchFamily="34" charset="0"/>
                <a:cs typeface="Arial" panose="020B0604020202020204" pitchFamily="34" charset="0"/>
              </a:rPr>
              <a:t> data </a:t>
            </a:r>
            <a:r>
              <a:rPr lang="tr-TR" dirty="0" err="1">
                <a:latin typeface="Arial" panose="020B0604020202020204" pitchFamily="34" charset="0"/>
                <a:cs typeface="Arial" panose="020B0604020202020204" pitchFamily="34" charset="0"/>
              </a:rPr>
              <a:t>for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paleoclimatic</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reconstructions</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277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t>
            </a:r>
            <a:endParaRPr lang="tr-TR"/>
          </a:p>
        </p:txBody>
      </p:sp>
      <p:pic>
        <p:nvPicPr>
          <p:cNvPr id="4" name="İçerik Yer Tutucusu 3"/>
          <p:cNvPicPr>
            <a:picLocks noGrp="1" noChangeAspect="1"/>
          </p:cNvPicPr>
          <p:nvPr>
            <p:ph idx="1"/>
          </p:nvPr>
        </p:nvPicPr>
        <p:blipFill>
          <a:blip r:embed="rId2"/>
          <a:stretch>
            <a:fillRect/>
          </a:stretch>
        </p:blipFill>
        <p:spPr>
          <a:xfrm>
            <a:off x="457200" y="692696"/>
            <a:ext cx="6480720" cy="3850376"/>
          </a:xfrm>
          <a:prstGeom prst="rect">
            <a:avLst/>
          </a:prstGeom>
        </p:spPr>
      </p:pic>
      <p:pic>
        <p:nvPicPr>
          <p:cNvPr id="5" name="Resim 4"/>
          <p:cNvPicPr>
            <a:picLocks noChangeAspect="1"/>
          </p:cNvPicPr>
          <p:nvPr/>
        </p:nvPicPr>
        <p:blipFill>
          <a:blip r:embed="rId3"/>
          <a:stretch>
            <a:fillRect/>
          </a:stretch>
        </p:blipFill>
        <p:spPr>
          <a:xfrm>
            <a:off x="4947195" y="4577274"/>
            <a:ext cx="3981450" cy="1695450"/>
          </a:xfrm>
          <a:prstGeom prst="rect">
            <a:avLst/>
          </a:prstGeom>
        </p:spPr>
      </p:pic>
    </p:spTree>
    <p:extLst>
      <p:ext uri="{BB962C8B-B14F-4D97-AF65-F5344CB8AC3E}">
        <p14:creationId xmlns:p14="http://schemas.microsoft.com/office/powerpoint/2010/main" val="2988982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PALEOİKLİM ANALİZİ YAPILIRKEN İZLENEN </a:t>
            </a:r>
            <a:r>
              <a:rPr lang="tr-TR" b="1" dirty="0" smtClean="0"/>
              <a:t>ADIMLAR </a:t>
            </a:r>
            <a:endParaRPr lang="tr-TR" dirty="0"/>
          </a:p>
        </p:txBody>
      </p:sp>
      <p:sp>
        <p:nvSpPr>
          <p:cNvPr id="3" name="İçerik Yer Tutucusu 2"/>
          <p:cNvSpPr>
            <a:spLocks noGrp="1"/>
          </p:cNvSpPr>
          <p:nvPr>
            <p:ph idx="1"/>
          </p:nvPr>
        </p:nvSpPr>
        <p:spPr/>
        <p:txBody>
          <a:bodyPr>
            <a:normAutofit fontScale="70000" lnSpcReduction="20000"/>
          </a:bodyPr>
          <a:lstStyle/>
          <a:p>
            <a:r>
              <a:rPr lang="tr-TR" dirty="0"/>
              <a:t>VERİ TOPLAMA </a:t>
            </a:r>
            <a:endParaRPr lang="tr-TR" dirty="0" smtClean="0"/>
          </a:p>
          <a:p>
            <a:pPr lvl="1"/>
            <a:r>
              <a:rPr lang="tr-TR" dirty="0" smtClean="0"/>
              <a:t>SAHA </a:t>
            </a:r>
            <a:r>
              <a:rPr lang="tr-TR" dirty="0"/>
              <a:t>ÇALIŞMALARI </a:t>
            </a:r>
            <a:endParaRPr lang="tr-TR" dirty="0" smtClean="0"/>
          </a:p>
          <a:p>
            <a:pPr lvl="1"/>
            <a:r>
              <a:rPr lang="tr-TR" dirty="0" smtClean="0"/>
              <a:t>GÖZLEMLER </a:t>
            </a:r>
          </a:p>
          <a:p>
            <a:pPr lvl="1"/>
            <a:r>
              <a:rPr lang="tr-TR" dirty="0" smtClean="0"/>
              <a:t>SAHA </a:t>
            </a:r>
            <a:r>
              <a:rPr lang="tr-TR" dirty="0"/>
              <a:t>ANALİZLERİ </a:t>
            </a:r>
            <a:endParaRPr lang="tr-TR" dirty="0" smtClean="0"/>
          </a:p>
          <a:p>
            <a:r>
              <a:rPr lang="tr-TR" dirty="0" smtClean="0"/>
              <a:t>LABORATUAR </a:t>
            </a:r>
            <a:r>
              <a:rPr lang="tr-TR" dirty="0"/>
              <a:t>ANALİZLERİ/ÖLÇÜMLERİ </a:t>
            </a:r>
            <a:endParaRPr lang="tr-TR" dirty="0" smtClean="0"/>
          </a:p>
          <a:p>
            <a:pPr lvl="1"/>
            <a:r>
              <a:rPr lang="tr-TR" dirty="0" smtClean="0"/>
              <a:t>YAŞLANDIRMA </a:t>
            </a:r>
            <a:r>
              <a:rPr lang="tr-TR" dirty="0"/>
              <a:t>TEKNİKLERİNİN UYGULANMASI </a:t>
            </a:r>
            <a:endParaRPr lang="tr-TR" dirty="0" smtClean="0"/>
          </a:p>
          <a:p>
            <a:pPr lvl="1"/>
            <a:r>
              <a:rPr lang="tr-TR" dirty="0" smtClean="0"/>
              <a:t>JEOKİMYASAL </a:t>
            </a:r>
            <a:r>
              <a:rPr lang="tr-TR" dirty="0"/>
              <a:t>ÇALIŞMALAR </a:t>
            </a:r>
            <a:endParaRPr lang="tr-TR" dirty="0" smtClean="0"/>
          </a:p>
          <a:p>
            <a:pPr lvl="1"/>
            <a:r>
              <a:rPr lang="tr-TR" dirty="0" smtClean="0"/>
              <a:t>POLLEN </a:t>
            </a:r>
            <a:r>
              <a:rPr lang="tr-TR" dirty="0"/>
              <a:t>ANALİZLERİ </a:t>
            </a:r>
            <a:endParaRPr lang="tr-TR" dirty="0" smtClean="0"/>
          </a:p>
          <a:p>
            <a:pPr lvl="1"/>
            <a:r>
              <a:rPr lang="tr-TR" dirty="0" smtClean="0"/>
              <a:t>DENDROKLİMATOLOJİ </a:t>
            </a:r>
          </a:p>
          <a:p>
            <a:pPr lvl="1"/>
            <a:r>
              <a:rPr lang="tr-TR" dirty="0" smtClean="0"/>
              <a:t>ARKEOLOJİK </a:t>
            </a:r>
            <a:r>
              <a:rPr lang="tr-TR" dirty="0"/>
              <a:t>ÇALIŞMALAR </a:t>
            </a:r>
            <a:endParaRPr lang="tr-TR" dirty="0" smtClean="0"/>
          </a:p>
          <a:p>
            <a:r>
              <a:rPr lang="tr-TR" dirty="0" smtClean="0"/>
              <a:t>ANALİZ </a:t>
            </a:r>
            <a:r>
              <a:rPr lang="tr-TR" dirty="0"/>
              <a:t>SONUÇLARININ YORUMLANMASI </a:t>
            </a:r>
            <a:endParaRPr lang="tr-TR" dirty="0" smtClean="0"/>
          </a:p>
          <a:p>
            <a:r>
              <a:rPr lang="tr-TR" dirty="0" smtClean="0"/>
              <a:t>CLIMAP </a:t>
            </a:r>
            <a:r>
              <a:rPr lang="tr-TR" dirty="0"/>
              <a:t>HAZIRLANMASI </a:t>
            </a:r>
            <a:endParaRPr lang="tr-TR" dirty="0" smtClean="0"/>
          </a:p>
          <a:p>
            <a:r>
              <a:rPr lang="tr-TR" dirty="0" smtClean="0"/>
              <a:t>İSTATİKSEL </a:t>
            </a:r>
            <a:r>
              <a:rPr lang="tr-TR" dirty="0"/>
              <a:t>VERİ HAZIRLANMASI </a:t>
            </a:r>
            <a:endParaRPr lang="tr-TR" dirty="0" smtClean="0"/>
          </a:p>
          <a:p>
            <a:r>
              <a:rPr lang="tr-TR" dirty="0" smtClean="0"/>
              <a:t>MODELLEME </a:t>
            </a:r>
            <a:r>
              <a:rPr lang="tr-TR" dirty="0"/>
              <a:t>YAPILMASI</a:t>
            </a:r>
          </a:p>
        </p:txBody>
      </p:sp>
    </p:spTree>
    <p:extLst>
      <p:ext uri="{BB962C8B-B14F-4D97-AF65-F5344CB8AC3E}">
        <p14:creationId xmlns:p14="http://schemas.microsoft.com/office/powerpoint/2010/main" val="2607708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174625" y="117475"/>
            <a:ext cx="8969375" cy="669925"/>
          </a:xfrm>
        </p:spPr>
        <p:txBody>
          <a:bodyPr/>
          <a:lstStyle/>
          <a:p>
            <a:pPr eaLnBrk="1" hangingPunct="1"/>
            <a:r>
              <a:rPr lang="tr-TR" altLang="tr-TR" sz="3200" dirty="0" smtClean="0">
                <a:solidFill>
                  <a:srgbClr val="CC0000"/>
                </a:solidFill>
                <a:latin typeface="Comic Sans MS" panose="030F0702030302020204" pitchFamily="66" charset="0"/>
              </a:rPr>
              <a:t>İklim değişikliğinin nedenleri</a:t>
            </a:r>
            <a:endParaRPr lang="en-US" altLang="tr-TR" sz="3200" dirty="0" smtClean="0">
              <a:solidFill>
                <a:srgbClr val="CC0000"/>
              </a:solidFill>
              <a:latin typeface="Comic Sans MS" panose="030F0702030302020204" pitchFamily="66" charset="0"/>
            </a:endParaRPr>
          </a:p>
        </p:txBody>
      </p:sp>
      <p:sp>
        <p:nvSpPr>
          <p:cNvPr id="31747" name="Text Box 3"/>
          <p:cNvSpPr txBox="1">
            <a:spLocks noChangeArrowheads="1"/>
          </p:cNvSpPr>
          <p:nvPr/>
        </p:nvSpPr>
        <p:spPr bwMode="auto">
          <a:xfrm>
            <a:off x="501650" y="855663"/>
            <a:ext cx="82184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tr-TR" altLang="tr-TR"/>
          </a:p>
        </p:txBody>
      </p:sp>
      <p:pic>
        <p:nvPicPr>
          <p:cNvPr id="31748" name="Picture 4" descr="figure 0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17563"/>
            <a:ext cx="8534400" cy="582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7" name="Rectangle 5"/>
          <p:cNvSpPr>
            <a:spLocks noChangeArrowheads="1"/>
          </p:cNvSpPr>
          <p:nvPr/>
        </p:nvSpPr>
        <p:spPr bwMode="auto">
          <a:xfrm>
            <a:off x="4737100" y="1201738"/>
            <a:ext cx="2132013" cy="5030787"/>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92521" name="Rectangle 9"/>
          <p:cNvSpPr>
            <a:spLocks noChangeArrowheads="1"/>
          </p:cNvSpPr>
          <p:nvPr/>
        </p:nvSpPr>
        <p:spPr bwMode="auto">
          <a:xfrm>
            <a:off x="6938963" y="1190625"/>
            <a:ext cx="1820862" cy="5030788"/>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92522" name="Rectangle 10"/>
          <p:cNvSpPr>
            <a:spLocks noChangeArrowheads="1"/>
          </p:cNvSpPr>
          <p:nvPr/>
        </p:nvSpPr>
        <p:spPr bwMode="auto">
          <a:xfrm>
            <a:off x="2770188" y="1196975"/>
            <a:ext cx="1900237" cy="5030788"/>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92523" name="Rectangle 11"/>
          <p:cNvSpPr>
            <a:spLocks noChangeArrowheads="1"/>
          </p:cNvSpPr>
          <p:nvPr/>
        </p:nvSpPr>
        <p:spPr bwMode="auto">
          <a:xfrm>
            <a:off x="473075" y="1184275"/>
            <a:ext cx="2227263" cy="5030788"/>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31753" name="Text Box 12"/>
          <p:cNvSpPr txBox="1">
            <a:spLocks noChangeArrowheads="1"/>
          </p:cNvSpPr>
          <p:nvPr/>
        </p:nvSpPr>
        <p:spPr bwMode="auto">
          <a:xfrm>
            <a:off x="966788" y="6265863"/>
            <a:ext cx="1507144" cy="369332"/>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tr-TR" b="1" dirty="0">
                <a:solidFill>
                  <a:srgbClr val="0000FF"/>
                </a:solidFill>
                <a:latin typeface="Comic Sans MS" panose="030F0702030302020204" pitchFamily="66" charset="0"/>
              </a:rPr>
              <a:t>A. </a:t>
            </a:r>
            <a:r>
              <a:rPr lang="tr-TR" altLang="tr-TR" b="1" dirty="0" smtClean="0">
                <a:solidFill>
                  <a:srgbClr val="0000FF"/>
                </a:solidFill>
                <a:latin typeface="Comic Sans MS" panose="030F0702030302020204" pitchFamily="66" charset="0"/>
              </a:rPr>
              <a:t>Tektonik</a:t>
            </a:r>
            <a:endParaRPr lang="en-US" altLang="tr-TR" b="1" dirty="0">
              <a:solidFill>
                <a:srgbClr val="0000FF"/>
              </a:solidFill>
              <a:latin typeface="Comic Sans MS" panose="030F0702030302020204" pitchFamily="66" charset="0"/>
            </a:endParaRPr>
          </a:p>
        </p:txBody>
      </p:sp>
      <p:sp>
        <p:nvSpPr>
          <p:cNvPr id="31754" name="Text Box 13"/>
          <p:cNvSpPr txBox="1">
            <a:spLocks noChangeArrowheads="1"/>
          </p:cNvSpPr>
          <p:nvPr/>
        </p:nvSpPr>
        <p:spPr bwMode="auto">
          <a:xfrm>
            <a:off x="4802188" y="6270625"/>
            <a:ext cx="2316162" cy="366713"/>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tr-TR" b="1">
                <a:solidFill>
                  <a:srgbClr val="0000FF"/>
                </a:solidFill>
                <a:latin typeface="Comic Sans MS" panose="030F0702030302020204" pitchFamily="66" charset="0"/>
              </a:rPr>
              <a:t>C.      ??              </a:t>
            </a:r>
          </a:p>
        </p:txBody>
      </p:sp>
      <p:sp>
        <p:nvSpPr>
          <p:cNvPr id="31755" name="Text Box 14"/>
          <p:cNvSpPr txBox="1">
            <a:spLocks noChangeArrowheads="1"/>
          </p:cNvSpPr>
          <p:nvPr/>
        </p:nvSpPr>
        <p:spPr bwMode="auto">
          <a:xfrm>
            <a:off x="3098800" y="6270625"/>
            <a:ext cx="1499128" cy="646331"/>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tr-TR" b="1" dirty="0">
                <a:solidFill>
                  <a:srgbClr val="0000FF"/>
                </a:solidFill>
                <a:latin typeface="Comic Sans MS" panose="030F0702030302020204" pitchFamily="66" charset="0"/>
              </a:rPr>
              <a:t>B. </a:t>
            </a:r>
            <a:r>
              <a:rPr lang="tr-TR" altLang="tr-TR" b="1" dirty="0" smtClean="0">
                <a:solidFill>
                  <a:srgbClr val="0000FF"/>
                </a:solidFill>
                <a:latin typeface="Comic Sans MS" panose="030F0702030302020204" pitchFamily="66" charset="0"/>
              </a:rPr>
              <a:t>Yörünge </a:t>
            </a:r>
          </a:p>
          <a:p>
            <a:pPr eaLnBrk="1" hangingPunct="1"/>
            <a:r>
              <a:rPr lang="tr-TR" altLang="tr-TR" b="1" dirty="0">
                <a:solidFill>
                  <a:srgbClr val="0000FF"/>
                </a:solidFill>
                <a:latin typeface="Comic Sans MS" panose="030F0702030302020204" pitchFamily="66" charset="0"/>
              </a:rPr>
              <a:t>(</a:t>
            </a:r>
            <a:r>
              <a:rPr lang="en-US" altLang="tr-TR" b="1" dirty="0" smtClean="0">
                <a:solidFill>
                  <a:srgbClr val="0000FF"/>
                </a:solidFill>
                <a:latin typeface="Comic Sans MS" panose="030F0702030302020204" pitchFamily="66" charset="0"/>
              </a:rPr>
              <a:t>Orbital</a:t>
            </a:r>
            <a:r>
              <a:rPr lang="tr-TR" altLang="tr-TR" b="1" dirty="0" smtClean="0">
                <a:solidFill>
                  <a:srgbClr val="0000FF"/>
                </a:solidFill>
                <a:latin typeface="Comic Sans MS" panose="030F0702030302020204" pitchFamily="66" charset="0"/>
              </a:rPr>
              <a:t>)</a:t>
            </a:r>
            <a:endParaRPr lang="en-US" altLang="tr-TR" b="1" dirty="0">
              <a:solidFill>
                <a:srgbClr val="0000FF"/>
              </a:solidFill>
              <a:latin typeface="Comic Sans MS" panose="030F0702030302020204" pitchFamily="66" charset="0"/>
            </a:endParaRPr>
          </a:p>
        </p:txBody>
      </p:sp>
      <p:sp>
        <p:nvSpPr>
          <p:cNvPr id="31756" name="Text Box 15"/>
          <p:cNvSpPr txBox="1">
            <a:spLocks noChangeArrowheads="1"/>
          </p:cNvSpPr>
          <p:nvPr/>
        </p:nvSpPr>
        <p:spPr bwMode="auto">
          <a:xfrm>
            <a:off x="7316788" y="6273800"/>
            <a:ext cx="1690687" cy="366713"/>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tr-TR" b="1">
                <a:solidFill>
                  <a:srgbClr val="0000FF"/>
                </a:solidFill>
                <a:latin typeface="Comic Sans MS" panose="030F0702030302020204" pitchFamily="66" charset="0"/>
              </a:rPr>
              <a:t>D.   ??         </a:t>
            </a:r>
          </a:p>
        </p:txBody>
      </p:sp>
    </p:spTree>
    <p:extLst>
      <p:ext uri="{BB962C8B-B14F-4D97-AF65-F5344CB8AC3E}">
        <p14:creationId xmlns:p14="http://schemas.microsoft.com/office/powerpoint/2010/main" val="97011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5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5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25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7" grpId="0" animBg="1"/>
      <p:bldP spid="192521" grpId="0" animBg="1"/>
      <p:bldP spid="192522" grpId="0" animBg="1"/>
      <p:bldP spid="1925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062039" y="0"/>
            <a:ext cx="5019921" cy="6858000"/>
          </a:xfrm>
          <a:prstGeom prst="rect">
            <a:avLst/>
          </a:prstGeom>
        </p:spPr>
      </p:pic>
    </p:spTree>
    <p:extLst>
      <p:ext uri="{BB962C8B-B14F-4D97-AF65-F5344CB8AC3E}">
        <p14:creationId xmlns:p14="http://schemas.microsoft.com/office/powerpoint/2010/main" val="986588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Ders KONULARI</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251520" y="980728"/>
            <a:ext cx="8568952" cy="5877272"/>
          </a:xfrm>
          <a:solidFill>
            <a:schemeClr val="accent5">
              <a:lumMod val="40000"/>
              <a:lumOff val="60000"/>
            </a:schemeClr>
          </a:solidFill>
          <a:scene3d>
            <a:camera prst="orthographicFront"/>
            <a:lightRig rig="threePt" dir="t"/>
          </a:scene3d>
          <a:sp3d>
            <a:bevelT prst="angle"/>
          </a:sp3d>
        </p:spPr>
        <p:txBody>
          <a:bodyPr anchor="t">
            <a:normAutofit fontScale="70000" lnSpcReduction="20000"/>
          </a:bodyPr>
          <a:lstStyle/>
          <a:p>
            <a:pPr marL="342900" indent="-342900">
              <a:lnSpc>
                <a:spcPct val="150000"/>
              </a:lnSpc>
              <a:spcBef>
                <a:spcPts val="0"/>
              </a:spcBef>
              <a:buFontTx/>
              <a:buChar char="-"/>
            </a:pPr>
            <a:r>
              <a:rPr lang="tr-TR" dirty="0" smtClean="0">
                <a:solidFill>
                  <a:srgbClr val="FF0000"/>
                </a:solidFill>
                <a:latin typeface="Arial" panose="020B0604020202020204" pitchFamily="34" charset="0"/>
                <a:cs typeface="Arial" panose="020B0604020202020204" pitchFamily="34" charset="0"/>
              </a:rPr>
              <a:t>Dersin tanıtılması - Dünya İklim Sistemi ve Bileşenleri Hakkında Genel Bilgiler</a:t>
            </a:r>
          </a:p>
          <a:p>
            <a:pPr marL="342900" indent="-342900">
              <a:lnSpc>
                <a:spcPct val="150000"/>
              </a:lnSpc>
              <a:spcBef>
                <a:spcPts val="0"/>
              </a:spcBef>
              <a:buFontTx/>
              <a:buChar char="-"/>
            </a:pPr>
            <a:r>
              <a:rPr lang="tr-TR" dirty="0" smtClean="0">
                <a:solidFill>
                  <a:srgbClr val="FF0000"/>
                </a:solidFill>
                <a:latin typeface="Arial" panose="020B0604020202020204" pitchFamily="34" charset="0"/>
                <a:cs typeface="Arial" panose="020B0604020202020204" pitchFamily="34" charset="0"/>
              </a:rPr>
              <a:t>Plaka </a:t>
            </a:r>
            <a:r>
              <a:rPr lang="tr-TR" dirty="0">
                <a:solidFill>
                  <a:srgbClr val="FF0000"/>
                </a:solidFill>
                <a:latin typeface="Arial" panose="020B0604020202020204" pitchFamily="34" charset="0"/>
                <a:cs typeface="Arial" panose="020B0604020202020204" pitchFamily="34" charset="0"/>
              </a:rPr>
              <a:t>Tektoniği ve İklim Değişimlerinin </a:t>
            </a:r>
            <a:r>
              <a:rPr lang="tr-TR" dirty="0" smtClean="0">
                <a:solidFill>
                  <a:srgbClr val="FF0000"/>
                </a:solidFill>
                <a:latin typeface="Arial" panose="020B0604020202020204" pitchFamily="34" charset="0"/>
                <a:cs typeface="Arial" panose="020B0604020202020204" pitchFamily="34" charset="0"/>
              </a:rPr>
              <a:t>İlişkisi</a:t>
            </a:r>
          </a:p>
          <a:p>
            <a:pPr marL="342900" indent="-342900">
              <a:lnSpc>
                <a:spcPct val="150000"/>
              </a:lnSpc>
              <a:spcBef>
                <a:spcPts val="0"/>
              </a:spcBef>
              <a:buFontTx/>
              <a:buChar char="-"/>
            </a:pPr>
            <a:r>
              <a:rPr lang="tr-TR" dirty="0" err="1" smtClean="0">
                <a:solidFill>
                  <a:srgbClr val="FF0000"/>
                </a:solidFill>
                <a:latin typeface="Arial" panose="020B0604020202020204" pitchFamily="34" charset="0"/>
                <a:cs typeface="Arial" panose="020B0604020202020204" pitchFamily="34" charset="0"/>
              </a:rPr>
              <a:t>Paleomagnetizm</a:t>
            </a:r>
            <a:r>
              <a:rPr lang="tr-TR" dirty="0">
                <a:solidFill>
                  <a:srgbClr val="FF0000"/>
                </a:solidFill>
                <a:latin typeface="Arial" panose="020B0604020202020204" pitchFamily="34" charset="0"/>
                <a:cs typeface="Arial" panose="020B0604020202020204" pitchFamily="34" charset="0"/>
              </a:rPr>
              <a:t>, Yaşlandırma Yöntemleri (Radyoaktif İzotoplar ve diğerleri)</a:t>
            </a:r>
            <a:r>
              <a:rPr lang="tr-TR" b="1" dirty="0" smtClean="0">
                <a:solidFill>
                  <a:srgbClr val="FF0000"/>
                </a:solidFill>
                <a:latin typeface="Arial" panose="020B0604020202020204" pitchFamily="34" charset="0"/>
                <a:cs typeface="Arial" panose="020B0604020202020204" pitchFamily="34" charset="0"/>
              </a:rPr>
              <a:t>             </a:t>
            </a:r>
          </a:p>
          <a:p>
            <a:pPr marL="342900" indent="-342900">
              <a:lnSpc>
                <a:spcPct val="150000"/>
              </a:lnSpc>
              <a:spcBef>
                <a:spcPts val="0"/>
              </a:spcBef>
              <a:buFontTx/>
              <a:buChar char="-"/>
            </a:pPr>
            <a:r>
              <a:rPr lang="tr-TR" dirty="0" err="1" smtClean="0">
                <a:solidFill>
                  <a:srgbClr val="FF0000"/>
                </a:solidFill>
                <a:latin typeface="Arial" panose="020B0604020202020204" pitchFamily="34" charset="0"/>
                <a:cs typeface="Arial" panose="020B0604020202020204" pitchFamily="34" charset="0"/>
              </a:rPr>
              <a:t>Paleoiklim</a:t>
            </a:r>
            <a:r>
              <a:rPr lang="tr-TR" dirty="0" smtClean="0">
                <a:solidFill>
                  <a:srgbClr val="FF0000"/>
                </a:solidFill>
                <a:latin typeface="Arial" panose="020B0604020202020204" pitchFamily="34" charset="0"/>
                <a:cs typeface="Arial" panose="020B0604020202020204" pitchFamily="34" charset="0"/>
              </a:rPr>
              <a:t> </a:t>
            </a:r>
            <a:r>
              <a:rPr lang="tr-TR" dirty="0">
                <a:solidFill>
                  <a:srgbClr val="FF0000"/>
                </a:solidFill>
                <a:latin typeface="Arial" panose="020B0604020202020204" pitchFamily="34" charset="0"/>
                <a:cs typeface="Arial" panose="020B0604020202020204" pitchFamily="34" charset="0"/>
              </a:rPr>
              <a:t>Çalışmalarında </a:t>
            </a:r>
            <a:r>
              <a:rPr lang="tr-TR" dirty="0" err="1">
                <a:solidFill>
                  <a:srgbClr val="FF0000"/>
                </a:solidFill>
                <a:latin typeface="Arial" panose="020B0604020202020204" pitchFamily="34" charset="0"/>
                <a:cs typeface="Arial" panose="020B0604020202020204" pitchFamily="34" charset="0"/>
              </a:rPr>
              <a:t>Duraylı</a:t>
            </a:r>
            <a:r>
              <a:rPr lang="tr-TR" dirty="0">
                <a:solidFill>
                  <a:srgbClr val="FF0000"/>
                </a:solidFill>
                <a:latin typeface="Arial" panose="020B0604020202020204" pitchFamily="34" charset="0"/>
                <a:cs typeface="Arial" panose="020B0604020202020204" pitchFamily="34" charset="0"/>
              </a:rPr>
              <a:t> İzotop Uygulamaları (Oksijen, Karbon vd</a:t>
            </a:r>
            <a:r>
              <a:rPr lang="tr-TR" dirty="0" smtClean="0">
                <a:solidFill>
                  <a:srgbClr val="FF0000"/>
                </a:solidFill>
                <a:latin typeface="Arial" panose="020B0604020202020204" pitchFamily="34" charset="0"/>
                <a:cs typeface="Arial" panose="020B0604020202020204" pitchFamily="34" charset="0"/>
              </a:rPr>
              <a:t>.,</a:t>
            </a:r>
          </a:p>
          <a:p>
            <a:pPr marL="342900" indent="-342900">
              <a:lnSpc>
                <a:spcPct val="150000"/>
              </a:lnSpc>
              <a:spcBef>
                <a:spcPts val="0"/>
              </a:spcBef>
              <a:buFontTx/>
              <a:buChar char="-"/>
            </a:pPr>
            <a:r>
              <a:rPr lang="tr-TR" dirty="0" err="1" smtClean="0">
                <a:solidFill>
                  <a:srgbClr val="FF0000"/>
                </a:solidFill>
                <a:latin typeface="Arial" panose="020B0604020202020204" pitchFamily="34" charset="0"/>
                <a:cs typeface="Arial" panose="020B0604020202020204" pitchFamily="34" charset="0"/>
              </a:rPr>
              <a:t>Paleoiklimsel</a:t>
            </a:r>
            <a:r>
              <a:rPr lang="tr-TR" dirty="0" smtClean="0">
                <a:solidFill>
                  <a:srgbClr val="FF0000"/>
                </a:solidFill>
                <a:latin typeface="Arial" panose="020B0604020202020204" pitchFamily="34" charset="0"/>
                <a:cs typeface="Arial" panose="020B0604020202020204" pitchFamily="34" charset="0"/>
              </a:rPr>
              <a:t> </a:t>
            </a:r>
            <a:r>
              <a:rPr lang="tr-TR" dirty="0">
                <a:solidFill>
                  <a:srgbClr val="FF0000"/>
                </a:solidFill>
                <a:latin typeface="Arial" panose="020B0604020202020204" pitchFamily="34" charset="0"/>
                <a:cs typeface="Arial" panose="020B0604020202020204" pitchFamily="34" charset="0"/>
              </a:rPr>
              <a:t>kanıtların Değerlendirilmesi – Denizel = </a:t>
            </a:r>
            <a:r>
              <a:rPr lang="en-US" dirty="0" err="1">
                <a:solidFill>
                  <a:srgbClr val="FF0000"/>
                </a:solidFill>
                <a:latin typeface="Arial" panose="020B0604020202020204" pitchFamily="34" charset="0"/>
                <a:cs typeface="Arial" panose="020B0604020202020204" pitchFamily="34" charset="0"/>
              </a:rPr>
              <a:t>Sedimanlar</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Bentik</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ve</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Planktonik</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Foraminiferler</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ve</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Mercanlar</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Karasal</a:t>
            </a:r>
            <a:r>
              <a:rPr lang="en-US" dirty="0">
                <a:solidFill>
                  <a:srgbClr val="FF0000"/>
                </a:solidFill>
                <a:latin typeface="Arial" panose="020B0604020202020204" pitchFamily="34" charset="0"/>
                <a:cs typeface="Arial" panose="020B0604020202020204" pitchFamily="34" charset="0"/>
              </a:rPr>
              <a:t> = </a:t>
            </a:r>
            <a:r>
              <a:rPr lang="en-US" dirty="0" err="1">
                <a:solidFill>
                  <a:srgbClr val="FF0000"/>
                </a:solidFill>
                <a:latin typeface="Arial" panose="020B0604020202020204" pitchFamily="34" charset="0"/>
                <a:cs typeface="Arial" panose="020B0604020202020204" pitchFamily="34" charset="0"/>
              </a:rPr>
              <a:t>Buz</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Karotları</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Pollenler</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Ağaç</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Halkaları</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Sarkıt</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ve</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Dikitler</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ve</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Gölsel</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Sedimanlar</a:t>
            </a:r>
            <a:r>
              <a:rPr lang="en-US" dirty="0" smtClean="0">
                <a:solidFill>
                  <a:srgbClr val="FF0000"/>
                </a:solidFill>
                <a:latin typeface="Arial" panose="020B0604020202020204" pitchFamily="34" charset="0"/>
                <a:cs typeface="Arial" panose="020B0604020202020204" pitchFamily="34" charset="0"/>
              </a:rPr>
              <a:t>)</a:t>
            </a:r>
            <a:endParaRPr lang="tr-TR" dirty="0" smtClean="0">
              <a:solidFill>
                <a:srgbClr val="FF0000"/>
              </a:solidFill>
              <a:latin typeface="Arial" panose="020B0604020202020204" pitchFamily="34" charset="0"/>
              <a:cs typeface="Arial" panose="020B0604020202020204" pitchFamily="34" charset="0"/>
            </a:endParaRPr>
          </a:p>
          <a:p>
            <a:pPr marL="342900" indent="-342900">
              <a:lnSpc>
                <a:spcPct val="150000"/>
              </a:lnSpc>
              <a:spcBef>
                <a:spcPts val="0"/>
              </a:spcBef>
              <a:buFontTx/>
              <a:buChar char="-"/>
            </a:pPr>
            <a:endParaRPr lang="tr-TR" dirty="0" smtClean="0">
              <a:solidFill>
                <a:srgbClr val="FF0000"/>
              </a:solidFill>
              <a:latin typeface="Arial" panose="020B0604020202020204" pitchFamily="34" charset="0"/>
              <a:cs typeface="Arial" panose="020B0604020202020204" pitchFamily="34" charset="0"/>
            </a:endParaRPr>
          </a:p>
          <a:p>
            <a:pPr marL="342900" indent="-342900">
              <a:lnSpc>
                <a:spcPct val="150000"/>
              </a:lnSpc>
              <a:spcBef>
                <a:spcPts val="0"/>
              </a:spcBef>
              <a:buFontTx/>
              <a:buChar char="-"/>
            </a:pPr>
            <a:r>
              <a:rPr lang="tr-TR" b="1" dirty="0" smtClean="0">
                <a:solidFill>
                  <a:schemeClr val="tx1"/>
                </a:solidFill>
                <a:latin typeface="Arial" panose="020B0604020202020204" pitchFamily="34" charset="0"/>
                <a:cs typeface="Arial" panose="020B0604020202020204" pitchFamily="34" charset="0"/>
              </a:rPr>
              <a:t>ARASINAV</a:t>
            </a:r>
          </a:p>
          <a:p>
            <a:pPr marL="342900" indent="-342900">
              <a:lnSpc>
                <a:spcPct val="150000"/>
              </a:lnSpc>
              <a:spcBef>
                <a:spcPts val="0"/>
              </a:spcBef>
              <a:buFontTx/>
              <a:buChar char="-"/>
            </a:pPr>
            <a:r>
              <a:rPr lang="tr-TR" b="1" dirty="0" smtClean="0">
                <a:solidFill>
                  <a:schemeClr val="tx1"/>
                </a:solidFill>
                <a:latin typeface="Arial" panose="020B0604020202020204" pitchFamily="34" charset="0"/>
                <a:cs typeface="Arial" panose="020B0604020202020204" pitchFamily="34" charset="0"/>
              </a:rPr>
              <a:t> </a:t>
            </a:r>
            <a:r>
              <a:rPr lang="tr-TR" b="1" dirty="0" smtClean="0">
                <a:solidFill>
                  <a:srgbClr val="FF0000"/>
                </a:solidFill>
                <a:latin typeface="Arial" panose="020B0604020202020204" pitchFamily="34" charset="0"/>
                <a:cs typeface="Arial" panose="020B0604020202020204" pitchFamily="34" charset="0"/>
              </a:rPr>
              <a:t>            </a:t>
            </a:r>
          </a:p>
          <a:p>
            <a:pPr marL="342900" indent="-342900">
              <a:lnSpc>
                <a:spcPct val="150000"/>
              </a:lnSpc>
              <a:spcBef>
                <a:spcPts val="0"/>
              </a:spcBef>
              <a:buFontTx/>
              <a:buChar char="-"/>
            </a:pPr>
            <a:r>
              <a:rPr lang="tr-TR" b="1" dirty="0" smtClean="0">
                <a:solidFill>
                  <a:srgbClr val="FF0000"/>
                </a:solidFill>
                <a:latin typeface="Arial" panose="020B0604020202020204" pitchFamily="34" charset="0"/>
                <a:cs typeface="Arial" panose="020B0604020202020204" pitchFamily="34" charset="0"/>
              </a:rPr>
              <a:t>Dünya üzerindeki buzullaşma dönemleri</a:t>
            </a:r>
          </a:p>
          <a:p>
            <a:pPr marL="342900" indent="-342900">
              <a:lnSpc>
                <a:spcPct val="150000"/>
              </a:lnSpc>
              <a:spcBef>
                <a:spcPts val="0"/>
              </a:spcBef>
              <a:buFontTx/>
              <a:buChar char="-"/>
            </a:pPr>
            <a:r>
              <a:rPr lang="tr-TR" dirty="0" err="1" smtClean="0">
                <a:solidFill>
                  <a:srgbClr val="FF0000"/>
                </a:solidFill>
                <a:latin typeface="Arial" panose="020B0604020202020204" pitchFamily="34" charset="0"/>
                <a:cs typeface="Arial" panose="020B0604020202020204" pitchFamily="34" charset="0"/>
              </a:rPr>
              <a:t>Buztopu</a:t>
            </a:r>
            <a:r>
              <a:rPr lang="tr-TR" dirty="0" smtClean="0">
                <a:solidFill>
                  <a:srgbClr val="FF0000"/>
                </a:solidFill>
                <a:latin typeface="Arial" panose="020B0604020202020204" pitchFamily="34" charset="0"/>
                <a:cs typeface="Arial" panose="020B0604020202020204" pitchFamily="34" charset="0"/>
              </a:rPr>
              <a:t> Dünya Hipotezi (</a:t>
            </a:r>
            <a:r>
              <a:rPr lang="tr-TR" dirty="0" err="1" smtClean="0">
                <a:solidFill>
                  <a:srgbClr val="FF0000"/>
                </a:solidFill>
                <a:latin typeface="Arial" panose="020B0604020202020204" pitchFamily="34" charset="0"/>
                <a:cs typeface="Arial" panose="020B0604020202020204" pitchFamily="34" charset="0"/>
              </a:rPr>
              <a:t>Snowball</a:t>
            </a:r>
            <a:r>
              <a:rPr lang="tr-TR" dirty="0" smtClean="0">
                <a:solidFill>
                  <a:srgbClr val="FF0000"/>
                </a:solidFill>
                <a:latin typeface="Arial" panose="020B0604020202020204" pitchFamily="34" charset="0"/>
                <a:cs typeface="Arial" panose="020B0604020202020204" pitchFamily="34" charset="0"/>
              </a:rPr>
              <a:t> Earth) ve </a:t>
            </a:r>
            <a:r>
              <a:rPr lang="tr-TR" dirty="0" err="1" smtClean="0">
                <a:solidFill>
                  <a:srgbClr val="FF0000"/>
                </a:solidFill>
                <a:latin typeface="Arial" panose="020B0604020202020204" pitchFamily="34" charset="0"/>
                <a:cs typeface="Arial" panose="020B0604020202020204" pitchFamily="34" charset="0"/>
              </a:rPr>
              <a:t>Prekambriyen’de</a:t>
            </a:r>
            <a:r>
              <a:rPr lang="tr-TR" dirty="0" smtClean="0">
                <a:solidFill>
                  <a:srgbClr val="FF0000"/>
                </a:solidFill>
                <a:latin typeface="Arial" panose="020B0604020202020204" pitchFamily="34" charset="0"/>
                <a:cs typeface="Arial" panose="020B0604020202020204" pitchFamily="34" charset="0"/>
              </a:rPr>
              <a:t> İklim </a:t>
            </a:r>
            <a:endParaRPr lang="tr-TR" b="1" dirty="0">
              <a:solidFill>
                <a:srgbClr val="FF0000"/>
              </a:solidFill>
              <a:latin typeface="Arial" panose="020B0604020202020204" pitchFamily="34" charset="0"/>
              <a:cs typeface="Arial" panose="020B0604020202020204" pitchFamily="34" charset="0"/>
            </a:endParaRPr>
          </a:p>
          <a:p>
            <a:pPr marL="342900" indent="-342900">
              <a:lnSpc>
                <a:spcPct val="150000"/>
              </a:lnSpc>
              <a:spcBef>
                <a:spcPts val="0"/>
              </a:spcBef>
              <a:buFontTx/>
              <a:buChar char="-"/>
            </a:pPr>
            <a:r>
              <a:rPr lang="tr-TR" dirty="0" smtClean="0">
                <a:solidFill>
                  <a:srgbClr val="FF0000"/>
                </a:solidFill>
                <a:latin typeface="Arial" panose="020B0604020202020204" pitchFamily="34" charset="0"/>
                <a:cs typeface="Arial" panose="020B0604020202020204" pitchFamily="34" charset="0"/>
              </a:rPr>
              <a:t>Permiyen-</a:t>
            </a:r>
            <a:r>
              <a:rPr lang="tr-TR" dirty="0" err="1" smtClean="0">
                <a:solidFill>
                  <a:srgbClr val="FF0000"/>
                </a:solidFill>
                <a:latin typeface="Arial" panose="020B0604020202020204" pitchFamily="34" charset="0"/>
                <a:cs typeface="Arial" panose="020B0604020202020204" pitchFamily="34" charset="0"/>
              </a:rPr>
              <a:t>Triyas</a:t>
            </a:r>
            <a:r>
              <a:rPr lang="tr-TR" dirty="0" smtClean="0">
                <a:solidFill>
                  <a:srgbClr val="FF0000"/>
                </a:solidFill>
                <a:latin typeface="Arial" panose="020B0604020202020204" pitchFamily="34" charset="0"/>
                <a:cs typeface="Arial" panose="020B0604020202020204" pitchFamily="34" charset="0"/>
              </a:rPr>
              <a:t> </a:t>
            </a:r>
            <a:r>
              <a:rPr lang="tr-TR" dirty="0">
                <a:solidFill>
                  <a:srgbClr val="FF0000"/>
                </a:solidFill>
                <a:latin typeface="Arial" panose="020B0604020202020204" pitchFamily="34" charset="0"/>
                <a:cs typeface="Arial" panose="020B0604020202020204" pitchFamily="34" charset="0"/>
              </a:rPr>
              <a:t>Yok Oluşu - Okyanus ve İklim </a:t>
            </a:r>
            <a:r>
              <a:rPr lang="tr-TR" dirty="0" smtClean="0">
                <a:solidFill>
                  <a:srgbClr val="FF0000"/>
                </a:solidFill>
                <a:latin typeface="Arial" panose="020B0604020202020204" pitchFamily="34" charset="0"/>
                <a:cs typeface="Arial" panose="020B0604020202020204" pitchFamily="34" charset="0"/>
              </a:rPr>
              <a:t>değişimleri</a:t>
            </a:r>
          </a:p>
          <a:p>
            <a:pPr marL="342900" indent="-342900">
              <a:lnSpc>
                <a:spcPct val="150000"/>
              </a:lnSpc>
              <a:spcBef>
                <a:spcPts val="0"/>
              </a:spcBef>
              <a:buFontTx/>
              <a:buChar char="-"/>
            </a:pPr>
            <a:r>
              <a:rPr lang="tr-TR" dirty="0" err="1" smtClean="0">
                <a:solidFill>
                  <a:srgbClr val="FF0000"/>
                </a:solidFill>
                <a:latin typeface="Arial" panose="020B0604020202020204" pitchFamily="34" charset="0"/>
                <a:cs typeface="Arial" panose="020B0604020202020204" pitchFamily="34" charset="0"/>
              </a:rPr>
              <a:t>Kretase</a:t>
            </a:r>
            <a:r>
              <a:rPr lang="tr-TR" dirty="0" smtClean="0">
                <a:solidFill>
                  <a:srgbClr val="FF0000"/>
                </a:solidFill>
                <a:latin typeface="Arial" panose="020B0604020202020204" pitchFamily="34" charset="0"/>
                <a:cs typeface="Arial" panose="020B0604020202020204" pitchFamily="34" charset="0"/>
              </a:rPr>
              <a:t> </a:t>
            </a:r>
            <a:r>
              <a:rPr lang="tr-TR" dirty="0">
                <a:solidFill>
                  <a:srgbClr val="FF0000"/>
                </a:solidFill>
                <a:latin typeface="Arial" panose="020B0604020202020204" pitchFamily="34" charset="0"/>
                <a:cs typeface="Arial" panose="020B0604020202020204" pitchFamily="34" charset="0"/>
              </a:rPr>
              <a:t>Ilık İklim Devri (Deniz Seviyesi değişimleri, Plakaların Haraketliliği, Atmosferdeki CO</a:t>
            </a:r>
            <a:r>
              <a:rPr lang="tr-TR" baseline="-25000" dirty="0">
                <a:solidFill>
                  <a:srgbClr val="FF0000"/>
                </a:solidFill>
                <a:latin typeface="Arial" panose="020B0604020202020204" pitchFamily="34" charset="0"/>
                <a:cs typeface="Arial" panose="020B0604020202020204" pitchFamily="34" charset="0"/>
              </a:rPr>
              <a:t>2</a:t>
            </a:r>
            <a:r>
              <a:rPr lang="tr-TR" dirty="0">
                <a:solidFill>
                  <a:srgbClr val="FF0000"/>
                </a:solidFill>
                <a:latin typeface="Arial" panose="020B0604020202020204" pitchFamily="34" charset="0"/>
                <a:cs typeface="Arial" panose="020B0604020202020204" pitchFamily="34" charset="0"/>
              </a:rPr>
              <a:t> değişimleri, Okyanus </a:t>
            </a:r>
            <a:r>
              <a:rPr lang="tr-TR" dirty="0" smtClean="0">
                <a:solidFill>
                  <a:srgbClr val="FF0000"/>
                </a:solidFill>
                <a:latin typeface="Arial" panose="020B0604020202020204" pitchFamily="34" charset="0"/>
                <a:cs typeface="Arial" panose="020B0604020202020204" pitchFamily="34" charset="0"/>
              </a:rPr>
              <a:t>Asitleşmesi</a:t>
            </a:r>
          </a:p>
          <a:p>
            <a:pPr marL="342900" indent="-342900">
              <a:lnSpc>
                <a:spcPct val="150000"/>
              </a:lnSpc>
              <a:spcBef>
                <a:spcPts val="0"/>
              </a:spcBef>
              <a:buFontTx/>
              <a:buChar char="-"/>
            </a:pPr>
            <a:r>
              <a:rPr lang="tr-TR" dirty="0">
                <a:solidFill>
                  <a:srgbClr val="FF0000"/>
                </a:solidFill>
                <a:latin typeface="Arial" panose="020B0604020202020204" pitchFamily="34" charset="0"/>
                <a:cs typeface="Arial" panose="020B0604020202020204" pitchFamily="34" charset="0"/>
              </a:rPr>
              <a:t>Senozoikte İklim (</a:t>
            </a:r>
            <a:r>
              <a:rPr lang="tr-TR" dirty="0" err="1">
                <a:solidFill>
                  <a:srgbClr val="FF0000"/>
                </a:solidFill>
                <a:latin typeface="Arial" panose="020B0604020202020204" pitchFamily="34" charset="0"/>
                <a:cs typeface="Arial" panose="020B0604020202020204" pitchFamily="34" charset="0"/>
              </a:rPr>
              <a:t>Paleosen</a:t>
            </a:r>
            <a:r>
              <a:rPr lang="tr-TR" dirty="0">
                <a:solidFill>
                  <a:srgbClr val="FF0000"/>
                </a:solidFill>
                <a:latin typeface="Arial" panose="020B0604020202020204" pitchFamily="34" charset="0"/>
                <a:cs typeface="Arial" panose="020B0604020202020204" pitchFamily="34" charset="0"/>
              </a:rPr>
              <a:t>-Eosen Termal Maksimum Dönemi) </a:t>
            </a:r>
            <a:endParaRPr lang="tr-TR" dirty="0" smtClean="0">
              <a:solidFill>
                <a:srgbClr val="FF0000"/>
              </a:solidFill>
              <a:latin typeface="Arial" panose="020B0604020202020204" pitchFamily="34" charset="0"/>
              <a:cs typeface="Arial" panose="020B0604020202020204" pitchFamily="34" charset="0"/>
            </a:endParaRPr>
          </a:p>
          <a:p>
            <a:pPr marL="342900" indent="-342900">
              <a:lnSpc>
                <a:spcPct val="150000"/>
              </a:lnSpc>
              <a:spcBef>
                <a:spcPts val="0"/>
              </a:spcBef>
              <a:buFontTx/>
              <a:buChar char="-"/>
            </a:pPr>
            <a:r>
              <a:rPr lang="tr-TR" dirty="0">
                <a:solidFill>
                  <a:srgbClr val="FF0000"/>
                </a:solidFill>
                <a:latin typeface="Arial" panose="020B0604020202020204" pitchFamily="34" charset="0"/>
                <a:cs typeface="Arial" panose="020B0604020202020204" pitchFamily="34" charset="0"/>
              </a:rPr>
              <a:t>Pleistosen Buzullaşması (</a:t>
            </a:r>
            <a:r>
              <a:rPr lang="tr-TR" dirty="0" err="1">
                <a:solidFill>
                  <a:srgbClr val="FF0000"/>
                </a:solidFill>
                <a:latin typeface="Arial" panose="020B0604020202020204" pitchFamily="34" charset="0"/>
                <a:cs typeface="Arial" panose="020B0604020202020204" pitchFamily="34" charset="0"/>
              </a:rPr>
              <a:t>Orbital</a:t>
            </a:r>
            <a:r>
              <a:rPr lang="tr-TR" dirty="0">
                <a:solidFill>
                  <a:srgbClr val="FF0000"/>
                </a:solidFill>
                <a:latin typeface="Arial" panose="020B0604020202020204" pitchFamily="34" charset="0"/>
                <a:cs typeface="Arial" panose="020B0604020202020204" pitchFamily="34" charset="0"/>
              </a:rPr>
              <a:t> Dönüşümlerinin Buzullaşmaya Deniz Seviyesi Değişimlerine Etkisi, </a:t>
            </a:r>
            <a:r>
              <a:rPr lang="tr-TR" dirty="0" err="1">
                <a:solidFill>
                  <a:srgbClr val="FF0000"/>
                </a:solidFill>
                <a:latin typeface="Arial" panose="020B0604020202020204" pitchFamily="34" charset="0"/>
                <a:cs typeface="Arial" panose="020B0604020202020204" pitchFamily="34" charset="0"/>
              </a:rPr>
              <a:t>Heinrich</a:t>
            </a:r>
            <a:r>
              <a:rPr lang="tr-TR" dirty="0">
                <a:solidFill>
                  <a:srgbClr val="FF0000"/>
                </a:solidFill>
                <a:latin typeface="Arial" panose="020B0604020202020204" pitchFamily="34" charset="0"/>
                <a:cs typeface="Arial" panose="020B0604020202020204" pitchFamily="34" charset="0"/>
              </a:rPr>
              <a:t> ve </a:t>
            </a:r>
            <a:r>
              <a:rPr lang="tr-TR" dirty="0" err="1">
                <a:solidFill>
                  <a:srgbClr val="FF0000"/>
                </a:solidFill>
                <a:latin typeface="Arial" panose="020B0604020202020204" pitchFamily="34" charset="0"/>
                <a:cs typeface="Arial" panose="020B0604020202020204" pitchFamily="34" charset="0"/>
              </a:rPr>
              <a:t>Dansgaard-Oeschger</a:t>
            </a:r>
            <a:r>
              <a:rPr lang="tr-TR" dirty="0">
                <a:solidFill>
                  <a:srgbClr val="FF0000"/>
                </a:solidFill>
                <a:latin typeface="Arial" panose="020B0604020202020204" pitchFamily="34" charset="0"/>
                <a:cs typeface="Arial" panose="020B0604020202020204" pitchFamily="34" charset="0"/>
              </a:rPr>
              <a:t> Olayları) </a:t>
            </a:r>
            <a:endParaRPr lang="tr-TR" dirty="0" smtClean="0">
              <a:solidFill>
                <a:srgbClr val="FF0000"/>
              </a:solidFill>
              <a:latin typeface="Arial" panose="020B0604020202020204" pitchFamily="34" charset="0"/>
              <a:cs typeface="Arial" panose="020B0604020202020204" pitchFamily="34" charset="0"/>
            </a:endParaRPr>
          </a:p>
          <a:p>
            <a:pPr marL="342900" indent="-342900">
              <a:lnSpc>
                <a:spcPct val="150000"/>
              </a:lnSpc>
              <a:spcBef>
                <a:spcPts val="0"/>
              </a:spcBef>
              <a:buFontTx/>
              <a:buChar char="-"/>
            </a:pPr>
            <a:r>
              <a:rPr lang="tr-TR" dirty="0">
                <a:solidFill>
                  <a:srgbClr val="FF0000"/>
                </a:solidFill>
                <a:latin typeface="Arial" panose="020B0604020202020204" pitchFamily="34" charset="0"/>
                <a:cs typeface="Arial" panose="020B0604020202020204" pitchFamily="34" charset="0"/>
              </a:rPr>
              <a:t>Holosen Son Buzullaşma Dönemi: Buzul Çökelimi ve Sıcaklık Değişimleri, </a:t>
            </a:r>
            <a:r>
              <a:rPr lang="tr-TR" dirty="0" err="1">
                <a:solidFill>
                  <a:srgbClr val="FF0000"/>
                </a:solidFill>
                <a:latin typeface="Arial" panose="020B0604020202020204" pitchFamily="34" charset="0"/>
                <a:cs typeface="Arial" panose="020B0604020202020204" pitchFamily="34" charset="0"/>
              </a:rPr>
              <a:t>Younger</a:t>
            </a:r>
            <a:r>
              <a:rPr lang="tr-TR" dirty="0">
                <a:solidFill>
                  <a:srgbClr val="FF0000"/>
                </a:solidFill>
                <a:latin typeface="Arial" panose="020B0604020202020204" pitchFamily="34" charset="0"/>
                <a:cs typeface="Arial" panose="020B0604020202020204" pitchFamily="34" charset="0"/>
              </a:rPr>
              <a:t> </a:t>
            </a:r>
            <a:r>
              <a:rPr lang="tr-TR" dirty="0" err="1">
                <a:solidFill>
                  <a:srgbClr val="FF0000"/>
                </a:solidFill>
                <a:latin typeface="Arial" panose="020B0604020202020204" pitchFamily="34" charset="0"/>
                <a:cs typeface="Arial" panose="020B0604020202020204" pitchFamily="34" charset="0"/>
              </a:rPr>
              <a:t>Dryas</a:t>
            </a:r>
            <a:r>
              <a:rPr lang="tr-TR" dirty="0">
                <a:solidFill>
                  <a:srgbClr val="FF0000"/>
                </a:solidFill>
                <a:latin typeface="Arial" panose="020B0604020202020204" pitchFamily="34" charset="0"/>
                <a:cs typeface="Arial" panose="020B0604020202020204" pitchFamily="34" charset="0"/>
              </a:rPr>
              <a:t> Olayı </a:t>
            </a:r>
            <a:r>
              <a:rPr lang="tr-TR" dirty="0" smtClean="0">
                <a:solidFill>
                  <a:srgbClr val="FF0000"/>
                </a:solidFill>
                <a:latin typeface="Arial" panose="020B0604020202020204" pitchFamily="34" charset="0"/>
                <a:cs typeface="Arial" panose="020B0604020202020204" pitchFamily="34" charset="0"/>
              </a:rPr>
              <a:t>  </a:t>
            </a:r>
            <a:endParaRPr lang="tr-TR" b="1" dirty="0" smtClean="0">
              <a:solidFill>
                <a:srgbClr val="FF0000"/>
              </a:solidFill>
              <a:latin typeface="Arial" panose="020B0604020202020204" pitchFamily="34" charset="0"/>
              <a:cs typeface="Arial" panose="020B0604020202020204" pitchFamily="34" charset="0"/>
            </a:endParaRPr>
          </a:p>
          <a:p>
            <a:pPr indent="396000">
              <a:lnSpc>
                <a:spcPct val="150000"/>
              </a:lnSpc>
              <a:spcBef>
                <a:spcPts val="0"/>
              </a:spcBef>
            </a:pPr>
            <a:r>
              <a:rPr lang="tr-TR" b="1" dirty="0" smtClean="0">
                <a:solidFill>
                  <a:srgbClr val="FF0000"/>
                </a:solidFill>
                <a:latin typeface="Arial" panose="020B0604020202020204" pitchFamily="34" charset="0"/>
                <a:cs typeface="Arial" panose="020B0604020202020204" pitchFamily="34" charset="0"/>
              </a:rPr>
              <a:t> </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1" y="1"/>
            <a:ext cx="1000864" cy="91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677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3835400" y="2178050"/>
            <a:ext cx="425450" cy="52705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32771" name="Rectangle 6"/>
          <p:cNvSpPr>
            <a:spLocks noGrp="1" noChangeArrowheads="1"/>
          </p:cNvSpPr>
          <p:nvPr>
            <p:ph type="title" idx="4294967295"/>
          </p:nvPr>
        </p:nvSpPr>
        <p:spPr>
          <a:xfrm>
            <a:off x="1228725" y="20638"/>
            <a:ext cx="6286500" cy="666750"/>
          </a:xfrm>
          <a:noFill/>
        </p:spPr>
        <p:txBody>
          <a:bodyPr lIns="92075" tIns="46038" rIns="92075" bIns="46038" anchor="b">
            <a:normAutofit fontScale="90000"/>
          </a:bodyPr>
          <a:lstStyle/>
          <a:p>
            <a:pPr eaLnBrk="1" hangingPunct="1"/>
            <a:r>
              <a:rPr lang="tr-TR" altLang="tr-TR" i="1" dirty="0" smtClean="0">
                <a:latin typeface="Comic Sans MS" panose="030F0702030302020204" pitchFamily="66" charset="0"/>
              </a:rPr>
              <a:t>Özet</a:t>
            </a:r>
            <a:endParaRPr lang="en-US" altLang="tr-TR" dirty="0" smtClean="0">
              <a:latin typeface="Comic Sans MS" panose="030F0702030302020204" pitchFamily="66" charset="0"/>
            </a:endParaRPr>
          </a:p>
        </p:txBody>
      </p:sp>
      <p:sp>
        <p:nvSpPr>
          <p:cNvPr id="32772" name="Text Box 8"/>
          <p:cNvSpPr txBox="1">
            <a:spLocks noChangeArrowheads="1"/>
          </p:cNvSpPr>
          <p:nvPr/>
        </p:nvSpPr>
        <p:spPr bwMode="auto">
          <a:xfrm>
            <a:off x="442913" y="776288"/>
            <a:ext cx="848995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Times" panose="02020603050405020304" pitchFamily="18" charset="0"/>
              <a:buAutoNum type="arabicPeriod"/>
            </a:pPr>
            <a:r>
              <a:rPr lang="tr-TR" sz="2800" dirty="0"/>
              <a:t>Geçmişteki iklim değişiklikleri Dünya üzerinde dramatik olmuştur</a:t>
            </a:r>
            <a:r>
              <a:rPr lang="tr-TR" sz="2800" dirty="0" smtClean="0"/>
              <a:t>.</a:t>
            </a:r>
          </a:p>
          <a:p>
            <a:pPr eaLnBrk="1" hangingPunct="1">
              <a:spcBef>
                <a:spcPct val="50000"/>
              </a:spcBef>
              <a:buFont typeface="Times" panose="02020603050405020304" pitchFamily="18" charset="0"/>
              <a:buAutoNum type="arabicPeriod"/>
            </a:pPr>
            <a:r>
              <a:rPr lang="tr-TR" sz="2800" dirty="0"/>
              <a:t>En uzun vadeli değişimler (100 </a:t>
            </a:r>
            <a:r>
              <a:rPr lang="tr-TR" sz="2800" dirty="0" err="1" smtClean="0"/>
              <a:t>lerce</a:t>
            </a:r>
            <a:r>
              <a:rPr lang="tr-TR" sz="2800" dirty="0" smtClean="0"/>
              <a:t> </a:t>
            </a:r>
            <a:r>
              <a:rPr lang="tr-TR" sz="2800" dirty="0"/>
              <a:t>Milyon yıl, </a:t>
            </a:r>
            <a:r>
              <a:rPr lang="tr-TR" sz="2800" dirty="0" err="1"/>
              <a:t>Ma</a:t>
            </a:r>
            <a:r>
              <a:rPr lang="tr-TR" sz="2800" dirty="0"/>
              <a:t>) kıtaların kaybolması ve sera gazlarıyla olan etkileşimlerden kaynaklanmaktadır</a:t>
            </a:r>
            <a:r>
              <a:rPr lang="tr-TR" sz="2800" dirty="0" smtClean="0"/>
              <a:t>.</a:t>
            </a:r>
            <a:endParaRPr kumimoji="1" lang="en-US" altLang="tr-TR" sz="2800" dirty="0">
              <a:solidFill>
                <a:srgbClr val="0000FF"/>
              </a:solidFill>
              <a:latin typeface="Comic Sans MS" panose="030F0702030302020204" pitchFamily="66" charset="0"/>
            </a:endParaRPr>
          </a:p>
          <a:p>
            <a:pPr eaLnBrk="1" hangingPunct="1">
              <a:spcBef>
                <a:spcPct val="50000"/>
              </a:spcBef>
              <a:buFont typeface="Times" panose="02020603050405020304" pitchFamily="18" charset="0"/>
              <a:buAutoNum type="arabicPeriod"/>
            </a:pPr>
            <a:r>
              <a:rPr lang="tr-TR" sz="2800" dirty="0"/>
              <a:t>Orta </a:t>
            </a:r>
            <a:r>
              <a:rPr lang="tr-TR" sz="2800" dirty="0" smtClean="0"/>
              <a:t>zaman </a:t>
            </a:r>
            <a:r>
              <a:rPr lang="tr-TR" sz="2800" dirty="0"/>
              <a:t>ölçeklerde (1-10s </a:t>
            </a:r>
            <a:r>
              <a:rPr lang="tr-TR" sz="2800" dirty="0" err="1"/>
              <a:t>Ma</a:t>
            </a:r>
            <a:r>
              <a:rPr lang="tr-TR" sz="2800" dirty="0"/>
              <a:t>), değişiklikler </a:t>
            </a:r>
            <a:r>
              <a:rPr lang="tr-TR" sz="2800" dirty="0" err="1" smtClean="0"/>
              <a:t>orbital</a:t>
            </a:r>
            <a:r>
              <a:rPr lang="tr-TR" sz="2800" dirty="0" smtClean="0"/>
              <a:t> karakteristikler ile tetiklenir.</a:t>
            </a:r>
            <a:endParaRPr kumimoji="1" lang="en-US" altLang="tr-TR" sz="2800" dirty="0">
              <a:solidFill>
                <a:srgbClr val="0000FF"/>
              </a:solidFill>
              <a:latin typeface="Comic Sans MS" panose="030F0702030302020204" pitchFamily="66" charset="0"/>
            </a:endParaRPr>
          </a:p>
        </p:txBody>
      </p:sp>
      <p:sp>
        <p:nvSpPr>
          <p:cNvPr id="172041" name="Text Box 9"/>
          <p:cNvSpPr txBox="1">
            <a:spLocks noChangeArrowheads="1"/>
          </p:cNvSpPr>
          <p:nvPr/>
        </p:nvSpPr>
        <p:spPr bwMode="auto">
          <a:xfrm>
            <a:off x="323528" y="4857750"/>
            <a:ext cx="860933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2800" b="1" u="sng" dirty="0" smtClean="0">
                <a:latin typeface="Comic Sans MS" panose="030F0702030302020204" pitchFamily="66" charset="0"/>
              </a:rPr>
              <a:t>Günün özeti</a:t>
            </a:r>
            <a:r>
              <a:rPr lang="en-US" altLang="tr-TR" sz="2800" b="1" dirty="0" smtClean="0">
                <a:latin typeface="Comic Sans MS" panose="030F0702030302020204" pitchFamily="66" charset="0"/>
              </a:rPr>
              <a:t>:</a:t>
            </a:r>
            <a:endParaRPr lang="en-US" altLang="tr-TR" sz="2800" b="1" dirty="0">
              <a:latin typeface="Comic Sans MS" panose="030F0702030302020204" pitchFamily="66" charset="0"/>
            </a:endParaRPr>
          </a:p>
          <a:p>
            <a:pPr eaLnBrk="1" hangingPunct="1"/>
            <a:endParaRPr lang="en-US" altLang="tr-TR" sz="1600" b="1" dirty="0">
              <a:latin typeface="Comic Sans MS" panose="030F0702030302020204" pitchFamily="66" charset="0"/>
            </a:endParaRPr>
          </a:p>
          <a:p>
            <a:pPr eaLnBrk="1" hangingPunct="1"/>
            <a:r>
              <a:rPr lang="en-US" altLang="tr-TR" sz="3200" b="1" dirty="0" smtClean="0">
                <a:solidFill>
                  <a:srgbClr val="FF3300"/>
                </a:solidFill>
                <a:latin typeface="Comic Sans MS" panose="030F0702030302020204" pitchFamily="66" charset="0"/>
              </a:rPr>
              <a:t>“</a:t>
            </a:r>
            <a:r>
              <a:rPr lang="tr-TR" altLang="tr-TR" sz="3200" b="1" dirty="0" smtClean="0">
                <a:solidFill>
                  <a:srgbClr val="FF3300"/>
                </a:solidFill>
                <a:latin typeface="Comic Sans MS" panose="030F0702030302020204" pitchFamily="66" charset="0"/>
              </a:rPr>
              <a:t>Eğer eski iklimden hoşlanmıyorsanız</a:t>
            </a:r>
            <a:r>
              <a:rPr lang="en-US" altLang="tr-TR" sz="3200" b="1" dirty="0" smtClean="0">
                <a:solidFill>
                  <a:srgbClr val="FF3300"/>
                </a:solidFill>
                <a:latin typeface="Comic Sans MS" panose="030F0702030302020204" pitchFamily="66" charset="0"/>
              </a:rPr>
              <a:t>,</a:t>
            </a:r>
            <a:r>
              <a:rPr lang="tr-TR" altLang="tr-TR" sz="3200" b="1" dirty="0" smtClean="0">
                <a:solidFill>
                  <a:srgbClr val="FF3300"/>
                </a:solidFill>
                <a:latin typeface="Comic Sans MS" panose="030F0702030302020204" pitchFamily="66" charset="0"/>
              </a:rPr>
              <a:t> jeolojiyi tam olarak anlayamazsınız</a:t>
            </a:r>
            <a:r>
              <a:rPr lang="en-US" altLang="tr-TR" sz="3200" b="1" dirty="0" smtClean="0">
                <a:solidFill>
                  <a:srgbClr val="FF3300"/>
                </a:solidFill>
                <a:latin typeface="Comic Sans MS" panose="030F0702030302020204" pitchFamily="66" charset="0"/>
              </a:rPr>
              <a:t>…”</a:t>
            </a:r>
            <a:endParaRPr lang="en-US" altLang="tr-TR" sz="3200" b="1" dirty="0">
              <a:solidFill>
                <a:srgbClr val="FF3300"/>
              </a:solidFill>
              <a:latin typeface="Comic Sans MS" panose="030F0702030302020204" pitchFamily="66" charset="0"/>
            </a:endParaRPr>
          </a:p>
        </p:txBody>
      </p:sp>
    </p:spTree>
    <p:extLst>
      <p:ext uri="{BB962C8B-B14F-4D97-AF65-F5344CB8AC3E}">
        <p14:creationId xmlns:p14="http://schemas.microsoft.com/office/powerpoint/2010/main" val="2760208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204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20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İKLİM NEDİR?</a:t>
            </a:r>
            <a:endParaRPr lang="tr-TR" dirty="0"/>
          </a:p>
        </p:txBody>
      </p:sp>
      <p:sp>
        <p:nvSpPr>
          <p:cNvPr id="3" name="İçerik Yer Tutucusu 2"/>
          <p:cNvSpPr>
            <a:spLocks noGrp="1"/>
          </p:cNvSpPr>
          <p:nvPr>
            <p:ph idx="1"/>
          </p:nvPr>
        </p:nvSpPr>
        <p:spPr/>
        <p:txBody>
          <a:bodyPr>
            <a:normAutofit fontScale="77500" lnSpcReduction="20000"/>
          </a:bodyPr>
          <a:lstStyle/>
          <a:p>
            <a:pPr algn="just"/>
            <a:r>
              <a:rPr lang="tr-TR" dirty="0"/>
              <a:t>İklim, bir yerde uzun bir süre boyunca gözlemlenen sıcaklık, nem, hava basıncı, rüzgar, yağış, yağış şekli gibi meteorolojik olayların ortalamasına verilen addır. </a:t>
            </a:r>
            <a:endParaRPr lang="tr-TR" dirty="0" smtClean="0"/>
          </a:p>
          <a:p>
            <a:pPr algn="just"/>
            <a:endParaRPr lang="tr-TR" dirty="0" smtClean="0"/>
          </a:p>
          <a:p>
            <a:pPr algn="just"/>
            <a:r>
              <a:rPr lang="tr-TR" dirty="0" smtClean="0"/>
              <a:t>Hava </a:t>
            </a:r>
            <a:r>
              <a:rPr lang="tr-TR" dirty="0"/>
              <a:t>durumundan farklı olarak iklim, bir yerin meteorolojik olaylarını uzun süreler içinde gözlemler. </a:t>
            </a:r>
            <a:endParaRPr lang="tr-TR" dirty="0" smtClean="0"/>
          </a:p>
          <a:p>
            <a:pPr algn="just"/>
            <a:endParaRPr lang="tr-TR" dirty="0" smtClean="0"/>
          </a:p>
          <a:p>
            <a:pPr algn="just"/>
            <a:r>
              <a:rPr lang="tr-TR" dirty="0" smtClean="0"/>
              <a:t>Bir </a:t>
            </a:r>
            <a:r>
              <a:rPr lang="tr-TR" dirty="0"/>
              <a:t>yerin iklimi o yerin enlemine, yükseltisine, yer şekillerine, kalıcı kar durumuna ve denizlere olan uzaklığına bağlıdır. </a:t>
            </a:r>
            <a:endParaRPr lang="tr-TR" dirty="0" smtClean="0"/>
          </a:p>
          <a:p>
            <a:pPr algn="just"/>
            <a:endParaRPr lang="tr-TR" dirty="0" smtClean="0"/>
          </a:p>
          <a:p>
            <a:pPr algn="just"/>
            <a:r>
              <a:rPr lang="tr-TR" dirty="0" smtClean="0"/>
              <a:t>İklimi </a:t>
            </a:r>
            <a:r>
              <a:rPr lang="tr-TR" dirty="0"/>
              <a:t>inceleyen bilim dalına klimatoloji adı verilir. İklim bir çok alt sistemin ürünüdür. </a:t>
            </a:r>
          </a:p>
        </p:txBody>
      </p:sp>
    </p:spTree>
    <p:extLst>
      <p:ext uri="{BB962C8B-B14F-4D97-AF65-F5344CB8AC3E}">
        <p14:creationId xmlns:p14="http://schemas.microsoft.com/office/powerpoint/2010/main" val="1860848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Hava </a:t>
            </a:r>
            <a:r>
              <a:rPr lang="tr-TR" b="1" dirty="0" smtClean="0"/>
              <a:t>durumu ve iklim</a:t>
            </a:r>
            <a:endParaRPr lang="tr-TR" dirty="0"/>
          </a:p>
        </p:txBody>
      </p:sp>
      <p:sp>
        <p:nvSpPr>
          <p:cNvPr id="3" name="İçerik Yer Tutucusu 2"/>
          <p:cNvSpPr>
            <a:spLocks noGrp="1"/>
          </p:cNvSpPr>
          <p:nvPr>
            <p:ph idx="1"/>
          </p:nvPr>
        </p:nvSpPr>
        <p:spPr/>
        <p:txBody>
          <a:bodyPr>
            <a:normAutofit fontScale="92500"/>
          </a:bodyPr>
          <a:lstStyle/>
          <a:p>
            <a:pPr algn="just"/>
            <a:r>
              <a:rPr lang="tr-TR" dirty="0" smtClean="0"/>
              <a:t>İklim </a:t>
            </a:r>
            <a:r>
              <a:rPr lang="tr-TR" dirty="0"/>
              <a:t>uzun dönem kayıtları (yaklaşık 30 yıl), ortalamaları ve değerleri gösterir, hava ise günlük tecrübelerdir</a:t>
            </a:r>
            <a:r>
              <a:rPr lang="tr-TR" dirty="0" smtClean="0"/>
              <a:t>. İklim </a:t>
            </a:r>
            <a:r>
              <a:rPr lang="tr-TR" dirty="0"/>
              <a:t>ve havayı daha açık ve net tanımlayıcı tanımlarda mevcuttur. Bunlar;</a:t>
            </a:r>
          </a:p>
          <a:p>
            <a:r>
              <a:rPr lang="tr-TR" dirty="0"/>
              <a:t>‘İklim sizin umduğunuz, hava ise bulduğunuzdur’</a:t>
            </a:r>
          </a:p>
          <a:p>
            <a:pPr algn="just"/>
            <a:r>
              <a:rPr lang="tr-TR" dirty="0"/>
              <a:t>‘İklim hangi elbiseyi alacağınızı, hava ise hangi elbiseyi giyeceğinizi söyler’</a:t>
            </a:r>
          </a:p>
          <a:p>
            <a:r>
              <a:rPr lang="tr-TR" dirty="0"/>
              <a:t>‘Hava saat ise, iklim takvimdir’</a:t>
            </a:r>
          </a:p>
          <a:p>
            <a:endParaRPr lang="tr-TR" dirty="0"/>
          </a:p>
        </p:txBody>
      </p:sp>
      <p:sp>
        <p:nvSpPr>
          <p:cNvPr id="4" name="Dikdörtgen 3"/>
          <p:cNvSpPr/>
          <p:nvPr/>
        </p:nvSpPr>
        <p:spPr>
          <a:xfrm>
            <a:off x="1115616" y="6308725"/>
            <a:ext cx="5760640" cy="369332"/>
          </a:xfrm>
          <a:prstGeom prst="rect">
            <a:avLst/>
          </a:prstGeom>
        </p:spPr>
        <p:txBody>
          <a:bodyPr wrap="square">
            <a:spAutoFit/>
          </a:bodyPr>
          <a:lstStyle/>
          <a:p>
            <a:r>
              <a:rPr lang="tr-TR" dirty="0"/>
              <a:t>https://www.mgm.gov.tr/genel/meteorolojiyegir.aspx?s=18</a:t>
            </a:r>
          </a:p>
        </p:txBody>
      </p:sp>
    </p:spTree>
    <p:extLst>
      <p:ext uri="{BB962C8B-B14F-4D97-AF65-F5344CB8AC3E}">
        <p14:creationId xmlns:p14="http://schemas.microsoft.com/office/powerpoint/2010/main" val="1994107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latin typeface="Arial" panose="020B0604020202020204" pitchFamily="34" charset="0"/>
                <a:cs typeface="Arial" panose="020B0604020202020204" pitchFamily="34" charset="0"/>
              </a:rPr>
              <a:t>İKLİME ETKİ EDEN FAKTÖRLER</a:t>
            </a:r>
            <a:endParaRPr lang="tr-TR" b="1" dirty="0">
              <a:solidFill>
                <a:srgbClr val="FF0000"/>
              </a:solidFill>
              <a:latin typeface="Arial" panose="020B0604020202020204" pitchFamily="34" charset="0"/>
              <a:cs typeface="Arial" panose="020B0604020202020204" pitchFamily="34"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5231" y="1268760"/>
            <a:ext cx="7693537" cy="5229200"/>
          </a:xfrm>
        </p:spPr>
      </p:pic>
      <p:sp>
        <p:nvSpPr>
          <p:cNvPr id="5" name="Dikdörtgen 4"/>
          <p:cNvSpPr/>
          <p:nvPr/>
        </p:nvSpPr>
        <p:spPr>
          <a:xfrm>
            <a:off x="725231" y="6488668"/>
            <a:ext cx="5790985" cy="369332"/>
          </a:xfrm>
          <a:prstGeom prst="rect">
            <a:avLst/>
          </a:prstGeom>
        </p:spPr>
        <p:txBody>
          <a:bodyPr wrap="square">
            <a:spAutoFit/>
          </a:bodyPr>
          <a:lstStyle/>
          <a:p>
            <a:r>
              <a:rPr lang="tr-TR" dirty="0"/>
              <a:t>https://www.mgm.gov.tr/genel/meteorolojiyegir.aspx?s=18</a:t>
            </a:r>
          </a:p>
        </p:txBody>
      </p:sp>
    </p:spTree>
    <p:extLst>
      <p:ext uri="{BB962C8B-B14F-4D97-AF65-F5344CB8AC3E}">
        <p14:creationId xmlns:p14="http://schemas.microsoft.com/office/powerpoint/2010/main" val="1431761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11560" y="404664"/>
            <a:ext cx="7920880" cy="4684527"/>
          </a:xfrm>
          <a:prstGeom prst="rect">
            <a:avLst/>
          </a:prstGeom>
        </p:spPr>
      </p:pic>
      <p:sp>
        <p:nvSpPr>
          <p:cNvPr id="3" name="Dikdörtgen 2"/>
          <p:cNvSpPr/>
          <p:nvPr/>
        </p:nvSpPr>
        <p:spPr>
          <a:xfrm>
            <a:off x="620372" y="5373216"/>
            <a:ext cx="7912068" cy="400110"/>
          </a:xfrm>
          <a:prstGeom prst="rect">
            <a:avLst/>
          </a:prstGeom>
        </p:spPr>
        <p:txBody>
          <a:bodyPr wrap="square">
            <a:spAutoFit/>
          </a:bodyPr>
          <a:lstStyle/>
          <a:p>
            <a:r>
              <a:rPr lang="tr-TR" sz="1000" dirty="0" err="1">
                <a:latin typeface="Arial" panose="020B0604020202020204" pitchFamily="34" charset="0"/>
              </a:rPr>
              <a:t>Milankovitch</a:t>
            </a:r>
            <a:r>
              <a:rPr lang="tr-TR" sz="1000" dirty="0">
                <a:latin typeface="Arial" panose="020B0604020202020204" pitchFamily="34" charset="0"/>
              </a:rPr>
              <a:t> döngülerinin </a:t>
            </a:r>
            <a:r>
              <a:rPr lang="tr-TR" sz="1000" dirty="0" smtClean="0">
                <a:latin typeface="Arial" panose="020B0604020202020204" pitchFamily="34" charset="0"/>
              </a:rPr>
              <a:t>yalınlaştırılmış birlikte </a:t>
            </a:r>
            <a:r>
              <a:rPr lang="tr-TR" sz="1000" dirty="0">
                <a:latin typeface="Arial" panose="020B0604020202020204" pitchFamily="34" charset="0"/>
              </a:rPr>
              <a:t>gösterimi: </a:t>
            </a:r>
            <a:r>
              <a:rPr lang="tr-TR" sz="1000" dirty="0" err="1" smtClean="0">
                <a:latin typeface="Arial" panose="020B0604020202020204" pitchFamily="34" charset="0"/>
              </a:rPr>
              <a:t>Yerküre’nin</a:t>
            </a:r>
            <a:r>
              <a:rPr lang="tr-TR" sz="1000" dirty="0" smtClean="0">
                <a:latin typeface="Arial" panose="020B0604020202020204" pitchFamily="34" charset="0"/>
              </a:rPr>
              <a:t> yörüngesinin </a:t>
            </a:r>
            <a:r>
              <a:rPr lang="tr-TR" sz="1000" dirty="0">
                <a:latin typeface="Arial" panose="020B0604020202020204" pitchFamily="34" charset="0"/>
              </a:rPr>
              <a:t>eklindeki </a:t>
            </a:r>
            <a:r>
              <a:rPr lang="tr-TR" sz="1000" dirty="0" smtClean="0">
                <a:latin typeface="Arial" panose="020B0604020202020204" pitchFamily="34" charset="0"/>
              </a:rPr>
              <a:t>(E), </a:t>
            </a:r>
            <a:r>
              <a:rPr lang="tr-TR" sz="1000" dirty="0">
                <a:latin typeface="Arial" panose="020B0604020202020204" pitchFamily="34" charset="0"/>
              </a:rPr>
              <a:t>eksen </a:t>
            </a:r>
            <a:r>
              <a:rPr lang="tr-TR" sz="1000" dirty="0" smtClean="0">
                <a:latin typeface="Arial" panose="020B0604020202020204" pitchFamily="34" charset="0"/>
              </a:rPr>
              <a:t>eğikliğindeki (T) </a:t>
            </a:r>
            <a:r>
              <a:rPr lang="tr-TR" sz="1000" dirty="0">
                <a:latin typeface="Arial" panose="020B0604020202020204" pitchFamily="34" charset="0"/>
              </a:rPr>
              <a:t>ve iklimsel presesyonundaki </a:t>
            </a:r>
            <a:r>
              <a:rPr lang="tr-TR" sz="1000" dirty="0" smtClean="0">
                <a:latin typeface="Arial" panose="020B0604020202020204" pitchFamily="34" charset="0"/>
              </a:rPr>
              <a:t>(P) </a:t>
            </a:r>
            <a:r>
              <a:rPr lang="tr-TR" sz="1000" dirty="0" err="1" smtClean="0">
                <a:latin typeface="Arial" panose="020B0604020202020204" pitchFamily="34" charset="0"/>
              </a:rPr>
              <a:t>değişiklişklerin</a:t>
            </a:r>
            <a:r>
              <a:rPr lang="tr-TR" sz="1000" dirty="0" smtClean="0">
                <a:latin typeface="Arial" panose="020B0604020202020204" pitchFamily="34" charset="0"/>
              </a:rPr>
              <a:t> yalınlaştırılmış </a:t>
            </a:r>
            <a:r>
              <a:rPr lang="tr-TR" sz="1000" dirty="0" err="1">
                <a:latin typeface="Arial" panose="020B0604020202020204" pitchFamily="34" charset="0"/>
              </a:rPr>
              <a:t>çizimsel</a:t>
            </a:r>
            <a:r>
              <a:rPr lang="tr-TR" sz="1000" dirty="0">
                <a:latin typeface="Arial" panose="020B0604020202020204" pitchFamily="34" charset="0"/>
              </a:rPr>
              <a:t> </a:t>
            </a:r>
            <a:r>
              <a:rPr lang="tr-TR" sz="1000" dirty="0" smtClean="0">
                <a:latin typeface="Arial" panose="020B0604020202020204" pitchFamily="34" charset="0"/>
              </a:rPr>
              <a:t>gösterimi </a:t>
            </a:r>
            <a:r>
              <a:rPr lang="tr-TR" sz="1000" dirty="0">
                <a:latin typeface="Arial" panose="020B0604020202020204" pitchFamily="34" charset="0"/>
              </a:rPr>
              <a:t>(</a:t>
            </a:r>
            <a:r>
              <a:rPr lang="tr-TR" sz="1000" dirty="0" err="1" smtClean="0">
                <a:latin typeface="Arial" panose="020B0604020202020204" pitchFamily="34" charset="0"/>
              </a:rPr>
              <a:t>Jansen</a:t>
            </a:r>
            <a:r>
              <a:rPr lang="tr-TR" sz="1000" dirty="0" smtClean="0">
                <a:latin typeface="Arial" panose="020B0604020202020204" pitchFamily="34" charset="0"/>
              </a:rPr>
              <a:t> vd.,  2007)</a:t>
            </a:r>
            <a:endParaRPr lang="tr-TR" sz="1000" dirty="0">
              <a:effectLst/>
              <a:latin typeface="Arial" panose="020B0604020202020204" pitchFamily="34" charset="0"/>
            </a:endParaRPr>
          </a:p>
        </p:txBody>
      </p:sp>
    </p:spTree>
    <p:extLst>
      <p:ext uri="{BB962C8B-B14F-4D97-AF65-F5344CB8AC3E}">
        <p14:creationId xmlns:p14="http://schemas.microsoft.com/office/powerpoint/2010/main" val="3110180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676400" y="168275"/>
            <a:ext cx="6858000" cy="817563"/>
          </a:xfrm>
          <a:effectLst>
            <a:outerShdw dist="35921" dir="2700000" algn="ctr" rotWithShape="0">
              <a:schemeClr val="bg2"/>
            </a:outerShdw>
          </a:effectLst>
        </p:spPr>
        <p:txBody>
          <a:bodyPr>
            <a:normAutofit fontScale="90000"/>
          </a:bodyPr>
          <a:lstStyle/>
          <a:p>
            <a:pPr eaLnBrk="1" hangingPunct="1"/>
            <a:r>
              <a:rPr lang="tr-TR" altLang="tr-TR" sz="3600" dirty="0" smtClean="0">
                <a:latin typeface="Comic Sans MS" panose="030F0702030302020204" pitchFamily="66" charset="0"/>
              </a:rPr>
              <a:t>Yörünge zorlaması </a:t>
            </a:r>
            <a:r>
              <a:rPr lang="de-CH" altLang="tr-TR" sz="3600" dirty="0" smtClean="0">
                <a:latin typeface="Comic Sans MS" panose="030F0702030302020204" pitchFamily="66" charset="0"/>
              </a:rPr>
              <a:t>(</a:t>
            </a:r>
            <a:r>
              <a:rPr lang="de-CH" altLang="tr-TR" sz="3600" dirty="0" err="1" smtClean="0">
                <a:latin typeface="Comic Sans MS" panose="030F0702030302020204" pitchFamily="66" charset="0"/>
              </a:rPr>
              <a:t>Milankovitch</a:t>
            </a:r>
            <a:r>
              <a:rPr lang="de-CH" altLang="tr-TR" sz="3600" dirty="0" smtClean="0">
                <a:latin typeface="Comic Sans MS" panose="030F0702030302020204" pitchFamily="66" charset="0"/>
              </a:rPr>
              <a:t>)</a:t>
            </a:r>
          </a:p>
        </p:txBody>
      </p:sp>
      <p:pic>
        <p:nvPicPr>
          <p:cNvPr id="266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32075"/>
            <a:ext cx="55626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38263" cy="15017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8"/>
          <p:cNvSpPr txBox="1">
            <a:spLocks noChangeArrowheads="1"/>
          </p:cNvSpPr>
          <p:nvPr/>
        </p:nvSpPr>
        <p:spPr bwMode="auto">
          <a:xfrm>
            <a:off x="138113" y="1524000"/>
            <a:ext cx="1065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CH" altLang="tr-TR" sz="1400">
                <a:latin typeface="Comic Sans MS" panose="030F0702030302020204" pitchFamily="66" charset="0"/>
              </a:rPr>
              <a:t>1879-1958</a:t>
            </a:r>
          </a:p>
        </p:txBody>
      </p:sp>
      <p:pic>
        <p:nvPicPr>
          <p:cNvPr id="26630" name="Picture 9" descr="figure 08-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9263" y="2674938"/>
            <a:ext cx="3614737"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10"/>
          <p:cNvSpPr txBox="1">
            <a:spLocks noChangeArrowheads="1"/>
          </p:cNvSpPr>
          <p:nvPr/>
        </p:nvSpPr>
        <p:spPr bwMode="auto">
          <a:xfrm>
            <a:off x="1863725" y="1104900"/>
            <a:ext cx="580479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ct val="20000"/>
              </a:spcAft>
            </a:pPr>
            <a:r>
              <a:rPr lang="tr-TR" sz="2400" dirty="0"/>
              <a:t>1. Şekil (</a:t>
            </a:r>
            <a:r>
              <a:rPr lang="tr-TR" sz="2400" dirty="0" err="1"/>
              <a:t>eksantrisite</a:t>
            </a:r>
            <a:r>
              <a:rPr lang="tr-TR" sz="2400" dirty="0"/>
              <a:t>, ~ 100K ve 400K yıl)</a:t>
            </a:r>
            <a:br>
              <a:rPr lang="tr-TR" sz="2400" dirty="0"/>
            </a:br>
            <a:r>
              <a:rPr lang="tr-TR" sz="2400" dirty="0"/>
              <a:t>2. Eğilme (eğiklik, ~ 41.000 yıl = 41K yıl)</a:t>
            </a:r>
            <a:br>
              <a:rPr lang="tr-TR" sz="2400" dirty="0"/>
            </a:br>
            <a:r>
              <a:rPr lang="tr-TR" sz="2400" dirty="0"/>
              <a:t>3. Titreşim </a:t>
            </a:r>
            <a:r>
              <a:rPr lang="tr-TR" sz="2400" dirty="0" smtClean="0"/>
              <a:t>(devinim, </a:t>
            </a:r>
            <a:r>
              <a:rPr lang="tr-TR" sz="2400" dirty="0"/>
              <a:t>~ 23K yıl)</a:t>
            </a:r>
            <a:endParaRPr lang="en-US" altLang="tr-TR" sz="2400"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222701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5435600" y="1449388"/>
            <a:ext cx="3589338" cy="3505200"/>
          </a:xfrm>
        </p:spPr>
        <p:txBody>
          <a:bodyPr/>
          <a:lstStyle/>
          <a:p>
            <a:pPr algn="l"/>
            <a:r>
              <a:rPr lang="tr-TR" sz="2400" dirty="0"/>
              <a:t>Yörünge dönemlerinin etkileşimi farklı değişim şekilleri verir. </a:t>
            </a:r>
            <a:r>
              <a:rPr lang="en-US" altLang="tr-TR" sz="2400" dirty="0" smtClean="0">
                <a:solidFill>
                  <a:srgbClr val="0000FF"/>
                </a:solidFill>
                <a:latin typeface="Comic Sans MS" panose="030F0702030302020204" pitchFamily="66" charset="0"/>
              </a:rPr>
              <a:t/>
            </a:r>
            <a:br>
              <a:rPr lang="en-US" altLang="tr-TR" sz="2400" dirty="0" smtClean="0">
                <a:solidFill>
                  <a:srgbClr val="0000FF"/>
                </a:solidFill>
                <a:latin typeface="Comic Sans MS" panose="030F0702030302020204" pitchFamily="66" charset="0"/>
              </a:rPr>
            </a:br>
            <a:r>
              <a:rPr lang="en-US" altLang="tr-TR" sz="2400" dirty="0" smtClean="0">
                <a:solidFill>
                  <a:srgbClr val="0000FF"/>
                </a:solidFill>
                <a:latin typeface="Comic Sans MS" panose="030F0702030302020204" pitchFamily="66" charset="0"/>
              </a:rPr>
              <a:t/>
            </a:r>
            <a:br>
              <a:rPr lang="en-US" altLang="tr-TR" sz="2400" dirty="0" smtClean="0">
                <a:solidFill>
                  <a:srgbClr val="0000FF"/>
                </a:solidFill>
                <a:latin typeface="Comic Sans MS" panose="030F0702030302020204" pitchFamily="66" charset="0"/>
              </a:rPr>
            </a:br>
            <a:r>
              <a:rPr lang="tr-TR" sz="2400" dirty="0"/>
              <a:t>Güneş ışığındaki değişimlerin büyüklüğü iklim değişikliklerini açıklayacak kadar </a:t>
            </a:r>
            <a:r>
              <a:rPr lang="tr-TR" sz="2400" dirty="0" smtClean="0"/>
              <a:t>geniştir.</a:t>
            </a:r>
            <a:endParaRPr lang="el-GR" altLang="tr-TR" sz="2400" dirty="0" smtClean="0">
              <a:solidFill>
                <a:srgbClr val="990033"/>
              </a:solidFill>
              <a:latin typeface="Comic Sans MS" panose="030F0702030302020204" pitchFamily="66" charset="0"/>
              <a:cs typeface="Arial" panose="020B0604020202020204" pitchFamily="34" charset="0"/>
            </a:endParaRPr>
          </a:p>
        </p:txBody>
      </p:sp>
      <p:sp>
        <p:nvSpPr>
          <p:cNvPr id="27651" name="Text Box 3"/>
          <p:cNvSpPr txBox="1">
            <a:spLocks noChangeArrowheads="1"/>
          </p:cNvSpPr>
          <p:nvPr/>
        </p:nvSpPr>
        <p:spPr bwMode="auto">
          <a:xfrm>
            <a:off x="501650" y="855663"/>
            <a:ext cx="82184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tr-TR" altLang="tr-TR"/>
          </a:p>
        </p:txBody>
      </p:sp>
      <p:pic>
        <p:nvPicPr>
          <p:cNvPr id="27652" name="Picture 4" descr="figure 08-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90488"/>
            <a:ext cx="5102225"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670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9"/>
          <p:cNvGrpSpPr>
            <a:grpSpLocks/>
          </p:cNvGrpSpPr>
          <p:nvPr/>
        </p:nvGrpSpPr>
        <p:grpSpPr bwMode="auto">
          <a:xfrm>
            <a:off x="60325" y="844550"/>
            <a:ext cx="8923338" cy="5686425"/>
            <a:chOff x="275" y="603"/>
            <a:chExt cx="5210" cy="3113"/>
          </a:xfrm>
        </p:grpSpPr>
        <p:pic>
          <p:nvPicPr>
            <p:cNvPr id="286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 y="603"/>
              <a:ext cx="5210" cy="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07" name="Text Box 3"/>
            <p:cNvSpPr txBox="1">
              <a:spLocks noChangeArrowheads="1"/>
            </p:cNvSpPr>
            <p:nvPr/>
          </p:nvSpPr>
          <p:spPr bwMode="auto">
            <a:xfrm>
              <a:off x="2544" y="962"/>
              <a:ext cx="543" cy="219"/>
            </a:xfrm>
            <a:prstGeom prst="rect">
              <a:avLst/>
            </a:prstGeom>
            <a:noFill/>
            <a:ln w="9525">
              <a:noFill/>
              <a:miter lim="800000"/>
              <a:headEnd/>
              <a:tailEnd/>
            </a:ln>
            <a:effectLst/>
          </p:spPr>
          <p:txBody>
            <a:bodyPr wrap="none">
              <a:spAutoFit/>
            </a:bodyPr>
            <a:lstStyle/>
            <a:p>
              <a:pPr eaLnBrk="0" hangingPunct="0">
                <a:defRPr/>
              </a:pPr>
              <a:r>
                <a:rPr lang="en-US" dirty="0">
                  <a:solidFill>
                    <a:srgbClr val="2A9E5D"/>
                  </a:solidFill>
                  <a:latin typeface="Comic Sans MS" pitchFamily="66" charset="0"/>
                </a:rPr>
                <a:t>~ </a:t>
              </a:r>
              <a:r>
                <a:rPr lang="en-US" dirty="0">
                  <a:solidFill>
                    <a:srgbClr val="2A9E5D"/>
                  </a:solidFill>
                  <a:effectLst>
                    <a:outerShdw blurRad="38100" dist="38100" dir="2700000" algn="tl">
                      <a:srgbClr val="C0C0C0"/>
                    </a:outerShdw>
                  </a:effectLst>
                  <a:latin typeface="Comic Sans MS" pitchFamily="66" charset="0"/>
                </a:rPr>
                <a:t>23</a:t>
              </a:r>
              <a:r>
                <a:rPr lang="en-US" sz="1600" dirty="0">
                  <a:solidFill>
                    <a:srgbClr val="2A9E5D"/>
                  </a:solidFill>
                  <a:effectLst>
                    <a:outerShdw blurRad="38100" dist="38100" dir="2700000" algn="tl">
                      <a:srgbClr val="C0C0C0"/>
                    </a:outerShdw>
                  </a:effectLst>
                  <a:latin typeface="Comic Sans MS" pitchFamily="66" charset="0"/>
                </a:rPr>
                <a:t>ky</a:t>
              </a:r>
              <a:endParaRPr lang="en-US" sz="2400" dirty="0">
                <a:solidFill>
                  <a:srgbClr val="2A9E5D"/>
                </a:solidFill>
                <a:latin typeface="Comic Sans MS" pitchFamily="66" charset="0"/>
              </a:endParaRPr>
            </a:p>
          </p:txBody>
        </p:sp>
        <p:sp>
          <p:nvSpPr>
            <p:cNvPr id="28679" name="Text Box 4"/>
            <p:cNvSpPr txBox="1">
              <a:spLocks noChangeArrowheads="1"/>
            </p:cNvSpPr>
            <p:nvPr/>
          </p:nvSpPr>
          <p:spPr bwMode="auto">
            <a:xfrm>
              <a:off x="4560" y="2688"/>
              <a:ext cx="67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tr-TR">
                  <a:solidFill>
                    <a:srgbClr val="FF0A12"/>
                  </a:solidFill>
                  <a:latin typeface="Comic Sans MS" panose="030F0702030302020204" pitchFamily="66" charset="0"/>
                </a:rPr>
                <a:t>Tilt 41</a:t>
              </a:r>
              <a:r>
                <a:rPr lang="en-US" altLang="tr-TR" sz="1600">
                  <a:solidFill>
                    <a:srgbClr val="FF0A12"/>
                  </a:solidFill>
                  <a:latin typeface="Comic Sans MS" panose="030F0702030302020204" pitchFamily="66" charset="0"/>
                </a:rPr>
                <a:t>ky</a:t>
              </a:r>
              <a:endParaRPr lang="en-US" altLang="tr-TR">
                <a:solidFill>
                  <a:srgbClr val="FF0A12"/>
                </a:solidFill>
                <a:latin typeface="Comic Sans MS" panose="030F0702030302020204" pitchFamily="66" charset="0"/>
              </a:endParaRPr>
            </a:p>
          </p:txBody>
        </p:sp>
        <p:sp>
          <p:nvSpPr>
            <p:cNvPr id="28680" name="Rectangle 5"/>
            <p:cNvSpPr>
              <a:spLocks noChangeArrowheads="1"/>
            </p:cNvSpPr>
            <p:nvPr/>
          </p:nvSpPr>
          <p:spPr bwMode="auto">
            <a:xfrm>
              <a:off x="4416" y="2928"/>
              <a:ext cx="288" cy="192"/>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8681" name="Rectangle 6"/>
            <p:cNvSpPr>
              <a:spLocks noChangeArrowheads="1"/>
            </p:cNvSpPr>
            <p:nvPr/>
          </p:nvSpPr>
          <p:spPr bwMode="auto">
            <a:xfrm>
              <a:off x="480" y="1200"/>
              <a:ext cx="240" cy="192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8682" name="Text Box 7"/>
            <p:cNvSpPr txBox="1">
              <a:spLocks noChangeArrowheads="1"/>
            </p:cNvSpPr>
            <p:nvPr/>
          </p:nvSpPr>
          <p:spPr bwMode="auto">
            <a:xfrm>
              <a:off x="432" y="1299"/>
              <a:ext cx="353" cy="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tr-TR" sz="2400">
                  <a:latin typeface="Comic Sans MS" panose="030F0702030302020204" pitchFamily="66" charset="0"/>
                </a:rPr>
                <a:t>   </a:t>
              </a:r>
              <a:r>
                <a:rPr lang="en-US" altLang="tr-TR" sz="1600">
                  <a:latin typeface="Comic Sans MS" panose="030F0702030302020204" pitchFamily="66" charset="0"/>
                </a:rPr>
                <a:t>0</a:t>
              </a:r>
            </a:p>
            <a:p>
              <a:endParaRPr lang="en-US" altLang="tr-TR" sz="1600">
                <a:latin typeface="Comic Sans MS" panose="030F0702030302020204" pitchFamily="66" charset="0"/>
              </a:endParaRPr>
            </a:p>
            <a:p>
              <a:endParaRPr lang="en-US" altLang="tr-TR" sz="1600">
                <a:latin typeface="Comic Sans MS" panose="030F0702030302020204" pitchFamily="66" charset="0"/>
              </a:endParaRPr>
            </a:p>
            <a:p>
              <a:endParaRPr lang="en-US" altLang="tr-TR" sz="1600">
                <a:latin typeface="Comic Sans MS" panose="030F0702030302020204" pitchFamily="66" charset="0"/>
              </a:endParaRPr>
            </a:p>
            <a:p>
              <a:endParaRPr lang="en-US" altLang="tr-TR" sz="1600">
                <a:latin typeface="Comic Sans MS" panose="030F0702030302020204" pitchFamily="66" charset="0"/>
              </a:endParaRPr>
            </a:p>
            <a:p>
              <a:r>
                <a:rPr lang="en-US" altLang="tr-TR" sz="1600">
                  <a:latin typeface="Comic Sans MS" panose="030F0702030302020204" pitchFamily="66" charset="0"/>
                </a:rPr>
                <a:t>-10</a:t>
              </a:r>
            </a:p>
            <a:p>
              <a:endParaRPr lang="en-US" altLang="tr-TR" sz="1600">
                <a:latin typeface="Comic Sans MS" panose="030F0702030302020204" pitchFamily="66" charset="0"/>
              </a:endParaRPr>
            </a:p>
            <a:p>
              <a:endParaRPr lang="en-US" altLang="tr-TR" sz="1600">
                <a:latin typeface="Comic Sans MS" panose="030F0702030302020204" pitchFamily="66" charset="0"/>
              </a:endParaRPr>
            </a:p>
            <a:p>
              <a:endParaRPr lang="en-US" altLang="tr-TR" sz="1600">
                <a:latin typeface="Comic Sans MS" panose="030F0702030302020204" pitchFamily="66" charset="0"/>
              </a:endParaRPr>
            </a:p>
            <a:p>
              <a:endParaRPr lang="en-US" altLang="tr-TR" sz="1600">
                <a:latin typeface="Comic Sans MS" panose="030F0702030302020204" pitchFamily="66" charset="0"/>
              </a:endParaRPr>
            </a:p>
            <a:p>
              <a:r>
                <a:rPr lang="en-US" altLang="tr-TR" sz="1600">
                  <a:latin typeface="Comic Sans MS" panose="030F0702030302020204" pitchFamily="66" charset="0"/>
                </a:rPr>
                <a:t>-20</a:t>
              </a:r>
            </a:p>
            <a:p>
              <a:endParaRPr lang="en-US" altLang="tr-TR" sz="1600">
                <a:latin typeface="Comic Sans MS" panose="030F0702030302020204" pitchFamily="66" charset="0"/>
              </a:endParaRPr>
            </a:p>
            <a:p>
              <a:endParaRPr lang="en-US" altLang="tr-TR" sz="1600">
                <a:latin typeface="Comic Sans MS" panose="030F0702030302020204" pitchFamily="66" charset="0"/>
              </a:endParaRPr>
            </a:p>
          </p:txBody>
        </p:sp>
      </p:grpSp>
      <p:sp>
        <p:nvSpPr>
          <p:cNvPr id="251912" name="Text Box 8"/>
          <p:cNvSpPr txBox="1">
            <a:spLocks noChangeArrowheads="1"/>
          </p:cNvSpPr>
          <p:nvPr/>
        </p:nvSpPr>
        <p:spPr bwMode="auto">
          <a:xfrm>
            <a:off x="60325" y="281143"/>
            <a:ext cx="8935459" cy="523220"/>
          </a:xfrm>
          <a:prstGeom prst="rect">
            <a:avLst/>
          </a:prstGeom>
          <a:noFill/>
          <a:ln w="9525">
            <a:noFill/>
            <a:miter lim="800000"/>
            <a:headEnd/>
            <a:tailEnd/>
          </a:ln>
          <a:effectLst/>
        </p:spPr>
        <p:txBody>
          <a:bodyPr wrap="none">
            <a:spAutoFit/>
          </a:bodyPr>
          <a:lstStyle/>
          <a:p>
            <a:pPr eaLnBrk="0" hangingPunct="0">
              <a:defRPr/>
            </a:pPr>
            <a:r>
              <a:rPr lang="en-US" sz="2800" dirty="0">
                <a:solidFill>
                  <a:srgbClr val="0000FF"/>
                </a:solidFill>
                <a:effectLst>
                  <a:outerShdw blurRad="38100" dist="38100" dir="2700000" algn="tl">
                    <a:srgbClr val="C0C0C0"/>
                  </a:outerShdw>
                </a:effectLst>
                <a:latin typeface="Comic Sans MS" pitchFamily="66" charset="0"/>
              </a:rPr>
              <a:t>    Milankovitch Forcing </a:t>
            </a:r>
            <a:r>
              <a:rPr lang="tr-TR" sz="2800" dirty="0" smtClean="0">
                <a:solidFill>
                  <a:srgbClr val="0000FF"/>
                </a:solidFill>
                <a:effectLst>
                  <a:outerShdw blurRad="38100" dist="38100" dir="2700000" algn="tl">
                    <a:srgbClr val="C0C0C0"/>
                  </a:outerShdw>
                </a:effectLst>
                <a:latin typeface="Comic Sans MS" pitchFamily="66" charset="0"/>
              </a:rPr>
              <a:t>Buz </a:t>
            </a:r>
            <a:r>
              <a:rPr lang="tr-TR" sz="2800" dirty="0" err="1" smtClean="0">
                <a:solidFill>
                  <a:srgbClr val="0000FF"/>
                </a:solidFill>
                <a:effectLst>
                  <a:outerShdw blurRad="38100" dist="38100" dir="2700000" algn="tl">
                    <a:srgbClr val="C0C0C0"/>
                  </a:outerShdw>
                </a:effectLst>
                <a:latin typeface="Comic Sans MS" pitchFamily="66" charset="0"/>
              </a:rPr>
              <a:t>karot</a:t>
            </a:r>
            <a:r>
              <a:rPr lang="tr-TR" sz="2800" dirty="0" smtClean="0">
                <a:solidFill>
                  <a:srgbClr val="0000FF"/>
                </a:solidFill>
                <a:effectLst>
                  <a:outerShdw blurRad="38100" dist="38100" dir="2700000" algn="tl">
                    <a:srgbClr val="C0C0C0"/>
                  </a:outerShdw>
                </a:effectLst>
                <a:latin typeface="Comic Sans MS" pitchFamily="66" charset="0"/>
              </a:rPr>
              <a:t> verilerini açıklıyor</a:t>
            </a:r>
            <a:endParaRPr lang="en-US" sz="2800" dirty="0">
              <a:solidFill>
                <a:srgbClr val="0000FF"/>
              </a:solidFill>
              <a:latin typeface="Comic Sans MS" pitchFamily="66" charset="0"/>
            </a:endParaRPr>
          </a:p>
        </p:txBody>
      </p:sp>
      <p:sp>
        <p:nvSpPr>
          <p:cNvPr id="28676" name="Text Box 10"/>
          <p:cNvSpPr txBox="1">
            <a:spLocks noChangeArrowheads="1"/>
          </p:cNvSpPr>
          <p:nvPr/>
        </p:nvSpPr>
        <p:spPr bwMode="auto">
          <a:xfrm>
            <a:off x="1819275" y="6230938"/>
            <a:ext cx="5695950" cy="400110"/>
          </a:xfrm>
          <a:prstGeom prst="rect">
            <a:avLst/>
          </a:prstGeom>
          <a:solidFill>
            <a:schemeClr val="bg1"/>
          </a:solidFill>
          <a:ln w="12700" cap="sq">
            <a:solidFill>
              <a:schemeClr val="bg1"/>
            </a:solidFill>
            <a:miter lim="800000"/>
            <a:headEnd type="none" w="sm" len="sm"/>
            <a:tailEnd type="none" w="sm" len="sm"/>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sz="2000" dirty="0"/>
              <a:t>Günümüzden 1000 yıl önce (</a:t>
            </a:r>
            <a:r>
              <a:rPr lang="tr-TR" sz="2000" dirty="0" err="1"/>
              <a:t>kyr</a:t>
            </a:r>
            <a:r>
              <a:rPr lang="tr-TR" sz="2000" dirty="0"/>
              <a:t> B.P.)</a:t>
            </a:r>
            <a:endParaRPr lang="en-US" altLang="tr-TR" sz="2000" b="1" dirty="0">
              <a:latin typeface="Comic Sans MS" panose="030F0702030302020204" pitchFamily="66" charset="0"/>
            </a:endParaRPr>
          </a:p>
        </p:txBody>
      </p:sp>
    </p:spTree>
    <p:extLst>
      <p:ext uri="{BB962C8B-B14F-4D97-AF65-F5344CB8AC3E}">
        <p14:creationId xmlns:p14="http://schemas.microsoft.com/office/powerpoint/2010/main" val="1309473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5036</TotalTime>
  <Words>853</Words>
  <Application>Microsoft Office PowerPoint</Application>
  <PresentationFormat>Ekran Gösterisi (4:3)</PresentationFormat>
  <Paragraphs>162</Paragraphs>
  <Slides>20</Slides>
  <Notes>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20</vt:i4>
      </vt:variant>
    </vt:vector>
  </HeadingPairs>
  <TitlesOfParts>
    <vt:vector size="27" baseType="lpstr">
      <vt:lpstr>Arial</vt:lpstr>
      <vt:lpstr>Calibri</vt:lpstr>
      <vt:lpstr>Comic Sans MS</vt:lpstr>
      <vt:lpstr>Tahoma</vt:lpstr>
      <vt:lpstr>Times</vt:lpstr>
      <vt:lpstr>Times New Roman</vt:lpstr>
      <vt:lpstr>Office Theme</vt:lpstr>
      <vt:lpstr>PALEOİKLİMİN TEMEL PRENSİPLERİ</vt:lpstr>
      <vt:lpstr>Ders KONULARI</vt:lpstr>
      <vt:lpstr>İKLİM NEDİR?</vt:lpstr>
      <vt:lpstr>Hava durumu ve iklim</vt:lpstr>
      <vt:lpstr>İKLİME ETKİ EDEN FAKTÖRLER</vt:lpstr>
      <vt:lpstr>PowerPoint Sunusu</vt:lpstr>
      <vt:lpstr>Yörünge zorlaması (Milankovitch)</vt:lpstr>
      <vt:lpstr>Yörünge dönemlerinin etkileşimi farklı değişim şekilleri verir.   Güneş ışığındaki değişimlerin büyüklüğü iklim değişikliklerini açıklayacak kadar geniştir.</vt:lpstr>
      <vt:lpstr>PowerPoint Sunusu</vt:lpstr>
      <vt:lpstr>PowerPoint Sunusu</vt:lpstr>
      <vt:lpstr>Dünya sıcaklığı ne yönde değişmektedir? </vt:lpstr>
      <vt:lpstr>PALEOİKLİM NEDİR? </vt:lpstr>
      <vt:lpstr>PROXY DATA NEDİR? </vt:lpstr>
      <vt:lpstr>Bradley (1999) </vt:lpstr>
      <vt:lpstr>DEVAM</vt:lpstr>
      <vt:lpstr>«</vt:lpstr>
      <vt:lpstr>PALEOİKLİM ANALİZİ YAPILIRKEN İZLENEN ADIMLAR </vt:lpstr>
      <vt:lpstr>İklim değişikliğinin nedenleri</vt:lpstr>
      <vt:lpstr>PowerPoint Sunusu</vt:lpstr>
      <vt:lpstr>Özet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Oğuzhan Deniz</dc:creator>
  <cp:lastModifiedBy>A</cp:lastModifiedBy>
  <cp:revision>341</cp:revision>
  <dcterms:created xsi:type="dcterms:W3CDTF">2015-04-03T06:31:25Z</dcterms:created>
  <dcterms:modified xsi:type="dcterms:W3CDTF">2018-03-04T15:15:14Z</dcterms:modified>
</cp:coreProperties>
</file>