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93" r:id="rId3"/>
    <p:sldId id="257" r:id="rId4"/>
    <p:sldId id="260" r:id="rId5"/>
    <p:sldId id="265"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7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0" autoAdjust="0"/>
    <p:restoredTop sz="94660"/>
  </p:normalViewPr>
  <p:slideViewPr>
    <p:cSldViewPr snapToGrid="0">
      <p:cViewPr varScale="1">
        <p:scale>
          <a:sx n="79" d="100"/>
          <a:sy n="79" d="100"/>
        </p:scale>
        <p:origin x="22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1D45B624-8DDE-41BC-A3C3-12BB6EACA574}" type="datetimeFigureOut">
              <a:rPr lang="tr-TR" smtClean="0"/>
              <a:t>21.09.2016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1527521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45B624-8DDE-41BC-A3C3-12BB6EACA574}" type="datetimeFigureOut">
              <a:rPr lang="tr-TR" smtClean="0"/>
              <a:t>21.09.2016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2863096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45B624-8DDE-41BC-A3C3-12BB6EACA574}" type="datetimeFigureOut">
              <a:rPr lang="tr-TR" smtClean="0"/>
              <a:t>21.09.2016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2825987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45B624-8DDE-41BC-A3C3-12BB6EACA574}" type="datetimeFigureOut">
              <a:rPr lang="tr-TR" smtClean="0"/>
              <a:t>21.09.2016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905634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1D45B624-8DDE-41BC-A3C3-12BB6EACA574}" type="datetimeFigureOut">
              <a:rPr lang="tr-TR" smtClean="0"/>
              <a:t>21.09.2016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592751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D45B624-8DDE-41BC-A3C3-12BB6EACA574}" type="datetimeFigureOut">
              <a:rPr lang="tr-TR" smtClean="0"/>
              <a:t>21.09.2016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103765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D45B624-8DDE-41BC-A3C3-12BB6EACA574}" type="datetimeFigureOut">
              <a:rPr lang="tr-TR" smtClean="0"/>
              <a:t>21.09.2016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273852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D45B624-8DDE-41BC-A3C3-12BB6EACA574}" type="datetimeFigureOut">
              <a:rPr lang="tr-TR" smtClean="0"/>
              <a:t>21.09.2016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2686622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D45B624-8DDE-41BC-A3C3-12BB6EACA574}" type="datetimeFigureOut">
              <a:rPr lang="tr-TR" smtClean="0"/>
              <a:t>21.09.2016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1530233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D45B624-8DDE-41BC-A3C3-12BB6EACA574}" type="datetimeFigureOut">
              <a:rPr lang="tr-TR" smtClean="0"/>
              <a:t>21.09.2016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3098864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D45B624-8DDE-41BC-A3C3-12BB6EACA574}" type="datetimeFigureOut">
              <a:rPr lang="tr-TR" smtClean="0"/>
              <a:t>21.09.2016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F63987D-4F65-419F-8645-1092BC0581AE}" type="slidenum">
              <a:rPr lang="tr-TR" smtClean="0"/>
              <a:t>‹#›</a:t>
            </a:fld>
            <a:endParaRPr lang="tr-TR"/>
          </a:p>
        </p:txBody>
      </p:sp>
    </p:spTree>
    <p:extLst>
      <p:ext uri="{BB962C8B-B14F-4D97-AF65-F5344CB8AC3E}">
        <p14:creationId xmlns:p14="http://schemas.microsoft.com/office/powerpoint/2010/main" val="3017629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45B624-8DDE-41BC-A3C3-12BB6EACA574}" type="datetimeFigureOut">
              <a:rPr lang="tr-TR" smtClean="0"/>
              <a:t>21.09.2016</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63987D-4F65-419F-8645-1092BC0581AE}" type="slidenum">
              <a:rPr lang="tr-TR" smtClean="0"/>
              <a:t>‹#›</a:t>
            </a:fld>
            <a:endParaRPr lang="tr-TR"/>
          </a:p>
        </p:txBody>
      </p:sp>
    </p:spTree>
    <p:extLst>
      <p:ext uri="{BB962C8B-B14F-4D97-AF65-F5344CB8AC3E}">
        <p14:creationId xmlns:p14="http://schemas.microsoft.com/office/powerpoint/2010/main" val="1424606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3998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6411692"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BAŞLICA </a:t>
            </a:r>
            <a:r>
              <a:rPr lang="tr-TR" sz="3000" b="1">
                <a:solidFill>
                  <a:srgbClr val="00B050"/>
                </a:solidFill>
              </a:rPr>
              <a:t>GANGLİYON HÜCRE TİPLERİ</a:t>
            </a:r>
            <a:endParaRPr lang="tr-TR" sz="3000" b="1" dirty="0">
              <a:solidFill>
                <a:srgbClr val="00B050"/>
              </a:solidFill>
            </a:endParaRPr>
          </a:p>
        </p:txBody>
      </p:sp>
      <p:sp>
        <p:nvSpPr>
          <p:cNvPr id="3" name="Dikdörtgen 2"/>
          <p:cNvSpPr/>
          <p:nvPr/>
        </p:nvSpPr>
        <p:spPr>
          <a:xfrm>
            <a:off x="197708" y="1415535"/>
            <a:ext cx="5267660" cy="477054"/>
          </a:xfrm>
          <a:prstGeom prst="rect">
            <a:avLst/>
          </a:prstGeom>
        </p:spPr>
        <p:txBody>
          <a:bodyPr wrap="none">
            <a:spAutoFit/>
          </a:bodyPr>
          <a:lstStyle/>
          <a:p>
            <a:pPr marL="342900" indent="-342900">
              <a:buFont typeface="+mj-lt"/>
              <a:buAutoNum type="arabicPeriod"/>
            </a:pPr>
            <a:r>
              <a:rPr lang="en-US" sz="2500" smtClean="0"/>
              <a:t>Tip P: renge duyarlı obje algılayıcıları</a:t>
            </a:r>
            <a:endParaRPr lang="tr-TR" sz="2500"/>
          </a:p>
        </p:txBody>
      </p:sp>
      <p:pic>
        <p:nvPicPr>
          <p:cNvPr id="7" name="Resim 6"/>
          <p:cNvPicPr>
            <a:picLocks noChangeAspect="1"/>
          </p:cNvPicPr>
          <p:nvPr/>
        </p:nvPicPr>
        <p:blipFill>
          <a:blip r:embed="rId2"/>
          <a:stretch>
            <a:fillRect/>
          </a:stretch>
        </p:blipFill>
        <p:spPr>
          <a:xfrm>
            <a:off x="197708" y="2183600"/>
            <a:ext cx="5076825" cy="1123950"/>
          </a:xfrm>
          <a:prstGeom prst="rect">
            <a:avLst/>
          </a:prstGeom>
        </p:spPr>
      </p:pic>
      <p:sp>
        <p:nvSpPr>
          <p:cNvPr id="8" name="Dikdörtgen 7"/>
          <p:cNvSpPr/>
          <p:nvPr/>
        </p:nvSpPr>
        <p:spPr>
          <a:xfrm>
            <a:off x="197708" y="3598561"/>
            <a:ext cx="7186070" cy="477054"/>
          </a:xfrm>
          <a:prstGeom prst="rect">
            <a:avLst/>
          </a:prstGeom>
        </p:spPr>
        <p:txBody>
          <a:bodyPr wrap="none">
            <a:spAutoFit/>
          </a:bodyPr>
          <a:lstStyle/>
          <a:p>
            <a:pPr marL="342900" indent="-342900">
              <a:buFont typeface="+mj-lt"/>
              <a:buAutoNum type="arabicPeriod" startAt="2"/>
            </a:pPr>
            <a:r>
              <a:rPr lang="en-US" sz="2500"/>
              <a:t>Tip M: renk duyarlılığı olmayan hareket algılayıcıları</a:t>
            </a:r>
            <a:endParaRPr lang="tr-TR" sz="2500"/>
          </a:p>
        </p:txBody>
      </p:sp>
      <p:pic>
        <p:nvPicPr>
          <p:cNvPr id="10" name="Resim 9"/>
          <p:cNvPicPr>
            <a:picLocks noChangeAspect="1"/>
          </p:cNvPicPr>
          <p:nvPr/>
        </p:nvPicPr>
        <p:blipFill>
          <a:blip r:embed="rId3"/>
          <a:stretch>
            <a:fillRect/>
          </a:stretch>
        </p:blipFill>
        <p:spPr>
          <a:xfrm>
            <a:off x="197708" y="4273249"/>
            <a:ext cx="4381500" cy="1343025"/>
          </a:xfrm>
          <a:prstGeom prst="rect">
            <a:avLst/>
          </a:prstGeom>
        </p:spPr>
      </p:pic>
    </p:spTree>
    <p:extLst>
      <p:ext uri="{BB962C8B-B14F-4D97-AF65-F5344CB8AC3E}">
        <p14:creationId xmlns:p14="http://schemas.microsoft.com/office/powerpoint/2010/main" val="254776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809101" y="842509"/>
            <a:ext cx="6738554" cy="5387166"/>
          </a:xfrm>
          <a:prstGeom prst="rect">
            <a:avLst/>
          </a:prstGeom>
        </p:spPr>
      </p:pic>
      <p:sp>
        <p:nvSpPr>
          <p:cNvPr id="3" name="Dikdörtgen 2"/>
          <p:cNvSpPr/>
          <p:nvPr/>
        </p:nvSpPr>
        <p:spPr>
          <a:xfrm>
            <a:off x="7575563" y="6309392"/>
            <a:ext cx="3504329" cy="430887"/>
          </a:xfrm>
          <a:prstGeom prst="rect">
            <a:avLst/>
          </a:prstGeom>
        </p:spPr>
        <p:txBody>
          <a:bodyPr wrap="square">
            <a:spAutoFit/>
          </a:bodyPr>
          <a:lstStyle/>
          <a:p>
            <a:r>
              <a:rPr lang="tr-TR" sz="2200" smtClean="0">
                <a:latin typeface="Arial" panose="020B0604020202020204" pitchFamily="34" charset="0"/>
                <a:cs typeface="Arial" panose="020B0604020202020204" pitchFamily="34" charset="0"/>
              </a:rPr>
              <a:t>Devamı sonraki sayfada…</a:t>
            </a:r>
            <a:endParaRPr lang="tr-TR" sz="2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086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199503" y="662678"/>
            <a:ext cx="7776520" cy="5862158"/>
          </a:xfrm>
          <a:prstGeom prst="rect">
            <a:avLst/>
          </a:prstGeom>
        </p:spPr>
      </p:pic>
    </p:spTree>
    <p:extLst>
      <p:ext uri="{BB962C8B-B14F-4D97-AF65-F5344CB8AC3E}">
        <p14:creationId xmlns:p14="http://schemas.microsoft.com/office/powerpoint/2010/main" val="408266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4438395"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HORİZONTAL </a:t>
            </a:r>
            <a:r>
              <a:rPr lang="tr-TR" sz="3000" b="1">
                <a:solidFill>
                  <a:srgbClr val="00B050"/>
                </a:solidFill>
              </a:rPr>
              <a:t>HÜCRELER</a:t>
            </a:r>
            <a:endParaRPr lang="tr-TR" sz="3000" b="1" dirty="0">
              <a:solidFill>
                <a:srgbClr val="00B050"/>
              </a:solidFill>
            </a:endParaRPr>
          </a:p>
        </p:txBody>
      </p:sp>
      <p:sp>
        <p:nvSpPr>
          <p:cNvPr id="3" name="Dikdörtgen 2"/>
          <p:cNvSpPr/>
          <p:nvPr/>
        </p:nvSpPr>
        <p:spPr>
          <a:xfrm>
            <a:off x="222422" y="2690336"/>
            <a:ext cx="11747156" cy="1631216"/>
          </a:xfrm>
          <a:prstGeom prst="rect">
            <a:avLst/>
          </a:prstGeom>
        </p:spPr>
        <p:txBody>
          <a:bodyPr wrap="square">
            <a:spAutoFit/>
          </a:bodyPr>
          <a:lstStyle/>
          <a:p>
            <a:pPr algn="ctr"/>
            <a:r>
              <a:rPr lang="en-US" sz="2500"/>
              <a:t>Pleksiform tabakanın dışında fotoreseptör hücreler ve horizontal hücreler presinaptik ve postsinaptik bağlantılar oluşturur. Merkezlerindeki fotoreseptörlerin reaksiyonları </a:t>
            </a:r>
            <a:r>
              <a:rPr lang="en-US" sz="2500" smtClean="0"/>
              <a:t>horizontal </a:t>
            </a:r>
            <a:r>
              <a:rPr lang="en-US" sz="2500"/>
              <a:t>hücrelerin indirekt olarak bipolar hücre reseptif alan çevre efekti oluşturmasına yol açar. </a:t>
            </a:r>
            <a:endParaRPr lang="tr-TR" sz="2500"/>
          </a:p>
        </p:txBody>
      </p:sp>
    </p:spTree>
    <p:extLst>
      <p:ext uri="{BB962C8B-B14F-4D97-AF65-F5344CB8AC3E}">
        <p14:creationId xmlns:p14="http://schemas.microsoft.com/office/powerpoint/2010/main" val="1067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3954929"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AMAKRİN </a:t>
            </a:r>
            <a:r>
              <a:rPr lang="tr-TR" sz="3000" b="1">
                <a:solidFill>
                  <a:srgbClr val="00B050"/>
                </a:solidFill>
              </a:rPr>
              <a:t>HÜCRELER</a:t>
            </a:r>
            <a:endParaRPr lang="tr-TR" sz="3000" b="1" dirty="0">
              <a:solidFill>
                <a:srgbClr val="00B050"/>
              </a:solidFill>
            </a:endParaRPr>
          </a:p>
        </p:txBody>
      </p:sp>
      <p:sp>
        <p:nvSpPr>
          <p:cNvPr id="3" name="Dikdörtgen 2"/>
          <p:cNvSpPr/>
          <p:nvPr/>
        </p:nvSpPr>
        <p:spPr>
          <a:xfrm>
            <a:off x="115330" y="2967335"/>
            <a:ext cx="11961340" cy="861774"/>
          </a:xfrm>
          <a:prstGeom prst="rect">
            <a:avLst/>
          </a:prstGeom>
        </p:spPr>
        <p:txBody>
          <a:bodyPr wrap="square">
            <a:spAutoFit/>
          </a:bodyPr>
          <a:lstStyle/>
          <a:p>
            <a:pPr algn="ctr"/>
            <a:r>
              <a:rPr lang="en-US" sz="2500"/>
              <a:t>Bu hücreler bipolar ve gangliyon hücrelerle sinaptik ilişkiler kurmaktadır ve horizontal hücrelerde olduğu gibi benzer tipte nöronlarla lateral bağlantılar kurulmasını sağlar. </a:t>
            </a:r>
            <a:endParaRPr lang="tr-TR" sz="2500"/>
          </a:p>
        </p:txBody>
      </p:sp>
    </p:spTree>
    <p:extLst>
      <p:ext uri="{BB962C8B-B14F-4D97-AF65-F5344CB8AC3E}">
        <p14:creationId xmlns:p14="http://schemas.microsoft.com/office/powerpoint/2010/main" val="277260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59945"/>
            <a:ext cx="12192000" cy="630942"/>
          </a:xfrm>
          <a:prstGeom prst="rect">
            <a:avLst/>
          </a:prstGeom>
        </p:spPr>
        <p:txBody>
          <a:bodyPr wrap="square">
            <a:spAutoFit/>
          </a:bodyPr>
          <a:lstStyle/>
          <a:p>
            <a:r>
              <a:rPr lang="en-US" sz="3500" b="1">
                <a:solidFill>
                  <a:srgbClr val="FF0000"/>
                </a:solidFill>
              </a:rPr>
              <a:t>GÖZ VE BEYNİN METABOLİK YOLLARI</a:t>
            </a:r>
            <a:endParaRPr lang="tr-TR" sz="3500">
              <a:solidFill>
                <a:srgbClr val="FF0000"/>
              </a:solidFill>
            </a:endParaRPr>
          </a:p>
        </p:txBody>
      </p:sp>
      <p:sp>
        <p:nvSpPr>
          <p:cNvPr id="3" name="Dikdörtgen 2"/>
          <p:cNvSpPr/>
          <p:nvPr/>
        </p:nvSpPr>
        <p:spPr>
          <a:xfrm>
            <a:off x="222422" y="2551837"/>
            <a:ext cx="11747156" cy="1631216"/>
          </a:xfrm>
          <a:prstGeom prst="rect">
            <a:avLst/>
          </a:prstGeom>
        </p:spPr>
        <p:txBody>
          <a:bodyPr wrap="square">
            <a:spAutoFit/>
          </a:bodyPr>
          <a:lstStyle/>
          <a:p>
            <a:pPr algn="ctr"/>
            <a:r>
              <a:rPr lang="en-US" sz="2500"/>
              <a:t>Optik sinir retinadan gelen görsel bilgiyi iletir (Şekil 5.6). Kraniyal 12 çift sinirin ikincisi olan optik sinir merkezi sinir sisteminin (MSS) bir parçası olarak değerlendirilmektedir. MSS içinde yer aldığı için sinir lifleri çevresel sinir sisteminde (ÇSS) olduğu gibi Schwann hücreleri ile değil, oligodendrositlerden oluşan miyelin kılıfla çevrilidir.</a:t>
            </a:r>
            <a:endParaRPr lang="tr-TR" sz="2500"/>
          </a:p>
        </p:txBody>
      </p:sp>
    </p:spTree>
    <p:extLst>
      <p:ext uri="{BB962C8B-B14F-4D97-AF65-F5344CB8AC3E}">
        <p14:creationId xmlns:p14="http://schemas.microsoft.com/office/powerpoint/2010/main" val="155623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023287" y="708274"/>
            <a:ext cx="5931242" cy="5916930"/>
          </a:xfrm>
          <a:prstGeom prst="rect">
            <a:avLst/>
          </a:prstGeom>
        </p:spPr>
      </p:pic>
    </p:spTree>
    <p:extLst>
      <p:ext uri="{BB962C8B-B14F-4D97-AF65-F5344CB8AC3E}">
        <p14:creationId xmlns:p14="http://schemas.microsoft.com/office/powerpoint/2010/main" val="49874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6363089"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BİLGİNİN </a:t>
            </a:r>
            <a:r>
              <a:rPr lang="tr-TR" sz="3000" b="1">
                <a:solidFill>
                  <a:srgbClr val="00B050"/>
                </a:solidFill>
              </a:rPr>
              <a:t>ANALİZİ: GÖRSEL KORTEKS</a:t>
            </a:r>
            <a:endParaRPr lang="tr-TR" sz="3000" b="1" dirty="0">
              <a:solidFill>
                <a:srgbClr val="00B050"/>
              </a:solidFill>
            </a:endParaRPr>
          </a:p>
        </p:txBody>
      </p:sp>
      <p:sp>
        <p:nvSpPr>
          <p:cNvPr id="3" name="Dikdörtgen 2"/>
          <p:cNvSpPr/>
          <p:nvPr/>
        </p:nvSpPr>
        <p:spPr>
          <a:xfrm>
            <a:off x="222422" y="2690336"/>
            <a:ext cx="11747156" cy="1631216"/>
          </a:xfrm>
          <a:prstGeom prst="rect">
            <a:avLst/>
          </a:prstGeom>
        </p:spPr>
        <p:txBody>
          <a:bodyPr wrap="square">
            <a:spAutoFit/>
          </a:bodyPr>
          <a:lstStyle/>
          <a:p>
            <a:pPr algn="ctr"/>
            <a:r>
              <a:rPr lang="en-US" sz="2500"/>
              <a:t>Görsel korteks mekânsal bilginin iyi tanımlanmış bir haritasını içerir, görsel bölge 1’in (V1) yukarı kesimlerinde ya da kalkarin sulkus uyarana cevap verdiği görsel bölgenin alt ortalarında ve kalkarin sulkusun alt kesimleri, uyarana görsel bölgenin yukarı </a:t>
            </a:r>
            <a:r>
              <a:rPr lang="en-US" sz="2500" smtClean="0"/>
              <a:t>yarısında </a:t>
            </a:r>
            <a:r>
              <a:rPr lang="en-US" sz="2500"/>
              <a:t>cevap verir.</a:t>
            </a:r>
            <a:endParaRPr lang="tr-TR" sz="2500"/>
          </a:p>
        </p:txBody>
      </p:sp>
    </p:spTree>
    <p:extLst>
      <p:ext uri="{BB962C8B-B14F-4D97-AF65-F5344CB8AC3E}">
        <p14:creationId xmlns:p14="http://schemas.microsoft.com/office/powerpoint/2010/main" val="124963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4929106"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DORSAL </a:t>
            </a:r>
            <a:r>
              <a:rPr lang="tr-TR" sz="3000" b="1">
                <a:solidFill>
                  <a:srgbClr val="00B050"/>
                </a:solidFill>
              </a:rPr>
              <a:t>VE VENTRAL AKIM</a:t>
            </a:r>
            <a:endParaRPr lang="tr-TR" sz="3000" b="1" dirty="0">
              <a:solidFill>
                <a:srgbClr val="00B050"/>
              </a:solidFill>
            </a:endParaRPr>
          </a:p>
        </p:txBody>
      </p:sp>
      <p:sp>
        <p:nvSpPr>
          <p:cNvPr id="3" name="Dikdörtgen 2"/>
          <p:cNvSpPr/>
          <p:nvPr/>
        </p:nvSpPr>
        <p:spPr>
          <a:xfrm>
            <a:off x="222422" y="2690336"/>
            <a:ext cx="11747156" cy="1631216"/>
          </a:xfrm>
          <a:prstGeom prst="rect">
            <a:avLst/>
          </a:prstGeom>
        </p:spPr>
        <p:txBody>
          <a:bodyPr wrap="square">
            <a:spAutoFit/>
          </a:bodyPr>
          <a:lstStyle/>
          <a:p>
            <a:pPr algn="ctr"/>
            <a:r>
              <a:rPr lang="en-US" sz="2500"/>
              <a:t>Dorsal akımın izlediği yol V1 ile başlar, V2’den geçtikten sonra beynin dorsomedial </a:t>
            </a:r>
            <a:r>
              <a:rPr lang="en-US" sz="2500" smtClean="0"/>
              <a:t>bölgesine </a:t>
            </a:r>
            <a:r>
              <a:rPr lang="en-US" sz="2500"/>
              <a:t>geçer ve oradan orta temporal (MT: middle temporal) görsel alan olarak da bilinen görsel alan 5’e (V5) ve oradan da posteriyorparietal kortekse geçer. Dorsal akım hareket ve uzaydaki objelerin dizilimi ile ilgilidir. </a:t>
            </a:r>
            <a:endParaRPr lang="tr-TR" sz="2500"/>
          </a:p>
        </p:txBody>
      </p:sp>
    </p:spTree>
    <p:extLst>
      <p:ext uri="{BB962C8B-B14F-4D97-AF65-F5344CB8AC3E}">
        <p14:creationId xmlns:p14="http://schemas.microsoft.com/office/powerpoint/2010/main" val="153767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4357475"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OBJELERİN  </a:t>
            </a:r>
            <a:r>
              <a:rPr lang="tr-TR" sz="3000" b="1">
                <a:solidFill>
                  <a:srgbClr val="00B050"/>
                </a:solidFill>
              </a:rPr>
              <a:t>TANINMASI</a:t>
            </a:r>
            <a:endParaRPr lang="tr-TR" sz="3000" b="1" dirty="0">
              <a:solidFill>
                <a:srgbClr val="00B050"/>
              </a:solidFill>
            </a:endParaRPr>
          </a:p>
        </p:txBody>
      </p:sp>
      <p:sp>
        <p:nvSpPr>
          <p:cNvPr id="3" name="Dikdörtgen 2"/>
          <p:cNvSpPr/>
          <p:nvPr/>
        </p:nvSpPr>
        <p:spPr>
          <a:xfrm>
            <a:off x="337752" y="2091951"/>
            <a:ext cx="11434118" cy="2785378"/>
          </a:xfrm>
          <a:prstGeom prst="rect">
            <a:avLst/>
          </a:prstGeom>
        </p:spPr>
        <p:txBody>
          <a:bodyPr wrap="square">
            <a:spAutoFit/>
          </a:bodyPr>
          <a:lstStyle/>
          <a:p>
            <a:r>
              <a:rPr lang="en-US" sz="2500" b="1"/>
              <a:t>Lateral İnhibisyon</a:t>
            </a:r>
            <a:endParaRPr lang="tr-TR" sz="2500" b="1"/>
          </a:p>
          <a:p>
            <a:r>
              <a:rPr lang="en-US" sz="2500"/>
              <a:t>Objelerin algılanması olayı görsel sistemde retina ışığa maruz kaldığında başlayan bir </a:t>
            </a:r>
            <a:r>
              <a:rPr lang="en-US" sz="2500" smtClean="0"/>
              <a:t>süreçtir</a:t>
            </a:r>
            <a:r>
              <a:rPr lang="tr-TR" sz="2500" smtClean="0"/>
              <a:t>.</a:t>
            </a:r>
          </a:p>
          <a:p>
            <a:r>
              <a:rPr lang="en-US" sz="2500" b="1"/>
              <a:t>Reseptif Alanlar</a:t>
            </a:r>
            <a:endParaRPr lang="tr-TR" sz="2500" b="1"/>
          </a:p>
          <a:p>
            <a:r>
              <a:rPr lang="en-US" sz="2500"/>
              <a:t>Lateral inhibisyon objelerin algılanmasından tek başına sorumlu değildir. Reseptif alanlar uyarana maruz kaldıklarında hücre aktivitesini değiştiren görsel sistem bölgeleridir (Kuff- ler, 1953). </a:t>
            </a:r>
            <a:endParaRPr lang="tr-TR" sz="2500"/>
          </a:p>
        </p:txBody>
      </p:sp>
    </p:spTree>
    <p:extLst>
      <p:ext uri="{BB962C8B-B14F-4D97-AF65-F5344CB8AC3E}">
        <p14:creationId xmlns:p14="http://schemas.microsoft.com/office/powerpoint/2010/main" val="167711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125032" y="730073"/>
            <a:ext cx="7013196" cy="1400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3400" algn="l"/>
              </a:tabLst>
              <a:defRPr>
                <a:solidFill>
                  <a:schemeClr val="tx1"/>
                </a:solidFill>
                <a:latin typeface="Arial" panose="020B0604020202020204" pitchFamily="34" charset="0"/>
              </a:defRPr>
            </a:lvl1pPr>
            <a:lvl2pPr eaLnBrk="0" fontAlgn="base" hangingPunct="0">
              <a:spcBef>
                <a:spcPct val="0"/>
              </a:spcBef>
              <a:spcAft>
                <a:spcPct val="0"/>
              </a:spcAft>
              <a:tabLst>
                <a:tab pos="1803400" algn="l"/>
              </a:tabLst>
              <a:defRPr>
                <a:solidFill>
                  <a:schemeClr val="tx1"/>
                </a:solidFill>
                <a:latin typeface="Arial" panose="020B0604020202020204" pitchFamily="34" charset="0"/>
              </a:defRPr>
            </a:lvl2pPr>
            <a:lvl3pPr eaLnBrk="0" fontAlgn="base" hangingPunct="0">
              <a:spcBef>
                <a:spcPct val="0"/>
              </a:spcBef>
              <a:spcAft>
                <a:spcPct val="0"/>
              </a:spcAft>
              <a:tabLst>
                <a:tab pos="1803400" algn="l"/>
              </a:tabLst>
              <a:defRPr>
                <a:solidFill>
                  <a:schemeClr val="tx1"/>
                </a:solidFill>
                <a:latin typeface="Arial" panose="020B0604020202020204" pitchFamily="34" charset="0"/>
              </a:defRPr>
            </a:lvl3pPr>
            <a:lvl4pPr eaLnBrk="0" fontAlgn="base" hangingPunct="0">
              <a:spcBef>
                <a:spcPct val="0"/>
              </a:spcBef>
              <a:spcAft>
                <a:spcPct val="0"/>
              </a:spcAft>
              <a:tabLst>
                <a:tab pos="1803400" algn="l"/>
              </a:tabLst>
              <a:defRPr>
                <a:solidFill>
                  <a:schemeClr val="tx1"/>
                </a:solidFill>
                <a:latin typeface="Arial" panose="020B0604020202020204" pitchFamily="34" charset="0"/>
              </a:defRPr>
            </a:lvl4pPr>
            <a:lvl5pPr eaLnBrk="0" fontAlgn="base" hangingPunct="0">
              <a:spcBef>
                <a:spcPct val="0"/>
              </a:spcBef>
              <a:spcAft>
                <a:spcPct val="0"/>
              </a:spcAft>
              <a:tabLst>
                <a:tab pos="1803400" algn="l"/>
              </a:tabLst>
              <a:defRPr>
                <a:solidFill>
                  <a:schemeClr val="tx1"/>
                </a:solidFill>
                <a:latin typeface="Arial" panose="020B0604020202020204" pitchFamily="34" charset="0"/>
              </a:defRPr>
            </a:lvl5pPr>
            <a:lvl6pPr eaLnBrk="0" fontAlgn="base" hangingPunct="0">
              <a:spcBef>
                <a:spcPct val="0"/>
              </a:spcBef>
              <a:spcAft>
                <a:spcPct val="0"/>
              </a:spcAft>
              <a:tabLst>
                <a:tab pos="1803400" algn="l"/>
              </a:tabLst>
              <a:defRPr>
                <a:solidFill>
                  <a:schemeClr val="tx1"/>
                </a:solidFill>
                <a:latin typeface="Arial" panose="020B0604020202020204" pitchFamily="34" charset="0"/>
              </a:defRPr>
            </a:lvl6pPr>
            <a:lvl7pPr eaLnBrk="0" fontAlgn="base" hangingPunct="0">
              <a:spcBef>
                <a:spcPct val="0"/>
              </a:spcBef>
              <a:spcAft>
                <a:spcPct val="0"/>
              </a:spcAft>
              <a:tabLst>
                <a:tab pos="1803400" algn="l"/>
              </a:tabLst>
              <a:defRPr>
                <a:solidFill>
                  <a:schemeClr val="tx1"/>
                </a:solidFill>
                <a:latin typeface="Arial" panose="020B0604020202020204" pitchFamily="34" charset="0"/>
              </a:defRPr>
            </a:lvl7pPr>
            <a:lvl8pPr eaLnBrk="0" fontAlgn="base" hangingPunct="0">
              <a:spcBef>
                <a:spcPct val="0"/>
              </a:spcBef>
              <a:spcAft>
                <a:spcPct val="0"/>
              </a:spcAft>
              <a:tabLst>
                <a:tab pos="1803400" algn="l"/>
              </a:tabLst>
              <a:defRPr>
                <a:solidFill>
                  <a:schemeClr val="tx1"/>
                </a:solidFill>
                <a:latin typeface="Arial" panose="020B0604020202020204" pitchFamily="34" charset="0"/>
              </a:defRPr>
            </a:lvl8pPr>
            <a:lvl9pPr eaLnBrk="0" fontAlgn="base" hangingPunct="0">
              <a:spcBef>
                <a:spcPct val="0"/>
              </a:spcBef>
              <a:spcAft>
                <a:spcPct val="0"/>
              </a:spcAft>
              <a:tabLst>
                <a:tab pos="1803400" algn="l"/>
              </a:tabLst>
              <a:defRPr>
                <a:solidFill>
                  <a:schemeClr val="tx1"/>
                </a:solidFill>
                <a:latin typeface="Arial" panose="020B0604020202020204" pitchFamily="34" charset="0"/>
              </a:defRPr>
            </a:lvl9pPr>
          </a:lstStyle>
          <a:p>
            <a:pPr>
              <a:buClr>
                <a:srgbClr val="231F20"/>
              </a:buClr>
            </a:pPr>
            <a:r>
              <a:rPr lang="tr-TR" altLang="tr-TR" sz="8500" b="1" smtClean="0">
                <a:solidFill>
                  <a:srgbClr val="C00000"/>
                </a:solidFill>
                <a:latin typeface="+mn-lt"/>
                <a:ea typeface="Calibri" panose="020F0502020204030204" pitchFamily="34" charset="0"/>
                <a:cs typeface="Times New Roman" panose="02020603050405020304" pitchFamily="18" charset="0"/>
              </a:rPr>
              <a:t>5</a:t>
            </a:r>
            <a:r>
              <a:rPr kumimoji="0" lang="tr-TR" altLang="tr-TR" sz="8500" b="1" i="0" u="none" strike="noStrike" cap="none" normalizeH="0" baseline="0" smtClean="0">
                <a:ln>
                  <a:noFill/>
                </a:ln>
                <a:solidFill>
                  <a:srgbClr val="C00000"/>
                </a:solidFill>
                <a:effectLst/>
                <a:latin typeface="+mn-lt"/>
                <a:ea typeface="Calibri" panose="020F0502020204030204" pitchFamily="34" charset="0"/>
                <a:cs typeface="Times New Roman" panose="02020603050405020304" pitchFamily="18" charset="0"/>
              </a:rPr>
              <a:t>. </a:t>
            </a:r>
            <a:r>
              <a:rPr kumimoji="0" lang="en-US" altLang="tr-TR" sz="8500" b="1" i="0" u="none" strike="noStrike" cap="none" normalizeH="0" baseline="0" smtClean="0">
                <a:ln>
                  <a:noFill/>
                </a:ln>
                <a:solidFill>
                  <a:srgbClr val="C00000"/>
                </a:solidFill>
                <a:effectLst/>
                <a:latin typeface="+mn-lt"/>
                <a:ea typeface="Calibri" panose="020F0502020204030204" pitchFamily="34" charset="0"/>
                <a:cs typeface="Times New Roman" panose="02020603050405020304" pitchFamily="18" charset="0"/>
              </a:rPr>
              <a:t>BÖLÜM</a:t>
            </a:r>
            <a:endParaRPr kumimoji="0" lang="tr-TR" altLang="tr-TR" sz="8500" b="0" i="0" u="none" strike="noStrike" cap="none" normalizeH="0" baseline="0" smtClean="0">
              <a:ln>
                <a:noFill/>
              </a:ln>
              <a:solidFill>
                <a:srgbClr val="C00000"/>
              </a:solidFill>
              <a:effectLst/>
              <a:latin typeface="+mn-lt"/>
            </a:endParaRPr>
          </a:p>
        </p:txBody>
      </p:sp>
      <p:grpSp>
        <p:nvGrpSpPr>
          <p:cNvPr id="3" name="Group 1"/>
          <p:cNvGrpSpPr>
            <a:grpSpLocks/>
          </p:cNvGrpSpPr>
          <p:nvPr/>
        </p:nvGrpSpPr>
        <p:grpSpPr bwMode="auto">
          <a:xfrm>
            <a:off x="290584" y="2322405"/>
            <a:ext cx="11677475" cy="141971"/>
            <a:chOff x="0" y="0"/>
            <a:chExt cx="7137" cy="100"/>
          </a:xfrm>
        </p:grpSpPr>
        <p:grpSp>
          <p:nvGrpSpPr>
            <p:cNvPr id="4" name="Group 4"/>
            <p:cNvGrpSpPr>
              <a:grpSpLocks/>
            </p:cNvGrpSpPr>
            <p:nvPr/>
          </p:nvGrpSpPr>
          <p:grpSpPr bwMode="auto">
            <a:xfrm>
              <a:off x="25" y="25"/>
              <a:ext cx="7087" cy="2"/>
              <a:chOff x="25" y="25"/>
              <a:chExt cx="7087" cy="2"/>
            </a:xfrm>
          </p:grpSpPr>
          <p:sp>
            <p:nvSpPr>
              <p:cNvPr id="7" name="Freeform 5"/>
              <p:cNvSpPr>
                <a:spLocks/>
              </p:cNvSpPr>
              <p:nvPr/>
            </p:nvSpPr>
            <p:spPr bwMode="auto">
              <a:xfrm>
                <a:off x="25" y="25"/>
                <a:ext cx="7087" cy="2"/>
              </a:xfrm>
              <a:custGeom>
                <a:avLst/>
                <a:gdLst>
                  <a:gd name="T0" fmla="+- 0 25 25"/>
                  <a:gd name="T1" fmla="*/ T0 w 7087"/>
                  <a:gd name="T2" fmla="+- 0 7112 25"/>
                  <a:gd name="T3" fmla="*/ T2 w 7087"/>
                </a:gdLst>
                <a:ahLst/>
                <a:cxnLst>
                  <a:cxn ang="0">
                    <a:pos x="T1" y="0"/>
                  </a:cxn>
                  <a:cxn ang="0">
                    <a:pos x="T3" y="0"/>
                  </a:cxn>
                </a:cxnLst>
                <a:rect l="0" t="0" r="r" b="b"/>
                <a:pathLst>
                  <a:path w="7087">
                    <a:moveTo>
                      <a:pt x="0" y="0"/>
                    </a:moveTo>
                    <a:lnTo>
                      <a:pt x="7087" y="0"/>
                    </a:lnTo>
                  </a:path>
                </a:pathLst>
              </a:custGeom>
              <a:noFill/>
              <a:ln w="317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nvGrpSpPr>
            <p:cNvPr id="5" name="Group 2"/>
            <p:cNvGrpSpPr>
              <a:grpSpLocks/>
            </p:cNvGrpSpPr>
            <p:nvPr/>
          </p:nvGrpSpPr>
          <p:grpSpPr bwMode="auto">
            <a:xfrm>
              <a:off x="25" y="92"/>
              <a:ext cx="7087" cy="2"/>
              <a:chOff x="25" y="92"/>
              <a:chExt cx="7087" cy="2"/>
            </a:xfrm>
          </p:grpSpPr>
          <p:sp>
            <p:nvSpPr>
              <p:cNvPr id="6" name="Freeform 3"/>
              <p:cNvSpPr>
                <a:spLocks/>
              </p:cNvSpPr>
              <p:nvPr/>
            </p:nvSpPr>
            <p:spPr bwMode="auto">
              <a:xfrm>
                <a:off x="25" y="92"/>
                <a:ext cx="7087" cy="2"/>
              </a:xfrm>
              <a:custGeom>
                <a:avLst/>
                <a:gdLst>
                  <a:gd name="T0" fmla="+- 0 25 25"/>
                  <a:gd name="T1" fmla="*/ T0 w 7087"/>
                  <a:gd name="T2" fmla="+- 0 7112 25"/>
                  <a:gd name="T3" fmla="*/ T2 w 7087"/>
                </a:gdLst>
                <a:ahLst/>
                <a:cxnLst>
                  <a:cxn ang="0">
                    <a:pos x="T1" y="0"/>
                  </a:cxn>
                  <a:cxn ang="0">
                    <a:pos x="T3" y="0"/>
                  </a:cxn>
                </a:cxnLst>
                <a:rect l="0" t="0" r="r" b="b"/>
                <a:pathLst>
                  <a:path w="7087">
                    <a:moveTo>
                      <a:pt x="0" y="0"/>
                    </a:moveTo>
                    <a:lnTo>
                      <a:pt x="7087" y="0"/>
                    </a:lnTo>
                  </a:path>
                </a:pathLst>
              </a:custGeom>
              <a:noFill/>
              <a:ln w="10605">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sp>
        <p:nvSpPr>
          <p:cNvPr id="8" name="Rectangle 7"/>
          <p:cNvSpPr>
            <a:spLocks noChangeArrowheads="1"/>
          </p:cNvSpPr>
          <p:nvPr/>
        </p:nvSpPr>
        <p:spPr bwMode="auto">
          <a:xfrm>
            <a:off x="1125032" y="3702300"/>
            <a:ext cx="10762168"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tr-TR" sz="7500" b="1">
                <a:solidFill>
                  <a:srgbClr val="C00000"/>
                </a:solidFill>
                <a:ea typeface="Calibri" panose="020F0502020204030204" pitchFamily="34" charset="0"/>
                <a:cs typeface="Times New Roman" panose="02020603050405020304" pitchFamily="18" charset="0"/>
              </a:rPr>
              <a:t>GÖRSEL SİSTEM</a:t>
            </a:r>
          </a:p>
        </p:txBody>
      </p:sp>
    </p:spTree>
    <p:extLst>
      <p:ext uri="{BB962C8B-B14F-4D97-AF65-F5344CB8AC3E}">
        <p14:creationId xmlns:p14="http://schemas.microsoft.com/office/powerpoint/2010/main" val="323628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6"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80">
                                          <p:stCondLst>
                                            <p:cond delay="0"/>
                                          </p:stCondLst>
                                        </p:cTn>
                                        <p:tgtEl>
                                          <p:spTgt spid="8"/>
                                        </p:tgtEl>
                                      </p:cBhvr>
                                    </p:animEffect>
                                    <p:anim calcmode="lin" valueType="num">
                                      <p:cBhvr>
                                        <p:cTn id="1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9" dur="26">
                                          <p:stCondLst>
                                            <p:cond delay="650"/>
                                          </p:stCondLst>
                                        </p:cTn>
                                        <p:tgtEl>
                                          <p:spTgt spid="8"/>
                                        </p:tgtEl>
                                      </p:cBhvr>
                                      <p:to x="100000" y="60000"/>
                                    </p:animScale>
                                    <p:animScale>
                                      <p:cBhvr>
                                        <p:cTn id="20" dur="166" decel="50000">
                                          <p:stCondLst>
                                            <p:cond delay="676"/>
                                          </p:stCondLst>
                                        </p:cTn>
                                        <p:tgtEl>
                                          <p:spTgt spid="8"/>
                                        </p:tgtEl>
                                      </p:cBhvr>
                                      <p:to x="100000" y="100000"/>
                                    </p:animScale>
                                    <p:animScale>
                                      <p:cBhvr>
                                        <p:cTn id="21" dur="26">
                                          <p:stCondLst>
                                            <p:cond delay="1312"/>
                                          </p:stCondLst>
                                        </p:cTn>
                                        <p:tgtEl>
                                          <p:spTgt spid="8"/>
                                        </p:tgtEl>
                                      </p:cBhvr>
                                      <p:to x="100000" y="80000"/>
                                    </p:animScale>
                                    <p:animScale>
                                      <p:cBhvr>
                                        <p:cTn id="22" dur="166" decel="50000">
                                          <p:stCondLst>
                                            <p:cond delay="1338"/>
                                          </p:stCondLst>
                                        </p:cTn>
                                        <p:tgtEl>
                                          <p:spTgt spid="8"/>
                                        </p:tgtEl>
                                      </p:cBhvr>
                                      <p:to x="100000" y="100000"/>
                                    </p:animScale>
                                    <p:animScale>
                                      <p:cBhvr>
                                        <p:cTn id="23" dur="26">
                                          <p:stCondLst>
                                            <p:cond delay="1642"/>
                                          </p:stCondLst>
                                        </p:cTn>
                                        <p:tgtEl>
                                          <p:spTgt spid="8"/>
                                        </p:tgtEl>
                                      </p:cBhvr>
                                      <p:to x="100000" y="90000"/>
                                    </p:animScale>
                                    <p:animScale>
                                      <p:cBhvr>
                                        <p:cTn id="24" dur="166" decel="50000">
                                          <p:stCondLst>
                                            <p:cond delay="1668"/>
                                          </p:stCondLst>
                                        </p:cTn>
                                        <p:tgtEl>
                                          <p:spTgt spid="8"/>
                                        </p:tgtEl>
                                      </p:cBhvr>
                                      <p:to x="100000" y="100000"/>
                                    </p:animScale>
                                    <p:animScale>
                                      <p:cBhvr>
                                        <p:cTn id="25" dur="26">
                                          <p:stCondLst>
                                            <p:cond delay="1808"/>
                                          </p:stCondLst>
                                        </p:cTn>
                                        <p:tgtEl>
                                          <p:spTgt spid="8"/>
                                        </p:tgtEl>
                                      </p:cBhvr>
                                      <p:to x="100000" y="95000"/>
                                    </p:animScale>
                                    <p:animScale>
                                      <p:cBhvr>
                                        <p:cTn id="2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5191486"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SEKONDER </a:t>
            </a:r>
            <a:r>
              <a:rPr lang="tr-TR" sz="3000" b="1">
                <a:solidFill>
                  <a:srgbClr val="00B050"/>
                </a:solidFill>
              </a:rPr>
              <a:t>GÖRSEL </a:t>
            </a:r>
            <a:r>
              <a:rPr lang="tr-TR" sz="3000" b="1" smtClean="0">
                <a:solidFill>
                  <a:srgbClr val="00B050"/>
                </a:solidFill>
              </a:rPr>
              <a:t>KORTEKS</a:t>
            </a:r>
            <a:endParaRPr lang="tr-TR" sz="3000" b="1">
              <a:solidFill>
                <a:srgbClr val="00B050"/>
              </a:solidFill>
            </a:endParaRPr>
          </a:p>
        </p:txBody>
      </p:sp>
      <p:pic>
        <p:nvPicPr>
          <p:cNvPr id="3" name="Resim 2"/>
          <p:cNvPicPr>
            <a:picLocks noChangeAspect="1"/>
          </p:cNvPicPr>
          <p:nvPr/>
        </p:nvPicPr>
        <p:blipFill>
          <a:blip r:embed="rId2"/>
          <a:stretch>
            <a:fillRect/>
          </a:stretch>
        </p:blipFill>
        <p:spPr>
          <a:xfrm>
            <a:off x="2932669" y="1246584"/>
            <a:ext cx="6540846" cy="4809676"/>
          </a:xfrm>
          <a:prstGeom prst="rect">
            <a:avLst/>
          </a:prstGeom>
        </p:spPr>
      </p:pic>
    </p:spTree>
    <p:extLst>
      <p:ext uri="{BB962C8B-B14F-4D97-AF65-F5344CB8AC3E}">
        <p14:creationId xmlns:p14="http://schemas.microsoft.com/office/powerpoint/2010/main" val="94285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54227" y="1230062"/>
            <a:ext cx="11574162" cy="4324261"/>
          </a:xfrm>
          <a:prstGeom prst="rect">
            <a:avLst/>
          </a:prstGeom>
        </p:spPr>
        <p:txBody>
          <a:bodyPr wrap="square">
            <a:spAutoFit/>
          </a:bodyPr>
          <a:lstStyle/>
          <a:p>
            <a:r>
              <a:rPr lang="en-US" sz="2500" b="1"/>
              <a:t>Görsel Alan V2</a:t>
            </a:r>
            <a:endParaRPr lang="tr-TR" sz="2500" b="1"/>
          </a:p>
          <a:p>
            <a:r>
              <a:rPr lang="en-US" sz="2500"/>
              <a:t>Görsel alan V2 sekonder görsel korteks içerisindeki ilk bölgedir. V1’le çok güçlü bağlan- tıları (hem ileri hem de geri) vardır ve ayrıca V3, V4 ve V5’e doğru yukarı akımı sağla- yan güçlü bağlantıları vardır. </a:t>
            </a:r>
            <a:endParaRPr lang="tr-TR" sz="2500" smtClean="0"/>
          </a:p>
          <a:p>
            <a:r>
              <a:rPr lang="en-US" sz="2500" b="1"/>
              <a:t>Görsel Alan V3</a:t>
            </a:r>
            <a:endParaRPr lang="tr-TR" sz="2500" b="1"/>
          </a:p>
          <a:p>
            <a:r>
              <a:rPr lang="en-US" sz="2500"/>
              <a:t>Görsel alan V3, V2’nin tam önünde yer alan kortikal bölgedir.  </a:t>
            </a:r>
            <a:endParaRPr lang="tr-TR" sz="2500"/>
          </a:p>
          <a:p>
            <a:r>
              <a:rPr lang="en-US" sz="2500" b="1"/>
              <a:t>Görsel Alan V4</a:t>
            </a:r>
            <a:endParaRPr lang="tr-TR" sz="2500" b="1"/>
          </a:p>
          <a:p>
            <a:r>
              <a:rPr lang="en-US" sz="2500"/>
              <a:t>Görsel alan V4, V2’den bilgi alır ve bilgiyi posteriyor inferotemporal kortekse iletir.  </a:t>
            </a:r>
            <a:endParaRPr lang="tr-TR" sz="2500"/>
          </a:p>
          <a:p>
            <a:r>
              <a:rPr lang="en-US" sz="2500" b="1"/>
              <a:t>Görsel Alan V5</a:t>
            </a:r>
            <a:endParaRPr lang="tr-TR" sz="2500" b="1"/>
          </a:p>
          <a:p>
            <a:r>
              <a:rPr lang="en-US" sz="2500"/>
              <a:t>Görsel alan V5 ya da görsel alan MT (Middle Temporal: Orta Temporal) hareketin </a:t>
            </a:r>
            <a:r>
              <a:rPr lang="en-US" sz="2500" smtClean="0"/>
              <a:t>algılanmasında </a:t>
            </a:r>
            <a:r>
              <a:rPr lang="en-US" sz="2500"/>
              <a:t>esas rolü üstlendiği düşünülen ekstrastriat görsel korteksin bir parçasıdır. </a:t>
            </a:r>
            <a:endParaRPr lang="tr-TR" sz="2500"/>
          </a:p>
        </p:txBody>
      </p:sp>
    </p:spTree>
    <p:extLst>
      <p:ext uri="{BB962C8B-B14F-4D97-AF65-F5344CB8AC3E}">
        <p14:creationId xmlns:p14="http://schemas.microsoft.com/office/powerpoint/2010/main" val="55763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barn(inVertical)">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59945"/>
            <a:ext cx="12192000" cy="630942"/>
          </a:xfrm>
          <a:prstGeom prst="rect">
            <a:avLst/>
          </a:prstGeom>
        </p:spPr>
        <p:txBody>
          <a:bodyPr wrap="square">
            <a:spAutoFit/>
          </a:bodyPr>
          <a:lstStyle/>
          <a:p>
            <a:r>
              <a:rPr lang="en-US" sz="3500" b="1">
                <a:solidFill>
                  <a:srgbClr val="FF0000"/>
                </a:solidFill>
              </a:rPr>
              <a:t>RENK, HAREKET VE DERİNLİK ALGISI</a:t>
            </a:r>
            <a:endParaRPr lang="tr-TR" sz="3500">
              <a:solidFill>
                <a:srgbClr val="FF0000"/>
              </a:solidFill>
            </a:endParaRPr>
          </a:p>
        </p:txBody>
      </p:sp>
      <p:sp>
        <p:nvSpPr>
          <p:cNvPr id="5" name="Dikdörtgen 4"/>
          <p:cNvSpPr/>
          <p:nvPr/>
        </p:nvSpPr>
        <p:spPr>
          <a:xfrm>
            <a:off x="197708" y="1090887"/>
            <a:ext cx="2903359" cy="553998"/>
          </a:xfrm>
          <a:prstGeom prst="rect">
            <a:avLst/>
          </a:prstGeom>
        </p:spPr>
        <p:txBody>
          <a:bodyPr wrap="none">
            <a:spAutoFit/>
          </a:bodyPr>
          <a:lstStyle/>
          <a:p>
            <a:pPr marL="342900" indent="-342900">
              <a:buFont typeface="Wingdings" pitchFamily="2" charset="2"/>
              <a:buChar char="q"/>
            </a:pPr>
            <a:r>
              <a:rPr lang="tr-TR" sz="3000" b="1">
                <a:solidFill>
                  <a:srgbClr val="00B050"/>
                </a:solidFill>
              </a:rPr>
              <a:t>RENKLİ GÖRÜŞ</a:t>
            </a:r>
          </a:p>
        </p:txBody>
      </p:sp>
      <p:sp>
        <p:nvSpPr>
          <p:cNvPr id="6" name="Dikdörtgen 5"/>
          <p:cNvSpPr/>
          <p:nvPr/>
        </p:nvSpPr>
        <p:spPr>
          <a:xfrm>
            <a:off x="197708" y="2963104"/>
            <a:ext cx="11582400" cy="1246495"/>
          </a:xfrm>
          <a:prstGeom prst="rect">
            <a:avLst/>
          </a:prstGeom>
        </p:spPr>
        <p:txBody>
          <a:bodyPr wrap="square">
            <a:spAutoFit/>
          </a:bodyPr>
          <a:lstStyle/>
          <a:p>
            <a:pPr algn="ctr"/>
            <a:r>
              <a:rPr lang="en-US" sz="2500"/>
              <a:t>Daha önceki bölümlerde konilerin retinada renkli görüşü nasıl sağladığı ve bu nöronların renk algılanmasında ilk basamak olarak nasıl görev aldığını açıklamıştık. Burada ise renkli görüşle ilgili iki teori açıklanacaktır.</a:t>
            </a:r>
            <a:endParaRPr lang="tr-TR" sz="2500"/>
          </a:p>
        </p:txBody>
      </p:sp>
    </p:spTree>
    <p:extLst>
      <p:ext uri="{BB962C8B-B14F-4D97-AF65-F5344CB8AC3E}">
        <p14:creationId xmlns:p14="http://schemas.microsoft.com/office/powerpoint/2010/main" val="25986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47135" y="1483894"/>
            <a:ext cx="11697730" cy="3554819"/>
          </a:xfrm>
          <a:prstGeom prst="rect">
            <a:avLst/>
          </a:prstGeom>
        </p:spPr>
        <p:txBody>
          <a:bodyPr wrap="square">
            <a:spAutoFit/>
          </a:bodyPr>
          <a:lstStyle/>
          <a:p>
            <a:r>
              <a:rPr lang="en-US" sz="2500" b="1"/>
              <a:t>Young-Helmholtz trikromatik teorisi</a:t>
            </a:r>
            <a:endParaRPr lang="tr-TR" sz="2500" b="1"/>
          </a:p>
          <a:p>
            <a:r>
              <a:rPr lang="en-US" sz="2500" b="1"/>
              <a:t>Trikromatik görüş teorisi </a:t>
            </a:r>
            <a:r>
              <a:rPr lang="en-US" sz="2500"/>
              <a:t>renkli görüşten sorumlu 3 reseptörün varlığı keşfedilmeden yaklaşık 50 yıl önce 1802 yılında ortaya atılmıştır. </a:t>
            </a:r>
            <a:endParaRPr lang="tr-TR" sz="2500"/>
          </a:p>
          <a:p>
            <a:r>
              <a:rPr lang="en-US" sz="2500" b="1" smtClean="0"/>
              <a:t>Hering’in karşıt-işlem teorisi</a:t>
            </a:r>
            <a:endParaRPr lang="tr-TR" sz="2500" b="1" smtClean="0"/>
          </a:p>
          <a:p>
            <a:r>
              <a:rPr lang="en-US" sz="2500" smtClean="0"/>
              <a:t>Renk karşıtlığı mekanizması insan görsel sisteminin konilerden ve çubuklardan gelen renkle ilgili bilgiyi antagonistik bir şekilde yorumladığını öne sürer. </a:t>
            </a:r>
            <a:endParaRPr lang="tr-TR" sz="2500" smtClean="0"/>
          </a:p>
          <a:p>
            <a:r>
              <a:rPr lang="en-US" sz="2500" b="1"/>
              <a:t>Retineks Teorisi</a:t>
            </a:r>
            <a:endParaRPr lang="tr-TR" sz="2500" b="1"/>
          </a:p>
          <a:p>
            <a:r>
              <a:rPr lang="en-US" sz="2500" smtClean="0"/>
              <a:t>Sarı </a:t>
            </a:r>
            <a:r>
              <a:rPr lang="en-US" sz="2500"/>
              <a:t>bir muz ışık kaynağı güneş olduğunda öğlen vakti sarı görünecektir ve akşam ışık kaynağı kırmızı olduğunda da sarı görünmeye devam edecektir. </a:t>
            </a:r>
            <a:endParaRPr lang="tr-TR" sz="2500"/>
          </a:p>
        </p:txBody>
      </p:sp>
    </p:spTree>
    <p:extLst>
      <p:ext uri="{BB962C8B-B14F-4D97-AF65-F5344CB8AC3E}">
        <p14:creationId xmlns:p14="http://schemas.microsoft.com/office/powerpoint/2010/main" val="129570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3189206"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HAREKET </a:t>
            </a:r>
            <a:r>
              <a:rPr lang="tr-TR" sz="3000" b="1">
                <a:solidFill>
                  <a:srgbClr val="00B050"/>
                </a:solidFill>
              </a:rPr>
              <a:t>ALGISI</a:t>
            </a:r>
          </a:p>
        </p:txBody>
      </p:sp>
      <p:sp>
        <p:nvSpPr>
          <p:cNvPr id="3" name="Dikdörtgen 2"/>
          <p:cNvSpPr/>
          <p:nvPr/>
        </p:nvSpPr>
        <p:spPr>
          <a:xfrm>
            <a:off x="214184" y="2828836"/>
            <a:ext cx="11763632" cy="1246495"/>
          </a:xfrm>
          <a:prstGeom prst="rect">
            <a:avLst/>
          </a:prstGeom>
        </p:spPr>
        <p:txBody>
          <a:bodyPr wrap="square">
            <a:spAutoFit/>
          </a:bodyPr>
          <a:lstStyle/>
          <a:p>
            <a:pPr algn="ctr"/>
            <a:r>
              <a:rPr lang="en-US" sz="2500"/>
              <a:t>Sinirsel olarak hareketi nasıl algıladığımızı açıklamak kolay değildir, ancak alan V5 görsel hareketin işlenmesinde esas role sahip gibi görünmektedir, zira bu alandaki hasarın </a:t>
            </a:r>
            <a:r>
              <a:rPr lang="en-US" sz="2500" smtClean="0"/>
              <a:t>hareket </a:t>
            </a:r>
            <a:r>
              <a:rPr lang="en-US" sz="2500"/>
              <a:t>algısını bozabileceği bilinmektedir. </a:t>
            </a:r>
            <a:endParaRPr lang="tr-TR" sz="2500"/>
          </a:p>
        </p:txBody>
      </p:sp>
    </p:spTree>
    <p:extLst>
      <p:ext uri="{BB962C8B-B14F-4D97-AF65-F5344CB8AC3E}">
        <p14:creationId xmlns:p14="http://schemas.microsoft.com/office/powerpoint/2010/main" val="151655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5021952"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İLİŞKİLENDİRME  </a:t>
            </a:r>
            <a:r>
              <a:rPr lang="tr-TR" sz="3000" b="1">
                <a:solidFill>
                  <a:srgbClr val="00B050"/>
                </a:solidFill>
              </a:rPr>
              <a:t>PROBLEMİ</a:t>
            </a:r>
          </a:p>
        </p:txBody>
      </p:sp>
      <p:sp>
        <p:nvSpPr>
          <p:cNvPr id="3" name="Dikdörtgen 2"/>
          <p:cNvSpPr/>
          <p:nvPr/>
        </p:nvSpPr>
        <p:spPr>
          <a:xfrm>
            <a:off x="214184" y="2690336"/>
            <a:ext cx="11763632" cy="1631216"/>
          </a:xfrm>
          <a:prstGeom prst="rect">
            <a:avLst/>
          </a:prstGeom>
        </p:spPr>
        <p:txBody>
          <a:bodyPr wrap="square">
            <a:spAutoFit/>
          </a:bodyPr>
          <a:lstStyle/>
          <a:p>
            <a:pPr algn="ctr"/>
            <a:r>
              <a:rPr lang="en-US" sz="2500"/>
              <a:t>Şekil, renk, hareket gibi bilgilerin parçalı görüş işlemi sonucu nasıl bütün cisim </a:t>
            </a:r>
            <a:r>
              <a:rPr lang="en-US" sz="2500" smtClean="0"/>
              <a:t>algısına </a:t>
            </a:r>
            <a:r>
              <a:rPr lang="en-US" sz="2500"/>
              <a:t>dönüştürüldüğü sorusu hâlâ cevaplanamamıştır. Birçok değişik sinir hücresi </a:t>
            </a:r>
            <a:r>
              <a:rPr lang="en-US" sz="2500" smtClean="0"/>
              <a:t>tarafından </a:t>
            </a:r>
            <a:r>
              <a:rPr lang="en-US" sz="2500"/>
              <a:t>oluşturulan tepkilerin birleştirilmiş bir algıya dönüştürülmesi olayına “ilişkilendirme problemi” denir. </a:t>
            </a:r>
            <a:endParaRPr lang="tr-TR" sz="2500"/>
          </a:p>
        </p:txBody>
      </p:sp>
    </p:spTree>
    <p:extLst>
      <p:ext uri="{BB962C8B-B14F-4D97-AF65-F5344CB8AC3E}">
        <p14:creationId xmlns:p14="http://schemas.microsoft.com/office/powerpoint/2010/main" val="33539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59945"/>
            <a:ext cx="12192000" cy="630942"/>
          </a:xfrm>
          <a:prstGeom prst="rect">
            <a:avLst/>
          </a:prstGeom>
        </p:spPr>
        <p:txBody>
          <a:bodyPr wrap="square">
            <a:spAutoFit/>
          </a:bodyPr>
          <a:lstStyle/>
          <a:p>
            <a:r>
              <a:rPr lang="en-US" sz="3500" b="1">
                <a:solidFill>
                  <a:srgbClr val="FF0000"/>
                </a:solidFill>
              </a:rPr>
              <a:t>OBJE ALGILAMA HASTALIKLARI</a:t>
            </a:r>
            <a:endParaRPr lang="tr-TR" sz="3500">
              <a:solidFill>
                <a:srgbClr val="FF0000"/>
              </a:solidFill>
            </a:endParaRPr>
          </a:p>
        </p:txBody>
      </p:sp>
      <p:sp>
        <p:nvSpPr>
          <p:cNvPr id="3" name="Dikdörtgen 2"/>
          <p:cNvSpPr/>
          <p:nvPr/>
        </p:nvSpPr>
        <p:spPr>
          <a:xfrm>
            <a:off x="197708" y="1090887"/>
            <a:ext cx="3218895"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GÖRSEL </a:t>
            </a:r>
            <a:r>
              <a:rPr lang="tr-TR" sz="3000" b="1">
                <a:solidFill>
                  <a:srgbClr val="00B050"/>
                </a:solidFill>
              </a:rPr>
              <a:t>AGNOZİ</a:t>
            </a:r>
          </a:p>
        </p:txBody>
      </p:sp>
      <p:sp>
        <p:nvSpPr>
          <p:cNvPr id="4" name="Dikdörtgen 3"/>
          <p:cNvSpPr/>
          <p:nvPr/>
        </p:nvSpPr>
        <p:spPr>
          <a:xfrm>
            <a:off x="164757" y="3105835"/>
            <a:ext cx="11862486" cy="861774"/>
          </a:xfrm>
          <a:prstGeom prst="rect">
            <a:avLst/>
          </a:prstGeom>
        </p:spPr>
        <p:txBody>
          <a:bodyPr wrap="square">
            <a:spAutoFit/>
          </a:bodyPr>
          <a:lstStyle/>
          <a:p>
            <a:pPr algn="ctr"/>
            <a:r>
              <a:rPr lang="en-US" sz="2500"/>
              <a:t>Görsel agnozi birbirine benzer objeleri tanıyamama ile karakterize edilen nörolojik bir hastalıktır.</a:t>
            </a:r>
            <a:endParaRPr lang="tr-TR" sz="2500"/>
          </a:p>
        </p:txBody>
      </p:sp>
    </p:spTree>
    <p:extLst>
      <p:ext uri="{BB962C8B-B14F-4D97-AF65-F5344CB8AC3E}">
        <p14:creationId xmlns:p14="http://schemas.microsoft.com/office/powerpoint/2010/main" val="202632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3276218"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ALGISAL </a:t>
            </a:r>
            <a:r>
              <a:rPr lang="tr-TR" sz="3000" b="1">
                <a:solidFill>
                  <a:srgbClr val="00B050"/>
                </a:solidFill>
              </a:rPr>
              <a:t>AGNOZİ</a:t>
            </a:r>
          </a:p>
        </p:txBody>
      </p:sp>
      <p:sp>
        <p:nvSpPr>
          <p:cNvPr id="3" name="Dikdörtgen 2"/>
          <p:cNvSpPr/>
          <p:nvPr/>
        </p:nvSpPr>
        <p:spPr>
          <a:xfrm>
            <a:off x="214184" y="2828836"/>
            <a:ext cx="11763632" cy="1246495"/>
          </a:xfrm>
          <a:prstGeom prst="rect">
            <a:avLst/>
          </a:prstGeom>
        </p:spPr>
        <p:txBody>
          <a:bodyPr wrap="square">
            <a:spAutoFit/>
          </a:bodyPr>
          <a:lstStyle/>
          <a:p>
            <a:pPr algn="ctr"/>
            <a:r>
              <a:rPr lang="en-US" sz="2500"/>
              <a:t>Bu durum bireyde objelerin algılanmasını tamamen engellemektedir. Detay ve renk gibi diğer görüş özellikllerinin ayırt edilmesi tamamen fonksiyonel olmasına rağmen farklı şekilleri ayırt etmeleri çok güçtür. </a:t>
            </a:r>
            <a:endParaRPr lang="tr-TR" sz="2500"/>
          </a:p>
        </p:txBody>
      </p:sp>
    </p:spTree>
    <p:extLst>
      <p:ext uri="{BB962C8B-B14F-4D97-AF65-F5344CB8AC3E}">
        <p14:creationId xmlns:p14="http://schemas.microsoft.com/office/powerpoint/2010/main" val="292255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4803238" cy="553998"/>
          </a:xfrm>
          <a:prstGeom prst="rect">
            <a:avLst/>
          </a:prstGeom>
        </p:spPr>
        <p:txBody>
          <a:bodyPr wrap="none">
            <a:spAutoFit/>
          </a:bodyPr>
          <a:lstStyle/>
          <a:p>
            <a:pPr marL="342900" indent="-342900">
              <a:buFont typeface="Wingdings" pitchFamily="2" charset="2"/>
              <a:buChar char="q"/>
            </a:pPr>
            <a:r>
              <a:rPr lang="tr-TR" sz="3000" b="1">
                <a:solidFill>
                  <a:srgbClr val="00B050"/>
                </a:solidFill>
              </a:rPr>
              <a:t>İLİŞKİLENDİRME  AGNOZİSİ</a:t>
            </a:r>
          </a:p>
        </p:txBody>
      </p:sp>
      <p:sp>
        <p:nvSpPr>
          <p:cNvPr id="3" name="Dikdörtgen 2"/>
          <p:cNvSpPr/>
          <p:nvPr/>
        </p:nvSpPr>
        <p:spPr>
          <a:xfrm>
            <a:off x="181232" y="2967335"/>
            <a:ext cx="11829536" cy="861774"/>
          </a:xfrm>
          <a:prstGeom prst="rect">
            <a:avLst/>
          </a:prstGeom>
        </p:spPr>
        <p:txBody>
          <a:bodyPr wrap="square">
            <a:spAutoFit/>
          </a:bodyPr>
          <a:lstStyle/>
          <a:p>
            <a:pPr algn="ctr"/>
            <a:r>
              <a:rPr lang="en-US" sz="2500"/>
              <a:t>İlişkilendirme agnozisi teşhisi koyulan bireyler net bir şekilde gördükleri objeyi, hayvan ya da yapıyı bir anlamla ilişkilendiremezler. </a:t>
            </a:r>
            <a:endParaRPr lang="tr-TR" sz="2500"/>
          </a:p>
        </p:txBody>
      </p:sp>
    </p:spTree>
    <p:extLst>
      <p:ext uri="{BB962C8B-B14F-4D97-AF65-F5344CB8AC3E}">
        <p14:creationId xmlns:p14="http://schemas.microsoft.com/office/powerpoint/2010/main" val="409859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2311980"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KÖR </a:t>
            </a:r>
            <a:r>
              <a:rPr lang="tr-TR" sz="3000" b="1">
                <a:solidFill>
                  <a:srgbClr val="00B050"/>
                </a:solidFill>
              </a:rPr>
              <a:t>BAKIŞ</a:t>
            </a:r>
          </a:p>
        </p:txBody>
      </p:sp>
      <p:sp>
        <p:nvSpPr>
          <p:cNvPr id="3" name="Dikdörtgen 2"/>
          <p:cNvSpPr/>
          <p:nvPr/>
        </p:nvSpPr>
        <p:spPr>
          <a:xfrm>
            <a:off x="238897" y="2690336"/>
            <a:ext cx="11714206" cy="1246495"/>
          </a:xfrm>
          <a:prstGeom prst="rect">
            <a:avLst/>
          </a:prstGeom>
        </p:spPr>
        <p:txBody>
          <a:bodyPr wrap="square">
            <a:spAutoFit/>
          </a:bodyPr>
          <a:lstStyle/>
          <a:p>
            <a:pPr algn="ctr"/>
            <a:r>
              <a:rPr lang="en-US" sz="2500"/>
              <a:t>V1 görsel alanda hasar alan bir birey görsel alanın bir kısmında bilinçli görüşü yitirilebilir ancak hâlâ görsel objelerin yerini tayin edebilir ve cevap verebilir. Bu olgu-bilinçli görüşü yitirmesine rağmen “görebilme” yeteneği olması-körbakış olarak adlandırılır. </a:t>
            </a:r>
            <a:endParaRPr lang="tr-TR" sz="2500"/>
          </a:p>
        </p:txBody>
      </p:sp>
    </p:spTree>
    <p:extLst>
      <p:ext uri="{BB962C8B-B14F-4D97-AF65-F5344CB8AC3E}">
        <p14:creationId xmlns:p14="http://schemas.microsoft.com/office/powerpoint/2010/main" val="39110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2422" y="2551837"/>
            <a:ext cx="11747156" cy="2015936"/>
          </a:xfrm>
          <a:prstGeom prst="rect">
            <a:avLst/>
          </a:prstGeom>
        </p:spPr>
        <p:txBody>
          <a:bodyPr wrap="square">
            <a:spAutoFit/>
          </a:bodyPr>
          <a:lstStyle/>
          <a:p>
            <a:pPr algn="ctr"/>
            <a:r>
              <a:rPr lang="en-US" sz="2500"/>
              <a:t>Bu bölümde bu görsel bilginin beyne iletilirken izlediği yol irdelenecek ve objelerin renklerini nasıl gördüğümüz veya diğer objelere göre hareket halinde olup olmadığını nasıl ayırt ettiğimiz açıklanacaktır. Bununla birlikte görsel sistemimizin bunu nasıl başardığını tam olarak anlayabilmek için ışık enerjisinin ön dönüştürücüsü olan gözü incelememiz gerekir.</a:t>
            </a:r>
            <a:endParaRPr lang="tr-TR" sz="2500"/>
          </a:p>
        </p:txBody>
      </p:sp>
    </p:spTree>
    <p:extLst>
      <p:ext uri="{BB962C8B-B14F-4D97-AF65-F5344CB8AC3E}">
        <p14:creationId xmlns:p14="http://schemas.microsoft.com/office/powerpoint/2010/main" val="202220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4327660"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YARIMEKâNSAL  </a:t>
            </a:r>
            <a:r>
              <a:rPr lang="tr-TR" sz="3000" b="1">
                <a:solidFill>
                  <a:srgbClr val="00B050"/>
                </a:solidFill>
              </a:rPr>
              <a:t>İHMAL</a:t>
            </a:r>
          </a:p>
        </p:txBody>
      </p:sp>
      <p:sp>
        <p:nvSpPr>
          <p:cNvPr id="4" name="Dikdörtgen 3"/>
          <p:cNvSpPr/>
          <p:nvPr/>
        </p:nvSpPr>
        <p:spPr>
          <a:xfrm>
            <a:off x="197708" y="1551971"/>
            <a:ext cx="11714206" cy="1246495"/>
          </a:xfrm>
          <a:prstGeom prst="rect">
            <a:avLst/>
          </a:prstGeom>
        </p:spPr>
        <p:txBody>
          <a:bodyPr wrap="square">
            <a:spAutoFit/>
          </a:bodyPr>
          <a:lstStyle/>
          <a:p>
            <a:r>
              <a:rPr lang="en-US" sz="2500"/>
              <a:t>Mekansal ihmal ya da unilateral ihmal olarak da adlandırılan yarı-mekânsal ihmal beynin bir yarımküresinin hasar aldığı ve zıttı yönde dikkat eksikliğinin gözlendiği bir durumdur (Şekil 5.8).</a:t>
            </a:r>
            <a:endParaRPr lang="tr-TR" sz="2500"/>
          </a:p>
        </p:txBody>
      </p:sp>
      <p:pic>
        <p:nvPicPr>
          <p:cNvPr id="5" name="Resim 4"/>
          <p:cNvPicPr>
            <a:picLocks noChangeAspect="1"/>
          </p:cNvPicPr>
          <p:nvPr/>
        </p:nvPicPr>
        <p:blipFill>
          <a:blip r:embed="rId2"/>
          <a:stretch>
            <a:fillRect/>
          </a:stretch>
        </p:blipFill>
        <p:spPr>
          <a:xfrm>
            <a:off x="3236891" y="2677297"/>
            <a:ext cx="5635840" cy="3447536"/>
          </a:xfrm>
          <a:prstGeom prst="rect">
            <a:avLst/>
          </a:prstGeom>
        </p:spPr>
      </p:pic>
    </p:spTree>
    <p:extLst>
      <p:ext uri="{BB962C8B-B14F-4D97-AF65-F5344CB8AC3E}">
        <p14:creationId xmlns:p14="http://schemas.microsoft.com/office/powerpoint/2010/main" val="100006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1532237" y="563130"/>
            <a:ext cx="9144002" cy="5896496"/>
          </a:xfrm>
          <a:prstGeom prst="rect">
            <a:avLst/>
          </a:prstGeom>
        </p:spPr>
      </p:pic>
    </p:spTree>
    <p:extLst>
      <p:ext uri="{BB962C8B-B14F-4D97-AF65-F5344CB8AC3E}">
        <p14:creationId xmlns:p14="http://schemas.microsoft.com/office/powerpoint/2010/main" val="218773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1445905"/>
            <a:ext cx="11796584" cy="1384995"/>
          </a:xfrm>
          <a:prstGeom prst="rect">
            <a:avLst/>
          </a:prstGeom>
        </p:spPr>
        <p:txBody>
          <a:bodyPr wrap="square">
            <a:spAutoFit/>
          </a:bodyPr>
          <a:lstStyle/>
          <a:p>
            <a:pPr algn="ctr"/>
            <a:r>
              <a:rPr lang="en-US" sz="2800"/>
              <a:t>Görme işi gözde başlamaktadır (Şekil 5.1). Işık, kornea adı verilen gözyuvarın saydam en dış tabakasından geçer. Daha sonra, gözün ön kısmında yer alan berrak bir sıvı olan göz sıvısına ulaşır.</a:t>
            </a:r>
            <a:endParaRPr lang="tr-TR" sz="2500"/>
          </a:p>
        </p:txBody>
      </p:sp>
      <p:sp>
        <p:nvSpPr>
          <p:cNvPr id="5" name="Dikdörtgen 4"/>
          <p:cNvSpPr/>
          <p:nvPr/>
        </p:nvSpPr>
        <p:spPr>
          <a:xfrm>
            <a:off x="197708" y="459945"/>
            <a:ext cx="12192000" cy="630942"/>
          </a:xfrm>
          <a:prstGeom prst="rect">
            <a:avLst/>
          </a:prstGeom>
        </p:spPr>
        <p:txBody>
          <a:bodyPr wrap="square">
            <a:spAutoFit/>
          </a:bodyPr>
          <a:lstStyle/>
          <a:p>
            <a:r>
              <a:rPr lang="en-US" sz="3500" b="1">
                <a:solidFill>
                  <a:srgbClr val="FF0000"/>
                </a:solidFill>
              </a:rPr>
              <a:t>GÖZ</a:t>
            </a:r>
            <a:endParaRPr lang="tr-TR" sz="3500">
              <a:solidFill>
                <a:srgbClr val="FF0000"/>
              </a:solidFill>
            </a:endParaRPr>
          </a:p>
        </p:txBody>
      </p:sp>
      <p:pic>
        <p:nvPicPr>
          <p:cNvPr id="3" name="Resim 2"/>
          <p:cNvPicPr>
            <a:picLocks noChangeAspect="1"/>
          </p:cNvPicPr>
          <p:nvPr/>
        </p:nvPicPr>
        <p:blipFill>
          <a:blip r:embed="rId2"/>
          <a:stretch>
            <a:fillRect/>
          </a:stretch>
        </p:blipFill>
        <p:spPr>
          <a:xfrm>
            <a:off x="3748215" y="3251822"/>
            <a:ext cx="4695570" cy="3141344"/>
          </a:xfrm>
          <a:prstGeom prst="rect">
            <a:avLst/>
          </a:prstGeom>
        </p:spPr>
      </p:pic>
    </p:spTree>
    <p:extLst>
      <p:ext uri="{BB962C8B-B14F-4D97-AF65-F5344CB8AC3E}">
        <p14:creationId xmlns:p14="http://schemas.microsoft.com/office/powerpoint/2010/main" val="201050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1800493"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RETİNA</a:t>
            </a:r>
            <a:endParaRPr lang="tr-TR" sz="3000" b="1" dirty="0">
              <a:solidFill>
                <a:srgbClr val="00B050"/>
              </a:solidFill>
            </a:endParaRPr>
          </a:p>
        </p:txBody>
      </p:sp>
      <p:sp>
        <p:nvSpPr>
          <p:cNvPr id="3" name="Dikdörtgen 2"/>
          <p:cNvSpPr/>
          <p:nvPr/>
        </p:nvSpPr>
        <p:spPr>
          <a:xfrm>
            <a:off x="214184" y="2405100"/>
            <a:ext cx="11763632" cy="1631216"/>
          </a:xfrm>
          <a:prstGeom prst="rect">
            <a:avLst/>
          </a:prstGeom>
        </p:spPr>
        <p:txBody>
          <a:bodyPr wrap="square">
            <a:spAutoFit/>
          </a:bodyPr>
          <a:lstStyle/>
          <a:p>
            <a:pPr algn="ctr"/>
            <a:r>
              <a:rPr lang="en-US" sz="2500"/>
              <a:t>Gözün iç yüzeyi, yaklaşık %70’i gözün arka kısımlarında yer alan, ışığa hassas retina ile kaplıdır. Retina her biri görme olayının bir kısmından sorumlu bir takım özelleşmiş </a:t>
            </a:r>
            <a:r>
              <a:rPr lang="en-US" sz="2500" smtClean="0"/>
              <a:t>hücrelerden </a:t>
            </a:r>
            <a:r>
              <a:rPr lang="en-US" sz="2500"/>
              <a:t>oluşmuştur. İlk tabaka çubuk ve koni hücreleri olarak bilinen ışığa duyarlı </a:t>
            </a:r>
            <a:r>
              <a:rPr lang="en-US" sz="2500" smtClean="0"/>
              <a:t>hücrelerden </a:t>
            </a:r>
            <a:r>
              <a:rPr lang="en-US" sz="2500"/>
              <a:t>oluşmuştur.</a:t>
            </a:r>
            <a:endParaRPr lang="tr-TR" sz="2500"/>
          </a:p>
        </p:txBody>
      </p:sp>
    </p:spTree>
    <p:extLst>
      <p:ext uri="{BB962C8B-B14F-4D97-AF65-F5344CB8AC3E}">
        <p14:creationId xmlns:p14="http://schemas.microsoft.com/office/powerpoint/2010/main" val="325181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353616" y="1503402"/>
            <a:ext cx="5944560" cy="3340448"/>
          </a:xfrm>
          <a:prstGeom prst="rect">
            <a:avLst/>
          </a:prstGeom>
        </p:spPr>
      </p:pic>
      <p:pic>
        <p:nvPicPr>
          <p:cNvPr id="4" name="Resim 3"/>
          <p:cNvPicPr>
            <a:picLocks noChangeAspect="1"/>
          </p:cNvPicPr>
          <p:nvPr/>
        </p:nvPicPr>
        <p:blipFill>
          <a:blip r:embed="rId3"/>
          <a:stretch>
            <a:fillRect/>
          </a:stretch>
        </p:blipFill>
        <p:spPr>
          <a:xfrm>
            <a:off x="6298176" y="1355123"/>
            <a:ext cx="5392512" cy="3637006"/>
          </a:xfrm>
          <a:prstGeom prst="rect">
            <a:avLst/>
          </a:prstGeom>
        </p:spPr>
      </p:pic>
      <p:pic>
        <p:nvPicPr>
          <p:cNvPr id="5" name="Resim 4"/>
          <p:cNvPicPr>
            <a:picLocks noChangeAspect="1"/>
          </p:cNvPicPr>
          <p:nvPr/>
        </p:nvPicPr>
        <p:blipFill>
          <a:blip r:embed="rId4"/>
          <a:stretch>
            <a:fillRect/>
          </a:stretch>
        </p:blipFill>
        <p:spPr>
          <a:xfrm>
            <a:off x="5410934" y="5140408"/>
            <a:ext cx="1609725" cy="419100"/>
          </a:xfrm>
          <a:prstGeom prst="rect">
            <a:avLst/>
          </a:prstGeom>
        </p:spPr>
      </p:pic>
    </p:spTree>
    <p:extLst>
      <p:ext uri="{BB962C8B-B14F-4D97-AF65-F5344CB8AC3E}">
        <p14:creationId xmlns:p14="http://schemas.microsoft.com/office/powerpoint/2010/main" val="36239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7576818"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FOTORESEPTÖRLER</a:t>
            </a:r>
            <a:r>
              <a:rPr lang="tr-TR" sz="3000" b="1">
                <a:solidFill>
                  <a:srgbClr val="00B050"/>
                </a:solidFill>
              </a:rPr>
              <a:t>: ÇUBUKLAR VE KONİLER</a:t>
            </a:r>
            <a:endParaRPr lang="tr-TR" sz="3000" b="1" dirty="0">
              <a:solidFill>
                <a:srgbClr val="00B050"/>
              </a:solidFill>
            </a:endParaRPr>
          </a:p>
        </p:txBody>
      </p:sp>
      <p:sp>
        <p:nvSpPr>
          <p:cNvPr id="3" name="Dikdörtgen 2"/>
          <p:cNvSpPr/>
          <p:nvPr/>
        </p:nvSpPr>
        <p:spPr>
          <a:xfrm>
            <a:off x="304800" y="2690336"/>
            <a:ext cx="11582400" cy="1631216"/>
          </a:xfrm>
          <a:prstGeom prst="rect">
            <a:avLst/>
          </a:prstGeom>
        </p:spPr>
        <p:txBody>
          <a:bodyPr wrap="square">
            <a:spAutoFit/>
          </a:bodyPr>
          <a:lstStyle/>
          <a:p>
            <a:pPr algn="ctr"/>
            <a:r>
              <a:rPr lang="en-US" sz="2500"/>
              <a:t>Çubuk ve koniler (Şekil 5.3) dış segmentlerinin şekli açısından yapısal olarak farklıdır. Çubuk ve konilerde bulunan fotopigmentlerde de varyasyon görülmektedir. Çubuklarda geniş bir dalga boyunda ışığı absorbe edebilen ve rodopsin adı verilen bir fotopigment bulunmaktadır. </a:t>
            </a:r>
            <a:endParaRPr lang="tr-TR" sz="2500"/>
          </a:p>
        </p:txBody>
      </p:sp>
    </p:spTree>
    <p:extLst>
      <p:ext uri="{BB962C8B-B14F-4D97-AF65-F5344CB8AC3E}">
        <p14:creationId xmlns:p14="http://schemas.microsoft.com/office/powerpoint/2010/main" val="368813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555145" y="784138"/>
            <a:ext cx="6867525" cy="2324100"/>
          </a:xfrm>
          <a:prstGeom prst="rect">
            <a:avLst/>
          </a:prstGeom>
        </p:spPr>
      </p:pic>
      <p:pic>
        <p:nvPicPr>
          <p:cNvPr id="3" name="Resim 2"/>
          <p:cNvPicPr>
            <a:picLocks noChangeAspect="1"/>
          </p:cNvPicPr>
          <p:nvPr/>
        </p:nvPicPr>
        <p:blipFill>
          <a:blip r:embed="rId3"/>
          <a:stretch>
            <a:fillRect/>
          </a:stretch>
        </p:blipFill>
        <p:spPr>
          <a:xfrm>
            <a:off x="2555145" y="3108238"/>
            <a:ext cx="7258050" cy="2743200"/>
          </a:xfrm>
          <a:prstGeom prst="rect">
            <a:avLst/>
          </a:prstGeom>
        </p:spPr>
      </p:pic>
    </p:spTree>
    <p:extLst>
      <p:ext uri="{BB962C8B-B14F-4D97-AF65-F5344CB8AC3E}">
        <p14:creationId xmlns:p14="http://schemas.microsoft.com/office/powerpoint/2010/main" val="339025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708" y="497761"/>
            <a:ext cx="4653774" cy="553998"/>
          </a:xfrm>
          <a:prstGeom prst="rect">
            <a:avLst/>
          </a:prstGeom>
        </p:spPr>
        <p:txBody>
          <a:bodyPr wrap="none">
            <a:spAutoFit/>
          </a:bodyPr>
          <a:lstStyle/>
          <a:p>
            <a:pPr marL="342900" indent="-342900">
              <a:buFont typeface="Wingdings" pitchFamily="2" charset="2"/>
              <a:buChar char="q"/>
            </a:pPr>
            <a:r>
              <a:rPr lang="tr-TR" sz="3000" b="1" smtClean="0">
                <a:solidFill>
                  <a:srgbClr val="00B050"/>
                </a:solidFill>
              </a:rPr>
              <a:t> GÖRSEL </a:t>
            </a:r>
            <a:r>
              <a:rPr lang="tr-TR" sz="3000" b="1">
                <a:solidFill>
                  <a:srgbClr val="00B050"/>
                </a:solidFill>
              </a:rPr>
              <a:t>BİLGİNİN İLETİMİ</a:t>
            </a:r>
            <a:endParaRPr lang="tr-TR" sz="3000" b="1" dirty="0">
              <a:solidFill>
                <a:srgbClr val="00B050"/>
              </a:solidFill>
            </a:endParaRPr>
          </a:p>
        </p:txBody>
      </p:sp>
      <p:sp>
        <p:nvSpPr>
          <p:cNvPr id="4" name="Dikdörtgen 3"/>
          <p:cNvSpPr/>
          <p:nvPr/>
        </p:nvSpPr>
        <p:spPr>
          <a:xfrm>
            <a:off x="247135" y="2806650"/>
            <a:ext cx="11697730" cy="1246495"/>
          </a:xfrm>
          <a:prstGeom prst="rect">
            <a:avLst/>
          </a:prstGeom>
        </p:spPr>
        <p:txBody>
          <a:bodyPr wrap="square">
            <a:spAutoFit/>
          </a:bodyPr>
          <a:lstStyle/>
          <a:p>
            <a:pPr algn="ctr"/>
            <a:r>
              <a:rPr lang="en-US" sz="2500"/>
              <a:t>Işık enerjisi sinyallerinin elektriksel polarizasyona dönüşmesi transdüksiyon (sinyal </a:t>
            </a:r>
            <a:r>
              <a:rPr lang="en-US" sz="2500" smtClean="0"/>
              <a:t>iletimi</a:t>
            </a:r>
            <a:r>
              <a:rPr lang="en-US" sz="2500"/>
              <a:t>) olarak adlandırılır. Sonuç olarak bu polarizasyon işlemi optik sinirden beyne doğru ilerleyen sinirsel bir sinyal oluşturur.</a:t>
            </a:r>
            <a:endParaRPr lang="tr-TR" sz="2500"/>
          </a:p>
        </p:txBody>
      </p:sp>
    </p:spTree>
    <p:extLst>
      <p:ext uri="{BB962C8B-B14F-4D97-AF65-F5344CB8AC3E}">
        <p14:creationId xmlns:p14="http://schemas.microsoft.com/office/powerpoint/2010/main" val="313901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901</Words>
  <Application>Microsoft Office PowerPoint</Application>
  <PresentationFormat>Geniş ekran</PresentationFormat>
  <Paragraphs>63</Paragraphs>
  <Slides>31</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31</vt:i4>
      </vt:variant>
    </vt:vector>
  </HeadingPairs>
  <TitlesOfParts>
    <vt:vector size="37" baseType="lpstr">
      <vt:lpstr>Arial</vt:lpstr>
      <vt:lpstr>Calibri</vt:lpstr>
      <vt:lpstr>Calibri Light</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2016-09-20T22:42:12Z</dcterms:created>
  <dcterms:modified xsi:type="dcterms:W3CDTF">2016-09-20T22:42:26Z</dcterms:modified>
</cp:coreProperties>
</file>