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109" d="100"/>
          <a:sy n="109" d="100"/>
        </p:scale>
        <p:origin x="53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Dersin içeriğinin ve kaynaklarının tanıtılması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BİT101 BİLGİ VE İLETİŞİM TEKNOLOJİLERİ</a:t>
            </a:r>
          </a:p>
          <a:p>
            <a:r>
              <a:rPr lang="tr-TR" dirty="0" smtClean="0"/>
              <a:t>ÖĞR.GÖR.DR. UFUK TANYERİ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 ve İletişim Teknolojileri (BİT)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700"/>
          <a:stretch/>
        </p:blipFill>
        <p:spPr>
          <a:xfrm>
            <a:off x="6635045" y="3016997"/>
            <a:ext cx="4810781" cy="1963736"/>
          </a:xfrm>
          <a:prstGeom prst="rect">
            <a:avLst/>
          </a:prstGeom>
        </p:spPr>
      </p:pic>
      <p:sp>
        <p:nvSpPr>
          <p:cNvPr id="6" name="Metin kutusu 5"/>
          <p:cNvSpPr txBox="1"/>
          <p:nvPr/>
        </p:nvSpPr>
        <p:spPr>
          <a:xfrm>
            <a:off x="894079" y="1805957"/>
            <a:ext cx="6079376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tr-TR" sz="24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Konu Başlıkları: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Bilgisayarın Tarihçesi ve İşletim Sistemleri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Windows 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Ofis yazılımlarının genel özellikleri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Ofis yazılımları – Kelime İşlem Programları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Ofis Yazılımları – Sunu Programları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Ofis Yazılımları – Elektronik Tablolama Programları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Ofis Yazılımları – </a:t>
            </a:r>
            <a:r>
              <a:rPr lang="tr-TR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Veritabanı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Programları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E-posta Kişisel İletişim Yönetimi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İnternet Güvenliği ve Ağ Teknolojileri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Sosyal Ağlar ve Sosyal Medya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Bilişim Hukuku ve Etiği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Dersin Amacı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691793"/>
          </a:xfrm>
        </p:spPr>
        <p:txBody>
          <a:bodyPr/>
          <a:lstStyle/>
          <a:p>
            <a:r>
              <a:rPr lang="tr-TR" dirty="0"/>
              <a:t>Derste bilgi ve iletişim teknolojisinin temel kavramları, çalışma sistemi, temel bilgisayar donanım parçalarının özellikleri ve çalışma prensipleri, işletim sisteminin özellikleri ve kullanılması, Internet ortamı ve yararlanma yolları, </a:t>
            </a:r>
            <a:r>
              <a:rPr lang="tr-TR" dirty="0" smtClean="0"/>
              <a:t>kelime </a:t>
            </a:r>
            <a:r>
              <a:rPr lang="tr-TR" dirty="0"/>
              <a:t>işlemci, hesap tablosu, sunum </a:t>
            </a:r>
            <a:r>
              <a:rPr lang="tr-TR" dirty="0" smtClean="0"/>
              <a:t>ve </a:t>
            </a:r>
            <a:r>
              <a:rPr lang="tr-TR" dirty="0" err="1" smtClean="0"/>
              <a:t>veritabanı</a:t>
            </a:r>
            <a:r>
              <a:rPr lang="tr-TR" dirty="0" smtClean="0"/>
              <a:t> </a:t>
            </a:r>
            <a:r>
              <a:rPr lang="tr-TR" dirty="0"/>
              <a:t>programı ile e-posta kullanımı ve özellikleri ayrıntılarıyla verilerek günlük hayatta ve eğitim-öğretim sürecinde gerekli temel bilgisayar kullanım becerisinin kazandırılması amaçlanmaktadır.</a:t>
            </a:r>
          </a:p>
        </p:txBody>
      </p:sp>
    </p:spTree>
    <p:extLst>
      <p:ext uri="{BB962C8B-B14F-4D97-AF65-F5344CB8AC3E}">
        <p14:creationId xmlns:p14="http://schemas.microsoft.com/office/powerpoint/2010/main" val="349557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002060"/>
                </a:solidFill>
              </a:rPr>
              <a:t>Dersin </a:t>
            </a:r>
            <a:r>
              <a:rPr lang="tr-TR" dirty="0" smtClean="0">
                <a:solidFill>
                  <a:srgbClr val="002060"/>
                </a:solidFill>
              </a:rPr>
              <a:t>Kazanımları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Bilgisayarların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yazılım ve donanım mimarisini anlayabilecek, </a:t>
            </a:r>
            <a:endParaRPr lang="tr-TR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Bilgisayarlar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üzerinde farklı işletim sistemlerinin nasıl çalıştıkları konusunda değerlendirme yapabilecek, </a:t>
            </a:r>
            <a:endParaRPr lang="tr-TR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Kelime işlemci, hesap tablosu, sunum programı ve </a:t>
            </a:r>
            <a:r>
              <a:rPr lang="tr-TR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veritabanı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programlarını etkili bir şekilde kullanabilecek,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002060"/>
                </a:solidFill>
              </a:rPr>
              <a:t>İnternet </a:t>
            </a:r>
            <a:r>
              <a:rPr lang="tr-TR" dirty="0" smtClean="0">
                <a:solidFill>
                  <a:srgbClr val="002060"/>
                </a:solidFill>
              </a:rPr>
              <a:t>ortamından yararlanma </a:t>
            </a:r>
            <a:r>
              <a:rPr lang="tr-TR" dirty="0">
                <a:solidFill>
                  <a:srgbClr val="002060"/>
                </a:solidFill>
              </a:rPr>
              <a:t>konusunda </a:t>
            </a:r>
            <a:r>
              <a:rPr lang="tr-TR" dirty="0" smtClean="0">
                <a:solidFill>
                  <a:srgbClr val="002060"/>
                </a:solidFill>
              </a:rPr>
              <a:t>birçok </a:t>
            </a:r>
            <a:r>
              <a:rPr lang="tr-TR" dirty="0">
                <a:solidFill>
                  <a:srgbClr val="002060"/>
                </a:solidFill>
              </a:rPr>
              <a:t>komutu ve programı kullanabilecek, </a:t>
            </a:r>
            <a:endParaRPr lang="tr-TR" dirty="0" smtClean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002060"/>
                </a:solidFill>
              </a:rPr>
              <a:t>E-posta hizmetlerini kullanabilecek,</a:t>
            </a:r>
            <a:endParaRPr lang="tr-TR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İnternet ağı üzerinden veri iletişimi yapabilecek,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Bilgisayar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kullanım becerilerini geliştirebileceklerdir</a:t>
            </a:r>
          </a:p>
        </p:txBody>
      </p:sp>
    </p:spTree>
    <p:extLst>
      <p:ext uri="{BB962C8B-B14F-4D97-AF65-F5344CB8AC3E}">
        <p14:creationId xmlns:p14="http://schemas.microsoft.com/office/powerpoint/2010/main" val="3035717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</a:t>
            </a:r>
            <a:r>
              <a:rPr lang="tr-TR" dirty="0" smtClean="0"/>
              <a:t>İçeriği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Bilgi ve iletişim teknolojisinin temel kavramları, çalışma sistemi, temel bilgisayar donanım parçalarının özellikleri ve çalışma prensipleri, işletim sistemi ve özellikleri, </a:t>
            </a:r>
            <a:r>
              <a:rPr lang="tr-TR" dirty="0" smtClean="0"/>
              <a:t>internet </a:t>
            </a:r>
            <a:r>
              <a:rPr lang="tr-TR" dirty="0"/>
              <a:t>ve yararlanma yolları, </a:t>
            </a:r>
            <a:r>
              <a:rPr lang="tr-TR" dirty="0" smtClean="0"/>
              <a:t>kelime </a:t>
            </a:r>
            <a:r>
              <a:rPr lang="tr-TR" dirty="0"/>
              <a:t>işlemci programı ve kullanımı, hesap tablosu ve kullanımı, sunum programı, </a:t>
            </a:r>
            <a:r>
              <a:rPr lang="tr-TR" dirty="0" smtClean="0"/>
              <a:t>veri </a:t>
            </a:r>
            <a:r>
              <a:rPr lang="tr-TR" dirty="0"/>
              <a:t>t</a:t>
            </a:r>
            <a:r>
              <a:rPr lang="tr-TR" dirty="0" smtClean="0"/>
              <a:t>abanı </a:t>
            </a:r>
            <a:r>
              <a:rPr lang="tr-TR" dirty="0"/>
              <a:t>programı ve kullanımı, e-posta ve kullanımı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3196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Yararlanılacak 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124364"/>
            <a:ext cx="10058400" cy="3744730"/>
          </a:xfrm>
        </p:spPr>
        <p:txBody>
          <a:bodyPr/>
          <a:lstStyle/>
          <a:p>
            <a:r>
              <a:rPr lang="tr-TR" sz="2400" b="1" dirty="0" smtClean="0"/>
              <a:t>Dersin işlenmesinde aşağıdaki kaynaklardan faydalanılacaktır.</a:t>
            </a:r>
          </a:p>
          <a:p>
            <a:pPr marL="268288" indent="269875">
              <a:buFont typeface="Wingdings" panose="05000000000000000000" pitchFamily="2" charset="2"/>
              <a:buChar char="Ø"/>
            </a:pPr>
            <a:r>
              <a:rPr lang="tr-TR" dirty="0" smtClean="0"/>
              <a:t>Bilgi </a:t>
            </a:r>
            <a:r>
              <a:rPr lang="tr-TR" dirty="0"/>
              <a:t>ve İletişim Teknolojisi, Kolektif, Murathan Yayınevi, </a:t>
            </a:r>
            <a:r>
              <a:rPr lang="tr-TR" dirty="0" smtClean="0"/>
              <a:t>2013</a:t>
            </a:r>
          </a:p>
          <a:p>
            <a:pPr marL="268288" indent="269875">
              <a:buFont typeface="Wingdings" panose="05000000000000000000" pitchFamily="2" charset="2"/>
              <a:buChar char="Ø"/>
            </a:pPr>
            <a:r>
              <a:rPr lang="tr-TR" dirty="0" smtClean="0"/>
              <a:t>BİT101 Bilgi ve </a:t>
            </a:r>
            <a:r>
              <a:rPr lang="tr-TR" smtClean="0"/>
              <a:t>İletişim Teknolojileri Ders Sunuları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7554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726</TotalTime>
  <Words>280</Words>
  <Application>Microsoft Office PowerPoint</Application>
  <PresentationFormat>Geniş ekran</PresentationFormat>
  <Paragraphs>32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Geçmişe bakış</vt:lpstr>
      <vt:lpstr>Dersin içeriğinin ve kaynaklarının tanıtılması</vt:lpstr>
      <vt:lpstr>Bilgi ve İletişim Teknolojileri (BİT)</vt:lpstr>
      <vt:lpstr>Dersin Amacı</vt:lpstr>
      <vt:lpstr>Dersin Kazanımları</vt:lpstr>
      <vt:lpstr>Dersin İçeriği</vt:lpstr>
      <vt:lpstr>Yararlanılacak Kaynak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Ufuk.Tanyeri</cp:lastModifiedBy>
  <cp:revision>19</cp:revision>
  <dcterms:created xsi:type="dcterms:W3CDTF">2017-11-14T11:12:27Z</dcterms:created>
  <dcterms:modified xsi:type="dcterms:W3CDTF">2017-12-11T20:34:12Z</dcterms:modified>
</cp:coreProperties>
</file>