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7" r:id="rId3"/>
    <p:sldId id="258" r:id="rId4"/>
    <p:sldId id="259" r:id="rId5"/>
    <p:sldId id="260" r:id="rId6"/>
    <p:sldId id="261" r:id="rId7"/>
    <p:sldId id="265" r:id="rId8"/>
    <p:sldId id="262" r:id="rId9"/>
    <p:sldId id="266" r:id="rId10"/>
    <p:sldId id="263" r:id="rId11"/>
    <p:sldId id="267" r:id="rId12"/>
    <p:sldId id="264"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61" d="100"/>
          <a:sy n="61" d="100"/>
        </p:scale>
        <p:origin x="-106" y="-461"/>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933888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849045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851EFF-4B8B-4F60-843E-187F25B53DD6}"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317310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2099183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851EFF-4B8B-4F60-843E-187F25B53DD6}"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6451884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6507264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39883282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633275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3970293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3483784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3000283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1556659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880916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2099580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3548649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2665CA2-5716-4D12-8C37-3F601F69F0CA}"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2739179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2665CA2-5716-4D12-8C37-3F601F69F0CA}" type="datetimeFigureOut">
              <a:rPr lang="tr-TR" smtClean="0"/>
              <a:pPr/>
              <a:t>05.03.2018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B851EFF-4B8B-4F60-843E-187F25B53DD6}" type="slidenum">
              <a:rPr lang="tr-TR" smtClean="0"/>
              <a:pPr/>
              <a:t>‹#›</a:t>
            </a:fld>
            <a:endParaRPr lang="tr-TR"/>
          </a:p>
        </p:txBody>
      </p:sp>
    </p:spTree>
    <p:extLst>
      <p:ext uri="{BB962C8B-B14F-4D97-AF65-F5344CB8AC3E}">
        <p14:creationId xmlns:p14="http://schemas.microsoft.com/office/powerpoint/2010/main" xmlns="" val="16568220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19536" y="836712"/>
            <a:ext cx="8229600" cy="3384376"/>
          </a:xfrm>
        </p:spPr>
        <p:txBody>
          <a:bodyPr>
            <a:normAutofit/>
          </a:bodyPr>
          <a:lstStyle/>
          <a:p>
            <a:r>
              <a:rPr lang="tr-TR" b="1" smtClean="0"/>
              <a:t>TL3030</a:t>
            </a:r>
            <a:br>
              <a:rPr lang="tr-TR" b="1" smtClean="0"/>
            </a:br>
            <a:r>
              <a:rPr lang="tr-TR" b="1" smtClean="0"/>
              <a:t/>
            </a:r>
            <a:br>
              <a:rPr lang="tr-TR" b="1" smtClean="0"/>
            </a:br>
            <a:r>
              <a:rPr lang="tr-TR" b="1" smtClean="0"/>
              <a:t>ÇAĞDAŞ AZERBAYCAN EDEBİYATI</a:t>
            </a:r>
            <a:r>
              <a:rPr lang="tr-TR" smtClean="0"/>
              <a:t/>
            </a:r>
            <a:br>
              <a:rPr lang="tr-TR" smtClean="0"/>
            </a:br>
            <a:r>
              <a:rPr lang="tr-TR" smtClean="0"/>
              <a:t>                                         </a:t>
            </a:r>
            <a:br>
              <a:rPr lang="tr-TR" smtClean="0"/>
            </a:br>
            <a:r>
              <a:rPr lang="tr-TR" sz="2700" b="1" smtClean="0">
                <a:solidFill>
                  <a:srgbClr val="0070C0"/>
                </a:solidFill>
              </a:rPr>
              <a:t>Prof. Dr. Erdoğan Uygur</a:t>
            </a:r>
            <a:endParaRPr lang="tr-TR" sz="2700" b="1" dirty="0">
              <a:solidFill>
                <a:srgbClr val="0070C0"/>
              </a:solidFill>
            </a:endParaRPr>
          </a:p>
        </p:txBody>
      </p:sp>
    </p:spTree>
    <p:extLst>
      <p:ext uri="{BB962C8B-B14F-4D97-AF65-F5344CB8AC3E}">
        <p14:creationId xmlns:p14="http://schemas.microsoft.com/office/powerpoint/2010/main" xmlns="" val="28770955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err="1"/>
              <a:t>Abdulla</a:t>
            </a:r>
            <a:r>
              <a:rPr lang="tr-TR" sz="2800" b="1" dirty="0"/>
              <a:t> </a:t>
            </a:r>
            <a:r>
              <a:rPr lang="tr-TR" sz="2800" b="1" dirty="0" err="1"/>
              <a:t>Şaiq</a:t>
            </a:r>
            <a:r>
              <a:rPr lang="tr-TR" sz="2800" b="1" dirty="0"/>
              <a:t> (1881-1959)</a:t>
            </a:r>
          </a:p>
        </p:txBody>
      </p:sp>
      <p:sp>
        <p:nvSpPr>
          <p:cNvPr id="3" name="2 İçerik Yer Tutucusu"/>
          <p:cNvSpPr>
            <a:spLocks noGrp="1"/>
          </p:cNvSpPr>
          <p:nvPr>
            <p:ph sz="half" idx="1"/>
          </p:nvPr>
        </p:nvSpPr>
        <p:spPr>
          <a:xfrm>
            <a:off x="2484281" y="1264555"/>
            <a:ext cx="4313864" cy="3777622"/>
          </a:xfrm>
        </p:spPr>
        <p:txBody>
          <a:bodyPr>
            <a:noAutofit/>
          </a:bodyPr>
          <a:lstStyle/>
          <a:p>
            <a:pPr>
              <a:buNone/>
            </a:pPr>
            <a:r>
              <a:rPr lang="tr-TR" sz="2800" dirty="0" smtClean="0"/>
              <a:t>		</a:t>
            </a:r>
            <a:r>
              <a:rPr lang="tr-TR" sz="2800" dirty="0" err="1" smtClean="0"/>
              <a:t>Vətən</a:t>
            </a:r>
            <a:endParaRPr lang="tr-TR" sz="2800" dirty="0" smtClean="0"/>
          </a:p>
          <a:p>
            <a:pPr>
              <a:buNone/>
            </a:pPr>
            <a:r>
              <a:rPr lang="tr-TR" sz="2800" dirty="0" smtClean="0"/>
              <a:t>	</a:t>
            </a:r>
            <a:r>
              <a:rPr lang="tr-TR" sz="2800" dirty="0" err="1" smtClean="0"/>
              <a:t>Sən</a:t>
            </a:r>
            <a:r>
              <a:rPr lang="tr-TR" sz="2800" dirty="0" smtClean="0"/>
              <a:t> ey </a:t>
            </a:r>
            <a:r>
              <a:rPr lang="tr-TR" sz="2800" dirty="0" err="1" smtClean="0"/>
              <a:t>gözəl</a:t>
            </a:r>
            <a:r>
              <a:rPr lang="tr-TR" sz="2800" dirty="0" smtClean="0"/>
              <a:t> </a:t>
            </a:r>
            <a:r>
              <a:rPr lang="tr-TR" sz="2800" dirty="0" err="1" smtClean="0"/>
              <a:t>Vətənim</a:t>
            </a:r>
            <a:r>
              <a:rPr lang="tr-TR" sz="2800" dirty="0" smtClean="0"/>
              <a:t>, </a:t>
            </a:r>
            <a:br>
              <a:rPr lang="tr-TR" sz="2800" dirty="0" smtClean="0"/>
            </a:br>
            <a:r>
              <a:rPr lang="tr-TR" sz="2800" dirty="0" smtClean="0"/>
              <a:t>Yurdum, yuvamsan </a:t>
            </a:r>
            <a:r>
              <a:rPr lang="tr-TR" sz="2800" dirty="0" err="1" smtClean="0"/>
              <a:t>mənim</a:t>
            </a:r>
            <a:r>
              <a:rPr lang="tr-TR" sz="2800" dirty="0" smtClean="0"/>
              <a:t>. </a:t>
            </a:r>
            <a:br>
              <a:rPr lang="tr-TR" sz="2800" dirty="0" smtClean="0"/>
            </a:br>
            <a:r>
              <a:rPr lang="tr-TR" sz="2800" dirty="0" err="1" smtClean="0"/>
              <a:t>Səndə</a:t>
            </a:r>
            <a:r>
              <a:rPr lang="tr-TR" sz="2800" dirty="0" smtClean="0"/>
              <a:t> </a:t>
            </a:r>
            <a:r>
              <a:rPr lang="tr-TR" sz="2800" dirty="0" err="1" smtClean="0"/>
              <a:t>xoş</a:t>
            </a:r>
            <a:r>
              <a:rPr lang="tr-TR" sz="2800" dirty="0" smtClean="0"/>
              <a:t> ömür sürür. </a:t>
            </a:r>
            <a:br>
              <a:rPr lang="tr-TR" sz="2800" dirty="0" smtClean="0"/>
            </a:br>
            <a:r>
              <a:rPr lang="tr-TR" sz="2800" dirty="0" err="1" smtClean="0"/>
              <a:t>Sevilənim</a:t>
            </a:r>
            <a:r>
              <a:rPr lang="tr-TR" sz="2800" dirty="0" smtClean="0"/>
              <a:t>, </a:t>
            </a:r>
            <a:r>
              <a:rPr lang="tr-TR" sz="2800" dirty="0" err="1" smtClean="0"/>
              <a:t>sevənim</a:t>
            </a:r>
            <a:r>
              <a:rPr lang="tr-TR" sz="2800" dirty="0" smtClean="0"/>
              <a:t>, </a:t>
            </a:r>
            <a:br>
              <a:rPr lang="tr-TR" sz="2800" dirty="0" smtClean="0"/>
            </a:br>
            <a:r>
              <a:rPr lang="tr-TR" sz="2800" dirty="0" smtClean="0"/>
              <a:t/>
            </a:r>
            <a:br>
              <a:rPr lang="tr-TR" sz="2800" dirty="0" smtClean="0"/>
            </a:br>
            <a:r>
              <a:rPr lang="tr-TR" sz="2800" dirty="0" err="1" smtClean="0"/>
              <a:t>Sənsən</a:t>
            </a:r>
            <a:r>
              <a:rPr lang="tr-TR" sz="2800" dirty="0" smtClean="0"/>
              <a:t> yanan çırağım, </a:t>
            </a:r>
            <a:br>
              <a:rPr lang="tr-TR" sz="2800" dirty="0" smtClean="0"/>
            </a:br>
            <a:r>
              <a:rPr lang="tr-TR" sz="2800" dirty="0" smtClean="0"/>
              <a:t>Yurdum, yuvam, ocağım, </a:t>
            </a:r>
            <a:br>
              <a:rPr lang="tr-TR" sz="2800" dirty="0" smtClean="0"/>
            </a:br>
            <a:r>
              <a:rPr lang="tr-TR" sz="2800" dirty="0" smtClean="0"/>
              <a:t>Havam, suyum, </a:t>
            </a:r>
            <a:r>
              <a:rPr lang="tr-TR" sz="2800" dirty="0" err="1" smtClean="0"/>
              <a:t>torpağım</a:t>
            </a:r>
            <a:r>
              <a:rPr lang="tr-TR" sz="2800" dirty="0" smtClean="0"/>
              <a:t>. </a:t>
            </a:r>
            <a:br>
              <a:rPr lang="tr-TR" sz="2800" dirty="0" smtClean="0"/>
            </a:br>
            <a:r>
              <a:rPr lang="tr-TR" sz="2800" dirty="0" smtClean="0"/>
              <a:t>Bağım, tarlam, </a:t>
            </a:r>
            <a:r>
              <a:rPr lang="tr-TR" sz="2800" dirty="0" err="1" smtClean="0"/>
              <a:t>çəmənim</a:t>
            </a:r>
            <a:r>
              <a:rPr lang="tr-TR" sz="2800" dirty="0" smtClean="0"/>
              <a:t>. </a:t>
            </a:r>
            <a:br>
              <a:rPr lang="tr-TR" sz="2800" dirty="0" smtClean="0"/>
            </a:br>
            <a:r>
              <a:rPr lang="tr-TR" sz="2800" dirty="0" smtClean="0"/>
              <a:t/>
            </a:r>
            <a:br>
              <a:rPr lang="tr-TR" sz="2800" dirty="0" smtClean="0"/>
            </a:br>
            <a:r>
              <a:rPr lang="tr-TR" sz="2800" dirty="0" smtClean="0"/>
              <a:t/>
            </a:r>
            <a:br>
              <a:rPr lang="tr-TR" sz="2800" dirty="0" smtClean="0"/>
            </a:br>
            <a:endParaRPr lang="tr-TR" sz="2800" dirty="0"/>
          </a:p>
        </p:txBody>
      </p:sp>
      <p:pic>
        <p:nvPicPr>
          <p:cNvPr id="7170" name="Picture 2" descr="E:\ECTS-Bologna\Bologna Tr-İng-Kasım 2017\Yazarların Resimleri\Abdulla_Shaig.jpg"/>
          <p:cNvPicPr>
            <a:picLocks noGrp="1" noChangeAspect="1" noChangeArrowheads="1"/>
          </p:cNvPicPr>
          <p:nvPr>
            <p:ph sz="half" idx="2"/>
          </p:nvPr>
        </p:nvPicPr>
        <p:blipFill>
          <a:blip r:embed="rId2" cstate="print"/>
          <a:srcRect/>
          <a:stretch>
            <a:fillRect/>
          </a:stretch>
        </p:blipFill>
        <p:spPr bwMode="auto">
          <a:xfrm>
            <a:off x="7032104" y="2060848"/>
            <a:ext cx="1944216" cy="2808312"/>
          </a:xfrm>
          <a:prstGeom prst="rect">
            <a:avLst/>
          </a:prstGeom>
          <a:noFill/>
        </p:spPr>
      </p:pic>
    </p:spTree>
    <p:extLst>
      <p:ext uri="{BB962C8B-B14F-4D97-AF65-F5344CB8AC3E}">
        <p14:creationId xmlns:p14="http://schemas.microsoft.com/office/powerpoint/2010/main" xmlns="" val="25102959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dirty="0" err="1"/>
              <a:t>Səni</a:t>
            </a:r>
            <a:r>
              <a:rPr lang="tr-TR" sz="2800" dirty="0"/>
              <a:t> duymaz </a:t>
            </a:r>
            <a:r>
              <a:rPr lang="tr-TR" sz="2800" dirty="0" err="1"/>
              <a:t>hər</a:t>
            </a:r>
            <a:r>
              <a:rPr lang="tr-TR" sz="2800" dirty="0"/>
              <a:t> </a:t>
            </a:r>
            <a:r>
              <a:rPr lang="tr-TR" sz="2800" dirty="0" err="1"/>
              <a:t>yetən</a:t>
            </a:r>
            <a:r>
              <a:rPr lang="tr-TR" sz="2800" dirty="0"/>
              <a:t>, </a:t>
            </a:r>
            <a:br>
              <a:rPr lang="tr-TR" sz="2800" dirty="0"/>
            </a:br>
            <a:r>
              <a:rPr lang="tr-TR" sz="2800" dirty="0" err="1"/>
              <a:t>Eşqin</a:t>
            </a:r>
            <a:r>
              <a:rPr lang="tr-TR" sz="2800" dirty="0"/>
              <a:t> </a:t>
            </a:r>
            <a:r>
              <a:rPr lang="tr-TR" sz="2800" dirty="0" err="1"/>
              <a:t>çıxmaz</a:t>
            </a:r>
            <a:r>
              <a:rPr lang="tr-TR" sz="2800" dirty="0"/>
              <a:t> </a:t>
            </a:r>
            <a:r>
              <a:rPr lang="tr-TR" sz="2800" dirty="0" err="1"/>
              <a:t>könüldən</a:t>
            </a:r>
            <a:r>
              <a:rPr lang="tr-TR" sz="2800" dirty="0"/>
              <a:t>. </a:t>
            </a:r>
            <a:br>
              <a:rPr lang="tr-TR" sz="2800" dirty="0"/>
            </a:br>
            <a:r>
              <a:rPr lang="tr-TR" sz="2800" dirty="0" err="1"/>
              <a:t>Böyük</a:t>
            </a:r>
            <a:r>
              <a:rPr lang="tr-TR" sz="2800" dirty="0"/>
              <a:t> anam </a:t>
            </a:r>
            <a:r>
              <a:rPr lang="tr-TR" sz="2800" dirty="0" err="1"/>
              <a:t>sənsən</a:t>
            </a:r>
            <a:r>
              <a:rPr lang="tr-TR" sz="2800" dirty="0"/>
              <a:t>, </a:t>
            </a:r>
            <a:r>
              <a:rPr lang="tr-TR" sz="2800" dirty="0" err="1"/>
              <a:t>sən</a:t>
            </a:r>
            <a:r>
              <a:rPr lang="tr-TR" sz="2800" dirty="0"/>
              <a:t>! </a:t>
            </a:r>
            <a:br>
              <a:rPr lang="tr-TR" sz="2800" dirty="0"/>
            </a:br>
            <a:r>
              <a:rPr lang="tr-TR" sz="2800" dirty="0"/>
              <a:t>Varlığımsan </a:t>
            </a:r>
            <a:r>
              <a:rPr lang="tr-TR" sz="2800" dirty="0" err="1"/>
              <a:t>sən</a:t>
            </a:r>
            <a:r>
              <a:rPr lang="tr-TR" sz="2800" dirty="0"/>
              <a:t> </a:t>
            </a:r>
            <a:r>
              <a:rPr lang="tr-TR" sz="2800" dirty="0" err="1"/>
              <a:t>mənim</a:t>
            </a:r>
            <a:r>
              <a:rPr lang="tr-TR" sz="2800" dirty="0"/>
              <a:t>. </a:t>
            </a:r>
            <a:br>
              <a:rPr lang="tr-TR" sz="2800" dirty="0"/>
            </a:br>
            <a:r>
              <a:rPr lang="tr-TR" sz="2800" dirty="0"/>
              <a:t/>
            </a:r>
            <a:br>
              <a:rPr lang="tr-TR" sz="2800" dirty="0"/>
            </a:br>
            <a:r>
              <a:rPr lang="tr-TR" sz="2800" dirty="0" err="1"/>
              <a:t>Sənindir</a:t>
            </a:r>
            <a:r>
              <a:rPr lang="tr-TR" sz="2800" dirty="0"/>
              <a:t> çırpan </a:t>
            </a:r>
            <a:r>
              <a:rPr lang="tr-TR" sz="2800" dirty="0" err="1"/>
              <a:t>ürək</a:t>
            </a:r>
            <a:r>
              <a:rPr lang="tr-TR" sz="2800" dirty="0"/>
              <a:t>, </a:t>
            </a:r>
            <a:br>
              <a:rPr lang="tr-TR" sz="2800" dirty="0"/>
            </a:br>
            <a:r>
              <a:rPr lang="tr-TR" sz="2800" dirty="0" err="1"/>
              <a:t>Səndən</a:t>
            </a:r>
            <a:r>
              <a:rPr lang="tr-TR" sz="2800" dirty="0"/>
              <a:t> doğar </a:t>
            </a:r>
            <a:r>
              <a:rPr lang="tr-TR" sz="2800" dirty="0" err="1"/>
              <a:t>hər</a:t>
            </a:r>
            <a:r>
              <a:rPr lang="tr-TR" sz="2800" dirty="0"/>
              <a:t> </a:t>
            </a:r>
            <a:r>
              <a:rPr lang="tr-TR" sz="2800" dirty="0" err="1"/>
              <a:t>dilək</a:t>
            </a:r>
            <a:r>
              <a:rPr lang="tr-TR" sz="2800" dirty="0"/>
              <a:t>, </a:t>
            </a:r>
            <a:br>
              <a:rPr lang="tr-TR" sz="2800" dirty="0"/>
            </a:br>
            <a:r>
              <a:rPr lang="tr-TR" sz="2800" dirty="0" err="1"/>
              <a:t>Nə</a:t>
            </a:r>
            <a:r>
              <a:rPr lang="tr-TR" sz="2800" dirty="0"/>
              <a:t> </a:t>
            </a:r>
            <a:r>
              <a:rPr lang="tr-TR" sz="2800" dirty="0" err="1"/>
              <a:t>gözəlsən</a:t>
            </a:r>
            <a:r>
              <a:rPr lang="tr-TR" sz="2800" dirty="0"/>
              <a:t>, </a:t>
            </a:r>
            <a:r>
              <a:rPr lang="tr-TR" sz="2800" dirty="0" err="1"/>
              <a:t>nə</a:t>
            </a:r>
            <a:r>
              <a:rPr lang="tr-TR" sz="2800" dirty="0"/>
              <a:t> </a:t>
            </a:r>
            <a:r>
              <a:rPr lang="tr-TR" sz="2800" dirty="0" err="1"/>
              <a:t>göyçək</a:t>
            </a:r>
            <a:r>
              <a:rPr lang="tr-TR" sz="2800" dirty="0"/>
              <a:t> </a:t>
            </a:r>
            <a:br>
              <a:rPr lang="tr-TR" sz="2800" dirty="0"/>
            </a:br>
            <a:r>
              <a:rPr lang="tr-TR" sz="2800" dirty="0" err="1"/>
              <a:t>Sən</a:t>
            </a:r>
            <a:r>
              <a:rPr lang="tr-TR" sz="2800" dirty="0"/>
              <a:t>, ey ana </a:t>
            </a:r>
            <a:r>
              <a:rPr lang="tr-TR" sz="2800" dirty="0" err="1"/>
              <a:t>Vətənim</a:t>
            </a:r>
            <a:r>
              <a:rPr lang="tr-TR" sz="2800" dirty="0"/>
              <a:t>!</a:t>
            </a:r>
            <a:br>
              <a:rPr lang="tr-TR" sz="2800" dirty="0"/>
            </a:br>
            <a:endParaRPr lang="tr-TR" sz="2800" dirty="0"/>
          </a:p>
        </p:txBody>
      </p:sp>
    </p:spTree>
    <p:extLst>
      <p:ext uri="{BB962C8B-B14F-4D97-AF65-F5344CB8AC3E}">
        <p14:creationId xmlns:p14="http://schemas.microsoft.com/office/powerpoint/2010/main" xmlns="" val="559781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628800"/>
            <a:ext cx="7200800" cy="1077218"/>
          </a:xfrm>
          <a:prstGeom prst="rect">
            <a:avLst/>
          </a:prstGeom>
        </p:spPr>
        <p:txBody>
          <a:bodyPr wrap="square">
            <a:spAutoFit/>
          </a:bodyPr>
          <a:lstStyle/>
          <a:p>
            <a:pPr algn="ctr"/>
            <a:r>
              <a:rPr lang="tr-TR" sz="3200" dirty="0"/>
              <a:t>Soru-Cevap</a:t>
            </a:r>
          </a:p>
          <a:p>
            <a:pPr algn="ctr"/>
            <a:r>
              <a:rPr lang="tr-TR" sz="3200" dirty="0"/>
              <a:t>Katkı ve eleştiriler</a:t>
            </a:r>
          </a:p>
        </p:txBody>
      </p:sp>
    </p:spTree>
    <p:extLst>
      <p:ext uri="{BB962C8B-B14F-4D97-AF65-F5344CB8AC3E}">
        <p14:creationId xmlns:p14="http://schemas.microsoft.com/office/powerpoint/2010/main" xmlns="" val="28384869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37781" y="1525176"/>
            <a:ext cx="7240249" cy="5078313"/>
          </a:xfrm>
          <a:prstGeom prst="rect">
            <a:avLst/>
          </a:prstGeom>
          <a:noFill/>
        </p:spPr>
        <p:txBody>
          <a:bodyPr wrap="square" rtlCol="0">
            <a:spAutoFit/>
          </a:bodyPr>
          <a:lstStyle/>
          <a:p>
            <a:r>
              <a:rPr lang="tr-TR" dirty="0"/>
              <a:t>Arif, </a:t>
            </a:r>
            <a:r>
              <a:rPr lang="tr-TR" dirty="0" err="1"/>
              <a:t>Memmed</a:t>
            </a:r>
            <a:r>
              <a:rPr lang="tr-TR" dirty="0"/>
              <a:t>, </a:t>
            </a:r>
            <a:r>
              <a:rPr lang="tr-TR" dirty="0" err="1"/>
              <a:t>Heyder</a:t>
            </a:r>
            <a:r>
              <a:rPr lang="tr-TR" dirty="0"/>
              <a:t> </a:t>
            </a:r>
            <a:r>
              <a:rPr lang="tr-TR" dirty="0" err="1"/>
              <a:t>Hüseynov</a:t>
            </a:r>
            <a:r>
              <a:rPr lang="tr-TR" dirty="0"/>
              <a:t>, Azerbaycan </a:t>
            </a:r>
            <a:r>
              <a:rPr lang="tr-TR" dirty="0" err="1"/>
              <a:t>Edebiyyatı</a:t>
            </a:r>
            <a:r>
              <a:rPr lang="tr-TR" dirty="0"/>
              <a:t> Tarihi II,  </a:t>
            </a:r>
            <a:r>
              <a:rPr lang="tr-TR" dirty="0" err="1"/>
              <a:t>ZAAzF</a:t>
            </a:r>
            <a:r>
              <a:rPr lang="tr-TR" dirty="0"/>
              <a:t>, Bakı, 1944.</a:t>
            </a:r>
          </a:p>
          <a:p>
            <a:r>
              <a:rPr lang="tr-TR" dirty="0"/>
              <a:t>Erol, Ali, </a:t>
            </a:r>
            <a:r>
              <a:rPr lang="tr-TR" i="1" dirty="0" err="1"/>
              <a:t>Abdulla</a:t>
            </a:r>
            <a:r>
              <a:rPr lang="tr-TR" i="1" dirty="0"/>
              <a:t> </a:t>
            </a:r>
            <a:r>
              <a:rPr lang="tr-TR" i="1" dirty="0" err="1"/>
              <a:t>Şaik</a:t>
            </a:r>
            <a:r>
              <a:rPr lang="tr-TR" i="1" dirty="0"/>
              <a:t> </a:t>
            </a:r>
            <a:r>
              <a:rPr lang="tr-TR" i="1" dirty="0" err="1"/>
              <a:t>Talıbzade</a:t>
            </a:r>
            <a:r>
              <a:rPr lang="tr-TR" i="1" dirty="0"/>
              <a:t> (Hayatı-Sanatı, Seçme Eserleri)</a:t>
            </a:r>
            <a:r>
              <a:rPr lang="tr-TR" dirty="0"/>
              <a:t>, </a:t>
            </a:r>
            <a:r>
              <a:rPr lang="tr-TR" dirty="0" err="1"/>
              <a:t>Tıbyan</a:t>
            </a:r>
            <a:r>
              <a:rPr lang="tr-TR" dirty="0"/>
              <a:t> Yay., İzmir, 2005.</a:t>
            </a:r>
          </a:p>
          <a:p>
            <a:r>
              <a:rPr lang="tr-TR" dirty="0" err="1"/>
              <a:t>Garayev</a:t>
            </a:r>
            <a:r>
              <a:rPr lang="tr-TR" dirty="0"/>
              <a:t>, Yaşar, </a:t>
            </a:r>
            <a:r>
              <a:rPr lang="tr-TR" i="1" dirty="0" err="1"/>
              <a:t>Facie</a:t>
            </a:r>
            <a:r>
              <a:rPr lang="tr-TR" i="1" dirty="0"/>
              <a:t> ve </a:t>
            </a:r>
            <a:r>
              <a:rPr lang="tr-TR" i="1" dirty="0" err="1"/>
              <a:t>Gehreman</a:t>
            </a:r>
            <a:r>
              <a:rPr lang="tr-TR" dirty="0"/>
              <a:t>, ASSR </a:t>
            </a:r>
            <a:r>
              <a:rPr lang="tr-TR" dirty="0" err="1"/>
              <a:t>Elmler</a:t>
            </a:r>
            <a:r>
              <a:rPr lang="tr-TR" dirty="0"/>
              <a:t> </a:t>
            </a:r>
            <a:r>
              <a:rPr lang="tr-TR" dirty="0" err="1"/>
              <a:t>Akademiyası</a:t>
            </a:r>
            <a:r>
              <a:rPr lang="tr-TR" dirty="0"/>
              <a:t> </a:t>
            </a:r>
            <a:r>
              <a:rPr lang="tr-TR" dirty="0" err="1"/>
              <a:t>Neşriyyatı</a:t>
            </a:r>
            <a:r>
              <a:rPr lang="tr-TR" dirty="0"/>
              <a:t>, Bakı, 1965.</a:t>
            </a:r>
          </a:p>
          <a:p>
            <a:r>
              <a:rPr lang="tr-TR" dirty="0" err="1"/>
              <a:t>Hacıyev</a:t>
            </a:r>
            <a:r>
              <a:rPr lang="tr-TR" dirty="0"/>
              <a:t>, Bayram, </a:t>
            </a:r>
            <a:r>
              <a:rPr lang="tr-TR" i="1" dirty="0"/>
              <a:t>Dramaturg ve Tarih</a:t>
            </a:r>
            <a:r>
              <a:rPr lang="tr-TR" dirty="0"/>
              <a:t>, </a:t>
            </a:r>
            <a:r>
              <a:rPr lang="tr-TR" dirty="0" err="1"/>
              <a:t>Yazıçı</a:t>
            </a:r>
            <a:r>
              <a:rPr lang="tr-TR" dirty="0"/>
              <a:t>, Bakı, 1985.</a:t>
            </a:r>
          </a:p>
          <a:p>
            <a:r>
              <a:rPr lang="tr-TR" dirty="0" err="1"/>
              <a:t>Hacıyeva</a:t>
            </a:r>
            <a:r>
              <a:rPr lang="tr-TR" dirty="0"/>
              <a:t>, Maarife, </a:t>
            </a:r>
            <a:r>
              <a:rPr lang="tr-TR" i="1" dirty="0"/>
              <a:t>XX. Asır Azerbaycan Edebiyatı</a:t>
            </a:r>
            <a:r>
              <a:rPr lang="tr-TR" dirty="0"/>
              <a:t>, Samsun, 1994. </a:t>
            </a:r>
          </a:p>
          <a:p>
            <a:r>
              <a:rPr lang="tr-TR" dirty="0" err="1"/>
              <a:t>Memmedli</a:t>
            </a:r>
            <a:r>
              <a:rPr lang="tr-TR" dirty="0"/>
              <a:t>, </a:t>
            </a:r>
            <a:r>
              <a:rPr lang="tr-TR" dirty="0" err="1"/>
              <a:t>Afina</a:t>
            </a:r>
            <a:r>
              <a:rPr lang="tr-TR" dirty="0"/>
              <a:t>, </a:t>
            </a:r>
            <a:r>
              <a:rPr lang="tr-TR" i="1" dirty="0" err="1"/>
              <a:t>Ehmed</a:t>
            </a:r>
            <a:r>
              <a:rPr lang="tr-TR" i="1" dirty="0"/>
              <a:t> </a:t>
            </a:r>
            <a:r>
              <a:rPr lang="tr-TR" i="1" dirty="0" err="1"/>
              <a:t>Cavad</a:t>
            </a:r>
            <a:r>
              <a:rPr lang="tr-TR" i="1" dirty="0"/>
              <a:t> ve Türkiye</a:t>
            </a:r>
            <a:r>
              <a:rPr lang="tr-TR" dirty="0"/>
              <a:t>, </a:t>
            </a:r>
            <a:r>
              <a:rPr lang="tr-TR" dirty="0" err="1"/>
              <a:t>Elm</a:t>
            </a:r>
            <a:r>
              <a:rPr lang="tr-TR" dirty="0"/>
              <a:t> ve </a:t>
            </a:r>
            <a:r>
              <a:rPr lang="tr-TR" dirty="0" err="1"/>
              <a:t>Tehsil</a:t>
            </a:r>
            <a:r>
              <a:rPr lang="tr-TR" dirty="0"/>
              <a:t>, Bakı, 2010.</a:t>
            </a:r>
          </a:p>
          <a:p>
            <a:r>
              <a:rPr lang="tr-TR" dirty="0" err="1"/>
              <a:t>Talıbzade</a:t>
            </a:r>
            <a:r>
              <a:rPr lang="tr-TR" dirty="0"/>
              <a:t>, </a:t>
            </a:r>
            <a:r>
              <a:rPr lang="tr-TR" dirty="0" err="1"/>
              <a:t>Kamal</a:t>
            </a:r>
            <a:r>
              <a:rPr lang="tr-TR" dirty="0"/>
              <a:t>, </a:t>
            </a:r>
            <a:r>
              <a:rPr lang="tr-TR" i="1" dirty="0"/>
              <a:t>XX. </a:t>
            </a:r>
            <a:r>
              <a:rPr lang="tr-TR" i="1" dirty="0" err="1"/>
              <a:t>Esr</a:t>
            </a:r>
            <a:r>
              <a:rPr lang="tr-TR" i="1" dirty="0"/>
              <a:t> Azerbaycan Edebi </a:t>
            </a:r>
            <a:r>
              <a:rPr lang="tr-TR" i="1" dirty="0" err="1"/>
              <a:t>Tengidi</a:t>
            </a:r>
            <a:r>
              <a:rPr lang="tr-TR" dirty="0"/>
              <a:t>, Azerbaycan SSR </a:t>
            </a:r>
            <a:r>
              <a:rPr lang="tr-TR" dirty="0" err="1"/>
              <a:t>Elmler</a:t>
            </a:r>
            <a:r>
              <a:rPr lang="tr-TR" dirty="0"/>
              <a:t> </a:t>
            </a:r>
            <a:r>
              <a:rPr lang="tr-TR" dirty="0" err="1"/>
              <a:t>Akademiyası</a:t>
            </a:r>
            <a:r>
              <a:rPr lang="tr-TR" dirty="0"/>
              <a:t> Neşriyatı, Bakı, 1966.</a:t>
            </a:r>
          </a:p>
          <a:p>
            <a:r>
              <a:rPr lang="tr-TR" dirty="0" err="1"/>
              <a:t>Talıbzade</a:t>
            </a:r>
            <a:r>
              <a:rPr lang="tr-TR" dirty="0"/>
              <a:t>, </a:t>
            </a:r>
            <a:r>
              <a:rPr lang="tr-TR" dirty="0" err="1"/>
              <a:t>Kamal</a:t>
            </a:r>
            <a:r>
              <a:rPr lang="tr-TR" dirty="0"/>
              <a:t> (Tertip edeni), </a:t>
            </a:r>
            <a:r>
              <a:rPr lang="tr-TR" i="1" dirty="0" err="1"/>
              <a:t>Abdulla</a:t>
            </a:r>
            <a:r>
              <a:rPr lang="tr-TR" i="1" dirty="0"/>
              <a:t> </a:t>
            </a:r>
            <a:r>
              <a:rPr lang="tr-TR" i="1" dirty="0" err="1"/>
              <a:t>Şaiq</a:t>
            </a:r>
            <a:r>
              <a:rPr lang="tr-TR" i="1" dirty="0"/>
              <a:t>, Seçilmiş Eserleri</a:t>
            </a:r>
            <a:r>
              <a:rPr lang="tr-TR" dirty="0"/>
              <a:t>, C. 3, </a:t>
            </a:r>
            <a:r>
              <a:rPr lang="tr-TR" dirty="0" err="1"/>
              <a:t>Avrasiya</a:t>
            </a:r>
            <a:r>
              <a:rPr lang="tr-TR" dirty="0"/>
              <a:t> </a:t>
            </a:r>
            <a:r>
              <a:rPr lang="tr-TR" dirty="0" err="1"/>
              <a:t>Press</a:t>
            </a:r>
            <a:r>
              <a:rPr lang="tr-TR" dirty="0"/>
              <a:t>, Bakı, 2005.</a:t>
            </a:r>
          </a:p>
          <a:p>
            <a:r>
              <a:rPr lang="tr-TR" dirty="0" err="1"/>
              <a:t>Türkekul</a:t>
            </a:r>
            <a:r>
              <a:rPr lang="tr-TR" dirty="0"/>
              <a:t>, Mustafa Hakkı, </a:t>
            </a:r>
            <a:r>
              <a:rPr lang="tr-TR" i="1" dirty="0"/>
              <a:t>Azerbaycanlı Türk Şairi Hüseyin </a:t>
            </a:r>
            <a:r>
              <a:rPr lang="tr-TR" i="1" dirty="0" err="1"/>
              <a:t>Cavid</a:t>
            </a:r>
            <a:r>
              <a:rPr lang="tr-TR" dirty="0"/>
              <a:t>, Azerbaycan Gençlik Derneği Yay., İstanbul, 1963.</a:t>
            </a:r>
          </a:p>
          <a:p>
            <a:r>
              <a:rPr lang="tr-TR" i="1" dirty="0"/>
              <a:t>Türkiye Dışındaki Türk Edebiyatları Antolojisi</a:t>
            </a:r>
            <a:r>
              <a:rPr lang="tr-TR" dirty="0"/>
              <a:t>, </a:t>
            </a:r>
            <a:r>
              <a:rPr lang="tr-TR" i="1" dirty="0"/>
              <a:t>Azerbaycan Edebiyatı</a:t>
            </a:r>
            <a:r>
              <a:rPr lang="tr-TR" dirty="0"/>
              <a:t>, cilt 4, Kültür Bak. Yay., Ankara, 1992.</a:t>
            </a:r>
          </a:p>
          <a:p>
            <a:endParaRPr lang="tr-TR" dirty="0"/>
          </a:p>
        </p:txBody>
      </p:sp>
      <p:sp>
        <p:nvSpPr>
          <p:cNvPr id="3" name="1 Başlık"/>
          <p:cNvSpPr txBox="1">
            <a:spLocks/>
          </p:cNvSpPr>
          <p:nvPr/>
        </p:nvSpPr>
        <p:spPr>
          <a:xfrm>
            <a:off x="1737781" y="679957"/>
            <a:ext cx="8229600" cy="3384376"/>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smtClean="0"/>
              <a:t>KAYNAKLAR</a:t>
            </a:r>
            <a:endParaRPr lang="tr-TR" sz="2700" b="1" dirty="0">
              <a:solidFill>
                <a:srgbClr val="0070C0"/>
              </a:solidFill>
            </a:endParaRPr>
          </a:p>
        </p:txBody>
      </p:sp>
    </p:spTree>
    <p:extLst>
      <p:ext uri="{BB962C8B-B14F-4D97-AF65-F5344CB8AC3E}">
        <p14:creationId xmlns:p14="http://schemas.microsoft.com/office/powerpoint/2010/main" xmlns="" val="377568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4. HAFTA</a:t>
            </a:r>
            <a:endParaRPr lang="tr-TR" dirty="0">
              <a:solidFill>
                <a:srgbClr val="FF0000"/>
              </a:solidFill>
            </a:endParaRPr>
          </a:p>
        </p:txBody>
      </p:sp>
      <p:sp>
        <p:nvSpPr>
          <p:cNvPr id="3" name="2 İçerik Yer Tutucusu"/>
          <p:cNvSpPr>
            <a:spLocks noGrp="1"/>
          </p:cNvSpPr>
          <p:nvPr>
            <p:ph idx="1"/>
          </p:nvPr>
        </p:nvSpPr>
        <p:spPr>
          <a:xfrm>
            <a:off x="2495600" y="1600201"/>
            <a:ext cx="7200800" cy="4525963"/>
          </a:xfrm>
        </p:spPr>
        <p:txBody>
          <a:bodyPr>
            <a:normAutofit/>
          </a:bodyPr>
          <a:lstStyle/>
          <a:p>
            <a:pPr marL="0" algn="ctr">
              <a:buNone/>
            </a:pPr>
            <a:r>
              <a:rPr lang="tr-TR" sz="3600" b="1" dirty="0"/>
              <a:t>Azerbaycan Edebiyatında Romantizm ve Romantikler</a:t>
            </a:r>
          </a:p>
        </p:txBody>
      </p:sp>
    </p:spTree>
    <p:extLst>
      <p:ext uri="{BB962C8B-B14F-4D97-AF65-F5344CB8AC3E}">
        <p14:creationId xmlns:p14="http://schemas.microsoft.com/office/powerpoint/2010/main" xmlns="" val="37973310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340768"/>
            <a:ext cx="7200800" cy="1384995"/>
          </a:xfrm>
          <a:prstGeom prst="rect">
            <a:avLst/>
          </a:prstGeom>
        </p:spPr>
        <p:txBody>
          <a:bodyPr wrap="square">
            <a:spAutoFit/>
          </a:bodyPr>
          <a:lstStyle/>
          <a:p>
            <a:pPr algn="just"/>
            <a:r>
              <a:rPr lang="tr-TR" sz="2800" dirty="0"/>
              <a:t>Azerbaycan’da romantik şair ve yazarlar arasında Muhammed Hadi, Hüseyin </a:t>
            </a:r>
            <a:r>
              <a:rPr lang="tr-TR" sz="2800" dirty="0" err="1"/>
              <a:t>Cavid</a:t>
            </a:r>
            <a:r>
              <a:rPr lang="tr-TR" sz="2800" dirty="0"/>
              <a:t>, Ahmet Cevat, </a:t>
            </a:r>
            <a:r>
              <a:rPr lang="tr-TR" sz="2800" dirty="0" err="1"/>
              <a:t>Abdulla</a:t>
            </a:r>
            <a:r>
              <a:rPr lang="tr-TR" sz="2800" dirty="0"/>
              <a:t> </a:t>
            </a:r>
            <a:r>
              <a:rPr lang="tr-TR" sz="2800" dirty="0" err="1"/>
              <a:t>Şaiq</a:t>
            </a:r>
            <a:r>
              <a:rPr lang="tr-TR" sz="2800" dirty="0"/>
              <a:t> gibi isimler vardır.</a:t>
            </a:r>
          </a:p>
        </p:txBody>
      </p:sp>
    </p:spTree>
    <p:extLst>
      <p:ext uri="{BB962C8B-B14F-4D97-AF65-F5344CB8AC3E}">
        <p14:creationId xmlns:p14="http://schemas.microsoft.com/office/powerpoint/2010/main" xmlns="" val="12728898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639616" y="1340768"/>
            <a:ext cx="7200800" cy="1815882"/>
          </a:xfrm>
          <a:prstGeom prst="rect">
            <a:avLst/>
          </a:prstGeom>
        </p:spPr>
        <p:txBody>
          <a:bodyPr wrap="square">
            <a:spAutoFit/>
          </a:bodyPr>
          <a:lstStyle/>
          <a:p>
            <a:pPr algn="just"/>
            <a:r>
              <a:rPr lang="tr-TR" sz="2800" dirty="0"/>
              <a:t>Romantikler çoğu zaman realiteyi göz ardı etmeden üzüntü, öfke, sevinç, mutluluk, vatan ve bayrak sevgisi gibi duyguları ön plana çıkartan eserlere imza atmışlardır. </a:t>
            </a:r>
          </a:p>
        </p:txBody>
      </p:sp>
    </p:spTree>
    <p:extLst>
      <p:ext uri="{BB962C8B-B14F-4D97-AF65-F5344CB8AC3E}">
        <p14:creationId xmlns:p14="http://schemas.microsoft.com/office/powerpoint/2010/main" xmlns="" val="23327090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772816"/>
            <a:ext cx="7128792" cy="1384995"/>
          </a:xfrm>
          <a:prstGeom prst="rect">
            <a:avLst/>
          </a:prstGeom>
        </p:spPr>
        <p:txBody>
          <a:bodyPr wrap="square">
            <a:spAutoFit/>
          </a:bodyPr>
          <a:lstStyle/>
          <a:p>
            <a:pPr algn="just"/>
            <a:r>
              <a:rPr lang="tr-TR" sz="2800" dirty="0" err="1"/>
              <a:t>Hadi’nin</a:t>
            </a:r>
            <a:r>
              <a:rPr lang="tr-TR" sz="2800" dirty="0"/>
              <a:t> ve Cevat’ın şiirleri, </a:t>
            </a:r>
            <a:r>
              <a:rPr lang="tr-TR" sz="2800" dirty="0" err="1"/>
              <a:t>Cavid’in</a:t>
            </a:r>
            <a:r>
              <a:rPr lang="tr-TR" sz="2800" dirty="0"/>
              <a:t> şiirleri ve piyesleri bu duyguların güçlü bir </a:t>
            </a:r>
            <a:r>
              <a:rPr lang="tr-TR" sz="2800" spc="-150" dirty="0"/>
              <a:t>şekilde</a:t>
            </a:r>
            <a:r>
              <a:rPr lang="tr-TR" sz="2800" dirty="0"/>
              <a:t> yansıtıldığı eserlerdir.</a:t>
            </a:r>
          </a:p>
        </p:txBody>
      </p:sp>
    </p:spTree>
    <p:extLst>
      <p:ext uri="{BB962C8B-B14F-4D97-AF65-F5344CB8AC3E}">
        <p14:creationId xmlns:p14="http://schemas.microsoft.com/office/powerpoint/2010/main" xmlns="" val="3627100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48151" y="234365"/>
            <a:ext cx="8911687" cy="1280890"/>
          </a:xfrm>
        </p:spPr>
        <p:txBody>
          <a:bodyPr>
            <a:normAutofit/>
          </a:bodyPr>
          <a:lstStyle/>
          <a:p>
            <a:r>
              <a:rPr lang="tr-TR" sz="2800" b="1" dirty="0"/>
              <a:t>Ahmet Cevat (1892-1937)</a:t>
            </a:r>
          </a:p>
        </p:txBody>
      </p:sp>
      <p:sp>
        <p:nvSpPr>
          <p:cNvPr id="3" name="2 İçerik Yer Tutucusu"/>
          <p:cNvSpPr>
            <a:spLocks noGrp="1"/>
          </p:cNvSpPr>
          <p:nvPr>
            <p:ph sz="half" idx="1"/>
          </p:nvPr>
        </p:nvSpPr>
        <p:spPr>
          <a:xfrm>
            <a:off x="1439056" y="1264555"/>
            <a:ext cx="7510071" cy="4525963"/>
          </a:xfrm>
        </p:spPr>
        <p:txBody>
          <a:bodyPr>
            <a:noAutofit/>
          </a:bodyPr>
          <a:lstStyle/>
          <a:p>
            <a:pPr>
              <a:buNone/>
            </a:pPr>
            <a:r>
              <a:rPr lang="tr-TR" sz="2800" dirty="0" smtClean="0"/>
              <a:t>  		S U S M A R A M !</a:t>
            </a:r>
          </a:p>
          <a:p>
            <a:pPr>
              <a:buNone/>
            </a:pPr>
            <a:r>
              <a:rPr lang="tr-TR" sz="2800" dirty="0" smtClean="0"/>
              <a:t>“Men bir </a:t>
            </a:r>
            <a:r>
              <a:rPr lang="tr-TR" sz="2800" dirty="0" err="1" smtClean="0"/>
              <a:t>gulam</a:t>
            </a:r>
            <a:r>
              <a:rPr lang="tr-TR" sz="2800" dirty="0" smtClean="0"/>
              <a:t>, yük altında </a:t>
            </a:r>
            <a:r>
              <a:rPr lang="tr-TR" sz="2800" dirty="0" err="1" smtClean="0"/>
              <a:t>ezilmişem</a:t>
            </a:r>
            <a:r>
              <a:rPr lang="tr-TR" sz="2800" dirty="0" smtClean="0"/>
              <a:t>, </a:t>
            </a:r>
            <a:r>
              <a:rPr lang="tr-TR" sz="2800" dirty="0" err="1" smtClean="0"/>
              <a:t>gardaşım</a:t>
            </a:r>
            <a:r>
              <a:rPr lang="tr-TR" sz="2800" dirty="0" smtClean="0"/>
              <a:t>,</a:t>
            </a:r>
          </a:p>
          <a:p>
            <a:pPr>
              <a:buNone/>
            </a:pPr>
            <a:r>
              <a:rPr lang="tr-TR" sz="2800" dirty="0" smtClean="0"/>
              <a:t>Sevinç bilmez bir </a:t>
            </a:r>
            <a:r>
              <a:rPr lang="tr-TR" sz="2800" dirty="0" err="1" smtClean="0"/>
              <a:t>mahkumam</a:t>
            </a:r>
            <a:r>
              <a:rPr lang="tr-TR" sz="2800" dirty="0" smtClean="0"/>
              <a:t>, ahu-zardır sırdaşım.</a:t>
            </a:r>
          </a:p>
          <a:p>
            <a:pPr>
              <a:buNone/>
            </a:pPr>
            <a:r>
              <a:rPr lang="tr-TR" sz="2800" dirty="0" smtClean="0"/>
              <a:t>Damga </a:t>
            </a:r>
            <a:r>
              <a:rPr lang="tr-TR" sz="2800" dirty="0" err="1" smtClean="0"/>
              <a:t>vurub</a:t>
            </a:r>
            <a:r>
              <a:rPr lang="tr-TR" sz="2800" dirty="0" smtClean="0"/>
              <a:t>, </a:t>
            </a:r>
            <a:r>
              <a:rPr lang="tr-TR" sz="2800" dirty="0" err="1" smtClean="0"/>
              <a:t>zencirleyib</a:t>
            </a:r>
            <a:r>
              <a:rPr lang="tr-TR" sz="2800" dirty="0" smtClean="0"/>
              <a:t> </a:t>
            </a:r>
            <a:r>
              <a:rPr lang="tr-TR" sz="2800" dirty="0" err="1" smtClean="0"/>
              <a:t>tullamışlar</a:t>
            </a:r>
            <a:r>
              <a:rPr lang="tr-TR" sz="2800" dirty="0" smtClean="0"/>
              <a:t> zindana,</a:t>
            </a:r>
          </a:p>
          <a:p>
            <a:pPr>
              <a:buNone/>
            </a:pPr>
            <a:r>
              <a:rPr lang="tr-TR" sz="2800" dirty="0" smtClean="0"/>
              <a:t>Karlı-buzlu cehennemler mesken </a:t>
            </a:r>
            <a:r>
              <a:rPr lang="tr-TR" sz="2800" dirty="0" err="1" smtClean="0"/>
              <a:t>olmuşdur</a:t>
            </a:r>
            <a:r>
              <a:rPr lang="tr-TR" sz="2800" dirty="0" smtClean="0"/>
              <a:t> bana.</a:t>
            </a:r>
          </a:p>
          <a:p>
            <a:pPr>
              <a:buNone/>
            </a:pPr>
            <a:r>
              <a:rPr lang="tr-TR" sz="2800" dirty="0" smtClean="0"/>
              <a:t> </a:t>
            </a:r>
          </a:p>
          <a:p>
            <a:pPr>
              <a:buNone/>
            </a:pPr>
            <a:r>
              <a:rPr lang="tr-TR" sz="2800" dirty="0" smtClean="0"/>
              <a:t>Mene dinme, sus </a:t>
            </a:r>
            <a:r>
              <a:rPr lang="tr-TR" sz="2800" dirty="0" err="1" smtClean="0"/>
              <a:t>deyirsen</a:t>
            </a:r>
            <a:r>
              <a:rPr lang="tr-TR" sz="2800" dirty="0" smtClean="0"/>
              <a:t>, ne </a:t>
            </a:r>
            <a:r>
              <a:rPr lang="tr-TR" sz="2800" dirty="0" err="1" smtClean="0"/>
              <a:t>vahtacan</a:t>
            </a:r>
            <a:r>
              <a:rPr lang="tr-TR" sz="2800" dirty="0" smtClean="0"/>
              <a:t> </a:t>
            </a:r>
            <a:r>
              <a:rPr lang="tr-TR" sz="2800" dirty="0" err="1" smtClean="0"/>
              <a:t>susacam</a:t>
            </a:r>
            <a:r>
              <a:rPr lang="tr-TR" sz="2800" dirty="0" smtClean="0"/>
              <a:t>,</a:t>
            </a:r>
          </a:p>
          <a:p>
            <a:pPr>
              <a:buNone/>
            </a:pPr>
            <a:r>
              <a:rPr lang="tr-TR" sz="2800" dirty="0" smtClean="0"/>
              <a:t>Buhranların, hicranların, mahbesinde </a:t>
            </a:r>
            <a:r>
              <a:rPr lang="tr-TR" sz="2800" dirty="0" err="1" smtClean="0"/>
              <a:t>galacam</a:t>
            </a:r>
            <a:r>
              <a:rPr lang="tr-TR" sz="2800" dirty="0" smtClean="0"/>
              <a:t>?</a:t>
            </a:r>
          </a:p>
          <a:p>
            <a:pPr>
              <a:buNone/>
            </a:pPr>
            <a:r>
              <a:rPr lang="tr-TR" sz="2800" dirty="0" smtClean="0"/>
              <a:t>Niye </a:t>
            </a:r>
            <a:r>
              <a:rPr lang="tr-TR" sz="2800" dirty="0" err="1" smtClean="0"/>
              <a:t>susum</a:t>
            </a:r>
            <a:r>
              <a:rPr lang="tr-TR" sz="2800" dirty="0" smtClean="0"/>
              <a:t>, konuşmayım, </a:t>
            </a:r>
            <a:r>
              <a:rPr lang="tr-TR" sz="2800" dirty="0" err="1" smtClean="0"/>
              <a:t>insanlıkda</a:t>
            </a:r>
            <a:r>
              <a:rPr lang="tr-TR" sz="2800" dirty="0" smtClean="0"/>
              <a:t> payım var,</a:t>
            </a:r>
          </a:p>
          <a:p>
            <a:pPr>
              <a:buNone/>
            </a:pPr>
            <a:r>
              <a:rPr lang="tr-TR" sz="2800" dirty="0" smtClean="0"/>
              <a:t>Menim ana vatanımdır talan olan bu diyar.</a:t>
            </a:r>
          </a:p>
          <a:p>
            <a:pPr>
              <a:buNone/>
            </a:pPr>
            <a:r>
              <a:rPr lang="tr-TR" sz="2800" dirty="0" smtClean="0"/>
              <a:t> </a:t>
            </a:r>
          </a:p>
          <a:p>
            <a:pPr>
              <a:buNone/>
            </a:pPr>
            <a:endParaRPr lang="tr-TR" sz="2800" dirty="0" smtClean="0"/>
          </a:p>
        </p:txBody>
      </p:sp>
      <p:pic>
        <p:nvPicPr>
          <p:cNvPr id="5122" name="Picture 2" descr="E:\ECTS-Bologna\Bologna Tr-İng-Kasım 2017\Yazarların Resimleri\Ahmet Cevat.gif"/>
          <p:cNvPicPr>
            <a:picLocks noGrp="1" noChangeAspect="1" noChangeArrowheads="1"/>
          </p:cNvPicPr>
          <p:nvPr>
            <p:ph sz="half" idx="2"/>
          </p:nvPr>
        </p:nvPicPr>
        <p:blipFill>
          <a:blip r:embed="rId2" cstate="print"/>
          <a:srcRect/>
          <a:stretch>
            <a:fillRect/>
          </a:stretch>
        </p:blipFill>
        <p:spPr bwMode="auto">
          <a:xfrm>
            <a:off x="9272363" y="2204588"/>
            <a:ext cx="2232248" cy="2952328"/>
          </a:xfrm>
          <a:prstGeom prst="rect">
            <a:avLst/>
          </a:prstGeom>
          <a:noFill/>
        </p:spPr>
      </p:pic>
    </p:spTree>
    <p:extLst>
      <p:ext uri="{BB962C8B-B14F-4D97-AF65-F5344CB8AC3E}">
        <p14:creationId xmlns:p14="http://schemas.microsoft.com/office/powerpoint/2010/main" xmlns="" val="31252797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43219" y="459218"/>
            <a:ext cx="8911687" cy="1280890"/>
          </a:xfrm>
        </p:spPr>
        <p:txBody>
          <a:bodyPr>
            <a:noAutofit/>
          </a:bodyPr>
          <a:lstStyle/>
          <a:p>
            <a:r>
              <a:rPr lang="tr-TR" sz="2800" dirty="0"/>
              <a:t>Niye </a:t>
            </a:r>
            <a:r>
              <a:rPr lang="tr-TR" sz="2800" dirty="0" err="1"/>
              <a:t>susum</a:t>
            </a:r>
            <a:r>
              <a:rPr lang="tr-TR" sz="2800" dirty="0"/>
              <a:t>, konuşmayım, Türk yurdudur bu toprak,</a:t>
            </a:r>
            <a:br>
              <a:rPr lang="tr-TR" sz="2800" dirty="0"/>
            </a:br>
            <a:r>
              <a:rPr lang="tr-TR" sz="2800" dirty="0"/>
              <a:t>Oğuzların, </a:t>
            </a:r>
            <a:r>
              <a:rPr lang="tr-TR" sz="2800" dirty="0" err="1"/>
              <a:t>elhanların</a:t>
            </a:r>
            <a:r>
              <a:rPr lang="tr-TR" sz="2800" dirty="0"/>
              <a:t> vatanında kimdir, bak!</a:t>
            </a:r>
            <a:br>
              <a:rPr lang="tr-TR" sz="2800" dirty="0"/>
            </a:br>
            <a:r>
              <a:rPr lang="tr-TR" sz="2800" dirty="0"/>
              <a:t>Bu dünyada </a:t>
            </a:r>
            <a:r>
              <a:rPr lang="tr-TR" sz="2800" dirty="0" err="1"/>
              <a:t>azadlığı</a:t>
            </a:r>
            <a:r>
              <a:rPr lang="tr-TR" sz="2800" dirty="0"/>
              <a:t> şan şöhretten üstün tut,</a:t>
            </a:r>
            <a:br>
              <a:rPr lang="tr-TR" sz="2800" dirty="0"/>
            </a:br>
            <a:r>
              <a:rPr lang="tr-TR" sz="2800" dirty="0"/>
              <a:t>Alçaklığı, yaltaklığı </a:t>
            </a:r>
            <a:r>
              <a:rPr lang="tr-TR" sz="2800" dirty="0" err="1"/>
              <a:t>rezilliyi</a:t>
            </a:r>
            <a:r>
              <a:rPr lang="tr-TR" sz="2800" dirty="0"/>
              <a:t> sen unut!</a:t>
            </a:r>
            <a:br>
              <a:rPr lang="tr-TR" sz="2800" dirty="0"/>
            </a:br>
            <a:r>
              <a:rPr lang="tr-TR" sz="2800" dirty="0"/>
              <a:t> </a:t>
            </a:r>
            <a:br>
              <a:rPr lang="tr-TR" sz="2800" dirty="0"/>
            </a:br>
            <a:r>
              <a:rPr lang="tr-TR" sz="2800" dirty="0"/>
              <a:t>Nece </a:t>
            </a:r>
            <a:r>
              <a:rPr lang="tr-TR" sz="2800" dirty="0" err="1"/>
              <a:t>susum</a:t>
            </a:r>
            <a:r>
              <a:rPr lang="tr-TR" sz="2800" dirty="0"/>
              <a:t>, konuşmayım, men </a:t>
            </a:r>
            <a:r>
              <a:rPr lang="tr-TR" sz="2800" dirty="0" err="1"/>
              <a:t>eyleyim</a:t>
            </a:r>
            <a:r>
              <a:rPr lang="tr-TR" sz="2800" dirty="0"/>
              <a:t> </a:t>
            </a:r>
            <a:r>
              <a:rPr lang="tr-TR" sz="2800" dirty="0" err="1"/>
              <a:t>heyanet</a:t>
            </a:r>
            <a:r>
              <a:rPr lang="tr-TR" sz="2800" dirty="0"/>
              <a:t>?</a:t>
            </a:r>
            <a:br>
              <a:rPr lang="tr-TR" sz="2800" dirty="0"/>
            </a:br>
            <a:r>
              <a:rPr lang="tr-TR" sz="2800" dirty="0"/>
              <a:t>Hanı sevgi, hanı vatan, de harda </a:t>
            </a:r>
            <a:r>
              <a:rPr lang="tr-TR" sz="2800" dirty="0" err="1"/>
              <a:t>galdı</a:t>
            </a:r>
            <a:r>
              <a:rPr lang="tr-TR" sz="2800" dirty="0"/>
              <a:t> millet?</a:t>
            </a:r>
            <a:br>
              <a:rPr lang="tr-TR" sz="2800" dirty="0"/>
            </a:br>
            <a:r>
              <a:rPr lang="tr-TR" sz="2800" dirty="0"/>
              <a:t>Men bir </a:t>
            </a:r>
            <a:r>
              <a:rPr lang="tr-TR" sz="2800" dirty="0" err="1"/>
              <a:t>gulam</a:t>
            </a:r>
            <a:r>
              <a:rPr lang="tr-TR" sz="2800" dirty="0"/>
              <a:t>, yerim </a:t>
            </a:r>
            <a:r>
              <a:rPr lang="tr-TR" sz="2800" dirty="0" err="1"/>
              <a:t>altun</a:t>
            </a:r>
            <a:r>
              <a:rPr lang="tr-TR" sz="2800" dirty="0"/>
              <a:t>, suyum gümüş, özüm aç,</a:t>
            </a:r>
            <a:br>
              <a:rPr lang="tr-TR" sz="2800" dirty="0"/>
            </a:br>
            <a:r>
              <a:rPr lang="tr-TR" sz="2800" dirty="0"/>
              <a:t>Atam mahkum, anam </a:t>
            </a:r>
            <a:r>
              <a:rPr lang="tr-TR" sz="2800" dirty="0" err="1"/>
              <a:t>sail</a:t>
            </a:r>
            <a:r>
              <a:rPr lang="tr-TR" sz="2800" dirty="0"/>
              <a:t>, elim her şeye </a:t>
            </a:r>
            <a:r>
              <a:rPr lang="tr-TR" sz="2800" dirty="0" err="1"/>
              <a:t>möhtaç</a:t>
            </a:r>
            <a:r>
              <a:rPr lang="tr-TR" sz="2800" dirty="0"/>
              <a:t>.</a:t>
            </a:r>
            <a:br>
              <a:rPr lang="tr-TR" sz="2800" dirty="0"/>
            </a:br>
            <a:r>
              <a:rPr lang="tr-TR" sz="2800" dirty="0"/>
              <a:t> Men Türk </a:t>
            </a:r>
            <a:r>
              <a:rPr lang="tr-TR" sz="2800" dirty="0" err="1"/>
              <a:t>evladıyam</a:t>
            </a:r>
            <a:r>
              <a:rPr lang="tr-TR" sz="2800" dirty="0"/>
              <a:t>, derin aklım, zekam var,</a:t>
            </a:r>
            <a:br>
              <a:rPr lang="tr-TR" sz="2800" dirty="0"/>
            </a:br>
            <a:r>
              <a:rPr lang="tr-TR" sz="2800" dirty="0"/>
              <a:t>Ne </a:t>
            </a:r>
            <a:r>
              <a:rPr lang="tr-TR" sz="2800" dirty="0" err="1"/>
              <a:t>vahtacan</a:t>
            </a:r>
            <a:r>
              <a:rPr lang="tr-TR" sz="2800" dirty="0"/>
              <a:t> </a:t>
            </a:r>
            <a:r>
              <a:rPr lang="tr-TR" sz="2800" dirty="0" err="1"/>
              <a:t>çiynimizde</a:t>
            </a:r>
            <a:r>
              <a:rPr lang="tr-TR" sz="2800" dirty="0"/>
              <a:t> </a:t>
            </a:r>
            <a:r>
              <a:rPr lang="tr-TR" sz="2800" dirty="0" err="1"/>
              <a:t>gezecekdir</a:t>
            </a:r>
            <a:r>
              <a:rPr lang="tr-TR" sz="2800" dirty="0"/>
              <a:t> yağılar?</a:t>
            </a:r>
            <a:br>
              <a:rPr lang="tr-TR" sz="2800" dirty="0"/>
            </a:br>
            <a:r>
              <a:rPr lang="tr-TR" sz="2800" dirty="0"/>
              <a:t>Ne kadar ki, hakimlik var, mahkumluk var, ben </a:t>
            </a:r>
            <a:r>
              <a:rPr lang="tr-TR" sz="2800" dirty="0" err="1"/>
              <a:t>varam</a:t>
            </a:r>
            <a:r>
              <a:rPr lang="tr-TR" sz="2800" dirty="0"/>
              <a:t>,</a:t>
            </a:r>
            <a:br>
              <a:rPr lang="tr-TR" sz="2800" dirty="0"/>
            </a:br>
            <a:r>
              <a:rPr lang="tr-TR" sz="2800" dirty="0" err="1"/>
              <a:t>Zülme</a:t>
            </a:r>
            <a:r>
              <a:rPr lang="tr-TR" sz="2800" dirty="0"/>
              <a:t> </a:t>
            </a:r>
            <a:r>
              <a:rPr lang="tr-TR" sz="2800" dirty="0" err="1"/>
              <a:t>garşı</a:t>
            </a:r>
            <a:r>
              <a:rPr lang="tr-TR" sz="2800" dirty="0"/>
              <a:t> </a:t>
            </a:r>
            <a:r>
              <a:rPr lang="tr-TR" sz="2800" dirty="0" err="1"/>
              <a:t>isyankaram</a:t>
            </a:r>
            <a:r>
              <a:rPr lang="tr-TR" sz="2800" dirty="0"/>
              <a:t>, ezilsem de </a:t>
            </a:r>
            <a:r>
              <a:rPr lang="tr-TR" sz="2800" dirty="0" err="1"/>
              <a:t>susmaram</a:t>
            </a:r>
            <a:r>
              <a:rPr lang="tr-TR" sz="2800" dirty="0"/>
              <a:t>!”                                    </a:t>
            </a:r>
            <a:br>
              <a:rPr lang="tr-TR" sz="2800" dirty="0"/>
            </a:br>
            <a:r>
              <a:rPr lang="tr-TR" sz="2800" dirty="0"/>
              <a:t/>
            </a:r>
            <a:br>
              <a:rPr lang="tr-TR" sz="2800" dirty="0"/>
            </a:br>
            <a:endParaRPr lang="tr-TR" sz="2800" dirty="0"/>
          </a:p>
        </p:txBody>
      </p:sp>
    </p:spTree>
    <p:extLst>
      <p:ext uri="{BB962C8B-B14F-4D97-AF65-F5344CB8AC3E}">
        <p14:creationId xmlns:p14="http://schemas.microsoft.com/office/powerpoint/2010/main" xmlns="" val="2687924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err="1"/>
              <a:t>Mikayıl</a:t>
            </a:r>
            <a:r>
              <a:rPr lang="tr-TR" sz="2800" b="1" dirty="0"/>
              <a:t> </a:t>
            </a:r>
            <a:r>
              <a:rPr lang="tr-TR" sz="2800" b="1" dirty="0" err="1"/>
              <a:t>Müşfiq</a:t>
            </a:r>
            <a:r>
              <a:rPr lang="tr-TR" sz="2800" b="1" dirty="0"/>
              <a:t> (1908-1938)</a:t>
            </a:r>
          </a:p>
        </p:txBody>
      </p:sp>
      <p:sp>
        <p:nvSpPr>
          <p:cNvPr id="3" name="2 İçerik Yer Tutucusu"/>
          <p:cNvSpPr>
            <a:spLocks noGrp="1"/>
          </p:cNvSpPr>
          <p:nvPr>
            <p:ph sz="half" idx="1"/>
          </p:nvPr>
        </p:nvSpPr>
        <p:spPr>
          <a:xfrm>
            <a:off x="2495600" y="1600201"/>
            <a:ext cx="3524200" cy="4525963"/>
          </a:xfrm>
        </p:spPr>
        <p:txBody>
          <a:bodyPr>
            <a:normAutofit fontScale="25000" lnSpcReduction="20000"/>
          </a:bodyPr>
          <a:lstStyle/>
          <a:p>
            <a:pPr fontAlgn="base">
              <a:buNone/>
            </a:pPr>
            <a:r>
              <a:rPr lang="tr-TR" sz="8000" dirty="0" smtClean="0"/>
              <a:t>                     </a:t>
            </a:r>
            <a:r>
              <a:rPr lang="tr-TR" sz="8000" dirty="0" err="1" smtClean="0"/>
              <a:t>Öyreniş</a:t>
            </a:r>
            <a:endParaRPr lang="tr-TR" sz="8000" dirty="0" smtClean="0"/>
          </a:p>
          <a:p>
            <a:pPr fontAlgn="base">
              <a:buNone/>
            </a:pPr>
            <a:endParaRPr lang="tr-TR" sz="8000" dirty="0" smtClean="0"/>
          </a:p>
          <a:p>
            <a:pPr fontAlgn="base">
              <a:buNone/>
            </a:pPr>
            <a:r>
              <a:rPr lang="tr-TR" sz="8000" dirty="0" err="1" smtClean="0"/>
              <a:t>Heyat</a:t>
            </a:r>
            <a:r>
              <a:rPr lang="tr-TR" sz="8000" dirty="0" smtClean="0"/>
              <a:t> nedir? Sual verdim özüme,</a:t>
            </a:r>
          </a:p>
          <a:p>
            <a:pPr fontAlgn="base">
              <a:buNone/>
            </a:pPr>
            <a:r>
              <a:rPr lang="tr-TR" sz="8000" dirty="0" err="1" smtClean="0"/>
              <a:t>Menasını</a:t>
            </a:r>
            <a:r>
              <a:rPr lang="tr-TR" sz="8000" dirty="0" smtClean="0"/>
              <a:t> çiçeklerden </a:t>
            </a:r>
            <a:r>
              <a:rPr lang="tr-TR" sz="8000" dirty="0" err="1" smtClean="0"/>
              <a:t>öyrendim</a:t>
            </a:r>
            <a:r>
              <a:rPr lang="tr-TR" sz="8000" dirty="0" smtClean="0"/>
              <a:t>.</a:t>
            </a:r>
          </a:p>
          <a:p>
            <a:pPr fontAlgn="base">
              <a:buNone/>
            </a:pPr>
            <a:r>
              <a:rPr lang="tr-TR" sz="8000" dirty="0" err="1" smtClean="0"/>
              <a:t>Yaşadıqca</a:t>
            </a:r>
            <a:r>
              <a:rPr lang="tr-TR" sz="8000" dirty="0" smtClean="0"/>
              <a:t> çarpışmayı, sevmeyi</a:t>
            </a:r>
          </a:p>
          <a:p>
            <a:pPr fontAlgn="base">
              <a:buNone/>
            </a:pPr>
            <a:r>
              <a:rPr lang="tr-TR" sz="8000" dirty="0" err="1" smtClean="0"/>
              <a:t>Qelbimdeki</a:t>
            </a:r>
            <a:r>
              <a:rPr lang="tr-TR" sz="8000" dirty="0" smtClean="0"/>
              <a:t> dileklerden </a:t>
            </a:r>
            <a:r>
              <a:rPr lang="tr-TR" sz="8000" dirty="0" err="1" smtClean="0"/>
              <a:t>öyrendim</a:t>
            </a:r>
            <a:r>
              <a:rPr lang="tr-TR" sz="8000" dirty="0" smtClean="0"/>
              <a:t>.</a:t>
            </a:r>
          </a:p>
          <a:p>
            <a:pPr fontAlgn="base">
              <a:buNone/>
            </a:pPr>
            <a:endParaRPr lang="tr-TR" sz="8000" dirty="0" smtClean="0"/>
          </a:p>
          <a:p>
            <a:pPr fontAlgn="base">
              <a:buNone/>
            </a:pPr>
            <a:r>
              <a:rPr lang="tr-TR" sz="8000" dirty="0" smtClean="0"/>
              <a:t>Bir yay aldım </a:t>
            </a:r>
            <a:r>
              <a:rPr lang="tr-TR" sz="8000" dirty="0" err="1" smtClean="0"/>
              <a:t>çıxmaq</a:t>
            </a:r>
            <a:r>
              <a:rPr lang="tr-TR" sz="8000" dirty="0" smtClean="0"/>
              <a:t> üçün şikara,</a:t>
            </a:r>
          </a:p>
          <a:p>
            <a:pPr fontAlgn="base">
              <a:buNone/>
            </a:pPr>
            <a:r>
              <a:rPr lang="tr-TR" sz="8000" dirty="0" smtClean="0"/>
              <a:t>Tuş geldim bir ahu gözlü </a:t>
            </a:r>
            <a:r>
              <a:rPr lang="tr-TR" sz="8000" dirty="0" err="1" smtClean="0"/>
              <a:t>nigare</a:t>
            </a:r>
            <a:r>
              <a:rPr lang="tr-TR" sz="8000" dirty="0" smtClean="0"/>
              <a:t>.</a:t>
            </a:r>
          </a:p>
          <a:p>
            <a:pPr fontAlgn="base">
              <a:buNone/>
            </a:pPr>
            <a:r>
              <a:rPr lang="tr-TR" sz="8000" dirty="0" smtClean="0"/>
              <a:t>Nişan </a:t>
            </a:r>
            <a:r>
              <a:rPr lang="tr-TR" sz="8000" dirty="0" err="1" smtClean="0"/>
              <a:t>alıb</a:t>
            </a:r>
            <a:r>
              <a:rPr lang="tr-TR" sz="8000" dirty="0" smtClean="0"/>
              <a:t> </a:t>
            </a:r>
            <a:r>
              <a:rPr lang="tr-TR" sz="8000" dirty="0" err="1" smtClean="0"/>
              <a:t>ox</a:t>
            </a:r>
            <a:r>
              <a:rPr lang="tr-TR" sz="8000" dirty="0" smtClean="0"/>
              <a:t> atmağı, ne çare,</a:t>
            </a:r>
          </a:p>
          <a:p>
            <a:pPr fontAlgn="base">
              <a:buNone/>
            </a:pPr>
            <a:r>
              <a:rPr lang="tr-TR" sz="8000" dirty="0" err="1" smtClean="0"/>
              <a:t>Daş</a:t>
            </a:r>
            <a:r>
              <a:rPr lang="tr-TR" sz="8000" dirty="0" smtClean="0"/>
              <a:t> </a:t>
            </a:r>
            <a:r>
              <a:rPr lang="tr-TR" sz="8000" dirty="0" err="1" smtClean="0"/>
              <a:t>ürekli</a:t>
            </a:r>
            <a:r>
              <a:rPr lang="tr-TR" sz="8000" dirty="0" smtClean="0"/>
              <a:t> meleklerden </a:t>
            </a:r>
            <a:r>
              <a:rPr lang="tr-TR" sz="8000" dirty="0" err="1" smtClean="0"/>
              <a:t>öyrendim</a:t>
            </a:r>
            <a:r>
              <a:rPr lang="tr-TR" sz="8000" dirty="0" smtClean="0"/>
              <a:t>.</a:t>
            </a:r>
          </a:p>
          <a:p>
            <a:pPr fontAlgn="base">
              <a:buNone/>
            </a:pPr>
            <a:endParaRPr lang="tr-TR" sz="8000" dirty="0" smtClean="0"/>
          </a:p>
        </p:txBody>
      </p:sp>
      <p:pic>
        <p:nvPicPr>
          <p:cNvPr id="6146" name="Picture 2" descr="E:\ECTS-Bologna\Bologna Tr-İng-Kasım 2017\Yazarların Resimleri\Mikayıl Müşfik.jpg"/>
          <p:cNvPicPr>
            <a:picLocks noGrp="1" noChangeAspect="1" noChangeArrowheads="1"/>
          </p:cNvPicPr>
          <p:nvPr>
            <p:ph sz="half" idx="2"/>
          </p:nvPr>
        </p:nvPicPr>
        <p:blipFill>
          <a:blip r:embed="rId2" cstate="print"/>
          <a:srcRect/>
          <a:stretch>
            <a:fillRect/>
          </a:stretch>
        </p:blipFill>
        <p:spPr bwMode="auto">
          <a:xfrm>
            <a:off x="6819900" y="1920081"/>
            <a:ext cx="2743200" cy="3886200"/>
          </a:xfrm>
          <a:prstGeom prst="rect">
            <a:avLst/>
          </a:prstGeom>
          <a:noFill/>
        </p:spPr>
      </p:pic>
    </p:spTree>
    <p:extLst>
      <p:ext uri="{BB962C8B-B14F-4D97-AF65-F5344CB8AC3E}">
        <p14:creationId xmlns:p14="http://schemas.microsoft.com/office/powerpoint/2010/main" xmlns="" val="39885873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fontAlgn="base"/>
            <a:r>
              <a:rPr lang="tr-TR" sz="2800" dirty="0"/>
              <a:t>Sular kimi </a:t>
            </a:r>
            <a:r>
              <a:rPr lang="tr-TR" sz="2800" dirty="0" err="1"/>
              <a:t>köpüklenib</a:t>
            </a:r>
            <a:r>
              <a:rPr lang="tr-TR" sz="2800" dirty="0"/>
              <a:t> </a:t>
            </a:r>
            <a:r>
              <a:rPr lang="tr-TR" sz="2800" dirty="0" err="1"/>
              <a:t>daşmağı</a:t>
            </a:r>
            <a:r>
              <a:rPr lang="tr-TR" sz="2800" dirty="0"/>
              <a:t>,</a:t>
            </a:r>
            <a:br>
              <a:rPr lang="tr-TR" sz="2800" dirty="0"/>
            </a:br>
            <a:r>
              <a:rPr lang="tr-TR" sz="2800" dirty="0"/>
              <a:t>Eller kimi uca dağlar aşmağı,</a:t>
            </a:r>
            <a:br>
              <a:rPr lang="tr-TR" sz="2800" dirty="0"/>
            </a:br>
            <a:r>
              <a:rPr lang="tr-TR" sz="2800" dirty="0" err="1"/>
              <a:t>Min</a:t>
            </a:r>
            <a:r>
              <a:rPr lang="tr-TR" sz="2800" dirty="0"/>
              <a:t> bir emel </a:t>
            </a:r>
            <a:r>
              <a:rPr lang="tr-TR" sz="2800" dirty="0" err="1"/>
              <a:t>arxasınca</a:t>
            </a:r>
            <a:r>
              <a:rPr lang="tr-TR" sz="2800" dirty="0"/>
              <a:t> </a:t>
            </a:r>
            <a:r>
              <a:rPr lang="tr-TR" sz="2800" dirty="0" err="1"/>
              <a:t>qoşmağı</a:t>
            </a:r>
            <a:r>
              <a:rPr lang="tr-TR" sz="2800" dirty="0"/>
              <a:t/>
            </a:r>
            <a:br>
              <a:rPr lang="tr-TR" sz="2800" dirty="0"/>
            </a:br>
            <a:r>
              <a:rPr lang="tr-TR" sz="2800" dirty="0" err="1"/>
              <a:t>Dürlü-dürlü</a:t>
            </a:r>
            <a:r>
              <a:rPr lang="tr-TR" sz="2800" dirty="0"/>
              <a:t> </a:t>
            </a:r>
            <a:r>
              <a:rPr lang="tr-TR" sz="2800" dirty="0" err="1"/>
              <a:t>üreklerden</a:t>
            </a:r>
            <a:r>
              <a:rPr lang="tr-TR" sz="2800" dirty="0"/>
              <a:t> </a:t>
            </a:r>
            <a:r>
              <a:rPr lang="tr-TR" sz="2800" dirty="0" err="1"/>
              <a:t>öyrendim</a:t>
            </a:r>
            <a:r>
              <a:rPr lang="tr-TR" sz="2800" dirty="0"/>
              <a:t>.</a:t>
            </a:r>
            <a:br>
              <a:rPr lang="tr-TR" sz="2800" dirty="0"/>
            </a:br>
            <a:r>
              <a:rPr lang="tr-TR" sz="2800" dirty="0"/>
              <a:t/>
            </a:r>
            <a:br>
              <a:rPr lang="tr-TR" sz="2800" dirty="0"/>
            </a:br>
            <a:r>
              <a:rPr lang="tr-TR" sz="2800" dirty="0" err="1"/>
              <a:t>Xeber</a:t>
            </a:r>
            <a:r>
              <a:rPr lang="tr-TR" sz="2800" dirty="0"/>
              <a:t> olsun her tazeye, her gence:</a:t>
            </a:r>
            <a:br>
              <a:rPr lang="tr-TR" sz="2800" dirty="0"/>
            </a:br>
            <a:r>
              <a:rPr lang="tr-TR" sz="2800" dirty="0"/>
              <a:t>İnsan </a:t>
            </a:r>
            <a:r>
              <a:rPr lang="tr-TR" sz="2800" dirty="0" err="1"/>
              <a:t>çocuq</a:t>
            </a:r>
            <a:r>
              <a:rPr lang="tr-TR" sz="2800" dirty="0"/>
              <a:t>, </a:t>
            </a:r>
            <a:r>
              <a:rPr lang="tr-TR" sz="2800" dirty="0" err="1"/>
              <a:t>heyat</a:t>
            </a:r>
            <a:r>
              <a:rPr lang="tr-TR" sz="2800" dirty="0"/>
              <a:t> ona </a:t>
            </a:r>
            <a:r>
              <a:rPr lang="tr-TR" sz="2800" dirty="0" err="1"/>
              <a:t>eylence</a:t>
            </a:r>
            <a:r>
              <a:rPr lang="tr-TR" sz="2800" dirty="0"/>
              <a:t>…</a:t>
            </a:r>
            <a:br>
              <a:rPr lang="tr-TR" sz="2800" dirty="0"/>
            </a:br>
            <a:r>
              <a:rPr lang="tr-TR" sz="2800" dirty="0"/>
              <a:t>Men gurultu </a:t>
            </a:r>
            <a:r>
              <a:rPr lang="tr-TR" sz="2800" dirty="0" err="1"/>
              <a:t>qoparmağı</a:t>
            </a:r>
            <a:r>
              <a:rPr lang="tr-TR" sz="2800" dirty="0"/>
              <a:t> ilk önce</a:t>
            </a:r>
            <a:br>
              <a:rPr lang="tr-TR" sz="2800" dirty="0"/>
            </a:br>
            <a:r>
              <a:rPr lang="tr-TR" sz="2800" dirty="0" err="1"/>
              <a:t>Alov</a:t>
            </a:r>
            <a:r>
              <a:rPr lang="tr-TR" sz="2800" dirty="0"/>
              <a:t> gözlü şimşeklerden </a:t>
            </a:r>
            <a:r>
              <a:rPr lang="tr-TR" sz="2800" dirty="0" err="1"/>
              <a:t>öyrendim</a:t>
            </a:r>
            <a:r>
              <a:rPr lang="tr-TR" sz="2800" dirty="0"/>
              <a:t>.</a:t>
            </a:r>
            <a:br>
              <a:rPr lang="tr-TR" sz="2800" dirty="0"/>
            </a:br>
            <a:r>
              <a:rPr lang="tr-TR" sz="2800" dirty="0"/>
              <a:t/>
            </a:r>
            <a:br>
              <a:rPr lang="tr-TR" sz="2800" dirty="0"/>
            </a:br>
            <a:r>
              <a:rPr lang="tr-TR" sz="2800" dirty="0" err="1"/>
              <a:t>Heyat</a:t>
            </a:r>
            <a:r>
              <a:rPr lang="tr-TR" sz="2800" dirty="0"/>
              <a:t> nedir? Ölüm nedir? Boş sual!</a:t>
            </a:r>
            <a:br>
              <a:rPr lang="tr-TR" sz="2800" dirty="0"/>
            </a:br>
            <a:r>
              <a:rPr lang="tr-TR" sz="2800" dirty="0"/>
              <a:t>Sevda nedir? Hicran nedir? Bir </a:t>
            </a:r>
            <a:r>
              <a:rPr lang="tr-TR" sz="2800" dirty="0" err="1"/>
              <a:t>xeyal</a:t>
            </a:r>
            <a:r>
              <a:rPr lang="tr-TR" sz="2800" dirty="0"/>
              <a:t>!</a:t>
            </a:r>
            <a:br>
              <a:rPr lang="tr-TR" sz="2800" dirty="0"/>
            </a:br>
            <a:r>
              <a:rPr lang="tr-TR" sz="2800" dirty="0"/>
              <a:t>Men bunların esasını, işte, al:</a:t>
            </a:r>
            <a:br>
              <a:rPr lang="tr-TR" sz="2800" dirty="0"/>
            </a:br>
            <a:r>
              <a:rPr lang="tr-TR" sz="2800" dirty="0"/>
              <a:t>Hep </a:t>
            </a:r>
            <a:r>
              <a:rPr lang="tr-TR" sz="2800" dirty="0" err="1"/>
              <a:t>çekdiyim</a:t>
            </a:r>
            <a:r>
              <a:rPr lang="tr-TR" sz="2800" dirty="0"/>
              <a:t> emeklerden </a:t>
            </a:r>
            <a:r>
              <a:rPr lang="tr-TR" sz="2800" dirty="0" err="1"/>
              <a:t>öyrendim</a:t>
            </a:r>
            <a:r>
              <a:rPr lang="tr-TR" sz="2800" dirty="0"/>
              <a:t/>
            </a:r>
            <a:br>
              <a:rPr lang="tr-TR" sz="2800" dirty="0"/>
            </a:br>
            <a:r>
              <a:rPr lang="tr-TR" sz="2800" dirty="0"/>
              <a:t/>
            </a:r>
            <a:br>
              <a:rPr lang="tr-TR" sz="2800" dirty="0"/>
            </a:br>
            <a:endParaRPr lang="tr-TR" sz="2800" dirty="0"/>
          </a:p>
        </p:txBody>
      </p:sp>
    </p:spTree>
    <p:extLst>
      <p:ext uri="{BB962C8B-B14F-4D97-AF65-F5344CB8AC3E}">
        <p14:creationId xmlns:p14="http://schemas.microsoft.com/office/powerpoint/2010/main" xmlns="" val="134653201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2</TotalTime>
  <Words>349</Words>
  <Application>Microsoft Office PowerPoint</Application>
  <PresentationFormat>Özel</PresentationFormat>
  <Paragraphs>49</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Duman</vt:lpstr>
      <vt:lpstr>TL3030  ÇAĞDAŞ AZERBAYCAN EDEBİYATI                                           Prof. Dr. Erdoğan Uygur</vt:lpstr>
      <vt:lpstr>4. HAFTA</vt:lpstr>
      <vt:lpstr>Slayt 3</vt:lpstr>
      <vt:lpstr>Slayt 4</vt:lpstr>
      <vt:lpstr>Slayt 5</vt:lpstr>
      <vt:lpstr>Ahmet Cevat (1892-1937)</vt:lpstr>
      <vt:lpstr>Niye susum, konuşmayım, Türk yurdudur bu toprak, Oğuzların, elhanların vatanında kimdir, bak! Bu dünyada azadlığı şan şöhretten üstün tut, Alçaklığı, yaltaklığı rezilliyi sen unut!   Nece susum, konuşmayım, men eyleyim heyanet? Hanı sevgi, hanı vatan, de harda galdı millet? Men bir gulam, yerim altun, suyum gümüş, özüm aç, Atam mahkum, anam sail, elim her şeye möhtaç.  Men Türk evladıyam, derin aklım, zekam var, Ne vahtacan çiynimizde gezecekdir yağılar? Ne kadar ki, hakimlik var, mahkumluk var, ben varam, Zülme garşı isyankaram, ezilsem de susmaram!”                                      </vt:lpstr>
      <vt:lpstr>Mikayıl Müşfiq (1908-1938)</vt:lpstr>
      <vt:lpstr>Sular kimi köpüklenib daşmağı, Eller kimi uca dağlar aşmağı, Min bir emel arxasınca qoşmağı Dürlü-dürlü üreklerden öyrendim.  Xeber olsun her tazeye, her gence: İnsan çocuq, heyat ona eylence… Men gurultu qoparmağı ilk önce Alov gözlü şimşeklerden öyrendim.  Heyat nedir? Ölüm nedir? Boş sual! Sevda nedir? Hicran nedir? Bir xeyal! Men bunların esasını, işte, al: Hep çekdiyim emeklerden öyrendim  </vt:lpstr>
      <vt:lpstr>Abdulla Şaiq (1881-1959)</vt:lpstr>
      <vt:lpstr>Səni duymaz hər yetən,  Eşqin çıxmaz könüldən.  Böyük anam sənsən, sən!  Varlığımsan sən mənim.   Sənindir çırpan ürək,  Səndən doğar hər dilək,  Nə gözəlsən, nə göyçək  Sən, ey ana Vətənim! </vt:lpstr>
      <vt:lpstr>Slayt 12</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HAFTA</dc:title>
  <dc:creator>kısmi zamanlı</dc:creator>
  <cp:lastModifiedBy>Ordinateur</cp:lastModifiedBy>
  <cp:revision>4</cp:revision>
  <dcterms:created xsi:type="dcterms:W3CDTF">2018-03-05T10:51:29Z</dcterms:created>
  <dcterms:modified xsi:type="dcterms:W3CDTF">2018-03-05T20:26:12Z</dcterms:modified>
</cp:coreProperties>
</file>