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DB8CEA25-B95F-411C-AE4F-5BF51C22A9DF}" type="datetimeFigureOut">
              <a:rPr lang="tr-TR" smtClean="0"/>
              <a:t>14.09.2020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6B385778-6BEF-4175-BF64-952716AA3D53}" type="slidenum">
              <a:rPr lang="tr-TR" smtClean="0"/>
              <a:t>‹#›</a:t>
            </a:fld>
            <a:endParaRPr lang="tr-TR"/>
          </a:p>
        </p:txBody>
      </p:sp>
    </p:spTree>
    <p:extLst>
      <p:ext uri="{BB962C8B-B14F-4D97-AF65-F5344CB8AC3E}">
        <p14:creationId xmlns:p14="http://schemas.microsoft.com/office/powerpoint/2010/main" val="41374371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B8CEA25-B95F-411C-AE4F-5BF51C22A9DF}" type="datetimeFigureOut">
              <a:rPr lang="tr-TR" smtClean="0"/>
              <a:t>14.09.2020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B385778-6BEF-4175-BF64-952716AA3D53}" type="slidenum">
              <a:rPr lang="tr-TR" smtClean="0"/>
              <a:t>‹#›</a:t>
            </a:fld>
            <a:endParaRPr lang="tr-TR"/>
          </a:p>
        </p:txBody>
      </p:sp>
    </p:spTree>
    <p:extLst>
      <p:ext uri="{BB962C8B-B14F-4D97-AF65-F5344CB8AC3E}">
        <p14:creationId xmlns:p14="http://schemas.microsoft.com/office/powerpoint/2010/main" val="42383213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B8CEA25-B95F-411C-AE4F-5BF51C22A9DF}" type="datetimeFigureOut">
              <a:rPr lang="tr-TR" smtClean="0"/>
              <a:t>14.09.2020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B385778-6BEF-4175-BF64-952716AA3D53}" type="slidenum">
              <a:rPr lang="tr-TR" smtClean="0"/>
              <a:t>‹#›</a:t>
            </a:fld>
            <a:endParaRPr lang="tr-TR"/>
          </a:p>
        </p:txBody>
      </p:sp>
    </p:spTree>
    <p:extLst>
      <p:ext uri="{BB962C8B-B14F-4D97-AF65-F5344CB8AC3E}">
        <p14:creationId xmlns:p14="http://schemas.microsoft.com/office/powerpoint/2010/main" val="23421168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B8CEA25-B95F-411C-AE4F-5BF51C22A9DF}" type="datetimeFigureOut">
              <a:rPr lang="tr-TR" smtClean="0"/>
              <a:t>14.09.2020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B385778-6BEF-4175-BF64-952716AA3D53}" type="slidenum">
              <a:rPr lang="tr-TR" smtClean="0"/>
              <a:t>‹#›</a:t>
            </a:fld>
            <a:endParaRPr lang="tr-TR"/>
          </a:p>
        </p:txBody>
      </p:sp>
    </p:spTree>
    <p:extLst>
      <p:ext uri="{BB962C8B-B14F-4D97-AF65-F5344CB8AC3E}">
        <p14:creationId xmlns:p14="http://schemas.microsoft.com/office/powerpoint/2010/main" val="26164259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tr-TR" smtClean="0"/>
              <a:t>Asıl başlık stili için tıklatın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a:xfrm>
            <a:off x="8593667" y="6272784"/>
            <a:ext cx="2644309" cy="365125"/>
          </a:xfrm>
        </p:spPr>
        <p:txBody>
          <a:bodyPr/>
          <a:lstStyle/>
          <a:p>
            <a:fld id="{DB8CEA25-B95F-411C-AE4F-5BF51C22A9DF}" type="datetimeFigureOut">
              <a:rPr lang="tr-TR" smtClean="0"/>
              <a:t>14.09.2020</a:t>
            </a:fld>
            <a:endParaRPr lang="tr-TR"/>
          </a:p>
        </p:txBody>
      </p:sp>
      <p:sp>
        <p:nvSpPr>
          <p:cNvPr id="5" name="Footer Placeholder 4"/>
          <p:cNvSpPr>
            <a:spLocks noGrp="1"/>
          </p:cNvSpPr>
          <p:nvPr>
            <p:ph type="ftr" sz="quarter" idx="11"/>
          </p:nvPr>
        </p:nvSpPr>
        <p:spPr>
          <a:xfrm>
            <a:off x="2182708" y="6272784"/>
            <a:ext cx="6327648" cy="365125"/>
          </a:xfrm>
        </p:spPr>
        <p:txBody>
          <a:bodyPr/>
          <a:lstStyle/>
          <a:p>
            <a:endParaRPr lang="tr-TR"/>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6B385778-6BEF-4175-BF64-952716AA3D53}" type="slidenum">
              <a:rPr lang="tr-TR" smtClean="0"/>
              <a:t>‹#›</a:t>
            </a:fld>
            <a:endParaRPr lang="tr-TR"/>
          </a:p>
        </p:txBody>
      </p:sp>
    </p:spTree>
    <p:extLst>
      <p:ext uri="{BB962C8B-B14F-4D97-AF65-F5344CB8AC3E}">
        <p14:creationId xmlns:p14="http://schemas.microsoft.com/office/powerpoint/2010/main" val="20943104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B8CEA25-B95F-411C-AE4F-5BF51C22A9DF}" type="datetimeFigureOut">
              <a:rPr lang="tr-TR" smtClean="0"/>
              <a:t>14.09.2020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B385778-6BEF-4175-BF64-952716AA3D53}" type="slidenum">
              <a:rPr lang="tr-TR" smtClean="0"/>
              <a:t>‹#›</a:t>
            </a:fld>
            <a:endParaRPr lang="tr-TR"/>
          </a:p>
        </p:txBody>
      </p:sp>
    </p:spTree>
    <p:extLst>
      <p:ext uri="{BB962C8B-B14F-4D97-AF65-F5344CB8AC3E}">
        <p14:creationId xmlns:p14="http://schemas.microsoft.com/office/powerpoint/2010/main" val="1339942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B8CEA25-B95F-411C-AE4F-5BF51C22A9DF}" type="datetimeFigureOut">
              <a:rPr lang="tr-TR" smtClean="0"/>
              <a:t>14.09.2020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B385778-6BEF-4175-BF64-952716AA3D53}" type="slidenum">
              <a:rPr lang="tr-TR" smtClean="0"/>
              <a:t>‹#›</a:t>
            </a:fld>
            <a:endParaRPr lang="tr-TR"/>
          </a:p>
        </p:txBody>
      </p:sp>
    </p:spTree>
    <p:extLst>
      <p:ext uri="{BB962C8B-B14F-4D97-AF65-F5344CB8AC3E}">
        <p14:creationId xmlns:p14="http://schemas.microsoft.com/office/powerpoint/2010/main" val="138070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B8CEA25-B95F-411C-AE4F-5BF51C22A9DF}" type="datetimeFigureOut">
              <a:rPr lang="tr-TR" smtClean="0"/>
              <a:t>14.09.2020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B385778-6BEF-4175-BF64-952716AA3D53}" type="slidenum">
              <a:rPr lang="tr-TR" smtClean="0"/>
              <a:t>‹#›</a:t>
            </a:fld>
            <a:endParaRPr lang="tr-TR"/>
          </a:p>
        </p:txBody>
      </p:sp>
    </p:spTree>
    <p:extLst>
      <p:ext uri="{BB962C8B-B14F-4D97-AF65-F5344CB8AC3E}">
        <p14:creationId xmlns:p14="http://schemas.microsoft.com/office/powerpoint/2010/main" val="3802842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8CEA25-B95F-411C-AE4F-5BF51C22A9DF}" type="datetimeFigureOut">
              <a:rPr lang="tr-TR" smtClean="0"/>
              <a:t>14.09.2020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6B385778-6BEF-4175-BF64-952716AA3D53}" type="slidenum">
              <a:rPr lang="tr-TR" smtClean="0"/>
              <a:t>‹#›</a:t>
            </a:fld>
            <a:endParaRPr lang="tr-TR"/>
          </a:p>
        </p:txBody>
      </p:sp>
    </p:spTree>
    <p:extLst>
      <p:ext uri="{BB962C8B-B14F-4D97-AF65-F5344CB8AC3E}">
        <p14:creationId xmlns:p14="http://schemas.microsoft.com/office/powerpoint/2010/main" val="7148135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smtClean="0"/>
              <a:t>Asıl başlık stili için tıklatın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B8CEA25-B95F-411C-AE4F-5BF51C22A9DF}" type="datetimeFigureOut">
              <a:rPr lang="tr-TR" smtClean="0"/>
              <a:t>14.09.2020</a:t>
            </a:fld>
            <a:endParaRPr lang="tr-TR"/>
          </a:p>
        </p:txBody>
      </p:sp>
      <p:sp>
        <p:nvSpPr>
          <p:cNvPr id="6" name="Footer Placeholder 5"/>
          <p:cNvSpPr>
            <a:spLocks noGrp="1"/>
          </p:cNvSpPr>
          <p:nvPr>
            <p:ph type="ftr" sz="quarter" idx="11"/>
          </p:nvPr>
        </p:nvSpPr>
        <p:spPr/>
        <p:txBody>
          <a:bodyPr/>
          <a:lstStyle/>
          <a:p>
            <a:endParaRPr lang="tr-TR"/>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6B385778-6BEF-4175-BF64-952716AA3D53}" type="slidenum">
              <a:rPr lang="tr-TR" smtClean="0"/>
              <a:t>‹#›</a:t>
            </a:fld>
            <a:endParaRPr lang="tr-TR"/>
          </a:p>
        </p:txBody>
      </p:sp>
    </p:spTree>
    <p:extLst>
      <p:ext uri="{BB962C8B-B14F-4D97-AF65-F5344CB8AC3E}">
        <p14:creationId xmlns:p14="http://schemas.microsoft.com/office/powerpoint/2010/main" val="28254499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B8CEA25-B95F-411C-AE4F-5BF51C22A9DF}" type="datetimeFigureOut">
              <a:rPr lang="tr-TR" smtClean="0"/>
              <a:t>14.09.2020</a:t>
            </a:fld>
            <a:endParaRPr lang="tr-TR"/>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6B385778-6BEF-4175-BF64-952716AA3D53}" type="slidenum">
              <a:rPr lang="tr-TR" smtClean="0"/>
              <a:t>‹#›</a:t>
            </a:fld>
            <a:endParaRPr lang="tr-TR"/>
          </a:p>
        </p:txBody>
      </p:sp>
    </p:spTree>
    <p:extLst>
      <p:ext uri="{BB962C8B-B14F-4D97-AF65-F5344CB8AC3E}">
        <p14:creationId xmlns:p14="http://schemas.microsoft.com/office/powerpoint/2010/main" val="33807720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DB8CEA25-B95F-411C-AE4F-5BF51C22A9DF}" type="datetimeFigureOut">
              <a:rPr lang="tr-TR" smtClean="0"/>
              <a:t>14.09.2020</a:t>
            </a:fld>
            <a:endParaRPr lang="tr-TR"/>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tr-TR"/>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6B385778-6BEF-4175-BF64-952716AA3D53}" type="slidenum">
              <a:rPr lang="tr-TR" smtClean="0"/>
              <a:t>‹#›</a:t>
            </a:fld>
            <a:endParaRPr lang="tr-TR"/>
          </a:p>
        </p:txBody>
      </p:sp>
    </p:spTree>
    <p:extLst>
      <p:ext uri="{BB962C8B-B14F-4D97-AF65-F5344CB8AC3E}">
        <p14:creationId xmlns:p14="http://schemas.microsoft.com/office/powerpoint/2010/main" val="12381041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DAVID HUME </a:t>
            </a:r>
            <a:endParaRPr lang="tr-TR" dirty="0"/>
          </a:p>
        </p:txBody>
      </p:sp>
    </p:spTree>
    <p:extLst>
      <p:ext uri="{BB962C8B-B14F-4D97-AF65-F5344CB8AC3E}">
        <p14:creationId xmlns:p14="http://schemas.microsoft.com/office/powerpoint/2010/main" val="6242348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692331"/>
            <a:ext cx="10515600" cy="5484632"/>
          </a:xfrm>
        </p:spPr>
        <p:txBody>
          <a:bodyPr>
            <a:normAutofit/>
          </a:bodyPr>
          <a:lstStyle/>
          <a:p>
            <a:r>
              <a:rPr lang="tr-TR" dirty="0" smtClean="0"/>
              <a:t>Duygudaşlık </a:t>
            </a:r>
            <a:r>
              <a:rPr lang="tr-TR" dirty="0" err="1" smtClean="0"/>
              <a:t>Hume</a:t>
            </a:r>
            <a:r>
              <a:rPr lang="tr-TR" dirty="0" smtClean="0"/>
              <a:t>, işte bu bağlamda, amaçların seçimi ve belirlenmesi, etikte bireycilikten toplumsallığa, “birinci-şahsın-bakış-açısından, üçüncü-şahsın-bakış-açısına”, duygucu ve </a:t>
            </a:r>
            <a:r>
              <a:rPr lang="tr-TR" dirty="0" err="1" smtClean="0"/>
              <a:t>doğalcı</a:t>
            </a:r>
            <a:r>
              <a:rPr lang="tr-TR" dirty="0" smtClean="0"/>
              <a:t> bir etik anlayışından yararcı bir etik görüşüne geçebilmek için bütün duygu ve duygulanımları kapsayan genel şemsiye terim olarak “tutkulardan”, özellikle de “dolaylı </a:t>
            </a:r>
            <a:r>
              <a:rPr lang="tr-TR" dirty="0" err="1" smtClean="0"/>
              <a:t>tutkular”dan</a:t>
            </a:r>
            <a:r>
              <a:rPr lang="tr-TR" dirty="0" smtClean="0"/>
              <a:t> söz eder. Buna göre, tutkuları önce, birincil yani </a:t>
            </a:r>
            <a:r>
              <a:rPr lang="tr-TR" dirty="0" err="1" smtClean="0"/>
              <a:t>dolayımsız</a:t>
            </a:r>
            <a:r>
              <a:rPr lang="tr-TR" dirty="0" smtClean="0"/>
              <a:t> olarak, bir içgüdü ya da doğal tepkiden doğan tutkular ve ikincil yani önceki haz ve acı izlenimlerine dayanan tutkular olarak ikiye ayıran </a:t>
            </a:r>
            <a:r>
              <a:rPr lang="tr-TR" dirty="0" err="1" smtClean="0"/>
              <a:t>Hume</a:t>
            </a:r>
            <a:r>
              <a:rPr lang="tr-TR" dirty="0" smtClean="0"/>
              <a:t>, ikincil tutkuları da daha sonra, doğrudan ve dolaylı tutkular olarak ikiye böler. Bunlardan bireyi topluma bağlamak suretiyle, toplumsal yaşamda merkezi bir rol oynayan dolaylı tutkuların kökeninde gurur ve tevazu duyguları bulunmaktadır. Ona göre, kendileriyle gurur duyduğumuz nitelikler aynı zamanda başkalarının hayranlığını aradığımız nitelikler olduğu için gurur ve tevazu çifti, sevgi ve nefret çiftine doğru açılım kazanır; başka bir deyişle, kendimizde gurur duyduğumuz şeyler başkalarına ait şeyler olarak takdim edildikleri takdirde, sevgimizin nesnesi olup çıkarlar. Bu durumun bir sonucu olarak da kendimize ilişkin gururdan bir başkasıyla karşılıklılık içeren sevgiye geçeriz. </a:t>
            </a:r>
            <a:r>
              <a:rPr lang="tr-TR" dirty="0" smtClean="0"/>
              <a:t>(Ahmet Cevizci, Felsefe Tarihi, Say Yayınları, 2009, s.369.)</a:t>
            </a:r>
          </a:p>
          <a:p>
            <a:endParaRPr lang="tr-TR" dirty="0"/>
          </a:p>
        </p:txBody>
      </p:sp>
    </p:spTree>
    <p:extLst>
      <p:ext uri="{BB962C8B-B14F-4D97-AF65-F5344CB8AC3E}">
        <p14:creationId xmlns:p14="http://schemas.microsoft.com/office/powerpoint/2010/main" val="647200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smtClean="0"/>
              <a:t>Basit ve Kompleks İdeler </a:t>
            </a:r>
          </a:p>
          <a:p>
            <a:pPr marL="0" indent="0">
              <a:buNone/>
            </a:pPr>
            <a:r>
              <a:rPr lang="tr-TR" dirty="0" err="1" smtClean="0"/>
              <a:t>Hume</a:t>
            </a:r>
            <a:r>
              <a:rPr lang="tr-TR" dirty="0" smtClean="0"/>
              <a:t> idelerle izlenimler arasındaki ayrımını, gerek izlenimlere ve gerekse idelere uygulanan basit-kompleks ayrımıyla destekler. Bu ayrıma göre, basit ideler, kendilerinde ayrım ya da bölünme kabul etmeyen idelerdir. O, bu idelere örnek olarak bir elmanın kokusunu, tadını ve rengini verir. Zihnin bu basit idelerden, birtakım entelektüel işlemler yoluyla soyut ve kompleks idelere yükseldiğini öne süren </a:t>
            </a:r>
            <a:r>
              <a:rPr lang="tr-TR" dirty="0" err="1" smtClean="0"/>
              <a:t>Hume’da</a:t>
            </a:r>
            <a:r>
              <a:rPr lang="tr-TR" dirty="0" smtClean="0"/>
              <a:t> basit ve kompleks ayrımı, sadece bütün idelerimizin izlenimlerden doğduğu tezini doğrulamaya değil, fakat bir yandan da insan zihnin yaratıcı işlemlerini açıklamaya yarar. Buna göre, insan zihni izlenimlerin oluşumunda bütünüyle pasif ve alıcı durumdadır, oysa, özellikle muhayyile boyutuyla, kompleks idelerin oluşumunda yaratıcı ve kurucu bir rol oynar. İnsan zihni öte yandan, kompleks idelerini basit bileşenlerine ayırabilir. </a:t>
            </a:r>
            <a:r>
              <a:rPr lang="tr-TR" dirty="0" smtClean="0"/>
              <a:t>(Ahmet Cevizci, Felsefe Tarihi, Say Yayınları, 2009, s.358.)</a:t>
            </a:r>
          </a:p>
          <a:p>
            <a:endParaRPr lang="tr-TR" dirty="0"/>
          </a:p>
        </p:txBody>
      </p:sp>
    </p:spTree>
    <p:extLst>
      <p:ext uri="{BB962C8B-B14F-4D97-AF65-F5344CB8AC3E}">
        <p14:creationId xmlns:p14="http://schemas.microsoft.com/office/powerpoint/2010/main" val="24362870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705394"/>
            <a:ext cx="10515600" cy="5471569"/>
          </a:xfrm>
        </p:spPr>
        <p:txBody>
          <a:bodyPr/>
          <a:lstStyle/>
          <a:p>
            <a:pPr marL="0" indent="0">
              <a:buNone/>
            </a:pPr>
            <a:endParaRPr lang="tr-TR" dirty="0" smtClean="0"/>
          </a:p>
          <a:p>
            <a:pPr marL="0" indent="0">
              <a:buNone/>
            </a:pPr>
            <a:endParaRPr lang="tr-TR" dirty="0"/>
          </a:p>
          <a:p>
            <a:pPr marL="0" indent="0">
              <a:buNone/>
            </a:pPr>
            <a:r>
              <a:rPr lang="tr-TR" dirty="0" err="1" smtClean="0"/>
              <a:t>Hume</a:t>
            </a:r>
            <a:r>
              <a:rPr lang="tr-TR" dirty="0" smtClean="0"/>
              <a:t> mevcut izlenim ve idelerden yeni, kompleks ve soyut idelere geçişi, evrensel birtakım ilkelerle açıklamaya çalışır. Bu ilkelerle kastedilen birtakım çağrışım yasalarıdır. Pek çok ide ve inancın, kısacası insan zihninin yaratıcılığının kaynağında bulunan bu yasalarla o, aslında insan düşüncesinin birtakım düzenli kalıpları olduğunu anlatmak ister. Bu kalıplar temelde üç tanedir: Benzerlik, zaman ya da mekân bakımından yakınlık ve nedensellik. </a:t>
            </a:r>
            <a:r>
              <a:rPr lang="tr-TR" dirty="0" smtClean="0"/>
              <a:t>(Ahmet Cevizci, Felsefe Tarihi, Say Yayınları, 2009, s.363.)</a:t>
            </a:r>
          </a:p>
          <a:p>
            <a:pPr marL="0" indent="0">
              <a:buNone/>
            </a:pPr>
            <a:endParaRPr lang="tr-TR" dirty="0"/>
          </a:p>
        </p:txBody>
      </p:sp>
    </p:spTree>
    <p:extLst>
      <p:ext uri="{BB962C8B-B14F-4D97-AF65-F5344CB8AC3E}">
        <p14:creationId xmlns:p14="http://schemas.microsoft.com/office/powerpoint/2010/main" val="34882441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875211"/>
            <a:ext cx="10515600" cy="5301752"/>
          </a:xfrm>
        </p:spPr>
        <p:txBody>
          <a:bodyPr>
            <a:normAutofit lnSpcReduction="10000"/>
          </a:bodyPr>
          <a:lstStyle/>
          <a:p>
            <a:pPr marL="0" indent="0">
              <a:buNone/>
            </a:pPr>
            <a:r>
              <a:rPr lang="tr-TR" dirty="0" err="1" smtClean="0"/>
              <a:t>Hume’un</a:t>
            </a:r>
            <a:r>
              <a:rPr lang="tr-TR" dirty="0" smtClean="0"/>
              <a:t> insan zihnine veya anlama yetisine ilişkin analizinde üç evrensel ilke veya çağrışım prensibinden, hepsi de önemli bir rol oynamakla birlikte, “kendisiyle ilgili mevcut izlenimden türetilen güçlü ve canlı bir ide” olarak tanımladığı inançlara geçişte nedensellik ilkesi öne çıkar. Zira çağrışım ilkeleri arasında sadece nedensellik, diğerleri gibi eski bir ideyi canlandırmak veya bir ideyi daha canlı kılmak yerine, yeni bir inancın oluşumuna, gözlemlenenden henüz gözlemlenmemiş olan bir şeye geçişe imkân verir. Gerçekten de mevcut bir izlenimden canlı ve güçlü bir idenin türetilmesi </a:t>
            </a:r>
            <a:r>
              <a:rPr lang="tr-TR" dirty="0" err="1" smtClean="0"/>
              <a:t>nedensel</a:t>
            </a:r>
            <a:r>
              <a:rPr lang="tr-TR" dirty="0" smtClean="0"/>
              <a:t> bir çıkarım olup, söz konusu çıkarımda, zihin bir duyu izleniminden (veya bellek idesinden) henüz gözlemlenmemiş bir sonuca geçer. Bu tür bir çıkarımda sonucun öncülün canlılığını ve gücünü bir şekilde paylaştığını bildiren </a:t>
            </a:r>
            <a:r>
              <a:rPr lang="tr-TR" dirty="0" err="1" smtClean="0"/>
              <a:t>Hume’a</a:t>
            </a:r>
            <a:r>
              <a:rPr lang="tr-TR" dirty="0" smtClean="0"/>
              <a:t> göre, “bu ekmektir, öyleyse insanı besleyecektir” şeklindeki </a:t>
            </a:r>
            <a:r>
              <a:rPr lang="tr-TR" dirty="0" err="1" smtClean="0"/>
              <a:t>nedensel</a:t>
            </a:r>
            <a:r>
              <a:rPr lang="tr-TR" dirty="0" smtClean="0"/>
              <a:t> çıkarım, asla bir kanıtlama düzeyine yükselemez. Çünkü bu tür bir çıkarımda öncülü </a:t>
            </a:r>
            <a:r>
              <a:rPr lang="tr-TR" dirty="0" err="1" smtClean="0"/>
              <a:t>olumlayıp</a:t>
            </a:r>
            <a:r>
              <a:rPr lang="tr-TR" dirty="0" smtClean="0"/>
              <a:t>, sonucu </a:t>
            </a:r>
            <a:r>
              <a:rPr lang="tr-TR" dirty="0" err="1" smtClean="0"/>
              <a:t>olumsuzlamak</a:t>
            </a:r>
            <a:r>
              <a:rPr lang="tr-TR" dirty="0" smtClean="0"/>
              <a:t> bir çelişki meydana getirmez. Belleğimiz ekmeğin geçmişte beslediği hususunda bizi temin edip, mevcut duyu izlenimlerimiz masanın üzerindeki besinin ekmek olduğunu gösterebilmekle birlikte, ekmeğin geçmişte sergilediği davranışın aynısını gelecekte de sergileyeceğinin hiçbir garantisi yoktur. Burada “doğanın hep aynı </a:t>
            </a:r>
            <a:r>
              <a:rPr lang="tr-TR" dirty="0" err="1" smtClean="0"/>
              <a:t>eşbiçimli</a:t>
            </a:r>
            <a:r>
              <a:rPr lang="tr-TR" dirty="0" smtClean="0"/>
              <a:t> yapıyı sergilediği” veya “düzenli olduğu” inancının da elbette temellendirmeye çalıştığı argüman ya da çıkarımla aynı yapıya sahip olması ve dolayısıyla, bizi </a:t>
            </a:r>
            <a:r>
              <a:rPr lang="tr-TR" dirty="0" err="1" smtClean="0"/>
              <a:t>nedensel</a:t>
            </a:r>
            <a:r>
              <a:rPr lang="tr-TR" dirty="0" smtClean="0"/>
              <a:t> çıkarıma geri götürmesi nedeniyle bir faydası dokunmaz.</a:t>
            </a:r>
            <a:r>
              <a:rPr lang="tr-TR" dirty="0" smtClean="0"/>
              <a:t> (Ahmet Cevizci, Felsefe Tarihi, Say Yayınları, 2009, s.363.)</a:t>
            </a:r>
          </a:p>
        </p:txBody>
      </p:sp>
    </p:spTree>
    <p:extLst>
      <p:ext uri="{BB962C8B-B14F-4D97-AF65-F5344CB8AC3E}">
        <p14:creationId xmlns:p14="http://schemas.microsoft.com/office/powerpoint/2010/main" val="7223330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809897"/>
            <a:ext cx="10515600" cy="5367066"/>
          </a:xfrm>
        </p:spPr>
        <p:txBody>
          <a:bodyPr>
            <a:normAutofit/>
          </a:bodyPr>
          <a:lstStyle/>
          <a:p>
            <a:r>
              <a:rPr lang="tr-TR" dirty="0" smtClean="0"/>
              <a:t>Başka bir deyişle, </a:t>
            </a:r>
            <a:r>
              <a:rPr lang="tr-TR" dirty="0" err="1" smtClean="0"/>
              <a:t>nedensel</a:t>
            </a:r>
            <a:r>
              <a:rPr lang="tr-TR" dirty="0" smtClean="0"/>
              <a:t> çıkarımın sadece insan zihninin bir izlenimden bir inanca geçişi anlamında gündelik hayatımızda değil, fakat bilimin de temelinde bulunduğunu dile getiren </a:t>
            </a:r>
            <a:r>
              <a:rPr lang="tr-TR" dirty="0" err="1" smtClean="0"/>
              <a:t>Hume’a</a:t>
            </a:r>
            <a:r>
              <a:rPr lang="tr-TR" dirty="0" smtClean="0"/>
              <a:t> göre, sorulması gereken soru şudur: Bilimi mümkün kılan bir inanç olarak doğanın düzenliliği inancının mantıksal temelleri nelerdir? </a:t>
            </a:r>
            <a:r>
              <a:rPr lang="tr-TR" dirty="0" err="1" smtClean="0"/>
              <a:t>Doğabilimlerinde</a:t>
            </a:r>
            <a:r>
              <a:rPr lang="tr-TR" dirty="0" smtClean="0"/>
              <a:t> bu türden bir çıkarımı, tekil önermelerden tümel önermeleri türeten çıkarımı gerekçelendiren şey nedir? Bu soruya, </a:t>
            </a:r>
            <a:r>
              <a:rPr lang="tr-TR" dirty="0" err="1" smtClean="0"/>
              <a:t>Hume’dan</a:t>
            </a:r>
            <a:r>
              <a:rPr lang="tr-TR" dirty="0" smtClean="0"/>
              <a:t> önce verilen geleneksel cevap “</a:t>
            </a:r>
            <a:r>
              <a:rPr lang="tr-TR" dirty="0" err="1" smtClean="0"/>
              <a:t>nedensel</a:t>
            </a:r>
            <a:r>
              <a:rPr lang="tr-TR" dirty="0" smtClean="0"/>
              <a:t> zorunluluğa” işaret etmekteydi. Vuku bulan her olayın onu zorunlulukla meydana getiren bir nedeni olduğuna inanılmaktaydı. Dahası, 17. yüzyılın büyük bilimsel devrimini yaratan önemli etmenlerden birisi olan yeni bilimsel yöntem de bu inanca dayanmaktaydı ve bilimin, dolayısıyla da bilimsel yöntemin kaydettiği olağanüstü büyük başarılar </a:t>
            </a:r>
            <a:r>
              <a:rPr lang="tr-TR" dirty="0" err="1" smtClean="0"/>
              <a:t>nedensel</a:t>
            </a:r>
            <a:r>
              <a:rPr lang="tr-TR" dirty="0" smtClean="0"/>
              <a:t> zorunluluk inancını her geçen gün daha da güçlendirmişti. </a:t>
            </a:r>
            <a:r>
              <a:rPr lang="tr-TR" dirty="0" err="1" smtClean="0"/>
              <a:t>Hume</a:t>
            </a:r>
            <a:r>
              <a:rPr lang="tr-TR" dirty="0" smtClean="0"/>
              <a:t> işte bu inancı, birbirlerine göre neden ve sonuç diye tanımlanan olaylar arasındaki </a:t>
            </a:r>
            <a:r>
              <a:rPr lang="tr-TR" dirty="0" err="1" smtClean="0"/>
              <a:t>nedensel</a:t>
            </a:r>
            <a:r>
              <a:rPr lang="tr-TR" dirty="0" smtClean="0"/>
              <a:t> bağıntı fikrini, nedensellik idesini, yine kaçınılmaz bir biçimde “izlenimi olmayan ide olamayacağı” ilkesini temele alarak, incelemeye koyulur. </a:t>
            </a:r>
            <a:r>
              <a:rPr lang="tr-TR" dirty="0" smtClean="0"/>
              <a:t>(Ahmet Cevizci, Felsefe Tarihi, Say Yayınları, 2009, s.363.)</a:t>
            </a:r>
          </a:p>
        </p:txBody>
      </p:sp>
    </p:spTree>
    <p:extLst>
      <p:ext uri="{BB962C8B-B14F-4D97-AF65-F5344CB8AC3E}">
        <p14:creationId xmlns:p14="http://schemas.microsoft.com/office/powerpoint/2010/main" val="12992615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09451" y="574766"/>
            <a:ext cx="10844349" cy="5602197"/>
          </a:xfrm>
        </p:spPr>
        <p:txBody>
          <a:bodyPr>
            <a:normAutofit/>
          </a:bodyPr>
          <a:lstStyle/>
          <a:p>
            <a:r>
              <a:rPr lang="tr-TR" dirty="0" smtClean="0"/>
              <a:t>Yeni inançları çıkarsamanın, mevcut izlenim ya da algılardan yeni idelere geçmenin aracı olarak nedensellik ilkesini ancak alışkanlığa indirgemek suretiyle açıklayabilen </a:t>
            </a:r>
            <a:r>
              <a:rPr lang="tr-TR" dirty="0" err="1" smtClean="0"/>
              <a:t>Hume</a:t>
            </a:r>
            <a:r>
              <a:rPr lang="tr-TR" dirty="0" smtClean="0"/>
              <a:t>, bilgiye kaçınılmaz olarak bir sınırlama getirmek durumunda kalır. Bu sınırlamayı ise, bilginin veya anlamlı bütün önermelerin iki ayrı kategoriden biri ya da diğerine girmesi gerektiğini bildiren ünlü </a:t>
            </a:r>
            <a:r>
              <a:rPr lang="tr-TR" dirty="0" err="1" smtClean="0"/>
              <a:t>Hume</a:t>
            </a:r>
            <a:r>
              <a:rPr lang="tr-TR" dirty="0" smtClean="0"/>
              <a:t> </a:t>
            </a:r>
            <a:r>
              <a:rPr lang="tr-TR" dirty="0" err="1" smtClean="0"/>
              <a:t>Çatalı’yla</a:t>
            </a:r>
            <a:r>
              <a:rPr lang="tr-TR" dirty="0" smtClean="0"/>
              <a:t> ifade eder. Onun iki bilgi türü arasında bir ayırım yapan ve bilgimizin bütün içeriğini meydana getiren söz konusu çatalına göre, biri ide ilişkileriyle, diğeri de olgu sorunlarıyla ilgili olan iki ayrı bilgi türü vardır. Bunlardan ide ilişkileriyle ilgili olan bilgi, doğruluk ya da yanlışlıklarına bütünüyle entelektüel olarak, yani ampirik gözlem hiç söz konusu olmadan karar verilebilen önermelerden meydana gelir. Dünyaya dair bilgimizi artırmayan söz konusu analitik bilgi türü, öyleyse, a </a:t>
            </a:r>
            <a:r>
              <a:rPr lang="tr-TR" dirty="0" err="1" smtClean="0"/>
              <a:t>priori</a:t>
            </a:r>
            <a:r>
              <a:rPr lang="tr-TR" dirty="0" smtClean="0"/>
              <a:t> önermelerden meydana gelir. Ona göre, geometrinin, cebir ve aritmetiğin bütün önermelerinin, bütün </a:t>
            </a:r>
            <a:r>
              <a:rPr lang="tr-TR" dirty="0" err="1" smtClean="0"/>
              <a:t>totolojilerin</a:t>
            </a:r>
            <a:r>
              <a:rPr lang="tr-TR" dirty="0" smtClean="0"/>
              <a:t> bu kategori içinde değerlendirilmesi gerekir. Bunlar olduklarından başka türlü olamayan ilişkileri dile getirdikleri, </a:t>
            </a:r>
            <a:r>
              <a:rPr lang="tr-TR" dirty="0" err="1" smtClean="0"/>
              <a:t>olumsuzlamaları</a:t>
            </a:r>
            <a:r>
              <a:rPr lang="tr-TR" dirty="0" smtClean="0"/>
              <a:t> mantıksal açıdan imkânsız ilişkileri ifade ettikleri ve dolayısıyla, bir çelişki meydana getirdikleri için zorunlu önermelerdir. Bu önermeler ayrıca ve dolayısıyla, apaçık ve kesin olan önermelerdir.</a:t>
            </a:r>
            <a:r>
              <a:rPr lang="tr-TR" dirty="0" smtClean="0"/>
              <a:t> (Ahmet Cevizci, Felsefe Tarihi, Say Yayınları, 2009, s.364.)</a:t>
            </a:r>
          </a:p>
          <a:p>
            <a:endParaRPr lang="tr-TR" dirty="0"/>
          </a:p>
        </p:txBody>
      </p:sp>
    </p:spTree>
    <p:extLst>
      <p:ext uri="{BB962C8B-B14F-4D97-AF65-F5344CB8AC3E}">
        <p14:creationId xmlns:p14="http://schemas.microsoft.com/office/powerpoint/2010/main" val="42486290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731520"/>
            <a:ext cx="10515600" cy="5445443"/>
          </a:xfrm>
        </p:spPr>
        <p:txBody>
          <a:bodyPr>
            <a:normAutofit/>
          </a:bodyPr>
          <a:lstStyle/>
          <a:p>
            <a:r>
              <a:rPr lang="tr-TR" dirty="0" smtClean="0"/>
              <a:t>Varlık Felsefesi </a:t>
            </a:r>
            <a:r>
              <a:rPr lang="tr-TR" dirty="0" err="1" smtClean="0"/>
              <a:t>Hume</a:t>
            </a:r>
            <a:r>
              <a:rPr lang="tr-TR" dirty="0" smtClean="0"/>
              <a:t>, bilginin sınırlarını gözler önüne serme veya anlamlı konuşma alanını daraltma veya bilginin imkânsız olduğu alanları gösterme genel stratejisinin bir parçası olarak, önce madde ya da dış dünya problemini ele alır. Ona göre, konuyu metafiziksel bir tarzda, maddi töz problemi tarzında ele almanın ne imkânı ne de yararı vardır. Daha doğru bir deyişle, madde veya cisim söz konusu olduğunda, </a:t>
            </a:r>
            <a:r>
              <a:rPr lang="tr-TR" dirty="0" err="1" smtClean="0"/>
              <a:t>Hume</a:t>
            </a:r>
            <a:r>
              <a:rPr lang="tr-TR" dirty="0" smtClean="0"/>
              <a:t> iki ayrı sorulabileceğini söyler. Bunlardan birincisi gereksiz veya yapay bir soru olarak, “maddenin </a:t>
            </a:r>
            <a:r>
              <a:rPr lang="tr-TR" dirty="0" err="1" smtClean="0"/>
              <a:t>varolup</a:t>
            </a:r>
            <a:r>
              <a:rPr lang="tr-TR" dirty="0" smtClean="0"/>
              <a:t> olmadığı” sorusudur. </a:t>
            </a:r>
            <a:r>
              <a:rPr lang="tr-TR" dirty="0" err="1" smtClean="0"/>
              <a:t>Hume</a:t>
            </a:r>
            <a:r>
              <a:rPr lang="tr-TR" dirty="0" smtClean="0"/>
              <a:t>, fiziki dünyanın varoluşundan kuşku duymanın psikolojik olarak imkânsız olduğunu öne sürer. Yani sözgelimi hayatımızı idame ettirebilmek veya akıl yürütebilmek için doğru olduğunu varsaymak zorunda olduğumuz birtakım kabuller vardır; fiziki nesnelerin veya cisimlerin </a:t>
            </a:r>
            <a:r>
              <a:rPr lang="tr-TR" dirty="0" err="1" smtClean="0"/>
              <a:t>varolduğu</a:t>
            </a:r>
            <a:r>
              <a:rPr lang="tr-TR" dirty="0" smtClean="0"/>
              <a:t> kabulü, işte böyle bir kabuldür. </a:t>
            </a:r>
            <a:r>
              <a:rPr lang="tr-TR" dirty="0" err="1" smtClean="0"/>
              <a:t>Hume</a:t>
            </a:r>
            <a:r>
              <a:rPr lang="tr-TR" dirty="0" smtClean="0"/>
              <a:t>, birinci soruyu bu şekilde bertaraf ettikten sonra, cisim kavramıyla ilgili olarak bütünüyle ampirik bir yorumun mümkün olup olmadığını görmek amacıyla ikinci soruya geçer. Bizi cismin, fiziki nesnelerin varoluşuna inanmaya sevk eden nedenlerle ilgili bu ikinci soruyu iki şekilde ele alır veya soruyu iki alt soruya böler. Zira </a:t>
            </a:r>
            <a:r>
              <a:rPr lang="tr-TR" dirty="0" err="1" smtClean="0"/>
              <a:t>Hume’u</a:t>
            </a:r>
            <a:r>
              <a:rPr lang="tr-TR" dirty="0" smtClean="0"/>
              <a:t> ilgilendiren şey, sadece bizi cismin varoluşuna inanmaya sevk eden nedenleri göstermek değil, esas olarak bu inancımızı meşrulaştırmak veya temellendirmektir. </a:t>
            </a:r>
            <a:r>
              <a:rPr lang="tr-TR" dirty="0" smtClean="0"/>
              <a:t>. (Ahmet Cevizci, Felsefe Tarihi, Say Yayınları, 2009, s.365.)</a:t>
            </a:r>
          </a:p>
          <a:p>
            <a:endParaRPr lang="tr-TR" dirty="0"/>
          </a:p>
        </p:txBody>
      </p:sp>
    </p:spTree>
    <p:extLst>
      <p:ext uri="{BB962C8B-B14F-4D97-AF65-F5344CB8AC3E}">
        <p14:creationId xmlns:p14="http://schemas.microsoft.com/office/powerpoint/2010/main" val="19895271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966651"/>
            <a:ext cx="10515600" cy="5210312"/>
          </a:xfrm>
        </p:spPr>
        <p:txBody>
          <a:bodyPr>
            <a:normAutofit/>
          </a:bodyPr>
          <a:lstStyle/>
          <a:p>
            <a:pPr marL="0" indent="0">
              <a:buNone/>
            </a:pPr>
            <a:r>
              <a:rPr lang="tr-TR" dirty="0" smtClean="0"/>
              <a:t>Etik Anlayışı </a:t>
            </a:r>
          </a:p>
          <a:p>
            <a:pPr marL="0" indent="0">
              <a:buNone/>
            </a:pPr>
            <a:r>
              <a:rPr lang="tr-TR" dirty="0" err="1" smtClean="0"/>
              <a:t>Hume</a:t>
            </a:r>
            <a:r>
              <a:rPr lang="tr-TR" dirty="0" smtClean="0"/>
              <a:t>, sadece metafiziğe yönelik eleştirisi, deneyciliği veya ateizmi açısından önem taşımaz; bütün bunlara ek olarak, etik düşünce açısından da çok önemli bir dönüm noktasında bulunur ve bu bağlamda </a:t>
            </a:r>
            <a:r>
              <a:rPr lang="tr-TR" dirty="0" err="1" smtClean="0"/>
              <a:t>Hobbes’la</a:t>
            </a:r>
            <a:r>
              <a:rPr lang="tr-TR" dirty="0" smtClean="0"/>
              <a:t> başlayan İngiliz etiğinin, modern etik düşüncenin önemli uğraklarından birini oluşturur. Başka bir deyişle, onun önemi sadece liberalizmin etik görüşü olan yararcılık yolunda vazgeçilmez bir dönemeç olmasından, modern etik düşüncede bireycilikle toplumsallık, </a:t>
            </a:r>
            <a:r>
              <a:rPr lang="tr-TR" dirty="0" err="1" smtClean="0"/>
              <a:t>özçıkar</a:t>
            </a:r>
            <a:r>
              <a:rPr lang="tr-TR" dirty="0" smtClean="0"/>
              <a:t> ile türdeşlerinin iyiliğini isteme ilgisi arasında yaşanan çözülmesi oldukça güç gerilimi bütün çıplaklığıyla ortaya koymasından kaynaklanmaz. Fakat aynı zamanda, bütün modern ve Aydınlanmacı eğilimleri olanca açıklığıyla ortaya koymasından, değerin olgudan türetilemeyeceğine dair argümanından, etiği bilimsel terimlerle açıklamaya kalkışmasından kaynaklanır. </a:t>
            </a:r>
            <a:r>
              <a:rPr lang="tr-TR" dirty="0" smtClean="0"/>
              <a:t> (Ahmet Cevizci, Felsefe Tarihi, Say Yayınları, 2009, s.367.)</a:t>
            </a:r>
          </a:p>
          <a:p>
            <a:pPr marL="0" indent="0">
              <a:buNone/>
            </a:pPr>
            <a:endParaRPr lang="tr-TR" dirty="0"/>
          </a:p>
        </p:txBody>
      </p:sp>
    </p:spTree>
    <p:extLst>
      <p:ext uri="{BB962C8B-B14F-4D97-AF65-F5344CB8AC3E}">
        <p14:creationId xmlns:p14="http://schemas.microsoft.com/office/powerpoint/2010/main" val="29432332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757646"/>
            <a:ext cx="10515600" cy="5419317"/>
          </a:xfrm>
        </p:spPr>
        <p:txBody>
          <a:bodyPr>
            <a:normAutofit/>
          </a:bodyPr>
          <a:lstStyle/>
          <a:p>
            <a:r>
              <a:rPr lang="tr-TR" dirty="0" err="1" smtClean="0"/>
              <a:t>Hume’un</a:t>
            </a:r>
            <a:r>
              <a:rPr lang="tr-TR" dirty="0" smtClean="0"/>
              <a:t> ahlaklılık olgusuna bilimsel bir açıklama getirmeyi amaçlayan etik teorisi, her şeyden önce İlk ve Ortaçağ’a özgü bir yaklaşımın, teleolojik dünya görüşünün belirlediği bir sonucun reddedilmesiyle başlar. Başka bir deyişle, </a:t>
            </a:r>
            <a:r>
              <a:rPr lang="tr-TR" dirty="0" err="1" smtClean="0"/>
              <a:t>Hume’un</a:t>
            </a:r>
            <a:r>
              <a:rPr lang="tr-TR" dirty="0" smtClean="0"/>
              <a:t> Aydınlanmacı veya </a:t>
            </a:r>
            <a:r>
              <a:rPr lang="tr-TR" dirty="0" err="1" smtClean="0"/>
              <a:t>modernist</a:t>
            </a:r>
            <a:r>
              <a:rPr lang="tr-TR" dirty="0" smtClean="0"/>
              <a:t> görüşünün çok önemli bir diğer unsuru da onun olandan veya olgudan olması gerekene ya da değere yapılan geçişe ve dolayısıyla, nesnel ahlaki değerlerin ya da koşulsuz bir biçimde buyuran ilkelerin var olduğu görüşüne yönelik şiddetli itirazıdır. </a:t>
            </a:r>
            <a:r>
              <a:rPr lang="tr-TR" dirty="0" err="1" smtClean="0"/>
              <a:t>Hume</a:t>
            </a:r>
            <a:r>
              <a:rPr lang="tr-TR" dirty="0" smtClean="0"/>
              <a:t> olgudan değere geçmenin imkânsızlığını ifade ederken, ahlak filozofunun alışılmış </a:t>
            </a:r>
            <a:r>
              <a:rPr lang="tr-TR" dirty="0" err="1" smtClean="0"/>
              <a:t>akılyürütme</a:t>
            </a:r>
            <a:r>
              <a:rPr lang="tr-TR" dirty="0" smtClean="0"/>
              <a:t> tarzıyla işe başlayıp, örneğin Tanrının varoluşunu kanıtlayacak veya insan toplumunun özelliklerini alt alta sıralayacak şekilde, belli bir süre boyunca olgu yolunu izlediğini, fakat bir süre sonra aniden olandan olması gerekene geçtiğini söyler. Başka bir deyişle o, örneğin “Tanrı yaratıcımızdır” önermesinden “Tanrıya itaat ya da ibadet etmemiz gerekir” önermesine geçmektedir. Ona göre, ahlak filozofu bu yeni ilişki veya kural koyan son önermenin nasıl olup da kendisinden tümüyle farklı bir önermeden </a:t>
            </a:r>
            <a:r>
              <a:rPr lang="tr-TR" dirty="0" err="1" smtClean="0"/>
              <a:t>çıkarsanabildiği</a:t>
            </a:r>
            <a:r>
              <a:rPr lang="tr-TR" dirty="0" smtClean="0"/>
              <a:t> hakkında hiçbir açıklama getirmiştir. </a:t>
            </a:r>
            <a:r>
              <a:rPr lang="tr-TR" dirty="0" smtClean="0"/>
              <a:t>(Ahmet Cevizci, Felsefe Tarihi, Say Yayınları, 2009, s.368.)</a:t>
            </a:r>
          </a:p>
          <a:p>
            <a:endParaRPr lang="tr-TR" dirty="0"/>
          </a:p>
        </p:txBody>
      </p:sp>
    </p:spTree>
    <p:extLst>
      <p:ext uri="{BB962C8B-B14F-4D97-AF65-F5344CB8AC3E}">
        <p14:creationId xmlns:p14="http://schemas.microsoft.com/office/powerpoint/2010/main" val="268221114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Yazı Tipi">
  <a:themeElements>
    <a:clrScheme name="Wood Type Yazı Tip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Yazı Tipi">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Yazı Tipi">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Tahta Yazı</Template>
  <TotalTime>24</TotalTime>
  <Words>1621</Words>
  <Application>Microsoft Office PowerPoint</Application>
  <PresentationFormat>Geniş ekran</PresentationFormat>
  <Paragraphs>14</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Rockwell</vt:lpstr>
      <vt:lpstr>Rockwell Condensed</vt:lpstr>
      <vt:lpstr>Wingdings</vt:lpstr>
      <vt:lpstr>Wood Type Yazı Tipi</vt:lpstr>
      <vt:lpstr>DAVID HUME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DAVID HUME</dc:title>
  <dc:creator>ZEHRA</dc:creator>
  <cp:lastModifiedBy>ZEHRA</cp:lastModifiedBy>
  <cp:revision>4</cp:revision>
  <dcterms:created xsi:type="dcterms:W3CDTF">2020-09-14T11:32:20Z</dcterms:created>
  <dcterms:modified xsi:type="dcterms:W3CDTF">2020-09-14T11:56:54Z</dcterms:modified>
</cp:coreProperties>
</file>