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10" r:id="rId31"/>
    <p:sldId id="290" r:id="rId32"/>
    <p:sldId id="292" r:id="rId33"/>
    <p:sldId id="293" r:id="rId34"/>
    <p:sldId id="294" r:id="rId35"/>
    <p:sldId id="295" r:id="rId36"/>
    <p:sldId id="296" r:id="rId37"/>
    <p:sldId id="311" r:id="rId38"/>
    <p:sldId id="297" r:id="rId39"/>
    <p:sldId id="300" r:id="rId40"/>
    <p:sldId id="302" r:id="rId41"/>
    <p:sldId id="303" r:id="rId42"/>
    <p:sldId id="304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zgur\Desktop\Macintosh%20HD:Users:ozgur:Desktop:DI&#775;%20ve%20SIADH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184" y="1523999"/>
            <a:ext cx="7636838" cy="172486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Hipofiz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Hastalıklarında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Semptomlar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Tanıya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Gidiş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94088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Doç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 Dr.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Özgür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Demir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Ankara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Üniversitesi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Tıp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Fakültesi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Endokrinoloji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ve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Metabolizma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Hastalıkları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B.D.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7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TSH </a:t>
            </a:r>
            <a:r>
              <a:rPr lang="nb-NO" dirty="0" err="1">
                <a:solidFill>
                  <a:srgbClr val="FF0000"/>
                </a:solidFill>
                <a:latin typeface="Arial"/>
                <a:cs typeface="Arial"/>
              </a:rPr>
              <a:t>eksikliği</a:t>
            </a:r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"/>
                <a:cs typeface="Arial"/>
              </a:rPr>
              <a:t>Çocuklarda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Büyüme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gelişme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geriliği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mental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gelişim</a:t>
            </a:r>
            <a:r>
              <a:rPr lang="tr-TR" dirty="0">
                <a:latin typeface="Arial"/>
                <a:cs typeface="Arial"/>
              </a:rPr>
              <a:t> bozuklukları </a:t>
            </a:r>
          </a:p>
          <a:p>
            <a:r>
              <a:rPr lang="tr-TR" dirty="0" err="1">
                <a:latin typeface="Arial"/>
                <a:cs typeface="Arial"/>
              </a:rPr>
              <a:t>Erişkinlerde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>
                <a:latin typeface="Arial"/>
                <a:cs typeface="Arial"/>
              </a:rPr>
              <a:t>Halsizlik, </a:t>
            </a:r>
            <a:r>
              <a:rPr lang="tr-TR" dirty="0" err="1">
                <a:latin typeface="Arial"/>
                <a:cs typeface="Arial"/>
              </a:rPr>
              <a:t>soğuk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intoleransı</a:t>
            </a:r>
            <a:r>
              <a:rPr lang="tr-TR" dirty="0">
                <a:latin typeface="Arial"/>
                <a:cs typeface="Arial"/>
              </a:rPr>
              <a:t>, kabızlık, saç </a:t>
            </a:r>
            <a:r>
              <a:rPr lang="tr-TR" dirty="0" err="1">
                <a:latin typeface="Arial"/>
                <a:cs typeface="Arial"/>
              </a:rPr>
              <a:t>dökülmesi</a:t>
            </a:r>
            <a:r>
              <a:rPr lang="tr-TR" dirty="0">
                <a:latin typeface="Arial"/>
                <a:cs typeface="Arial"/>
              </a:rPr>
              <a:t>, kuru cilt, kognitif bozukluklar ve </a:t>
            </a:r>
            <a:r>
              <a:rPr lang="tr-TR" dirty="0" err="1">
                <a:latin typeface="Arial"/>
                <a:cs typeface="Arial"/>
              </a:rPr>
              <a:t>mental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yavaşlama</a:t>
            </a:r>
            <a:r>
              <a:rPr lang="tr-TR" dirty="0">
                <a:latin typeface="Arial"/>
                <a:cs typeface="Arial"/>
              </a:rPr>
              <a:t>, kilo alımı, </a:t>
            </a:r>
            <a:r>
              <a:rPr lang="tr-TR" dirty="0" err="1">
                <a:latin typeface="Arial"/>
                <a:cs typeface="Arial"/>
              </a:rPr>
              <a:t>bradikardi</a:t>
            </a:r>
            <a:r>
              <a:rPr lang="tr-TR" dirty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8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BH</a:t>
            </a:r>
            <a:r>
              <a:rPr lang="nb-NO" dirty="0">
                <a:latin typeface="Arial"/>
                <a:cs typeface="Arial"/>
              </a:rPr>
              <a:t> </a:t>
            </a:r>
            <a:r>
              <a:rPr lang="nb-NO" dirty="0" err="1">
                <a:solidFill>
                  <a:srgbClr val="FF0000"/>
                </a:solidFill>
                <a:latin typeface="Arial"/>
                <a:cs typeface="Arial"/>
              </a:rPr>
              <a:t>eksikliği</a:t>
            </a:r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>
                <a:latin typeface="Arial"/>
                <a:cs typeface="Arial"/>
              </a:rPr>
              <a:t>Çocuklarda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Büyüme</a:t>
            </a:r>
            <a:r>
              <a:rPr lang="tr-TR" dirty="0">
                <a:latin typeface="Arial"/>
                <a:cs typeface="Arial"/>
              </a:rPr>
              <a:t> ve </a:t>
            </a:r>
            <a:r>
              <a:rPr lang="tr-TR" dirty="0" err="1">
                <a:latin typeface="Arial"/>
                <a:cs typeface="Arial"/>
              </a:rPr>
              <a:t>gelişme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geriliği</a:t>
            </a:r>
            <a:r>
              <a:rPr lang="tr-TR" dirty="0">
                <a:latin typeface="Arial"/>
                <a:cs typeface="Arial"/>
              </a:rPr>
              <a:t> </a:t>
            </a:r>
          </a:p>
          <a:p>
            <a:r>
              <a:rPr lang="tr-TR" dirty="0" err="1">
                <a:latin typeface="Arial"/>
                <a:cs typeface="Arial"/>
              </a:rPr>
              <a:t>Erişkinlerde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>
                <a:latin typeface="Arial"/>
                <a:cs typeface="Arial"/>
              </a:rPr>
              <a:t>Anormal </a:t>
            </a:r>
            <a:r>
              <a:rPr lang="tr-TR" dirty="0" err="1">
                <a:latin typeface="Arial"/>
                <a:cs typeface="Arial"/>
              </a:rPr>
              <a:t>vücut</a:t>
            </a:r>
            <a:r>
              <a:rPr lang="tr-TR" dirty="0">
                <a:latin typeface="Arial"/>
                <a:cs typeface="Arial"/>
              </a:rPr>
              <a:t> kompozisyonu, a</a:t>
            </a:r>
            <a:r>
              <a:rPr lang="tr-TR" dirty="0" smtClean="0">
                <a:latin typeface="Arial"/>
                <a:cs typeface="Arial"/>
              </a:rPr>
              <a:t>zalmış kas </a:t>
            </a:r>
            <a:r>
              <a:rPr lang="tr-TR" dirty="0">
                <a:latin typeface="Arial"/>
                <a:cs typeface="Arial"/>
              </a:rPr>
              <a:t>kitlesi ve </a:t>
            </a:r>
            <a:r>
              <a:rPr lang="tr-TR" dirty="0" smtClean="0">
                <a:latin typeface="Arial"/>
                <a:cs typeface="Arial"/>
              </a:rPr>
              <a:t>gücü, </a:t>
            </a:r>
            <a:r>
              <a:rPr lang="tr-TR" dirty="0" err="1" smtClean="0">
                <a:latin typeface="Arial"/>
                <a:cs typeface="Arial"/>
              </a:rPr>
              <a:t>visseral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obezite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 err="1" smtClean="0">
                <a:latin typeface="Arial"/>
                <a:cs typeface="Arial"/>
              </a:rPr>
              <a:t>Dislipidemi</a:t>
            </a:r>
            <a:r>
              <a:rPr lang="tr-TR" dirty="0" smtClean="0">
                <a:latin typeface="Arial"/>
                <a:cs typeface="Arial"/>
              </a:rPr>
              <a:t> ve artmış </a:t>
            </a:r>
            <a:r>
              <a:rPr lang="tr-TR" dirty="0" err="1" smtClean="0">
                <a:latin typeface="Arial"/>
                <a:cs typeface="Arial"/>
              </a:rPr>
              <a:t>kardiyovasküler</a:t>
            </a:r>
            <a:r>
              <a:rPr lang="tr-TR" dirty="0" smtClean="0">
                <a:latin typeface="Arial"/>
                <a:cs typeface="Arial"/>
              </a:rPr>
              <a:t> risk</a:t>
            </a:r>
          </a:p>
          <a:p>
            <a:pPr lvl="1"/>
            <a:r>
              <a:rPr lang="tr-TR" dirty="0" smtClean="0">
                <a:latin typeface="Arial"/>
                <a:cs typeface="Arial"/>
              </a:rPr>
              <a:t>Azalmış kemik mineral </a:t>
            </a:r>
            <a:r>
              <a:rPr lang="tr-TR" dirty="0" err="1" smtClean="0">
                <a:latin typeface="Arial"/>
                <a:cs typeface="Arial"/>
              </a:rPr>
              <a:t>yoğunluğu</a:t>
            </a:r>
            <a:r>
              <a:rPr lang="tr-TR" dirty="0" smtClean="0">
                <a:latin typeface="Arial"/>
                <a:cs typeface="Arial"/>
              </a:rPr>
              <a:t>, </a:t>
            </a:r>
          </a:p>
          <a:p>
            <a:pPr lvl="1"/>
            <a:r>
              <a:rPr lang="tr-TR" dirty="0" smtClean="0">
                <a:latin typeface="Arial"/>
                <a:cs typeface="Arial"/>
              </a:rPr>
              <a:t>Halsizlik,</a:t>
            </a:r>
          </a:p>
          <a:p>
            <a:pPr lvl="1"/>
            <a:r>
              <a:rPr lang="tr-TR" dirty="0" smtClean="0">
                <a:latin typeface="Arial"/>
                <a:cs typeface="Arial"/>
              </a:rPr>
              <a:t>Hayat </a:t>
            </a:r>
            <a:r>
              <a:rPr lang="tr-TR" dirty="0">
                <a:latin typeface="Arial"/>
                <a:cs typeface="Arial"/>
              </a:rPr>
              <a:t>kalitesinde azalma, 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K</a:t>
            </a:r>
            <a:r>
              <a:rPr lang="tr-TR" dirty="0" smtClean="0">
                <a:latin typeface="Arial"/>
                <a:cs typeface="Arial"/>
              </a:rPr>
              <a:t>ognitif </a:t>
            </a:r>
            <a:r>
              <a:rPr lang="tr-TR" dirty="0">
                <a:latin typeface="Arial"/>
                <a:cs typeface="Arial"/>
              </a:rPr>
              <a:t>bozukluklar, hafıza problemleri, </a:t>
            </a:r>
            <a:endParaRPr lang="tr-TR" dirty="0" smtClean="0">
              <a:latin typeface="Arial"/>
              <a:cs typeface="Arial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FF0000"/>
                </a:solidFill>
                <a:latin typeface="Arial"/>
                <a:cs typeface="Arial"/>
              </a:rPr>
              <a:t>Gonadotropin</a:t>
            </a:r>
            <a:r>
              <a:rPr lang="fi-FI" dirty="0">
                <a:solidFill>
                  <a:srgbClr val="FF0000"/>
                </a:solidFill>
                <a:latin typeface="Arial"/>
                <a:cs typeface="Arial"/>
              </a:rPr>
              <a:t> (FSH/LH) </a:t>
            </a:r>
            <a:r>
              <a:rPr lang="fi-FI" dirty="0" err="1">
                <a:solidFill>
                  <a:srgbClr val="FF0000"/>
                </a:solidFill>
                <a:latin typeface="Arial"/>
                <a:cs typeface="Arial"/>
              </a:rPr>
              <a:t>eksikliği</a:t>
            </a:r>
            <a:r>
              <a:rPr lang="fi-FI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>
                <a:latin typeface="Arial"/>
                <a:cs typeface="Arial"/>
              </a:rPr>
              <a:t>Çocuklarda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Gecikmis</a:t>
            </a:r>
            <a:r>
              <a:rPr lang="tr-TR" dirty="0">
                <a:latin typeface="Arial"/>
                <a:cs typeface="Arial"/>
              </a:rPr>
              <a:t>̧ </a:t>
            </a:r>
            <a:r>
              <a:rPr lang="tr-TR" dirty="0" err="1">
                <a:latin typeface="Arial"/>
                <a:cs typeface="Arial"/>
              </a:rPr>
              <a:t>puberte</a:t>
            </a:r>
            <a:endParaRPr lang="tr-TR" dirty="0">
              <a:latin typeface="Arial"/>
              <a:cs typeface="Arial"/>
            </a:endParaRPr>
          </a:p>
          <a:p>
            <a:r>
              <a:rPr lang="tr-TR" dirty="0">
                <a:latin typeface="Arial"/>
                <a:cs typeface="Arial"/>
              </a:rPr>
              <a:t>Kadınlarda: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Menstrüel</a:t>
            </a:r>
            <a:r>
              <a:rPr lang="tr-TR" dirty="0">
                <a:latin typeface="Arial"/>
                <a:cs typeface="Arial"/>
              </a:rPr>
              <a:t> bozukluklar (</a:t>
            </a:r>
            <a:r>
              <a:rPr lang="tr-TR" dirty="0" err="1">
                <a:latin typeface="Arial"/>
                <a:cs typeface="Arial"/>
              </a:rPr>
              <a:t>oligo</a:t>
            </a:r>
            <a:r>
              <a:rPr lang="tr-TR" dirty="0">
                <a:latin typeface="Arial"/>
                <a:cs typeface="Arial"/>
              </a:rPr>
              <a:t>/</a:t>
            </a:r>
            <a:r>
              <a:rPr lang="tr-TR" dirty="0" err="1">
                <a:latin typeface="Arial"/>
                <a:cs typeface="Arial"/>
              </a:rPr>
              <a:t>amenore</a:t>
            </a:r>
            <a:r>
              <a:rPr lang="tr-TR" dirty="0">
                <a:latin typeface="Arial"/>
                <a:cs typeface="Arial"/>
              </a:rPr>
              <a:t>), meme </a:t>
            </a:r>
            <a:r>
              <a:rPr lang="tr-TR" dirty="0" err="1">
                <a:latin typeface="Arial"/>
                <a:cs typeface="Arial"/>
              </a:rPr>
              <a:t>atrofisi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infertilite</a:t>
            </a:r>
            <a:endParaRPr lang="tr-TR" dirty="0">
              <a:latin typeface="Arial"/>
              <a:cs typeface="Arial"/>
            </a:endParaRPr>
          </a:p>
          <a:p>
            <a:r>
              <a:rPr lang="tr-TR" dirty="0">
                <a:latin typeface="Arial"/>
                <a:cs typeface="Arial"/>
              </a:rPr>
              <a:t>Erkeklerde: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Erektil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disfonksiyon</a:t>
            </a:r>
            <a:r>
              <a:rPr lang="tr-TR" dirty="0">
                <a:latin typeface="Arial"/>
                <a:cs typeface="Arial"/>
              </a:rPr>
              <a:t>, kas kitlesinde azalma, libido kaybı, </a:t>
            </a:r>
            <a:r>
              <a:rPr lang="tr-TR" dirty="0" err="1">
                <a:latin typeface="Arial"/>
                <a:cs typeface="Arial"/>
              </a:rPr>
              <a:t>infertilite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seksüel</a:t>
            </a:r>
            <a:r>
              <a:rPr lang="tr-TR" dirty="0">
                <a:latin typeface="Arial"/>
                <a:cs typeface="Arial"/>
              </a:rPr>
              <a:t> kıllarda azalma</a:t>
            </a:r>
          </a:p>
          <a:p>
            <a:r>
              <a:rPr lang="tr-TR" dirty="0">
                <a:latin typeface="Arial"/>
                <a:cs typeface="Arial"/>
              </a:rPr>
              <a:t>Her iki cinste de kemik mineral </a:t>
            </a:r>
            <a:r>
              <a:rPr lang="tr-TR" dirty="0" err="1">
                <a:latin typeface="Arial"/>
                <a:cs typeface="Arial"/>
              </a:rPr>
              <a:t>yoğunluğunda</a:t>
            </a:r>
            <a:r>
              <a:rPr lang="tr-TR" dirty="0">
                <a:latin typeface="Arial"/>
                <a:cs typeface="Arial"/>
              </a:rPr>
              <a:t> azalma tespit edilir. </a:t>
            </a: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Prolaktin</a:t>
            </a:r>
            <a:r>
              <a:rPr lang="nb-NO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nb-NO" dirty="0" err="1">
                <a:solidFill>
                  <a:srgbClr val="FF0000"/>
                </a:solidFill>
                <a:latin typeface="Arial"/>
                <a:cs typeface="Arial"/>
              </a:rPr>
              <a:t>eksikliği</a:t>
            </a:r>
            <a:r>
              <a:rPr lang="nb-NO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/>
                <a:cs typeface="Arial"/>
              </a:rPr>
              <a:t>Klinik semptom ve bulgular </a:t>
            </a:r>
            <a:r>
              <a:rPr lang="tr-TR" dirty="0" err="1">
                <a:latin typeface="Arial"/>
                <a:cs typeface="Arial"/>
              </a:rPr>
              <a:t>henüz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tanımlanmamıştır</a:t>
            </a:r>
            <a:r>
              <a:rPr lang="tr-TR" dirty="0">
                <a:latin typeface="Arial"/>
                <a:cs typeface="Arial"/>
              </a:rPr>
              <a:t>.</a:t>
            </a:r>
          </a:p>
          <a:p>
            <a:r>
              <a:rPr lang="tr-TR" dirty="0" err="1">
                <a:latin typeface="Arial"/>
                <a:cs typeface="Arial"/>
              </a:rPr>
              <a:t>Doğum</a:t>
            </a:r>
            <a:r>
              <a:rPr lang="tr-TR" dirty="0">
                <a:latin typeface="Arial"/>
                <a:cs typeface="Arial"/>
              </a:rPr>
              <a:t> sonrası </a:t>
            </a:r>
            <a:r>
              <a:rPr lang="tr-TR" dirty="0" err="1">
                <a:latin typeface="Arial"/>
                <a:cs typeface="Arial"/>
              </a:rPr>
              <a:t>laktasyon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yetmezliğine</a:t>
            </a:r>
            <a:r>
              <a:rPr lang="tr-TR" dirty="0">
                <a:latin typeface="Arial"/>
                <a:cs typeface="Arial"/>
              </a:rPr>
              <a:t> yol </a:t>
            </a:r>
            <a:r>
              <a:rPr lang="tr-TR" dirty="0" err="1">
                <a:latin typeface="Arial"/>
                <a:cs typeface="Arial"/>
              </a:rPr>
              <a:t>açar</a:t>
            </a:r>
            <a:r>
              <a:rPr lang="tr-TR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Hipopitüitarizm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Tanısı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err="1" smtClean="0">
                <a:latin typeface="Arial"/>
                <a:cs typeface="Arial"/>
              </a:rPr>
              <a:t>Hipopituitarizm</a:t>
            </a:r>
            <a:r>
              <a:rPr lang="tr-TR" sz="2400" dirty="0" smtClean="0">
                <a:latin typeface="Arial"/>
                <a:cs typeface="Arial"/>
              </a:rPr>
              <a:t> (</a:t>
            </a:r>
            <a:r>
              <a:rPr lang="tr-TR" sz="2400" dirty="0" err="1" smtClean="0">
                <a:latin typeface="Arial"/>
                <a:cs typeface="Arial"/>
              </a:rPr>
              <a:t>hipofizer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 smtClean="0">
                <a:latin typeface="Arial"/>
                <a:cs typeface="Arial"/>
              </a:rPr>
              <a:t>apopleksi</a:t>
            </a:r>
            <a:r>
              <a:rPr lang="tr-TR" sz="2400" dirty="0" smtClean="0">
                <a:latin typeface="Arial"/>
                <a:cs typeface="Arial"/>
              </a:rPr>
              <a:t> ve </a:t>
            </a:r>
            <a:r>
              <a:rPr lang="tr-TR" sz="2400" dirty="0" err="1" smtClean="0">
                <a:latin typeface="Arial"/>
                <a:cs typeface="Arial"/>
              </a:rPr>
              <a:t>Sheehan</a:t>
            </a:r>
            <a:r>
              <a:rPr lang="tr-TR" sz="2400" dirty="0" smtClean="0">
                <a:latin typeface="Arial"/>
                <a:cs typeface="Arial"/>
              </a:rPr>
              <a:t> sendromu gibi durumlar </a:t>
            </a:r>
            <a:r>
              <a:rPr lang="tr-TR" sz="2400" dirty="0" err="1" smtClean="0">
                <a:latin typeface="Arial"/>
                <a:cs typeface="Arial"/>
              </a:rPr>
              <a:t>dışında</a:t>
            </a:r>
            <a:r>
              <a:rPr lang="tr-TR" sz="2400" dirty="0" smtClean="0">
                <a:latin typeface="Arial"/>
                <a:cs typeface="Arial"/>
              </a:rPr>
              <a:t>) genellikle yavaş gelişir. </a:t>
            </a:r>
          </a:p>
          <a:p>
            <a:pPr lvl="1"/>
            <a:r>
              <a:rPr lang="tr-TR" sz="2000" dirty="0" err="1" smtClean="0">
                <a:latin typeface="Arial"/>
                <a:cs typeface="Arial"/>
              </a:rPr>
              <a:t>Hipotalamik</a:t>
            </a:r>
            <a:r>
              <a:rPr lang="tr-TR" sz="2000" dirty="0" smtClean="0">
                <a:latin typeface="Arial"/>
                <a:cs typeface="Arial"/>
              </a:rPr>
              <a:t> ve </a:t>
            </a:r>
            <a:r>
              <a:rPr lang="tr-TR" sz="2000" dirty="0" err="1" smtClean="0">
                <a:latin typeface="Arial"/>
                <a:cs typeface="Arial"/>
              </a:rPr>
              <a:t>hipofizer</a:t>
            </a:r>
            <a:r>
              <a:rPr lang="tr-TR" sz="2000" dirty="0" smtClean="0">
                <a:latin typeface="Arial"/>
                <a:cs typeface="Arial"/>
              </a:rPr>
              <a:t> kitle hikayesi, </a:t>
            </a:r>
          </a:p>
          <a:p>
            <a:pPr lvl="1"/>
            <a:r>
              <a:rPr lang="tr-TR" sz="2000" dirty="0" smtClean="0">
                <a:latin typeface="Arial"/>
                <a:cs typeface="Arial"/>
              </a:rPr>
              <a:t>Hipofiz ve </a:t>
            </a:r>
            <a:r>
              <a:rPr lang="tr-TR" sz="2000" dirty="0" err="1" smtClean="0">
                <a:latin typeface="Arial"/>
                <a:cs typeface="Arial"/>
              </a:rPr>
              <a:t>komşu</a:t>
            </a:r>
            <a:r>
              <a:rPr lang="tr-TR" sz="2000" dirty="0" smtClean="0">
                <a:latin typeface="Arial"/>
                <a:cs typeface="Arial"/>
              </a:rPr>
              <a:t> </a:t>
            </a:r>
            <a:r>
              <a:rPr lang="tr-TR" sz="2000" dirty="0" err="1" smtClean="0">
                <a:latin typeface="Arial"/>
                <a:cs typeface="Arial"/>
              </a:rPr>
              <a:t>bölgelerin</a:t>
            </a:r>
            <a:r>
              <a:rPr lang="tr-TR" sz="2000" dirty="0" smtClean="0">
                <a:latin typeface="Arial"/>
                <a:cs typeface="Arial"/>
              </a:rPr>
              <a:t> cerrahi hikayesi, </a:t>
            </a:r>
          </a:p>
          <a:p>
            <a:pPr lvl="1"/>
            <a:r>
              <a:rPr lang="tr-TR" sz="2000" dirty="0" smtClean="0">
                <a:latin typeface="Arial"/>
                <a:cs typeface="Arial"/>
              </a:rPr>
              <a:t>Şuur kaybına neden olan ve/veya </a:t>
            </a:r>
            <a:r>
              <a:rPr lang="tr-TR" sz="2000" dirty="0" err="1" smtClean="0">
                <a:latin typeface="Arial"/>
                <a:cs typeface="Arial"/>
              </a:rPr>
              <a:t>hospitalizasyon</a:t>
            </a:r>
            <a:r>
              <a:rPr lang="tr-TR" sz="2000" dirty="0" smtClean="0">
                <a:latin typeface="Arial"/>
                <a:cs typeface="Arial"/>
              </a:rPr>
              <a:t> gerektiren kafa travması hikayesi, </a:t>
            </a:r>
          </a:p>
          <a:p>
            <a:pPr lvl="1"/>
            <a:r>
              <a:rPr lang="tr-TR" sz="2000" dirty="0" smtClean="0">
                <a:latin typeface="Arial"/>
                <a:cs typeface="Arial"/>
              </a:rPr>
              <a:t>Menenjit ve </a:t>
            </a:r>
            <a:r>
              <a:rPr lang="tr-TR" sz="2000" dirty="0" err="1" smtClean="0">
                <a:latin typeface="Arial"/>
                <a:cs typeface="Arial"/>
              </a:rPr>
              <a:t>ensefalit</a:t>
            </a:r>
            <a:r>
              <a:rPr lang="tr-TR" sz="2000" dirty="0" smtClean="0">
                <a:latin typeface="Arial"/>
                <a:cs typeface="Arial"/>
              </a:rPr>
              <a:t> hikayesi, </a:t>
            </a:r>
          </a:p>
          <a:p>
            <a:pPr lvl="1"/>
            <a:r>
              <a:rPr lang="tr-TR" sz="2000" dirty="0" err="1" smtClean="0">
                <a:latin typeface="Arial"/>
                <a:cs typeface="Arial"/>
              </a:rPr>
              <a:t>Kraniyal</a:t>
            </a:r>
            <a:r>
              <a:rPr lang="tr-TR" sz="2000" dirty="0" smtClean="0">
                <a:latin typeface="Arial"/>
                <a:cs typeface="Arial"/>
              </a:rPr>
              <a:t> radyoterapi </a:t>
            </a:r>
            <a:r>
              <a:rPr lang="tr-TR" sz="2000" dirty="0" err="1" smtClean="0">
                <a:latin typeface="Arial"/>
                <a:cs typeface="Arial"/>
              </a:rPr>
              <a:t>öyküsü</a:t>
            </a:r>
            <a:r>
              <a:rPr lang="tr-TR" sz="2000" dirty="0" smtClean="0">
                <a:latin typeface="Arial"/>
                <a:cs typeface="Arial"/>
              </a:rPr>
              <a:t>, </a:t>
            </a:r>
          </a:p>
          <a:p>
            <a:pPr lvl="1"/>
            <a:r>
              <a:rPr lang="tr-TR" sz="2000" dirty="0" err="1" smtClean="0">
                <a:latin typeface="Arial"/>
                <a:cs typeface="Arial"/>
              </a:rPr>
              <a:t>Doğum</a:t>
            </a:r>
            <a:r>
              <a:rPr lang="tr-TR" sz="2000" dirty="0" smtClean="0">
                <a:latin typeface="Arial"/>
                <a:cs typeface="Arial"/>
              </a:rPr>
              <a:t> sırasında </a:t>
            </a:r>
            <a:r>
              <a:rPr lang="tr-TR" sz="2000" dirty="0" err="1" smtClean="0">
                <a:latin typeface="Arial"/>
                <a:cs typeface="Arial"/>
              </a:rPr>
              <a:t>aşırı</a:t>
            </a:r>
            <a:r>
              <a:rPr lang="tr-TR" sz="2000" dirty="0" smtClean="0">
                <a:latin typeface="Arial"/>
                <a:cs typeface="Arial"/>
              </a:rPr>
              <a:t> kanama ve/veya </a:t>
            </a:r>
            <a:r>
              <a:rPr lang="tr-TR" sz="2000" dirty="0" err="1" smtClean="0">
                <a:latin typeface="Arial"/>
                <a:cs typeface="Arial"/>
              </a:rPr>
              <a:t>laktasyon</a:t>
            </a:r>
            <a:r>
              <a:rPr lang="tr-TR" sz="2000" dirty="0" smtClean="0">
                <a:latin typeface="Arial"/>
                <a:cs typeface="Arial"/>
              </a:rPr>
              <a:t> olmaması hikayesi</a:t>
            </a:r>
          </a:p>
          <a:p>
            <a:pPr lvl="1"/>
            <a:r>
              <a:rPr lang="tr-TR" sz="2000" dirty="0" err="1" smtClean="0">
                <a:latin typeface="Arial"/>
                <a:cs typeface="Arial"/>
              </a:rPr>
              <a:t>Kraniofasiyal</a:t>
            </a:r>
            <a:r>
              <a:rPr lang="tr-TR" sz="2000" dirty="0" smtClean="0">
                <a:latin typeface="Arial"/>
                <a:cs typeface="Arial"/>
              </a:rPr>
              <a:t> anormallikleri olan hastalar hipofiz bezi </a:t>
            </a:r>
            <a:r>
              <a:rPr lang="tr-TR" sz="2000" dirty="0" err="1" smtClean="0">
                <a:latin typeface="Arial"/>
                <a:cs typeface="Arial"/>
              </a:rPr>
              <a:t>yetersizliği</a:t>
            </a:r>
            <a:r>
              <a:rPr lang="tr-TR" sz="2000" dirty="0" smtClean="0">
                <a:latin typeface="Arial"/>
                <a:cs typeface="Arial"/>
              </a:rPr>
              <a:t> </a:t>
            </a:r>
            <a:r>
              <a:rPr lang="tr-TR" sz="2000" dirty="0" err="1" smtClean="0">
                <a:latin typeface="Arial"/>
                <a:cs typeface="Arial"/>
              </a:rPr>
              <a:t>yönünden</a:t>
            </a:r>
            <a:r>
              <a:rPr lang="tr-TR" sz="2000" dirty="0" smtClean="0">
                <a:latin typeface="Arial"/>
                <a:cs typeface="Arial"/>
              </a:rPr>
              <a:t> </a:t>
            </a:r>
            <a:r>
              <a:rPr lang="tr-TR" sz="2000" dirty="0" err="1" smtClean="0">
                <a:latin typeface="Arial"/>
                <a:cs typeface="Arial"/>
              </a:rPr>
              <a:t>yüksek</a:t>
            </a:r>
            <a:r>
              <a:rPr lang="tr-TR" sz="2000" dirty="0" smtClean="0">
                <a:latin typeface="Arial"/>
                <a:cs typeface="Arial"/>
              </a:rPr>
              <a:t> riskli hastalardır ve hormon eksiklikleri </a:t>
            </a:r>
            <a:r>
              <a:rPr lang="tr-TR" sz="2000" dirty="0" err="1" smtClean="0">
                <a:latin typeface="Arial"/>
                <a:cs typeface="Arial"/>
              </a:rPr>
              <a:t>açısından</a:t>
            </a:r>
            <a:r>
              <a:rPr lang="tr-TR" sz="2000" dirty="0" smtClean="0">
                <a:latin typeface="Arial"/>
                <a:cs typeface="Arial"/>
              </a:rPr>
              <a:t> </a:t>
            </a:r>
            <a:r>
              <a:rPr lang="tr-TR" sz="2000" dirty="0" err="1" smtClean="0">
                <a:latin typeface="Arial"/>
                <a:cs typeface="Arial"/>
              </a:rPr>
              <a:t>değerlendirilmelidir</a:t>
            </a:r>
            <a:r>
              <a:rPr lang="tr-TR" sz="2000" dirty="0" smtClean="0">
                <a:latin typeface="Arial"/>
                <a:cs typeface="Arial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6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tr-TR" sz="4000" dirty="0" err="1">
                <a:solidFill>
                  <a:srgbClr val="FF0000"/>
                </a:solidFill>
                <a:latin typeface="Arial"/>
                <a:cs typeface="Arial"/>
              </a:rPr>
              <a:t>Laboratuar</a:t>
            </a:r>
            <a:r>
              <a:rPr lang="tr-TR" sz="4000" dirty="0">
                <a:solidFill>
                  <a:srgbClr val="FF0000"/>
                </a:solidFill>
                <a:latin typeface="Arial"/>
                <a:cs typeface="Arial"/>
              </a:rPr>
              <a:t> incelemeler</a:t>
            </a:r>
          </a:p>
        </p:txBody>
      </p:sp>
      <p:sp>
        <p:nvSpPr>
          <p:cNvPr id="62466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dirty="0">
                <a:latin typeface="Arial"/>
                <a:cs typeface="Arial"/>
              </a:rPr>
              <a:t>Bazal </a:t>
            </a:r>
            <a:r>
              <a:rPr lang="tr-TR" dirty="0" err="1">
                <a:latin typeface="Arial"/>
                <a:cs typeface="Arial"/>
              </a:rPr>
              <a:t>trofik</a:t>
            </a:r>
            <a:r>
              <a:rPr lang="tr-TR" dirty="0">
                <a:latin typeface="Arial"/>
                <a:cs typeface="Arial"/>
              </a:rPr>
              <a:t> (</a:t>
            </a:r>
            <a:r>
              <a:rPr lang="tr-TR" dirty="0" err="1">
                <a:latin typeface="Arial"/>
                <a:cs typeface="Arial"/>
              </a:rPr>
              <a:t>hipofizer</a:t>
            </a:r>
            <a:r>
              <a:rPr lang="tr-TR" dirty="0">
                <a:latin typeface="Arial"/>
                <a:cs typeface="Arial"/>
              </a:rPr>
              <a:t> hormonlar) ve hedef endokrin bez hormonlarının eş zamanlı </a:t>
            </a:r>
            <a:r>
              <a:rPr lang="tr-TR" dirty="0" err="1">
                <a:latin typeface="Arial"/>
                <a:cs typeface="Arial"/>
              </a:rPr>
              <a:t>ölçümü</a:t>
            </a:r>
            <a:r>
              <a:rPr lang="tr-TR" dirty="0">
                <a:latin typeface="Arial"/>
                <a:cs typeface="Arial"/>
              </a:rPr>
              <a:t> ile </a:t>
            </a:r>
            <a:r>
              <a:rPr lang="tr-TR" dirty="0" err="1">
                <a:latin typeface="Arial"/>
                <a:cs typeface="Arial"/>
              </a:rPr>
              <a:t>başlamalıdır</a:t>
            </a:r>
            <a:r>
              <a:rPr lang="tr-TR" dirty="0">
                <a:latin typeface="Arial"/>
                <a:cs typeface="Arial"/>
              </a:rPr>
              <a:t>: </a:t>
            </a:r>
          </a:p>
          <a:p>
            <a:pPr lvl="1"/>
            <a:r>
              <a:rPr lang="tr-TR" dirty="0">
                <a:latin typeface="Arial"/>
                <a:cs typeface="Arial"/>
              </a:rPr>
              <a:t>TSH - serbest T4 (sT4) </a:t>
            </a:r>
          </a:p>
          <a:p>
            <a:pPr lvl="1"/>
            <a:r>
              <a:rPr lang="tr-TR" dirty="0">
                <a:latin typeface="Arial"/>
                <a:cs typeface="Arial"/>
              </a:rPr>
              <a:t>ACTH - </a:t>
            </a:r>
            <a:r>
              <a:rPr lang="tr-TR" dirty="0" err="1">
                <a:latin typeface="Arial"/>
                <a:cs typeface="Arial"/>
              </a:rPr>
              <a:t>kortizol</a:t>
            </a:r>
            <a:r>
              <a:rPr lang="tr-TR" dirty="0">
                <a:latin typeface="Arial"/>
                <a:cs typeface="Arial"/>
              </a:rPr>
              <a:t> </a:t>
            </a:r>
          </a:p>
          <a:p>
            <a:pPr lvl="1"/>
            <a:r>
              <a:rPr lang="tr-TR" dirty="0">
                <a:latin typeface="Arial"/>
                <a:cs typeface="Arial"/>
              </a:rPr>
              <a:t>BH - IGF-1 </a:t>
            </a:r>
          </a:p>
          <a:p>
            <a:pPr lvl="1"/>
            <a:r>
              <a:rPr lang="tr-TR" dirty="0">
                <a:latin typeface="Arial"/>
                <a:cs typeface="Arial"/>
              </a:rPr>
              <a:t>FSH, LH - E2 (kadında), testosteron (erkekte) </a:t>
            </a:r>
          </a:p>
          <a:p>
            <a:pPr lvl="1"/>
            <a:r>
              <a:rPr lang="tr-TR" dirty="0">
                <a:latin typeface="Arial"/>
                <a:cs typeface="Arial"/>
              </a:rPr>
              <a:t>PRL </a:t>
            </a:r>
          </a:p>
          <a:p>
            <a:pPr eaLnBrk="1" hangingPunct="1"/>
            <a:endParaRPr lang="tr-T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>
            <a:spLocks noChangeArrowheads="1"/>
          </p:cNvSpPr>
          <p:nvPr/>
        </p:nvSpPr>
        <p:spPr bwMode="auto">
          <a:xfrm>
            <a:off x="0" y="172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>
              <a:latin typeface="Times New Roman" charset="0"/>
            </a:endParaRPr>
          </a:p>
        </p:txBody>
      </p:sp>
      <p:graphicFrame>
        <p:nvGraphicFramePr>
          <p:cNvPr id="79089" name="Group 241"/>
          <p:cNvGraphicFramePr>
            <a:graphicFrameLocks noGrp="1"/>
          </p:cNvGraphicFramePr>
          <p:nvPr/>
        </p:nvGraphicFramePr>
        <p:xfrm>
          <a:off x="533400" y="1676400"/>
          <a:ext cx="8229600" cy="4075113"/>
        </p:xfrm>
        <a:graphic>
          <a:graphicData uri="http://schemas.openxmlformats.org/drawingml/2006/table">
            <a:tbl>
              <a:tblPr/>
              <a:tblGrid>
                <a:gridCol w="94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Hormon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Test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Örnekleme (dakika)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Yorum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İnsülin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tolerans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testi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Kristalize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insülin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0,05-0,15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/kg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dozunda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iv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verilir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-30, 0, 30, 60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90, 120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dakikalarda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glukoz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ölçümleri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için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alınır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Glukoz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&lt; 40 mg/dl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iken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 3 µg/L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olmalıdır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Kombine GHRH + </a:t>
                      </a:r>
                      <a:r>
                        <a:rPr lang="tr-TR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arginin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testi: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GHRH 1 µg/kg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arjinin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30 gr, 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infüze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edilir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, 120.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dakikalarda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için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alınır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Normal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yanıt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 3 µg/L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arjinin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testi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iv 30 gr, 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infüze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edilir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0, 30, 60, 120.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dakikalarda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ölçümü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için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alınır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Normal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yanıt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 3 µg/L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Glukagon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uyarı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testi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1 mg iv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0, 30, 60, 120.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dakikalarda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ölçümü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için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alınır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Normal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yanıt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BH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 3 µg/L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46" name="Rectangle 162"/>
          <p:cNvSpPr>
            <a:spLocks noChangeArrowheads="1"/>
          </p:cNvSpPr>
          <p:nvPr/>
        </p:nvSpPr>
        <p:spPr bwMode="auto">
          <a:xfrm>
            <a:off x="0" y="513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600" dirty="0" err="1" smtClean="0">
                <a:solidFill>
                  <a:srgbClr val="FF0000"/>
                </a:solidFill>
                <a:latin typeface="Arial"/>
                <a:cs typeface="Arial"/>
              </a:rPr>
              <a:t>Hipopituitarizm</a:t>
            </a:r>
            <a:r>
              <a:rPr lang="tr-TR" sz="3600" dirty="0" smtClean="0">
                <a:solidFill>
                  <a:srgbClr val="FF0000"/>
                </a:solidFill>
                <a:latin typeface="Arial"/>
                <a:cs typeface="Arial"/>
              </a:rPr>
              <a:t> tanısında uyarı testleri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3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ChangeArrowheads="1"/>
          </p:cNvSpPr>
          <p:nvPr/>
        </p:nvSpPr>
        <p:spPr bwMode="auto">
          <a:xfrm>
            <a:off x="0" y="194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>
              <a:latin typeface="Times New Roman" charset="0"/>
            </a:endParaRPr>
          </a:p>
        </p:txBody>
      </p:sp>
      <p:graphicFrame>
        <p:nvGraphicFramePr>
          <p:cNvPr id="80140" name="Group 268"/>
          <p:cNvGraphicFramePr>
            <a:graphicFrameLocks noGrp="1"/>
          </p:cNvGraphicFramePr>
          <p:nvPr/>
        </p:nvGraphicFramePr>
        <p:xfrm>
          <a:off x="457200" y="1447800"/>
          <a:ext cx="8381999" cy="4411663"/>
        </p:xfrm>
        <a:graphic>
          <a:graphicData uri="http://schemas.openxmlformats.org/drawingml/2006/table">
            <a:tbl>
              <a:tblPr/>
              <a:tblGrid>
                <a:gridCol w="76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ACTH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İnsülin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tolerans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testi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Kristalize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insülin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0,05-0,15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/kg iv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-30, 0, 60, 90. dakikalarda glukoz ve kortizol için kan alınır.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Glukoz &lt; 40 mg/dl iken kortizol &gt; 20 µg/dl veya &gt; 7 µg/dl kortizol artışı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ACTH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CRH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testi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Saat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08.00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1 µg/kg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ovin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CRH iv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0, 15, 30, 60, 90, 120.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dakikalarda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ACTH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kortizol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ölçümü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için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alınır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Normal: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Bazal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ACTH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nın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2-4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artması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veya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20-100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/ml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zirve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ACTH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değerleri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&gt; 20-25 µg/dl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zirve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kortizol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değerleri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ACTH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Metirapon testi: Geceyarısı 30 mg/kg metirapon PO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Saat 08.00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plazma 11-deoksikortizol ve kortizol ölçümü. ACTH da ölçülebilir.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kortizol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&lt; 4 µg/dl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iken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11-deoksiko</a:t>
                      </a: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tizol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&gt; 7,5 µg/dl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veya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ACTH &gt; 75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/ml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olmalıdır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0" name="Rectangle 82"/>
          <p:cNvSpPr>
            <a:spLocks noChangeArrowheads="1"/>
          </p:cNvSpPr>
          <p:nvPr/>
        </p:nvSpPr>
        <p:spPr bwMode="auto">
          <a:xfrm>
            <a:off x="0" y="4910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Hipopituitarizm</a:t>
            </a:r>
            <a: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  <a:t> tanısında uyarı testleri</a:t>
            </a:r>
            <a:br>
              <a:rPr lang="tr-TR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Santral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Diabetes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İnsipitus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"/>
                <a:cs typeface="Arial"/>
              </a:rPr>
              <a:t>A</a:t>
            </a:r>
            <a:r>
              <a:rPr lang="tr-TR" sz="2800" dirty="0" smtClean="0">
                <a:latin typeface="Arial"/>
                <a:cs typeface="Arial"/>
              </a:rPr>
              <a:t>şırı </a:t>
            </a:r>
            <a:r>
              <a:rPr lang="tr-TR" sz="2800" dirty="0">
                <a:latin typeface="Arial"/>
                <a:cs typeface="Arial"/>
              </a:rPr>
              <a:t>susama hissi ile birlikte  </a:t>
            </a:r>
            <a:r>
              <a:rPr lang="tr-TR" sz="2800" dirty="0" err="1">
                <a:latin typeface="Arial"/>
                <a:cs typeface="Arial"/>
              </a:rPr>
              <a:t>ADH’nın</a:t>
            </a:r>
            <a:r>
              <a:rPr lang="tr-TR" sz="2800" dirty="0">
                <a:latin typeface="Arial"/>
                <a:cs typeface="Arial"/>
              </a:rPr>
              <a:t> santral yetersiz salınımı </a:t>
            </a:r>
            <a:r>
              <a:rPr lang="tr-TR" sz="2800" dirty="0" smtClean="0">
                <a:latin typeface="Arial"/>
                <a:cs typeface="Arial"/>
              </a:rPr>
              <a:t>nedeniyle günlük ortalama </a:t>
            </a:r>
            <a:r>
              <a:rPr lang="tr-TR" sz="2800" dirty="0">
                <a:latin typeface="Arial"/>
                <a:cs typeface="Arial"/>
              </a:rPr>
              <a:t>8-10L veya daha fazla idrar çıkarılması olarak ifade edilebilir</a:t>
            </a:r>
            <a:r>
              <a:rPr lang="en-US" sz="28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0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Santral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Diabetes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İnsipitus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tr-TR" sz="3300" b="1" dirty="0" smtClean="0">
                <a:solidFill>
                  <a:srgbClr val="0000FF"/>
                </a:solidFill>
                <a:latin typeface="Arial"/>
                <a:cs typeface="Arial"/>
              </a:rPr>
              <a:t>Nedenleri:</a:t>
            </a:r>
          </a:p>
          <a:p>
            <a:pPr lvl="0"/>
            <a:r>
              <a:rPr lang="tr-TR" sz="3300" dirty="0" err="1" smtClean="0">
                <a:latin typeface="Arial"/>
                <a:cs typeface="Arial"/>
              </a:rPr>
              <a:t>İdiyopatik</a:t>
            </a:r>
            <a:endParaRPr lang="en-US" sz="3300" dirty="0">
              <a:latin typeface="Arial"/>
              <a:cs typeface="Arial"/>
            </a:endParaRPr>
          </a:p>
          <a:p>
            <a:pPr lvl="0"/>
            <a:r>
              <a:rPr lang="tr-TR" sz="3300" dirty="0" err="1">
                <a:latin typeface="Arial"/>
                <a:cs typeface="Arial"/>
              </a:rPr>
              <a:t>Hipotalomo-Hipofizer</a:t>
            </a:r>
            <a:r>
              <a:rPr lang="tr-TR" sz="3300" dirty="0">
                <a:latin typeface="Arial"/>
                <a:cs typeface="Arial"/>
              </a:rPr>
              <a:t> </a:t>
            </a:r>
            <a:r>
              <a:rPr lang="tr-TR" sz="3300" dirty="0" err="1">
                <a:latin typeface="Arial"/>
                <a:cs typeface="Arial"/>
              </a:rPr>
              <a:t>neoplastik</a:t>
            </a:r>
            <a:r>
              <a:rPr lang="tr-TR" sz="3300" dirty="0">
                <a:latin typeface="Arial"/>
                <a:cs typeface="Arial"/>
              </a:rPr>
              <a:t> hastalıklar </a:t>
            </a:r>
            <a:endParaRPr lang="en-US" sz="3300" dirty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Kraniofarengioma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Hamartoma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Germinoma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Pineolama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sz="3300" dirty="0" err="1">
                <a:latin typeface="Arial"/>
                <a:cs typeface="Arial"/>
              </a:rPr>
              <a:t>Hipotalomo-Hipofizer</a:t>
            </a:r>
            <a:r>
              <a:rPr lang="tr-TR" sz="3300" dirty="0">
                <a:latin typeface="Arial"/>
                <a:cs typeface="Arial"/>
              </a:rPr>
              <a:t> </a:t>
            </a:r>
            <a:r>
              <a:rPr lang="tr-TR" sz="3300" dirty="0" err="1">
                <a:latin typeface="Arial"/>
                <a:cs typeface="Arial"/>
              </a:rPr>
              <a:t>infiltratif</a:t>
            </a:r>
            <a:r>
              <a:rPr lang="tr-TR" sz="3300" dirty="0">
                <a:latin typeface="Arial"/>
                <a:cs typeface="Arial"/>
              </a:rPr>
              <a:t> ve </a:t>
            </a:r>
            <a:r>
              <a:rPr lang="tr-TR" sz="3300" dirty="0" err="1">
                <a:latin typeface="Arial"/>
                <a:cs typeface="Arial"/>
              </a:rPr>
              <a:t>infeksiyoz</a:t>
            </a:r>
            <a:r>
              <a:rPr lang="tr-TR" sz="3300" dirty="0">
                <a:latin typeface="Arial"/>
                <a:cs typeface="Arial"/>
              </a:rPr>
              <a:t> hastalıklar</a:t>
            </a:r>
            <a:endParaRPr lang="en-US" sz="3300" dirty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Histiositozis</a:t>
            </a:r>
            <a:r>
              <a:rPr lang="tr-TR" dirty="0">
                <a:latin typeface="Arial"/>
                <a:cs typeface="Arial"/>
              </a:rPr>
              <a:t> X, </a:t>
            </a:r>
            <a:r>
              <a:rPr lang="tr-TR" dirty="0" err="1">
                <a:latin typeface="Arial"/>
                <a:cs typeface="Arial"/>
              </a:rPr>
              <a:t>Sarkoidoz</a:t>
            </a:r>
            <a:r>
              <a:rPr lang="tr-TR" dirty="0">
                <a:latin typeface="Arial"/>
                <a:cs typeface="Arial"/>
              </a:rPr>
              <a:t>, Tüberküloz, Lösemi, </a:t>
            </a:r>
            <a:r>
              <a:rPr lang="tr-TR" dirty="0" err="1">
                <a:latin typeface="Arial"/>
                <a:cs typeface="Arial"/>
              </a:rPr>
              <a:t>Metastatik</a:t>
            </a:r>
            <a:r>
              <a:rPr lang="tr-TR" dirty="0">
                <a:latin typeface="Arial"/>
                <a:cs typeface="Arial"/>
              </a:rPr>
              <a:t> tümörler, </a:t>
            </a:r>
            <a:r>
              <a:rPr lang="tr-TR" dirty="0" err="1">
                <a:latin typeface="Arial"/>
                <a:cs typeface="Arial"/>
              </a:rPr>
              <a:t>Lenfositik</a:t>
            </a:r>
            <a:r>
              <a:rPr lang="tr-TR" dirty="0">
                <a:latin typeface="Arial"/>
                <a:cs typeface="Arial"/>
              </a:rPr>
              <a:t> tutulum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sz="3300" dirty="0">
                <a:latin typeface="Arial"/>
                <a:cs typeface="Arial"/>
              </a:rPr>
              <a:t>Travma (direkt ve </a:t>
            </a:r>
            <a:r>
              <a:rPr lang="tr-TR" sz="3300" dirty="0" err="1">
                <a:latin typeface="Arial"/>
                <a:cs typeface="Arial"/>
              </a:rPr>
              <a:t>künt</a:t>
            </a:r>
            <a:r>
              <a:rPr lang="tr-TR" sz="3300" dirty="0">
                <a:latin typeface="Arial"/>
                <a:cs typeface="Arial"/>
              </a:rPr>
              <a:t>)</a:t>
            </a:r>
            <a:endParaRPr lang="en-US" sz="3300" dirty="0">
              <a:latin typeface="Arial"/>
              <a:cs typeface="Arial"/>
            </a:endParaRPr>
          </a:p>
          <a:p>
            <a:pPr lvl="0"/>
            <a:r>
              <a:rPr lang="tr-TR" sz="3300" dirty="0">
                <a:latin typeface="Arial"/>
                <a:cs typeface="Arial"/>
              </a:rPr>
              <a:t>Bazı kalıtsal hastalıklar</a:t>
            </a:r>
            <a:endParaRPr lang="en-US" sz="3300" dirty="0">
              <a:latin typeface="Arial"/>
              <a:cs typeface="Arial"/>
            </a:endParaRPr>
          </a:p>
          <a:p>
            <a:pPr lvl="1"/>
            <a:r>
              <a:rPr lang="tr-TR" dirty="0" smtClean="0">
                <a:latin typeface="Arial"/>
                <a:cs typeface="Arial"/>
              </a:rPr>
              <a:t>DIDMOAD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Septo</a:t>
            </a:r>
            <a:r>
              <a:rPr lang="tr-TR" dirty="0">
                <a:latin typeface="Arial"/>
                <a:cs typeface="Arial"/>
              </a:rPr>
              <a:t>-optik </a:t>
            </a:r>
            <a:r>
              <a:rPr lang="tr-TR" dirty="0" err="1">
                <a:latin typeface="Arial"/>
                <a:cs typeface="Arial"/>
              </a:rPr>
              <a:t>displazi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Konjenital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hipopituitarizm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2" y="1633054"/>
            <a:ext cx="7026550" cy="4635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06148" y="1844277"/>
            <a:ext cx="113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Korteks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577" y="1468104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Hipotalamus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90631" y="52455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Hipofiz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30696" y="359602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Hipotalamus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16274" y="4074397"/>
            <a:ext cx="126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Hipofiz</a:t>
            </a:r>
            <a:r>
              <a:rPr lang="en-US" dirty="0" smtClean="0"/>
              <a:t> </a:t>
            </a:r>
            <a:r>
              <a:rPr lang="en-US" dirty="0" err="1" smtClean="0"/>
              <a:t>sapı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70924" y="5449956"/>
            <a:ext cx="138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Arka</a:t>
            </a:r>
            <a:r>
              <a:rPr lang="en-US" dirty="0" smtClean="0"/>
              <a:t> </a:t>
            </a:r>
            <a:r>
              <a:rPr lang="en-US" dirty="0" err="1" smtClean="0"/>
              <a:t>hipofiz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8904" y="548294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hipofiz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Santral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Diabetes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İnsipit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0000FF"/>
                </a:solidFill>
                <a:latin typeface="Arial"/>
                <a:cs typeface="Arial"/>
              </a:rPr>
              <a:t>Belirti ve bulgular:</a:t>
            </a:r>
          </a:p>
          <a:p>
            <a:r>
              <a:rPr lang="tr-TR" dirty="0" err="1">
                <a:latin typeface="Arial"/>
                <a:cs typeface="Arial"/>
              </a:rPr>
              <a:t>P</a:t>
            </a:r>
            <a:r>
              <a:rPr lang="tr-TR" dirty="0" err="1" smtClean="0">
                <a:latin typeface="Arial"/>
                <a:cs typeface="Arial"/>
              </a:rPr>
              <a:t>oliüri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ve </a:t>
            </a:r>
            <a:r>
              <a:rPr lang="tr-TR" dirty="0" err="1">
                <a:latin typeface="Arial"/>
                <a:cs typeface="Arial"/>
              </a:rPr>
              <a:t>polidipsi</a:t>
            </a:r>
            <a:r>
              <a:rPr lang="tr-TR" dirty="0">
                <a:latin typeface="Arial"/>
                <a:cs typeface="Arial"/>
              </a:rPr>
              <a:t> vardır. 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Hastaların </a:t>
            </a:r>
            <a:r>
              <a:rPr lang="tr-TR" dirty="0">
                <a:latin typeface="Arial"/>
                <a:cs typeface="Arial"/>
              </a:rPr>
              <a:t>şikayetleri ani başlangıçlıdır.  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Tablo </a:t>
            </a:r>
            <a:r>
              <a:rPr lang="tr-TR" dirty="0">
                <a:latin typeface="Arial"/>
                <a:cs typeface="Arial"/>
              </a:rPr>
              <a:t>oldukça değişkendir. 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 smtClean="0">
                <a:latin typeface="Arial"/>
                <a:cs typeface="Arial"/>
              </a:rPr>
              <a:t>Bilinci </a:t>
            </a:r>
            <a:r>
              <a:rPr lang="tr-TR" dirty="0">
                <a:latin typeface="Arial"/>
                <a:cs typeface="Arial"/>
              </a:rPr>
              <a:t>açık ve oral alımı yeterli olan hastalar sadece </a:t>
            </a:r>
            <a:r>
              <a:rPr lang="tr-TR" dirty="0" err="1">
                <a:latin typeface="Arial"/>
                <a:cs typeface="Arial"/>
              </a:rPr>
              <a:t>poliüri</a:t>
            </a:r>
            <a:r>
              <a:rPr lang="tr-TR" dirty="0">
                <a:latin typeface="Arial"/>
                <a:cs typeface="Arial"/>
              </a:rPr>
              <a:t> ve </a:t>
            </a:r>
            <a:r>
              <a:rPr lang="tr-TR" dirty="0" err="1">
                <a:latin typeface="Arial"/>
                <a:cs typeface="Arial"/>
              </a:rPr>
              <a:t>polidipsi</a:t>
            </a:r>
            <a:r>
              <a:rPr lang="tr-TR" dirty="0">
                <a:latin typeface="Arial"/>
                <a:cs typeface="Arial"/>
              </a:rPr>
              <a:t> şikayeti ile </a:t>
            </a:r>
            <a:r>
              <a:rPr lang="tr-TR" dirty="0" smtClean="0">
                <a:latin typeface="Arial"/>
                <a:cs typeface="Arial"/>
              </a:rPr>
              <a:t>gelirken</a:t>
            </a:r>
          </a:p>
          <a:p>
            <a:pPr lvl="1"/>
            <a:r>
              <a:rPr lang="tr-TR" dirty="0">
                <a:latin typeface="Arial"/>
                <a:cs typeface="Arial"/>
              </a:rPr>
              <a:t>İ</a:t>
            </a:r>
            <a:r>
              <a:rPr lang="tr-TR" dirty="0" smtClean="0">
                <a:latin typeface="Arial"/>
                <a:cs typeface="Arial"/>
              </a:rPr>
              <a:t>drar </a:t>
            </a:r>
            <a:r>
              <a:rPr lang="tr-TR" dirty="0">
                <a:latin typeface="Arial"/>
                <a:cs typeface="Arial"/>
              </a:rPr>
              <a:t>miktarını oral alımla karşılayamayan hastalar ciddi elektrolit bozuklukları ile hastaneye başvurabilirler.  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Hastalarda </a:t>
            </a:r>
            <a:r>
              <a:rPr lang="tr-TR" dirty="0">
                <a:latin typeface="Arial"/>
                <a:cs typeface="Arial"/>
              </a:rPr>
              <a:t>tipik olarak soğuk su içme isteği ön plandadır.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Santral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Diabetes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İnsipitus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0000FF"/>
                </a:solidFill>
                <a:latin typeface="Arial"/>
                <a:cs typeface="Arial"/>
              </a:rPr>
              <a:t>Laboratuvar</a:t>
            </a:r>
            <a:r>
              <a:rPr lang="en-US" sz="4400" b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r>
              <a:rPr lang="tr-TR" sz="4200" dirty="0">
                <a:latin typeface="Arial"/>
                <a:cs typeface="Arial"/>
              </a:rPr>
              <a:t>İ</a:t>
            </a:r>
            <a:r>
              <a:rPr lang="tr-TR" sz="4200" dirty="0" smtClean="0">
                <a:latin typeface="Arial"/>
                <a:cs typeface="Arial"/>
              </a:rPr>
              <a:t>drar </a:t>
            </a:r>
            <a:r>
              <a:rPr lang="tr-TR" sz="4200" dirty="0" err="1">
                <a:latin typeface="Arial"/>
                <a:cs typeface="Arial"/>
              </a:rPr>
              <a:t>dansitesi</a:t>
            </a:r>
            <a:r>
              <a:rPr lang="tr-TR" sz="4200" dirty="0">
                <a:latin typeface="Arial"/>
                <a:cs typeface="Arial"/>
              </a:rPr>
              <a:t> ve </a:t>
            </a:r>
            <a:r>
              <a:rPr lang="tr-TR" sz="4200" dirty="0" err="1">
                <a:latin typeface="Arial"/>
                <a:cs typeface="Arial"/>
              </a:rPr>
              <a:t>osmolaritesi</a:t>
            </a:r>
            <a:r>
              <a:rPr lang="tr-TR" sz="4200" dirty="0">
                <a:latin typeface="Arial"/>
                <a:cs typeface="Arial"/>
              </a:rPr>
              <a:t> azalmıştır </a:t>
            </a:r>
            <a:endParaRPr lang="tr-TR" sz="4200" dirty="0" smtClean="0">
              <a:latin typeface="Arial"/>
              <a:cs typeface="Arial"/>
            </a:endParaRPr>
          </a:p>
          <a:p>
            <a:pPr lvl="1"/>
            <a:r>
              <a:rPr lang="tr-TR" sz="3800" dirty="0">
                <a:latin typeface="Arial"/>
                <a:cs typeface="Arial"/>
              </a:rPr>
              <a:t>C</a:t>
            </a:r>
            <a:r>
              <a:rPr lang="tr-TR" sz="3800" dirty="0" smtClean="0">
                <a:latin typeface="Arial"/>
                <a:cs typeface="Arial"/>
              </a:rPr>
              <a:t>iddi </a:t>
            </a:r>
            <a:r>
              <a:rPr lang="tr-TR" sz="3800" dirty="0">
                <a:latin typeface="Arial"/>
                <a:cs typeface="Arial"/>
              </a:rPr>
              <a:t>vakalarda </a:t>
            </a:r>
            <a:r>
              <a:rPr lang="tr-TR" sz="3800" dirty="0" err="1" smtClean="0">
                <a:latin typeface="Arial"/>
                <a:cs typeface="Arial"/>
              </a:rPr>
              <a:t>dansite</a:t>
            </a:r>
            <a:r>
              <a:rPr lang="tr-TR" sz="3800" dirty="0" smtClean="0">
                <a:latin typeface="Arial"/>
                <a:cs typeface="Arial"/>
              </a:rPr>
              <a:t> &lt;</a:t>
            </a:r>
            <a:r>
              <a:rPr lang="tr-TR" sz="3800" dirty="0">
                <a:latin typeface="Arial"/>
                <a:cs typeface="Arial"/>
              </a:rPr>
              <a:t>1005, </a:t>
            </a:r>
            <a:r>
              <a:rPr lang="tr-TR" sz="3800" dirty="0" err="1" smtClean="0">
                <a:latin typeface="Arial"/>
                <a:cs typeface="Arial"/>
              </a:rPr>
              <a:t>osm</a:t>
            </a:r>
            <a:r>
              <a:rPr lang="tr-TR" sz="3800" dirty="0" smtClean="0">
                <a:latin typeface="Arial"/>
                <a:cs typeface="Arial"/>
              </a:rPr>
              <a:t> &lt;</a:t>
            </a:r>
            <a:r>
              <a:rPr lang="tr-TR" sz="3800" dirty="0">
                <a:latin typeface="Arial"/>
                <a:cs typeface="Arial"/>
              </a:rPr>
              <a:t>290mmol/</a:t>
            </a:r>
            <a:r>
              <a:rPr lang="tr-TR" sz="3800" dirty="0" smtClean="0">
                <a:latin typeface="Arial"/>
                <a:cs typeface="Arial"/>
              </a:rPr>
              <a:t>kg</a:t>
            </a:r>
          </a:p>
          <a:p>
            <a:r>
              <a:rPr lang="tr-TR" sz="4200" dirty="0">
                <a:latin typeface="Arial"/>
                <a:cs typeface="Arial"/>
              </a:rPr>
              <a:t>S</a:t>
            </a:r>
            <a:r>
              <a:rPr lang="tr-TR" sz="4200" dirty="0" smtClean="0">
                <a:latin typeface="Arial"/>
                <a:cs typeface="Arial"/>
              </a:rPr>
              <a:t>ıvı </a:t>
            </a:r>
            <a:r>
              <a:rPr lang="tr-TR" sz="4200" dirty="0">
                <a:latin typeface="Arial"/>
                <a:cs typeface="Arial"/>
              </a:rPr>
              <a:t>açığını yerine koyamayan </a:t>
            </a:r>
            <a:r>
              <a:rPr lang="tr-TR" sz="4200" dirty="0" smtClean="0">
                <a:latin typeface="Arial"/>
                <a:cs typeface="Arial"/>
              </a:rPr>
              <a:t>hastalarda </a:t>
            </a:r>
            <a:r>
              <a:rPr lang="tr-TR" sz="4200" dirty="0">
                <a:latin typeface="Arial"/>
                <a:cs typeface="Arial"/>
              </a:rPr>
              <a:t>serum </a:t>
            </a:r>
            <a:r>
              <a:rPr lang="tr-TR" sz="4200" dirty="0" err="1" smtClean="0">
                <a:latin typeface="Arial"/>
                <a:cs typeface="Arial"/>
              </a:rPr>
              <a:t>osmolaritesi</a:t>
            </a:r>
            <a:r>
              <a:rPr lang="tr-TR" sz="4200" dirty="0">
                <a:latin typeface="Arial"/>
                <a:cs typeface="Arial"/>
              </a:rPr>
              <a:t> </a:t>
            </a:r>
            <a:r>
              <a:rPr lang="tr-TR" sz="4200" dirty="0" smtClean="0">
                <a:latin typeface="Arial"/>
                <a:cs typeface="Arial"/>
              </a:rPr>
              <a:t>ve </a:t>
            </a:r>
            <a:r>
              <a:rPr lang="tr-TR" sz="4200" dirty="0">
                <a:latin typeface="Arial"/>
                <a:cs typeface="Arial"/>
              </a:rPr>
              <a:t>serum </a:t>
            </a:r>
            <a:r>
              <a:rPr lang="tr-TR" sz="4200" dirty="0" smtClean="0">
                <a:latin typeface="Arial"/>
                <a:cs typeface="Arial"/>
              </a:rPr>
              <a:t>sodyumu </a:t>
            </a:r>
            <a:r>
              <a:rPr lang="tr-TR" sz="4200" dirty="0">
                <a:latin typeface="Arial"/>
                <a:cs typeface="Arial"/>
              </a:rPr>
              <a:t>artmış olarak </a:t>
            </a:r>
            <a:r>
              <a:rPr lang="tr-TR" sz="4200" dirty="0" smtClean="0">
                <a:latin typeface="Arial"/>
                <a:cs typeface="Arial"/>
              </a:rPr>
              <a:t>bulunur.</a:t>
            </a:r>
          </a:p>
          <a:p>
            <a:pPr lvl="1"/>
            <a:r>
              <a:rPr lang="tr-TR" sz="4000" dirty="0" smtClean="0">
                <a:latin typeface="Arial"/>
                <a:cs typeface="Arial"/>
              </a:rPr>
              <a:t>Serum </a:t>
            </a:r>
            <a:r>
              <a:rPr lang="tr-TR" sz="4000" dirty="0" err="1">
                <a:latin typeface="Arial"/>
                <a:cs typeface="Arial"/>
              </a:rPr>
              <a:t>osmolaritesi</a:t>
            </a:r>
            <a:r>
              <a:rPr lang="tr-TR" sz="4000" dirty="0">
                <a:latin typeface="Arial"/>
                <a:cs typeface="Arial"/>
              </a:rPr>
              <a:t> &gt;290 </a:t>
            </a:r>
            <a:r>
              <a:rPr lang="tr-TR" sz="4000" dirty="0" err="1">
                <a:latin typeface="Arial"/>
                <a:cs typeface="Arial"/>
              </a:rPr>
              <a:t>mosm</a:t>
            </a:r>
            <a:r>
              <a:rPr lang="tr-TR" sz="4000" dirty="0">
                <a:latin typeface="Arial"/>
                <a:cs typeface="Arial"/>
              </a:rPr>
              <a:t>/</a:t>
            </a:r>
            <a:r>
              <a:rPr lang="tr-TR" sz="4000" dirty="0" smtClean="0">
                <a:latin typeface="Arial"/>
                <a:cs typeface="Arial"/>
              </a:rPr>
              <a:t>kg ve </a:t>
            </a:r>
            <a:r>
              <a:rPr lang="tr-TR" sz="4000" dirty="0" err="1" smtClean="0">
                <a:latin typeface="Arial"/>
                <a:cs typeface="Arial"/>
              </a:rPr>
              <a:t>Na</a:t>
            </a:r>
            <a:r>
              <a:rPr lang="tr-TR" sz="4000" dirty="0" smtClean="0">
                <a:latin typeface="Arial"/>
                <a:cs typeface="Arial"/>
              </a:rPr>
              <a:t> &gt;</a:t>
            </a:r>
            <a:r>
              <a:rPr lang="tr-TR" sz="4000" dirty="0">
                <a:latin typeface="Arial"/>
                <a:cs typeface="Arial"/>
              </a:rPr>
              <a:t>145 </a:t>
            </a:r>
            <a:r>
              <a:rPr lang="tr-TR" sz="4000" dirty="0" err="1">
                <a:latin typeface="Arial"/>
                <a:cs typeface="Arial"/>
              </a:rPr>
              <a:t>mEg</a:t>
            </a:r>
            <a:r>
              <a:rPr lang="tr-TR" sz="4000" dirty="0">
                <a:latin typeface="Arial"/>
                <a:cs typeface="Arial"/>
              </a:rPr>
              <a:t>/L</a:t>
            </a:r>
            <a:endParaRPr lang="tr-TR" sz="3800" dirty="0" smtClean="0">
              <a:latin typeface="Arial"/>
              <a:cs typeface="Arial"/>
            </a:endParaRPr>
          </a:p>
          <a:p>
            <a:r>
              <a:rPr lang="tr-TR" sz="4200" dirty="0">
                <a:latin typeface="Arial"/>
                <a:cs typeface="Arial"/>
              </a:rPr>
              <a:t>S</a:t>
            </a:r>
            <a:r>
              <a:rPr lang="tr-TR" sz="4200" dirty="0" smtClean="0">
                <a:latin typeface="Arial"/>
                <a:cs typeface="Arial"/>
              </a:rPr>
              <a:t>erum </a:t>
            </a:r>
            <a:r>
              <a:rPr lang="tr-TR" sz="4200" dirty="0">
                <a:latin typeface="Arial"/>
                <a:cs typeface="Arial"/>
              </a:rPr>
              <a:t>ADH ölçümü rutin olarak önerilmez. </a:t>
            </a:r>
            <a:endParaRPr lang="tr-TR" sz="4200" dirty="0" smtClean="0">
              <a:latin typeface="Arial"/>
              <a:cs typeface="Arial"/>
            </a:endParaRPr>
          </a:p>
          <a:p>
            <a:r>
              <a:rPr lang="tr-TR" sz="4200" dirty="0" smtClean="0">
                <a:latin typeface="Arial"/>
                <a:cs typeface="Arial"/>
              </a:rPr>
              <a:t>Tanı </a:t>
            </a:r>
            <a:r>
              <a:rPr lang="tr-TR" sz="4200" dirty="0">
                <a:latin typeface="Arial"/>
                <a:cs typeface="Arial"/>
              </a:rPr>
              <a:t>için klinik olarak </a:t>
            </a:r>
            <a:r>
              <a:rPr lang="tr-TR" sz="4200" dirty="0" err="1">
                <a:latin typeface="Arial"/>
                <a:cs typeface="Arial"/>
              </a:rPr>
              <a:t>şüphenilen</a:t>
            </a:r>
            <a:r>
              <a:rPr lang="tr-TR" sz="4200" dirty="0">
                <a:latin typeface="Arial"/>
                <a:cs typeface="Arial"/>
              </a:rPr>
              <a:t> hastalara sıvı kısıtlama testi yapılır. </a:t>
            </a:r>
            <a:endParaRPr lang="tr-TR" sz="4200" dirty="0" smtClean="0">
              <a:latin typeface="Arial"/>
              <a:cs typeface="Arial"/>
            </a:endParaRPr>
          </a:p>
          <a:p>
            <a:r>
              <a:rPr lang="tr-TR" sz="4200" dirty="0" smtClean="0">
                <a:latin typeface="Arial"/>
                <a:cs typeface="Arial"/>
              </a:rPr>
              <a:t>Ailesel </a:t>
            </a:r>
            <a:r>
              <a:rPr lang="tr-TR" sz="4200" dirty="0">
                <a:latin typeface="Arial"/>
                <a:cs typeface="Arial"/>
              </a:rPr>
              <a:t>olgularda veya </a:t>
            </a:r>
            <a:r>
              <a:rPr lang="tr-TR" sz="4200" dirty="0" err="1">
                <a:latin typeface="Arial"/>
                <a:cs typeface="Arial"/>
              </a:rPr>
              <a:t>infiltratif</a:t>
            </a:r>
            <a:r>
              <a:rPr lang="tr-TR" sz="4200" dirty="0">
                <a:latin typeface="Arial"/>
                <a:cs typeface="Arial"/>
              </a:rPr>
              <a:t> hastalıklardan </a:t>
            </a:r>
            <a:r>
              <a:rPr lang="tr-TR" sz="4200" dirty="0" err="1">
                <a:latin typeface="Arial"/>
                <a:cs typeface="Arial"/>
              </a:rPr>
              <a:t>şüphenilen</a:t>
            </a:r>
            <a:r>
              <a:rPr lang="tr-TR" sz="4200" dirty="0">
                <a:latin typeface="Arial"/>
                <a:cs typeface="Arial"/>
              </a:rPr>
              <a:t> durumlarda hipofiz </a:t>
            </a:r>
            <a:r>
              <a:rPr lang="tr-TR" sz="4200" dirty="0" err="1">
                <a:latin typeface="Arial"/>
                <a:cs typeface="Arial"/>
              </a:rPr>
              <a:t>MRG’si</a:t>
            </a:r>
            <a:r>
              <a:rPr lang="tr-TR" sz="4200" dirty="0">
                <a:latin typeface="Arial"/>
                <a:cs typeface="Arial"/>
              </a:rPr>
              <a:t> çekilebilir. </a:t>
            </a:r>
            <a:endParaRPr lang="tr-TR" sz="4200" dirty="0" smtClean="0">
              <a:latin typeface="Arial"/>
              <a:cs typeface="Arial"/>
            </a:endParaRPr>
          </a:p>
          <a:p>
            <a:pPr lvl="1"/>
            <a:r>
              <a:rPr lang="tr-TR" sz="4200" dirty="0">
                <a:latin typeface="Arial"/>
                <a:cs typeface="Arial"/>
              </a:rPr>
              <a:t>T</a:t>
            </a:r>
            <a:r>
              <a:rPr lang="tr-TR" sz="4200" dirty="0" smtClean="0">
                <a:latin typeface="Arial"/>
                <a:cs typeface="Arial"/>
              </a:rPr>
              <a:t>ipik </a:t>
            </a:r>
            <a:r>
              <a:rPr lang="tr-TR" sz="4200" dirty="0">
                <a:latin typeface="Arial"/>
                <a:cs typeface="Arial"/>
              </a:rPr>
              <a:t>olarak T1 ağırlıklı görüntülerde </a:t>
            </a:r>
            <a:r>
              <a:rPr lang="tr-TR" sz="4200" dirty="0" err="1">
                <a:latin typeface="Arial"/>
                <a:cs typeface="Arial"/>
              </a:rPr>
              <a:t>nörohipofize</a:t>
            </a:r>
            <a:r>
              <a:rPr lang="tr-TR" sz="4200" dirty="0">
                <a:latin typeface="Arial"/>
                <a:cs typeface="Arial"/>
              </a:rPr>
              <a:t> ait parlak görüntünün olmadığı gözlenir.</a:t>
            </a:r>
            <a:endParaRPr lang="en-US" sz="4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latin typeface="Arial"/>
                <a:cs typeface="Arial"/>
              </a:rPr>
              <a:t>Hipofiz</a:t>
            </a:r>
            <a:r>
              <a:rPr lang="en-US" sz="2200" dirty="0" smtClean="0">
                <a:latin typeface="Arial"/>
                <a:cs typeface="Arial"/>
              </a:rPr>
              <a:t> MR:</a:t>
            </a:r>
            <a:r>
              <a:rPr lang="tr-TR" sz="2200" dirty="0" smtClean="0">
                <a:latin typeface="Arial"/>
                <a:cs typeface="Arial"/>
              </a:rPr>
              <a:t>T1 </a:t>
            </a:r>
            <a:r>
              <a:rPr lang="tr-TR" sz="2200" dirty="0">
                <a:latin typeface="Arial"/>
                <a:cs typeface="Arial"/>
              </a:rPr>
              <a:t>ağırlıklı görüntülerde </a:t>
            </a:r>
            <a:r>
              <a:rPr lang="tr-TR" sz="2200" dirty="0" err="1">
                <a:latin typeface="Arial"/>
                <a:cs typeface="Arial"/>
              </a:rPr>
              <a:t>nörohipofize</a:t>
            </a:r>
            <a:r>
              <a:rPr lang="tr-TR" sz="2200" dirty="0">
                <a:latin typeface="Arial"/>
                <a:cs typeface="Arial"/>
              </a:rPr>
              <a:t> </a:t>
            </a:r>
            <a:r>
              <a:rPr lang="tr-TR" sz="2200" dirty="0" smtClean="0">
                <a:latin typeface="Arial"/>
                <a:cs typeface="Arial"/>
              </a:rPr>
              <a:t>ait görünüm 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76" y="1568901"/>
            <a:ext cx="5067300" cy="506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3223"/>
            <a:ext cx="3225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Ayrıcı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70334"/>
              </p:ext>
            </p:extLst>
          </p:nvPr>
        </p:nvGraphicFramePr>
        <p:xfrm>
          <a:off x="200777" y="1740649"/>
          <a:ext cx="8541177" cy="262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Document" r:id="rId3" imgW="5626100" imgH="1727200" progId="Word.Document.12">
                  <p:link updateAutomatic="1"/>
                </p:oleObj>
              </mc:Choice>
              <mc:Fallback>
                <p:oleObj name="Document" r:id="rId3" imgW="5626100" imgH="1727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77" y="1740649"/>
                        <a:ext cx="8541177" cy="262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Hipofiz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Adenomları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Arial"/>
                <a:cs typeface="Arial"/>
              </a:rPr>
              <a:t>Mikroadenom</a:t>
            </a:r>
            <a:r>
              <a:rPr lang="tr-TR" sz="2800" dirty="0" smtClean="0">
                <a:latin typeface="Arial"/>
                <a:cs typeface="Arial"/>
              </a:rPr>
              <a:t> (&lt;1 cm), </a:t>
            </a:r>
            <a:r>
              <a:rPr lang="tr-TR" sz="2800" dirty="0" err="1" smtClean="0">
                <a:latin typeface="Arial"/>
                <a:cs typeface="Arial"/>
              </a:rPr>
              <a:t>Makroadenom</a:t>
            </a:r>
            <a:r>
              <a:rPr lang="tr-TR" sz="2800" dirty="0" smtClean="0">
                <a:latin typeface="Arial"/>
                <a:cs typeface="Arial"/>
              </a:rPr>
              <a:t> (≥1 cm)</a:t>
            </a:r>
          </a:p>
          <a:p>
            <a:r>
              <a:rPr lang="tr-TR" sz="2800" dirty="0" err="1" smtClean="0">
                <a:latin typeface="Arial"/>
                <a:cs typeface="Arial"/>
              </a:rPr>
              <a:t>Benigndir</a:t>
            </a:r>
            <a:endParaRPr lang="tr-TR" sz="2800" dirty="0" smtClean="0">
              <a:latin typeface="Arial"/>
              <a:cs typeface="Arial"/>
            </a:endParaRPr>
          </a:p>
          <a:p>
            <a:r>
              <a:rPr lang="tr-TR" sz="2800" dirty="0" smtClean="0">
                <a:latin typeface="Arial"/>
                <a:cs typeface="Arial"/>
              </a:rPr>
              <a:t>Hormon </a:t>
            </a:r>
            <a:r>
              <a:rPr lang="tr-TR" sz="2800" dirty="0" err="1" smtClean="0">
                <a:latin typeface="Arial"/>
                <a:cs typeface="Arial"/>
              </a:rPr>
              <a:t>hipersekresyonu</a:t>
            </a:r>
            <a:r>
              <a:rPr lang="tr-TR" sz="2800" dirty="0" smtClean="0">
                <a:latin typeface="Arial"/>
                <a:cs typeface="Arial"/>
              </a:rPr>
              <a:t> yapabilirler.</a:t>
            </a:r>
          </a:p>
          <a:p>
            <a:r>
              <a:rPr lang="tr-TR" sz="2800" dirty="0" smtClean="0">
                <a:latin typeface="Arial"/>
                <a:cs typeface="Arial"/>
              </a:rPr>
              <a:t>Bası belirtilerine yol açabilirler.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2" y="3612512"/>
            <a:ext cx="8227601" cy="32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4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Bası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Belirtileri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r-TR" dirty="0">
                <a:latin typeface="Arial"/>
                <a:cs typeface="Arial"/>
              </a:rPr>
              <a:t>Baş ağrısı,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dirty="0">
                <a:latin typeface="Arial"/>
                <a:cs typeface="Arial"/>
              </a:rPr>
              <a:t>Görme alanı kaybı (özellikle </a:t>
            </a:r>
            <a:r>
              <a:rPr lang="tr-TR" dirty="0" err="1">
                <a:latin typeface="Arial"/>
                <a:cs typeface="Arial"/>
              </a:rPr>
              <a:t>periferik</a:t>
            </a:r>
            <a:r>
              <a:rPr lang="tr-TR" dirty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dirty="0">
                <a:latin typeface="Arial"/>
                <a:cs typeface="Arial"/>
              </a:rPr>
              <a:t>Bulantı , kusma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dirty="0" err="1">
                <a:latin typeface="Arial"/>
                <a:cs typeface="Arial"/>
              </a:rPr>
              <a:t>Hipofizer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hipofonksiyon</a:t>
            </a:r>
            <a:r>
              <a:rPr lang="tr-TR" dirty="0">
                <a:latin typeface="Arial"/>
                <a:cs typeface="Arial"/>
              </a:rPr>
              <a:t> semptomları ve bulguları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Yorgunluk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Oligomenore</a:t>
            </a:r>
            <a:r>
              <a:rPr lang="tr-TR" dirty="0">
                <a:latin typeface="Arial"/>
                <a:cs typeface="Arial"/>
              </a:rPr>
              <a:t> veya </a:t>
            </a:r>
            <a:r>
              <a:rPr lang="tr-TR" dirty="0" err="1">
                <a:latin typeface="Arial"/>
                <a:cs typeface="Arial"/>
              </a:rPr>
              <a:t>amenore</a:t>
            </a:r>
            <a:r>
              <a:rPr lang="tr-TR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Vücut  kıllarında dökülme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Cinsel fonksiyon kusuru ve </a:t>
            </a:r>
            <a:r>
              <a:rPr lang="tr-TR" dirty="0" err="1">
                <a:latin typeface="Arial"/>
                <a:cs typeface="Arial"/>
              </a:rPr>
              <a:t>infertilite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Pollakiüri</a:t>
            </a:r>
            <a:r>
              <a:rPr lang="tr-TR" dirty="0">
                <a:latin typeface="Arial"/>
                <a:cs typeface="Arial"/>
              </a:rPr>
              <a:t> ve </a:t>
            </a:r>
            <a:r>
              <a:rPr lang="tr-TR" dirty="0" err="1">
                <a:latin typeface="Arial"/>
                <a:cs typeface="Arial"/>
              </a:rPr>
              <a:t>poliüri</a:t>
            </a:r>
            <a:r>
              <a:rPr lang="tr-TR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İstemsiz kilo kaybı veya kilo artışı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İnvazyon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Belirtileri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 err="1">
                <a:latin typeface="Arial"/>
                <a:cs typeface="Arial"/>
              </a:rPr>
              <a:t>Hipotalamus’a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olursa</a:t>
            </a:r>
          </a:p>
          <a:p>
            <a:pPr lvl="1"/>
            <a:r>
              <a:rPr lang="tr-TR" dirty="0" smtClean="0">
                <a:latin typeface="Arial"/>
                <a:cs typeface="Arial"/>
              </a:rPr>
              <a:t>Baş </a:t>
            </a:r>
            <a:r>
              <a:rPr lang="tr-TR" dirty="0">
                <a:latin typeface="Arial"/>
                <a:cs typeface="Arial"/>
              </a:rPr>
              <a:t>ağrısı, kırmızı  görme kaybı , görme kaybı, susamanın kaybı, ısı regülasyon bozukluğu, iştah bozuklukları, </a:t>
            </a:r>
            <a:r>
              <a:rPr lang="tr-TR" dirty="0" err="1">
                <a:latin typeface="Arial"/>
                <a:cs typeface="Arial"/>
              </a:rPr>
              <a:t>diabetes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insipidus</a:t>
            </a:r>
            <a:r>
              <a:rPr lang="tr-TR" dirty="0">
                <a:latin typeface="Arial"/>
                <a:cs typeface="Arial"/>
              </a:rPr>
              <a:t>, uyku ve davranış bozuklukları, otonom sinir sistemi bozuklukları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dirty="0" err="1">
                <a:latin typeface="Arial"/>
                <a:cs typeface="Arial"/>
              </a:rPr>
              <a:t>Kavernöz</a:t>
            </a:r>
            <a:r>
              <a:rPr lang="tr-TR" dirty="0">
                <a:latin typeface="Arial"/>
                <a:cs typeface="Arial"/>
              </a:rPr>
              <a:t> sinüse </a:t>
            </a:r>
            <a:r>
              <a:rPr lang="tr-TR" dirty="0" smtClean="0">
                <a:latin typeface="Arial"/>
                <a:cs typeface="Arial"/>
              </a:rPr>
              <a:t>olursa </a:t>
            </a:r>
          </a:p>
          <a:p>
            <a:pPr lvl="1"/>
            <a:r>
              <a:rPr lang="tr-TR" dirty="0" smtClean="0">
                <a:latin typeface="Arial"/>
                <a:cs typeface="Arial"/>
              </a:rPr>
              <a:t>3.4</a:t>
            </a:r>
            <a:r>
              <a:rPr lang="tr-TR" dirty="0">
                <a:latin typeface="Arial"/>
                <a:cs typeface="Arial"/>
              </a:rPr>
              <a:t>.ve 6. Sinir paralizilerine bağlı </a:t>
            </a:r>
            <a:r>
              <a:rPr lang="tr-TR" dirty="0" err="1">
                <a:latin typeface="Arial"/>
                <a:cs typeface="Arial"/>
              </a:rPr>
              <a:t>strabismus</a:t>
            </a:r>
            <a:r>
              <a:rPr lang="tr-TR" dirty="0">
                <a:latin typeface="Arial"/>
                <a:cs typeface="Arial"/>
              </a:rPr>
              <a:t> ve </a:t>
            </a:r>
            <a:r>
              <a:rPr lang="tr-TR" dirty="0" err="1">
                <a:latin typeface="Arial"/>
                <a:cs typeface="Arial"/>
              </a:rPr>
              <a:t>oftalmopleji</a:t>
            </a:r>
            <a:r>
              <a:rPr lang="tr-TR" dirty="0">
                <a:latin typeface="Arial"/>
                <a:cs typeface="Arial"/>
              </a:rPr>
              <a:t> ; 3.sinir felcine bağlı </a:t>
            </a:r>
            <a:r>
              <a:rPr lang="tr-TR" dirty="0" err="1">
                <a:latin typeface="Arial"/>
                <a:cs typeface="Arial"/>
              </a:rPr>
              <a:t>diplopi</a:t>
            </a:r>
            <a:r>
              <a:rPr lang="tr-TR" dirty="0">
                <a:latin typeface="Arial"/>
                <a:cs typeface="Arial"/>
              </a:rPr>
              <a:t> ve </a:t>
            </a:r>
            <a:r>
              <a:rPr lang="tr-TR" dirty="0" err="1">
                <a:latin typeface="Arial"/>
                <a:cs typeface="Arial"/>
              </a:rPr>
              <a:t>pitozis</a:t>
            </a:r>
            <a:r>
              <a:rPr lang="tr-TR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tr-TR" dirty="0" err="1">
                <a:latin typeface="Arial"/>
                <a:cs typeface="Arial"/>
              </a:rPr>
              <a:t>Frontal</a:t>
            </a:r>
            <a:r>
              <a:rPr lang="tr-TR" dirty="0">
                <a:latin typeface="Arial"/>
                <a:cs typeface="Arial"/>
              </a:rPr>
              <a:t> loba </a:t>
            </a:r>
            <a:r>
              <a:rPr lang="tr-TR" dirty="0" smtClean="0">
                <a:latin typeface="Arial"/>
                <a:cs typeface="Arial"/>
              </a:rPr>
              <a:t>olursa</a:t>
            </a:r>
          </a:p>
          <a:p>
            <a:pPr lvl="1"/>
            <a:r>
              <a:rPr lang="tr-TR" dirty="0">
                <a:latin typeface="Arial"/>
                <a:cs typeface="Arial"/>
              </a:rPr>
              <a:t>K</a:t>
            </a:r>
            <a:r>
              <a:rPr lang="tr-TR" dirty="0" smtClean="0">
                <a:latin typeface="Arial"/>
                <a:cs typeface="Arial"/>
              </a:rPr>
              <a:t>işilik </a:t>
            </a:r>
            <a:r>
              <a:rPr lang="tr-TR" dirty="0">
                <a:latin typeface="Arial"/>
                <a:cs typeface="Arial"/>
              </a:rPr>
              <a:t>değişiklikleri, </a:t>
            </a:r>
            <a:r>
              <a:rPr lang="tr-TR" dirty="0" err="1">
                <a:latin typeface="Arial"/>
                <a:cs typeface="Arial"/>
              </a:rPr>
              <a:t>anosmi</a:t>
            </a:r>
            <a:r>
              <a:rPr lang="tr-TR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7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İnvazyon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Belirtileri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 smtClean="0">
                <a:latin typeface="Arial"/>
                <a:cs typeface="Arial"/>
              </a:rPr>
              <a:t>Duramatere</a:t>
            </a:r>
            <a:r>
              <a:rPr lang="tr-TR" dirty="0" smtClean="0">
                <a:latin typeface="Arial"/>
                <a:cs typeface="Arial"/>
              </a:rPr>
              <a:t> bası ve </a:t>
            </a:r>
            <a:r>
              <a:rPr lang="tr-TR" dirty="0" err="1" smtClean="0">
                <a:latin typeface="Arial"/>
                <a:cs typeface="Arial"/>
              </a:rPr>
              <a:t>invazyon</a:t>
            </a:r>
            <a:r>
              <a:rPr lang="tr-TR" dirty="0" smtClean="0">
                <a:latin typeface="Arial"/>
                <a:cs typeface="Arial"/>
              </a:rPr>
              <a:t> varsa </a:t>
            </a:r>
          </a:p>
          <a:p>
            <a:pPr lvl="1"/>
            <a:r>
              <a:rPr lang="tr-TR" dirty="0" err="1" smtClean="0">
                <a:latin typeface="Arial"/>
                <a:cs typeface="Arial"/>
              </a:rPr>
              <a:t>Başağrısı</a:t>
            </a:r>
            <a:r>
              <a:rPr lang="tr-TR" dirty="0" smtClean="0">
                <a:latin typeface="Arial"/>
                <a:cs typeface="Arial"/>
              </a:rPr>
              <a:t>, Beyin Omurilik </a:t>
            </a:r>
            <a:r>
              <a:rPr lang="tr-TR" dirty="0" err="1" smtClean="0">
                <a:latin typeface="Arial"/>
                <a:cs typeface="Arial"/>
              </a:rPr>
              <a:t>Sıvısı’nın</a:t>
            </a:r>
            <a:r>
              <a:rPr lang="tr-TR" dirty="0" smtClean="0">
                <a:latin typeface="Arial"/>
                <a:cs typeface="Arial"/>
              </a:rPr>
              <a:t>  (BOS) </a:t>
            </a:r>
            <a:r>
              <a:rPr lang="tr-TR" dirty="0" err="1" smtClean="0">
                <a:latin typeface="Arial"/>
                <a:cs typeface="Arial"/>
              </a:rPr>
              <a:t>sirkulasyonuna</a:t>
            </a:r>
            <a:r>
              <a:rPr lang="tr-TR" dirty="0" smtClean="0">
                <a:latin typeface="Arial"/>
                <a:cs typeface="Arial"/>
              </a:rPr>
              <a:t> engel olursa hidrosefali</a:t>
            </a:r>
            <a:endParaRPr lang="en-US" dirty="0" smtClean="0">
              <a:latin typeface="Arial"/>
              <a:cs typeface="Arial"/>
            </a:endParaRPr>
          </a:p>
          <a:p>
            <a:pPr lvl="0"/>
            <a:r>
              <a:rPr lang="tr-TR" dirty="0" err="1" smtClean="0">
                <a:latin typeface="Arial"/>
                <a:cs typeface="Arial"/>
              </a:rPr>
              <a:t>Sella</a:t>
            </a:r>
            <a:r>
              <a:rPr lang="tr-TR" dirty="0" smtClean="0">
                <a:latin typeface="Arial"/>
                <a:cs typeface="Arial"/>
              </a:rPr>
              <a:t> tabanında yerleşen ve bu kısmı delen tümörlerde </a:t>
            </a:r>
            <a:r>
              <a:rPr lang="tr-TR" dirty="0" err="1" smtClean="0">
                <a:latin typeface="Arial"/>
                <a:cs typeface="Arial"/>
              </a:rPr>
              <a:t>rinore</a:t>
            </a:r>
            <a:r>
              <a:rPr lang="tr-TR" dirty="0" smtClean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Optik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kiazma’ya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olursa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err="1">
                <a:latin typeface="Arial"/>
                <a:cs typeface="Arial"/>
              </a:rPr>
              <a:t>G</a:t>
            </a:r>
            <a:r>
              <a:rPr lang="en-US" dirty="0" err="1" smtClean="0">
                <a:latin typeface="Arial"/>
                <a:cs typeface="Arial"/>
              </a:rPr>
              <a:t>örme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alanı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defekti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skotom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körlük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373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4" y="30338"/>
            <a:ext cx="8312813" cy="66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8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Hipersekresyonla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Seyreden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Adenomlar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"/>
                <a:cs typeface="Arial"/>
              </a:rPr>
              <a:t>En sık görülen </a:t>
            </a:r>
            <a:r>
              <a:rPr lang="tr-TR" sz="2800" dirty="0" err="1">
                <a:latin typeface="Arial"/>
                <a:cs typeface="Arial"/>
              </a:rPr>
              <a:t>hiperfonksiyonla</a:t>
            </a:r>
            <a:r>
              <a:rPr lang="tr-TR" sz="2800" dirty="0">
                <a:latin typeface="Arial"/>
                <a:cs typeface="Arial"/>
              </a:rPr>
              <a:t> seyreden  adenomlar </a:t>
            </a:r>
            <a:endParaRPr lang="tr-TR" sz="2800" dirty="0" smtClean="0">
              <a:latin typeface="Arial"/>
              <a:cs typeface="Arial"/>
            </a:endParaRP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Prolaktinoma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(%60), </a:t>
            </a:r>
          </a:p>
          <a:p>
            <a:pPr lvl="1"/>
            <a:r>
              <a:rPr lang="tr-TR" sz="2400" dirty="0" smtClean="0">
                <a:latin typeface="Arial"/>
                <a:cs typeface="Arial"/>
              </a:rPr>
              <a:t>Akromegali </a:t>
            </a:r>
            <a:r>
              <a:rPr lang="tr-TR" sz="2400" dirty="0">
                <a:latin typeface="Arial"/>
                <a:cs typeface="Arial"/>
              </a:rPr>
              <a:t>(%20</a:t>
            </a:r>
            <a:r>
              <a:rPr lang="tr-TR" sz="2400" dirty="0" smtClean="0">
                <a:latin typeface="Arial"/>
                <a:cs typeface="Arial"/>
              </a:rPr>
              <a:t>) </a:t>
            </a: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Cushing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hastalığı (%10</a:t>
            </a:r>
            <a:r>
              <a:rPr lang="tr-TR" sz="2400" dirty="0" smtClean="0">
                <a:latin typeface="Arial"/>
                <a:cs typeface="Arial"/>
              </a:rPr>
              <a:t>) </a:t>
            </a: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Tiroid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Stimulan</a:t>
            </a:r>
            <a:r>
              <a:rPr lang="tr-TR" sz="2400" dirty="0">
                <a:latin typeface="Arial"/>
                <a:cs typeface="Arial"/>
              </a:rPr>
              <a:t> Hormon (TSH) ve  </a:t>
            </a:r>
            <a:r>
              <a:rPr lang="tr-TR" sz="2400" dirty="0" err="1">
                <a:latin typeface="Arial"/>
                <a:cs typeface="Arial"/>
              </a:rPr>
              <a:t>gonadotropinlerin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(LH ve FSH</a:t>
            </a:r>
            <a:r>
              <a:rPr lang="tr-TR" sz="2400" dirty="0">
                <a:latin typeface="Arial"/>
                <a:cs typeface="Arial"/>
              </a:rPr>
              <a:t>) </a:t>
            </a:r>
            <a:r>
              <a:rPr lang="tr-TR" sz="2400" dirty="0" err="1">
                <a:latin typeface="Arial"/>
                <a:cs typeface="Arial"/>
              </a:rPr>
              <a:t>hipersekresyonu</a:t>
            </a:r>
            <a:r>
              <a:rPr lang="tr-TR" sz="2400" dirty="0">
                <a:latin typeface="Arial"/>
                <a:cs typeface="Arial"/>
              </a:rPr>
              <a:t> nadir görülen </a:t>
            </a:r>
            <a:r>
              <a:rPr lang="tr-TR" sz="2400" dirty="0" err="1">
                <a:latin typeface="Arial"/>
                <a:cs typeface="Arial"/>
              </a:rPr>
              <a:t>antitelerdir</a:t>
            </a:r>
            <a:r>
              <a:rPr lang="tr-TR"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94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06375"/>
            <a:ext cx="9066212" cy="6446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Prolaktinoma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 </a:t>
            </a:r>
            <a:r>
              <a:rPr lang="en-US" dirty="0" err="1" smtClean="0">
                <a:latin typeface="Arial"/>
                <a:cs typeface="Arial"/>
              </a:rPr>
              <a:t>sık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hipofizer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hiperfonksiyon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gösteren</a:t>
            </a:r>
            <a:r>
              <a:rPr lang="en-US" dirty="0">
                <a:latin typeface="Arial"/>
                <a:cs typeface="Arial"/>
              </a:rPr>
              <a:t>  </a:t>
            </a:r>
            <a:r>
              <a:rPr lang="en-US" dirty="0" err="1">
                <a:latin typeface="Arial"/>
                <a:cs typeface="Arial"/>
              </a:rPr>
              <a:t>adenom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r>
              <a:rPr lang="tr-TR" dirty="0">
                <a:latin typeface="Arial"/>
                <a:cs typeface="Arial"/>
              </a:rPr>
              <a:t>Çoğu hastada </a:t>
            </a:r>
            <a:r>
              <a:rPr lang="tr-TR" dirty="0" err="1">
                <a:latin typeface="Arial"/>
                <a:cs typeface="Arial"/>
              </a:rPr>
              <a:t>mikroadenom</a:t>
            </a:r>
            <a:r>
              <a:rPr lang="tr-TR" dirty="0">
                <a:latin typeface="Arial"/>
                <a:cs typeface="Arial"/>
              </a:rPr>
              <a:t> şeklindedir.</a:t>
            </a:r>
            <a:endParaRPr lang="en-US" dirty="0">
              <a:latin typeface="Arial"/>
              <a:cs typeface="Arial"/>
            </a:endParaRPr>
          </a:p>
          <a:p>
            <a:r>
              <a:rPr lang="tr-TR" dirty="0">
                <a:latin typeface="Arial"/>
                <a:cs typeface="Arial"/>
              </a:rPr>
              <a:t>Her iki cinste benzer oranda görülmekle birlikte </a:t>
            </a:r>
            <a:r>
              <a:rPr lang="tr-TR" dirty="0" err="1">
                <a:latin typeface="Arial"/>
                <a:cs typeface="Arial"/>
              </a:rPr>
              <a:t>mikroadenomlar</a:t>
            </a:r>
            <a:r>
              <a:rPr lang="tr-TR" dirty="0">
                <a:latin typeface="Arial"/>
                <a:cs typeface="Arial"/>
              </a:rPr>
              <a:t> kadınlarda daha sık görülür (20:1).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65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Prolaktinoma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Klinik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tr-TR" dirty="0" smtClean="0">
                <a:solidFill>
                  <a:srgbClr val="0000FF"/>
                </a:solidFill>
                <a:latin typeface="Arial"/>
                <a:cs typeface="Arial"/>
              </a:rPr>
              <a:t>Kadında</a:t>
            </a:r>
          </a:p>
          <a:p>
            <a:pPr lvl="1"/>
            <a:r>
              <a:rPr lang="tr-TR" dirty="0" err="1" smtClean="0">
                <a:latin typeface="Arial"/>
                <a:cs typeface="Arial"/>
              </a:rPr>
              <a:t>Galaktore</a:t>
            </a:r>
            <a:r>
              <a:rPr lang="tr-TR" dirty="0">
                <a:latin typeface="Arial"/>
                <a:cs typeface="Arial"/>
              </a:rPr>
              <a:t>, 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 err="1" smtClean="0">
                <a:latin typeface="Arial"/>
                <a:cs typeface="Arial"/>
              </a:rPr>
              <a:t>Oligoamenore</a:t>
            </a:r>
            <a:r>
              <a:rPr lang="tr-TR" dirty="0">
                <a:latin typeface="Arial"/>
                <a:cs typeface="Arial"/>
              </a:rPr>
              <a:t>, 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 err="1" smtClean="0">
                <a:latin typeface="Arial"/>
                <a:cs typeface="Arial"/>
              </a:rPr>
              <a:t>İnfertilite</a:t>
            </a:r>
            <a:r>
              <a:rPr lang="tr-TR" dirty="0">
                <a:latin typeface="Arial"/>
                <a:cs typeface="Arial"/>
              </a:rPr>
              <a:t>, </a:t>
            </a:r>
            <a:endParaRPr lang="tr-TR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tr-TR" dirty="0" smtClean="0">
                <a:solidFill>
                  <a:srgbClr val="0000FF"/>
                </a:solidFill>
                <a:latin typeface="Arial"/>
                <a:cs typeface="Arial"/>
              </a:rPr>
              <a:t>Erkekte</a:t>
            </a:r>
          </a:p>
          <a:p>
            <a:pPr lvl="1"/>
            <a:r>
              <a:rPr lang="tr-TR" dirty="0" err="1" smtClean="0">
                <a:latin typeface="Arial"/>
                <a:cs typeface="Arial"/>
              </a:rPr>
              <a:t>İmpotans</a:t>
            </a:r>
            <a:endParaRPr lang="tr-TR" dirty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L</a:t>
            </a:r>
            <a:r>
              <a:rPr lang="tr-TR" dirty="0" smtClean="0">
                <a:latin typeface="Arial"/>
                <a:cs typeface="Arial"/>
              </a:rPr>
              <a:t>ibido kaybı</a:t>
            </a:r>
          </a:p>
          <a:p>
            <a:r>
              <a:rPr lang="en-US" sz="2800" dirty="0" smtClean="0">
                <a:latin typeface="Arial"/>
                <a:cs typeface="Arial"/>
              </a:rPr>
              <a:t>H</a:t>
            </a:r>
            <a:r>
              <a:rPr lang="tr-TR" sz="2800" dirty="0" smtClean="0">
                <a:latin typeface="Arial"/>
                <a:cs typeface="Arial"/>
              </a:rPr>
              <a:t>er iki </a:t>
            </a:r>
            <a:r>
              <a:rPr lang="tr-TR" sz="2800" dirty="0" err="1" smtClean="0">
                <a:latin typeface="Arial"/>
                <a:cs typeface="Arial"/>
              </a:rPr>
              <a:t>cinsde</a:t>
            </a:r>
            <a:r>
              <a:rPr lang="tr-TR" sz="2800" dirty="0" smtClean="0">
                <a:latin typeface="Arial"/>
                <a:cs typeface="Arial"/>
              </a:rPr>
              <a:t> de kemik mineral yoğunluğunda azalma</a:t>
            </a:r>
          </a:p>
        </p:txBody>
      </p:sp>
    </p:spTree>
    <p:extLst>
      <p:ext uri="{BB962C8B-B14F-4D97-AF65-F5344CB8AC3E}">
        <p14:creationId xmlns:p14="http://schemas.microsoft.com/office/powerpoint/2010/main" val="127181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Arial"/>
                <a:cs typeface="Arial"/>
              </a:rPr>
              <a:t>Prolaktin</a:t>
            </a:r>
            <a:r>
              <a:rPr lang="tr-TR" sz="3200" dirty="0">
                <a:solidFill>
                  <a:srgbClr val="FF0000"/>
                </a:solidFill>
                <a:latin typeface="Arial"/>
                <a:cs typeface="Arial"/>
              </a:rPr>
              <a:t> yüksekliğine neden olan durumlar</a:t>
            </a:r>
            <a:r>
              <a:rPr lang="tr-TR"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000" b="1" u="sng" dirty="0">
                <a:solidFill>
                  <a:srgbClr val="000090"/>
                </a:solidFill>
                <a:latin typeface="Arial"/>
                <a:cs typeface="Arial"/>
              </a:rPr>
              <a:t>Fizyolojik </a:t>
            </a:r>
            <a:endParaRPr lang="en-US" sz="30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/>
            <a:r>
              <a:rPr lang="tr-TR" sz="2400" dirty="0" smtClean="0">
                <a:latin typeface="Arial"/>
                <a:cs typeface="Arial"/>
              </a:rPr>
              <a:t>Gebelik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Emzirme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Meme </a:t>
            </a:r>
            <a:r>
              <a:rPr lang="tr-TR" sz="2400" dirty="0">
                <a:latin typeface="Arial"/>
                <a:cs typeface="Arial"/>
              </a:rPr>
              <a:t>başı </a:t>
            </a:r>
            <a:r>
              <a:rPr lang="tr-TR" sz="2400" dirty="0" smtClean="0">
                <a:latin typeface="Arial"/>
                <a:cs typeface="Arial"/>
              </a:rPr>
              <a:t>uyarılması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Egzersiz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Stres </a:t>
            </a:r>
            <a:r>
              <a:rPr lang="tr-TR" sz="2400" dirty="0">
                <a:latin typeface="Arial"/>
                <a:cs typeface="Arial"/>
              </a:rPr>
              <a:t>(hipoglisemi</a:t>
            </a:r>
            <a:r>
              <a:rPr lang="tr-TR" sz="2400" dirty="0" smtClean="0">
                <a:latin typeface="Arial"/>
                <a:cs typeface="Arial"/>
              </a:rPr>
              <a:t>), Uyku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Nöbet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geçirme</a:t>
            </a:r>
            <a:r>
              <a:rPr lang="en-US" sz="2400" dirty="0" smtClean="0">
                <a:effectLst/>
                <a:latin typeface="Arial"/>
                <a:cs typeface="Arial"/>
              </a:rPr>
              <a:t> </a:t>
            </a:r>
          </a:p>
          <a:p>
            <a:r>
              <a:rPr lang="tr-TR" sz="3000" b="1" u="sng" dirty="0" smtClean="0">
                <a:solidFill>
                  <a:srgbClr val="000090"/>
                </a:solidFill>
                <a:latin typeface="Arial"/>
                <a:cs typeface="Arial"/>
              </a:rPr>
              <a:t>Farmakolojik </a:t>
            </a:r>
            <a:endParaRPr lang="en-US" sz="3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1"/>
            <a:r>
              <a:rPr lang="tr-TR" sz="2400" dirty="0" smtClean="0">
                <a:latin typeface="Arial"/>
                <a:cs typeface="Arial"/>
              </a:rPr>
              <a:t>Östrojen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Vazoaktif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intestinal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err="1" smtClean="0">
                <a:latin typeface="Arial"/>
                <a:cs typeface="Arial"/>
              </a:rPr>
              <a:t>peptid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Dopamin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antagonistleri (</a:t>
            </a:r>
            <a:r>
              <a:rPr lang="tr-TR" sz="2400" dirty="0" err="1">
                <a:latin typeface="Arial"/>
                <a:cs typeface="Arial"/>
              </a:rPr>
              <a:t>fenotiazin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haloperidol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risperidon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metoklopramid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rezerpin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metildopa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amoksapin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opiatlar</a:t>
            </a:r>
            <a:r>
              <a:rPr lang="tr-TR" sz="2400" dirty="0">
                <a:latin typeface="Arial"/>
                <a:cs typeface="Arial"/>
              </a:rPr>
              <a:t>..</a:t>
            </a:r>
            <a:r>
              <a:rPr lang="tr-TR" sz="2400" dirty="0" smtClean="0">
                <a:latin typeface="Arial"/>
                <a:cs typeface="Arial"/>
              </a:rPr>
              <a:t>)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Monoamin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oksidaz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inhibitörleri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Simetidin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(</a:t>
            </a:r>
            <a:r>
              <a:rPr lang="tr-TR" sz="2400" dirty="0" err="1">
                <a:latin typeface="Arial"/>
                <a:cs typeface="Arial"/>
              </a:rPr>
              <a:t>intravenöz</a:t>
            </a:r>
            <a:r>
              <a:rPr lang="tr-TR" sz="2400" dirty="0" smtClean="0">
                <a:latin typeface="Arial"/>
                <a:cs typeface="Arial"/>
              </a:rPr>
              <a:t>)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Verapamil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Nikotin, </a:t>
            </a:r>
            <a:r>
              <a:rPr lang="en-US" sz="2400" dirty="0" err="1" smtClean="0">
                <a:latin typeface="Arial"/>
                <a:cs typeface="Arial"/>
              </a:rPr>
              <a:t>Likoris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 smtClean="0">
              <a:effectLst/>
              <a:latin typeface="Arial"/>
              <a:cs typeface="Arial"/>
            </a:endParaRPr>
          </a:p>
          <a:p>
            <a:r>
              <a:rPr lang="tr-TR" sz="3000" b="1" u="sng" dirty="0">
                <a:solidFill>
                  <a:srgbClr val="000090"/>
                </a:solidFill>
                <a:latin typeface="Arial"/>
                <a:cs typeface="Arial"/>
              </a:rPr>
              <a:t>Patolojik </a:t>
            </a:r>
            <a:endParaRPr lang="en-US" sz="30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/>
            <a:r>
              <a:rPr lang="tr-TR" sz="2400" dirty="0">
                <a:latin typeface="Arial"/>
                <a:cs typeface="Arial"/>
              </a:rPr>
              <a:t>Hipofiz </a:t>
            </a:r>
            <a:r>
              <a:rPr lang="tr-TR" sz="2400" dirty="0" smtClean="0">
                <a:latin typeface="Arial"/>
                <a:cs typeface="Arial"/>
              </a:rPr>
              <a:t>tümörleri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Hipotalamik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–hipofiz sap </a:t>
            </a:r>
            <a:r>
              <a:rPr lang="tr-TR" sz="2400" dirty="0" smtClean="0">
                <a:latin typeface="Arial"/>
                <a:cs typeface="Arial"/>
              </a:rPr>
              <a:t>lezyonları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Nöral</a:t>
            </a:r>
            <a:r>
              <a:rPr lang="tr-TR" sz="2400" dirty="0" smtClean="0">
                <a:latin typeface="Arial"/>
                <a:cs typeface="Arial"/>
              </a:rPr>
              <a:t> radyasyon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Göğüs </a:t>
            </a:r>
            <a:r>
              <a:rPr lang="tr-TR" sz="2400" dirty="0">
                <a:latin typeface="Arial"/>
                <a:cs typeface="Arial"/>
              </a:rPr>
              <a:t>ön duvarı </a:t>
            </a:r>
            <a:r>
              <a:rPr lang="tr-TR" sz="2400" dirty="0" smtClean="0">
                <a:latin typeface="Arial"/>
                <a:cs typeface="Arial"/>
              </a:rPr>
              <a:t>lezyonları, </a:t>
            </a:r>
            <a:r>
              <a:rPr lang="tr-TR" sz="2400" dirty="0" err="1" smtClean="0">
                <a:latin typeface="Arial"/>
                <a:cs typeface="Arial"/>
              </a:rPr>
              <a:t>Spinal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kord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lezyonları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err="1" smtClean="0">
                <a:latin typeface="Arial"/>
                <a:cs typeface="Arial"/>
              </a:rPr>
              <a:t>Hipopitüitarizm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tr-TR" sz="2400" dirty="0" smtClean="0">
                <a:latin typeface="Arial"/>
                <a:cs typeface="Arial"/>
              </a:rPr>
              <a:t>Kronik </a:t>
            </a:r>
            <a:r>
              <a:rPr lang="tr-TR" sz="2400" dirty="0" err="1">
                <a:latin typeface="Arial"/>
                <a:cs typeface="Arial"/>
              </a:rPr>
              <a:t>renal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yetmezlik, </a:t>
            </a:r>
            <a:r>
              <a:rPr lang="en-US" sz="2400" dirty="0" err="1">
                <a:latin typeface="Arial"/>
                <a:cs typeface="Arial"/>
              </a:rPr>
              <a:t>Ciddi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karaciğer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hastalığı</a:t>
            </a:r>
            <a:r>
              <a:rPr lang="en-US" sz="2400" dirty="0" smtClean="0">
                <a:effectLst/>
                <a:latin typeface="Arial"/>
                <a:cs typeface="Arial"/>
              </a:rPr>
              <a:t> </a:t>
            </a:r>
            <a:endParaRPr lang="tr-TR" sz="2400" dirty="0" smtClean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80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Makroprolaktinemi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err="1">
                <a:latin typeface="Arial"/>
                <a:cs typeface="Arial"/>
              </a:rPr>
              <a:t>Y</a:t>
            </a:r>
            <a:r>
              <a:rPr lang="en-US" sz="2800" dirty="0" err="1" smtClean="0">
                <a:latin typeface="Arial"/>
                <a:cs typeface="Arial"/>
              </a:rPr>
              <a:t>üksek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moleküler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ağırlığa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sahip</a:t>
            </a:r>
            <a:r>
              <a:rPr lang="en-US" sz="2800" dirty="0">
                <a:latin typeface="Arial"/>
                <a:cs typeface="Arial"/>
              </a:rPr>
              <a:t> PRL </a:t>
            </a:r>
            <a:r>
              <a:rPr lang="en-US" sz="2800" dirty="0" err="1">
                <a:latin typeface="Arial"/>
                <a:cs typeface="Arial"/>
              </a:rPr>
              <a:t>kompleksine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denir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Yalancı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PRL </a:t>
            </a:r>
            <a:r>
              <a:rPr lang="en-US" sz="2800" dirty="0" err="1">
                <a:latin typeface="Arial"/>
                <a:cs typeface="Arial"/>
              </a:rPr>
              <a:t>yüksekliğine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yol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açar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İmmünolojik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aktivitesi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vardır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ancak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biyoaktivitesi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bulunmamaktadır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P</a:t>
            </a:r>
            <a:r>
              <a:rPr lang="en-US" sz="2800" dirty="0" err="1" smtClean="0">
                <a:latin typeface="Arial"/>
                <a:cs typeface="Arial"/>
              </a:rPr>
              <a:t>rolaktinomayı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düşündüren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semptom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anamnez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bulguları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yoktur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fakat</a:t>
            </a:r>
            <a:r>
              <a:rPr lang="en-US" sz="2800" dirty="0">
                <a:latin typeface="Arial"/>
                <a:cs typeface="Arial"/>
              </a:rPr>
              <a:t> serum PRL </a:t>
            </a:r>
            <a:r>
              <a:rPr lang="en-US" sz="2800" dirty="0" err="1">
                <a:latin typeface="Arial"/>
                <a:cs typeface="Arial"/>
              </a:rPr>
              <a:t>düzeyleri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yüksektir</a:t>
            </a:r>
            <a:r>
              <a:rPr lang="en-US" sz="2800" dirty="0" smtClean="0">
                <a:latin typeface="Arial"/>
                <a:cs typeface="Arial"/>
              </a:rPr>
              <a:t>. 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PEG </a:t>
            </a:r>
            <a:r>
              <a:rPr lang="en-US" sz="2800" dirty="0" err="1" smtClean="0">
                <a:latin typeface="Arial"/>
                <a:cs typeface="Arial"/>
              </a:rPr>
              <a:t>ile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çöktürme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sonrası</a:t>
            </a:r>
            <a:r>
              <a:rPr lang="en-US" sz="2800" dirty="0" smtClean="0">
                <a:latin typeface="Arial"/>
                <a:cs typeface="Arial"/>
              </a:rPr>
              <a:t> PRL </a:t>
            </a:r>
            <a:r>
              <a:rPr lang="en-US" sz="2800" dirty="0" err="1" smtClean="0">
                <a:latin typeface="Arial"/>
                <a:cs typeface="Arial"/>
              </a:rPr>
              <a:t>ölçümü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yapılır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r>
              <a:rPr lang="en-US" sz="2800" dirty="0" smtClean="0">
                <a:effectLst/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Hipofiz</a:t>
            </a:r>
            <a:r>
              <a:rPr lang="en-US" sz="2800" dirty="0" smtClean="0">
                <a:latin typeface="Arial"/>
                <a:cs typeface="Arial"/>
              </a:rPr>
              <a:t> MR </a:t>
            </a:r>
            <a:r>
              <a:rPr lang="en-US" sz="2800" dirty="0" err="1" smtClean="0">
                <a:latin typeface="Arial"/>
                <a:cs typeface="Arial"/>
              </a:rPr>
              <a:t>istenmez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426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Prolaktinomada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latin typeface="Arial"/>
                <a:cs typeface="Arial"/>
              </a:rPr>
              <a:t>Detaylı </a:t>
            </a:r>
            <a:r>
              <a:rPr lang="tr-TR" dirty="0" err="1" smtClean="0">
                <a:latin typeface="Arial"/>
                <a:cs typeface="Arial"/>
              </a:rPr>
              <a:t>anamnez</a:t>
            </a:r>
            <a:r>
              <a:rPr lang="tr-TR" dirty="0" smtClean="0">
                <a:latin typeface="Arial"/>
                <a:cs typeface="Arial"/>
              </a:rPr>
              <a:t> </a:t>
            </a:r>
          </a:p>
          <a:p>
            <a:r>
              <a:rPr lang="tr-TR" dirty="0">
                <a:latin typeface="Arial"/>
                <a:cs typeface="Arial"/>
              </a:rPr>
              <a:t>İ</a:t>
            </a:r>
            <a:r>
              <a:rPr lang="tr-TR" dirty="0" smtClean="0">
                <a:latin typeface="Arial"/>
                <a:cs typeface="Arial"/>
              </a:rPr>
              <a:t>laç </a:t>
            </a:r>
            <a:r>
              <a:rPr lang="tr-TR" dirty="0">
                <a:latin typeface="Arial"/>
                <a:cs typeface="Arial"/>
              </a:rPr>
              <a:t>ve klinik </a:t>
            </a:r>
            <a:r>
              <a:rPr lang="tr-TR" dirty="0" smtClean="0">
                <a:latin typeface="Arial"/>
                <a:cs typeface="Arial"/>
              </a:rPr>
              <a:t>sorgulama</a:t>
            </a:r>
          </a:p>
          <a:p>
            <a:r>
              <a:rPr lang="tr-TR" dirty="0" err="1" smtClean="0">
                <a:latin typeface="Arial"/>
                <a:cs typeface="Arial"/>
              </a:rPr>
              <a:t>Prolaktin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err="1" smtClean="0">
                <a:latin typeface="Arial"/>
                <a:cs typeface="Arial"/>
              </a:rPr>
              <a:t>Gonadotropinler</a:t>
            </a:r>
            <a:r>
              <a:rPr lang="tr-TR" dirty="0" smtClean="0">
                <a:latin typeface="Arial"/>
                <a:cs typeface="Arial"/>
              </a:rPr>
              <a:t> (LH, FSH) </a:t>
            </a:r>
            <a:r>
              <a:rPr lang="tr-TR" dirty="0">
                <a:latin typeface="Arial"/>
                <a:cs typeface="Arial"/>
              </a:rPr>
              <a:t>ve </a:t>
            </a:r>
            <a:r>
              <a:rPr lang="tr-TR" dirty="0" smtClean="0">
                <a:latin typeface="Arial"/>
                <a:cs typeface="Arial"/>
              </a:rPr>
              <a:t>seks </a:t>
            </a:r>
            <a:r>
              <a:rPr lang="tr-TR" dirty="0" err="1" smtClean="0">
                <a:latin typeface="Arial"/>
                <a:cs typeface="Arial"/>
              </a:rPr>
              <a:t>steroidleri</a:t>
            </a:r>
            <a:r>
              <a:rPr lang="tr-TR" dirty="0" smtClean="0">
                <a:latin typeface="Arial"/>
                <a:cs typeface="Arial"/>
              </a:rPr>
              <a:t> (kadında </a:t>
            </a:r>
            <a:r>
              <a:rPr lang="tr-TR" dirty="0" err="1" smtClean="0">
                <a:latin typeface="Arial"/>
                <a:cs typeface="Arial"/>
              </a:rPr>
              <a:t>ösradiol</a:t>
            </a:r>
            <a:r>
              <a:rPr lang="tr-TR" dirty="0" smtClean="0">
                <a:latin typeface="Arial"/>
                <a:cs typeface="Arial"/>
              </a:rPr>
              <a:t>, erkekte testosteron)</a:t>
            </a:r>
          </a:p>
          <a:p>
            <a:r>
              <a:rPr lang="tr-TR" dirty="0" err="1">
                <a:latin typeface="Arial"/>
                <a:cs typeface="Arial"/>
              </a:rPr>
              <a:t>T</a:t>
            </a:r>
            <a:r>
              <a:rPr lang="tr-TR" dirty="0" err="1" smtClean="0">
                <a:latin typeface="Arial"/>
                <a:cs typeface="Arial"/>
              </a:rPr>
              <a:t>iroid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fonksiyon testleri 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Karaciğer </a:t>
            </a:r>
            <a:r>
              <a:rPr lang="tr-TR" dirty="0">
                <a:latin typeface="Arial"/>
                <a:cs typeface="Arial"/>
              </a:rPr>
              <a:t>ve böbrek </a:t>
            </a:r>
            <a:r>
              <a:rPr lang="tr-TR" dirty="0" smtClean="0">
                <a:latin typeface="Arial"/>
                <a:cs typeface="Arial"/>
              </a:rPr>
              <a:t>fonksiyonları</a:t>
            </a:r>
            <a:endParaRPr lang="tr-TR" dirty="0">
              <a:latin typeface="Arial"/>
              <a:cs typeface="Arial"/>
            </a:endParaRPr>
          </a:p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hCG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5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Prolaktinomada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3300" dirty="0">
                <a:latin typeface="Arial"/>
                <a:cs typeface="Arial"/>
              </a:rPr>
              <a:t>Bazal </a:t>
            </a:r>
            <a:r>
              <a:rPr lang="tr-TR" sz="3300" dirty="0" smtClean="0">
                <a:latin typeface="Arial"/>
                <a:cs typeface="Arial"/>
              </a:rPr>
              <a:t>PRL </a:t>
            </a:r>
            <a:r>
              <a:rPr lang="tr-TR" sz="3300" dirty="0">
                <a:latin typeface="Arial"/>
                <a:cs typeface="Arial"/>
              </a:rPr>
              <a:t>100-200 </a:t>
            </a:r>
            <a:r>
              <a:rPr lang="tr-TR" sz="3300" dirty="0" err="1">
                <a:latin typeface="Arial"/>
                <a:cs typeface="Arial"/>
              </a:rPr>
              <a:t>ng</a:t>
            </a:r>
            <a:r>
              <a:rPr lang="tr-TR" sz="3300" dirty="0">
                <a:latin typeface="Arial"/>
                <a:cs typeface="Arial"/>
              </a:rPr>
              <a:t>/</a:t>
            </a:r>
            <a:r>
              <a:rPr lang="tr-TR" sz="3300" dirty="0" smtClean="0">
                <a:latin typeface="Arial"/>
                <a:cs typeface="Arial"/>
              </a:rPr>
              <a:t>ml </a:t>
            </a:r>
            <a:r>
              <a:rPr lang="tr-TR" sz="3300" dirty="0" err="1">
                <a:latin typeface="Arial"/>
                <a:cs typeface="Arial"/>
              </a:rPr>
              <a:t>prolaktinoma</a:t>
            </a:r>
            <a:r>
              <a:rPr lang="tr-TR" sz="3300" dirty="0">
                <a:latin typeface="Arial"/>
                <a:cs typeface="Arial"/>
              </a:rPr>
              <a:t> lehine iken; 200-300 </a:t>
            </a:r>
            <a:r>
              <a:rPr lang="tr-TR" sz="3300" dirty="0" err="1">
                <a:latin typeface="Arial"/>
                <a:cs typeface="Arial"/>
              </a:rPr>
              <a:t>ng</a:t>
            </a:r>
            <a:r>
              <a:rPr lang="tr-TR" sz="3300" dirty="0">
                <a:latin typeface="Arial"/>
                <a:cs typeface="Arial"/>
              </a:rPr>
              <a:t>/ml </a:t>
            </a:r>
            <a:r>
              <a:rPr lang="tr-TR" sz="3300" dirty="0" err="1" smtClean="0">
                <a:latin typeface="Arial"/>
                <a:cs typeface="Arial"/>
              </a:rPr>
              <a:t>prolaktinoma</a:t>
            </a:r>
            <a:r>
              <a:rPr lang="tr-TR" sz="3300" dirty="0" smtClean="0">
                <a:latin typeface="Arial"/>
                <a:cs typeface="Arial"/>
              </a:rPr>
              <a:t> </a:t>
            </a:r>
            <a:r>
              <a:rPr lang="tr-TR" sz="3300" dirty="0">
                <a:latin typeface="Arial"/>
                <a:cs typeface="Arial"/>
              </a:rPr>
              <a:t>tanısı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 err="1">
                <a:latin typeface="Arial"/>
                <a:cs typeface="Arial"/>
              </a:rPr>
              <a:t>Makroadenomlarda</a:t>
            </a:r>
            <a:r>
              <a:rPr lang="tr-TR" sz="3300" dirty="0">
                <a:latin typeface="Arial"/>
                <a:cs typeface="Arial"/>
              </a:rPr>
              <a:t> </a:t>
            </a:r>
            <a:r>
              <a:rPr lang="tr-TR" sz="3300" i="1" dirty="0">
                <a:latin typeface="Arial"/>
                <a:cs typeface="Arial"/>
              </a:rPr>
              <a:t>kanca etkisi</a:t>
            </a:r>
            <a:r>
              <a:rPr lang="tr-TR" sz="3300" dirty="0">
                <a:latin typeface="Arial"/>
                <a:cs typeface="Arial"/>
              </a:rPr>
              <a:t> adı verilen yüksek PRL düzeyine bağlı </a:t>
            </a:r>
            <a:r>
              <a:rPr lang="tr-TR" sz="3300" dirty="0" err="1">
                <a:latin typeface="Arial"/>
                <a:cs typeface="Arial"/>
              </a:rPr>
              <a:t>interferans</a:t>
            </a:r>
            <a:r>
              <a:rPr lang="tr-TR" sz="3300" dirty="0">
                <a:latin typeface="Arial"/>
                <a:cs typeface="Arial"/>
              </a:rPr>
              <a:t> nedeniyle yanlış düşük sonuçlar alınabileceğinden </a:t>
            </a:r>
            <a:r>
              <a:rPr lang="tr-TR" sz="3300" dirty="0" err="1">
                <a:latin typeface="Arial"/>
                <a:cs typeface="Arial"/>
              </a:rPr>
              <a:t>dilusyonlu</a:t>
            </a:r>
            <a:r>
              <a:rPr lang="tr-TR" sz="3300" dirty="0">
                <a:latin typeface="Arial"/>
                <a:cs typeface="Arial"/>
              </a:rPr>
              <a:t> PRL ölçümleri yapılmalıdır.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Diğer nedenler ekarte edildikten sonra PRL düzeyi de  </a:t>
            </a:r>
            <a:r>
              <a:rPr lang="tr-TR" sz="3300" dirty="0" err="1">
                <a:latin typeface="Arial"/>
                <a:cs typeface="Arial"/>
              </a:rPr>
              <a:t>prolaktinomayı</a:t>
            </a:r>
            <a:r>
              <a:rPr lang="tr-TR" sz="3300" dirty="0">
                <a:latin typeface="Arial"/>
                <a:cs typeface="Arial"/>
              </a:rPr>
              <a:t> işaret ediyorsa hipofiz manyetik rezonans görüntüleme (MRG) ile hipofiz tümörü saptanır.</a:t>
            </a:r>
            <a:endParaRPr lang="en-US" sz="33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774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Akromegali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Büyüme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hormonu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en-US" sz="2800" dirty="0" smtClean="0">
                <a:latin typeface="Arial"/>
                <a:cs typeface="Arial"/>
              </a:rPr>
              <a:t>BH) </a:t>
            </a:r>
            <a:r>
              <a:rPr lang="en-US" sz="2800" dirty="0" err="1" smtClean="0">
                <a:latin typeface="Arial"/>
                <a:cs typeface="Arial"/>
              </a:rPr>
              <a:t>aşırı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salgısına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bağlı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periferik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mediatörü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olan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İnsülin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Benzeri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Büyüme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Faktörü</a:t>
            </a:r>
            <a:r>
              <a:rPr lang="en-US" sz="2800" dirty="0">
                <a:latin typeface="Arial"/>
                <a:cs typeface="Arial"/>
              </a:rPr>
              <a:t> (IGF-1) </a:t>
            </a:r>
            <a:r>
              <a:rPr lang="en-US" sz="2800" dirty="0" err="1">
                <a:latin typeface="Arial"/>
                <a:cs typeface="Arial"/>
              </a:rPr>
              <a:t>aşırı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üretimi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ile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ilişkili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klinik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bulgular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görülür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pPr lvl="1"/>
            <a:r>
              <a:rPr lang="en-US" sz="2400" dirty="0" err="1">
                <a:latin typeface="Arial"/>
                <a:cs typeface="Arial"/>
              </a:rPr>
              <a:t>Epifiz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hatları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kapanmadan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lineer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büyüme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ile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giden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err="1">
                <a:latin typeface="Arial"/>
                <a:cs typeface="Arial"/>
              </a:rPr>
              <a:t>jigantizme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neden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olur</a:t>
            </a:r>
            <a:r>
              <a:rPr lang="en-US" sz="2400" dirty="0">
                <a:latin typeface="Arial"/>
                <a:cs typeface="Arial"/>
              </a:rPr>
              <a:t>. 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Epifiz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hatları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kapandıktan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sonra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lineer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uzama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görülmeyeceğinden</a:t>
            </a:r>
            <a:r>
              <a:rPr lang="en-US" sz="2400" dirty="0">
                <a:latin typeface="Arial"/>
                <a:cs typeface="Arial"/>
              </a:rPr>
              <a:t> el, </a:t>
            </a:r>
            <a:r>
              <a:rPr lang="en-US" sz="2400" dirty="0" err="1">
                <a:latin typeface="Arial"/>
                <a:cs typeface="Arial"/>
              </a:rPr>
              <a:t>ayaklar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kafa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kemikleri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yumuşak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doku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organlarda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büyüme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ile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giden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akromegaliye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neden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olur</a:t>
            </a:r>
            <a:r>
              <a:rPr lang="en-US" sz="2400" dirty="0" smtClean="0">
                <a:effectLst/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73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Akromegali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Prolaktinomalardan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sonra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ikinci</a:t>
            </a:r>
            <a:r>
              <a:rPr lang="en-US" sz="2800" dirty="0">
                <a:latin typeface="Arial"/>
                <a:cs typeface="Arial"/>
              </a:rPr>
              <a:t> en </a:t>
            </a:r>
            <a:r>
              <a:rPr lang="en-US" sz="2800" dirty="0" err="1">
                <a:latin typeface="Arial"/>
                <a:cs typeface="Arial"/>
              </a:rPr>
              <a:t>sık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fonksiyon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gösteren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adenomlardır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G</a:t>
            </a:r>
            <a:r>
              <a:rPr lang="en-US" sz="2800" dirty="0" err="1" smtClean="0">
                <a:latin typeface="Arial"/>
                <a:cs typeface="Arial"/>
              </a:rPr>
              <a:t>enellikle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tanı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konulduğunda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adenomlar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makroadenomdur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Her </a:t>
            </a:r>
            <a:r>
              <a:rPr lang="en-US" sz="2800" dirty="0" err="1">
                <a:latin typeface="Arial"/>
                <a:cs typeface="Arial"/>
              </a:rPr>
              <a:t>iki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cinste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eşit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oranda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görülür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Tanı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zamanı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genellikle</a:t>
            </a:r>
            <a:r>
              <a:rPr lang="en-US" sz="2800" dirty="0">
                <a:latin typeface="Arial"/>
                <a:cs typeface="Arial"/>
              </a:rPr>
              <a:t> 4.dekattır.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Semptomlar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tanıdan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yaklaşık</a:t>
            </a:r>
            <a:r>
              <a:rPr lang="en-US" sz="2800" dirty="0">
                <a:latin typeface="Arial"/>
                <a:cs typeface="Arial"/>
              </a:rPr>
              <a:t> 10 </a:t>
            </a:r>
            <a:r>
              <a:rPr lang="en-US" sz="2800" dirty="0" err="1">
                <a:latin typeface="Arial"/>
                <a:cs typeface="Arial"/>
              </a:rPr>
              <a:t>yıl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öncesinde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başlar</a:t>
            </a:r>
            <a:r>
              <a:rPr lang="en-US" sz="2800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131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Akromegalide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Klinik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Arial"/>
                <a:cs typeface="Arial"/>
              </a:rPr>
              <a:t>El ve ayaklarda büyüme</a:t>
            </a:r>
          </a:p>
          <a:p>
            <a:pPr>
              <a:lnSpc>
                <a:spcPct val="90000"/>
              </a:lnSpc>
            </a:pPr>
            <a:r>
              <a:rPr lang="tr-TR" sz="2800" dirty="0" err="1">
                <a:latin typeface="Arial"/>
                <a:cs typeface="Arial"/>
              </a:rPr>
              <a:t>Prognatizm</a:t>
            </a:r>
            <a:r>
              <a:rPr lang="tr-TR" sz="2800" dirty="0">
                <a:latin typeface="Arial"/>
                <a:cs typeface="Arial"/>
              </a:rPr>
              <a:t> (alt çenenin öne büyümesi</a:t>
            </a:r>
            <a:r>
              <a:rPr lang="tr-TR" sz="28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Dişlerde ayrılma</a:t>
            </a:r>
            <a:endParaRPr lang="tr-TR" sz="2800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Yüz </a:t>
            </a:r>
            <a:r>
              <a:rPr lang="tr-TR" sz="2800" dirty="0">
                <a:latin typeface="Arial"/>
                <a:cs typeface="Arial"/>
              </a:rPr>
              <a:t>hatlarında kabalaşma</a:t>
            </a:r>
            <a:r>
              <a:rPr lang="tr-TR" sz="2800" dirty="0" smtClean="0">
                <a:latin typeface="Arial"/>
                <a:cs typeface="Arial"/>
              </a:rPr>
              <a:t>, burunda büyüme 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Dilde </a:t>
            </a:r>
            <a:r>
              <a:rPr lang="tr-TR" sz="2800" dirty="0">
                <a:latin typeface="Arial"/>
                <a:cs typeface="Arial"/>
              </a:rPr>
              <a:t>büyüme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Seste </a:t>
            </a:r>
            <a:r>
              <a:rPr lang="tr-TR" sz="2800" dirty="0">
                <a:latin typeface="Arial"/>
                <a:cs typeface="Arial"/>
              </a:rPr>
              <a:t>kabalaşma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Baş ağrısı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/>
                <a:cs typeface="Arial"/>
              </a:rPr>
              <a:t>Baş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boyun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bölgesinde</a:t>
            </a:r>
            <a:r>
              <a:rPr lang="en-US" sz="2800" dirty="0" smtClean="0">
                <a:latin typeface="Arial"/>
                <a:cs typeface="Arial"/>
              </a:rPr>
              <a:t> t</a:t>
            </a:r>
            <a:r>
              <a:rPr lang="tr-TR" sz="2800" dirty="0" err="1" smtClean="0">
                <a:latin typeface="Arial"/>
                <a:cs typeface="Arial"/>
              </a:rPr>
              <a:t>erleme</a:t>
            </a:r>
            <a:endParaRPr lang="tr-TR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Geniş </a:t>
            </a:r>
            <a:r>
              <a:rPr lang="tr-TR" sz="2800" dirty="0" err="1" smtClean="0">
                <a:latin typeface="Arial"/>
                <a:cs typeface="Arial"/>
              </a:rPr>
              <a:t>porlu</a:t>
            </a:r>
            <a:r>
              <a:rPr lang="tr-TR" sz="2800" dirty="0" smtClean="0">
                <a:latin typeface="Arial"/>
                <a:cs typeface="Arial"/>
              </a:rPr>
              <a:t> yağlı cilt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/>
                <a:cs typeface="Arial"/>
              </a:rPr>
              <a:t>İç organlarda</a:t>
            </a:r>
            <a:r>
              <a:rPr lang="tr-TR" sz="2800" dirty="0">
                <a:latin typeface="Arial"/>
                <a:cs typeface="Arial"/>
              </a:rPr>
              <a:t> </a:t>
            </a:r>
            <a:r>
              <a:rPr lang="tr-TR" sz="2800" dirty="0" smtClean="0">
                <a:latin typeface="Arial"/>
                <a:cs typeface="Arial"/>
              </a:rPr>
              <a:t>büyüme (guatr, </a:t>
            </a:r>
            <a:r>
              <a:rPr lang="tr-TR" sz="2800" dirty="0" err="1" smtClean="0">
                <a:latin typeface="Arial"/>
                <a:cs typeface="Arial"/>
              </a:rPr>
              <a:t>kardiyomegali</a:t>
            </a:r>
            <a:r>
              <a:rPr lang="tr-TR" sz="2800" dirty="0" smtClean="0">
                <a:latin typeface="Arial"/>
                <a:cs typeface="Arial"/>
              </a:rPr>
              <a:t> </a:t>
            </a:r>
            <a:r>
              <a:rPr lang="tr-TR" sz="2800" dirty="0" err="1" smtClean="0">
                <a:latin typeface="Arial"/>
                <a:cs typeface="Arial"/>
              </a:rPr>
              <a:t>vb</a:t>
            </a:r>
            <a:r>
              <a:rPr lang="tr-TR" sz="28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sz="2800" dirty="0" err="1" smtClean="0">
                <a:latin typeface="Arial"/>
                <a:cs typeface="Arial"/>
              </a:rPr>
              <a:t>Oligoamenore</a:t>
            </a:r>
            <a:r>
              <a:rPr lang="tr-TR" sz="2800" dirty="0" smtClean="0">
                <a:latin typeface="Arial"/>
                <a:cs typeface="Arial"/>
              </a:rPr>
              <a:t>,</a:t>
            </a:r>
            <a:endParaRPr lang="tr-TR" sz="2800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tr-TR" sz="2800" dirty="0" err="1" smtClean="0">
                <a:latin typeface="Arial"/>
                <a:cs typeface="Arial"/>
              </a:rPr>
              <a:t>Artropati</a:t>
            </a:r>
            <a:endParaRPr lang="tr-TR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/>
                <a:cs typeface="Arial"/>
              </a:rPr>
              <a:t>T</a:t>
            </a:r>
            <a:r>
              <a:rPr lang="tr-TR" sz="2800" dirty="0" smtClean="0">
                <a:latin typeface="Arial"/>
                <a:cs typeface="Arial"/>
              </a:rPr>
              <a:t>uzak </a:t>
            </a:r>
            <a:r>
              <a:rPr lang="tr-TR" sz="2800" dirty="0" err="1" smtClean="0">
                <a:latin typeface="Arial"/>
                <a:cs typeface="Arial"/>
              </a:rPr>
              <a:t>nöropatiler</a:t>
            </a:r>
            <a:endParaRPr lang="tr-TR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/>
                <a:cs typeface="Arial"/>
              </a:rPr>
              <a:t>H</a:t>
            </a:r>
            <a:r>
              <a:rPr lang="tr-TR" sz="2800" dirty="0" err="1" smtClean="0">
                <a:latin typeface="Arial"/>
                <a:cs typeface="Arial"/>
              </a:rPr>
              <a:t>ipertansiyon</a:t>
            </a:r>
            <a:endParaRPr lang="tr-TR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tr-TR" sz="2800" dirty="0" err="1" smtClean="0">
                <a:latin typeface="Arial"/>
                <a:cs typeface="Arial"/>
              </a:rPr>
              <a:t>Glukoz</a:t>
            </a:r>
            <a:r>
              <a:rPr lang="tr-TR" sz="2800" dirty="0" smtClean="0">
                <a:latin typeface="Arial"/>
                <a:cs typeface="Arial"/>
              </a:rPr>
              <a:t> tolerans bozukluğu</a:t>
            </a:r>
            <a:endParaRPr lang="tr-TR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99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Akromegalide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BH </a:t>
            </a:r>
            <a:r>
              <a:rPr lang="en-US" sz="2800" dirty="0" err="1">
                <a:latin typeface="Arial"/>
                <a:cs typeface="Arial"/>
              </a:rPr>
              <a:t>ve</a:t>
            </a:r>
            <a:r>
              <a:rPr lang="en-US" sz="2800" dirty="0">
                <a:latin typeface="Arial"/>
                <a:cs typeface="Arial"/>
              </a:rPr>
              <a:t> IGF-1 (</a:t>
            </a:r>
            <a:r>
              <a:rPr lang="en-US" sz="2800" dirty="0" err="1">
                <a:latin typeface="Arial"/>
                <a:cs typeface="Arial"/>
              </a:rPr>
              <a:t>yaşa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cinse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göre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belirlenmiş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persentillerin</a:t>
            </a:r>
            <a:r>
              <a:rPr lang="en-US" sz="2800" dirty="0">
                <a:latin typeface="Arial"/>
                <a:cs typeface="Arial"/>
              </a:rPr>
              <a:t> normal </a:t>
            </a:r>
            <a:r>
              <a:rPr lang="en-US" sz="2800" dirty="0" err="1">
                <a:latin typeface="Arial"/>
                <a:cs typeface="Arial"/>
              </a:rPr>
              <a:t>aralığına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göre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2800" dirty="0" err="1" smtClean="0">
                <a:latin typeface="Arial"/>
                <a:cs typeface="Arial"/>
              </a:rPr>
              <a:t>artmış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75 </a:t>
            </a:r>
            <a:r>
              <a:rPr lang="en-US" sz="2800" dirty="0">
                <a:latin typeface="Arial"/>
                <a:cs typeface="Arial"/>
              </a:rPr>
              <a:t>gram </a:t>
            </a:r>
            <a:r>
              <a:rPr lang="en-US" sz="2800" dirty="0" err="1">
                <a:latin typeface="Arial"/>
                <a:cs typeface="Arial"/>
              </a:rPr>
              <a:t>glukoz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yüklemesi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ile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bakılan</a:t>
            </a:r>
            <a:r>
              <a:rPr lang="en-US" sz="2800" dirty="0" smtClean="0">
                <a:latin typeface="Arial"/>
                <a:cs typeface="Arial"/>
              </a:rPr>
              <a:t> BH </a:t>
            </a:r>
            <a:r>
              <a:rPr lang="en-US" sz="2800" dirty="0" err="1">
                <a:latin typeface="Arial"/>
                <a:cs typeface="Arial"/>
              </a:rPr>
              <a:t>düzeylerinin</a:t>
            </a:r>
            <a:r>
              <a:rPr lang="en-US" sz="2800" dirty="0">
                <a:latin typeface="Arial"/>
                <a:cs typeface="Arial"/>
              </a:rPr>
              <a:t> 1 </a:t>
            </a:r>
            <a:r>
              <a:rPr lang="en-US" sz="2800" dirty="0" err="1">
                <a:latin typeface="Arial"/>
                <a:cs typeface="Arial"/>
              </a:rPr>
              <a:t>ng</a:t>
            </a:r>
            <a:r>
              <a:rPr lang="en-US" sz="2800" dirty="0">
                <a:latin typeface="Arial"/>
                <a:cs typeface="Arial"/>
              </a:rPr>
              <a:t>/ml </a:t>
            </a:r>
            <a:r>
              <a:rPr lang="en-US" sz="2800" dirty="0" err="1">
                <a:latin typeface="Arial"/>
                <a:cs typeface="Arial"/>
              </a:rPr>
              <a:t>altına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baskılanmaması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Hipofiz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MRG’de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adenom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saptanması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Topuk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yastığı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kalınlığında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artış</a:t>
            </a:r>
            <a:r>
              <a:rPr lang="en-US" sz="2800" dirty="0">
                <a:latin typeface="Arial"/>
                <a:cs typeface="Arial"/>
              </a:rPr>
              <a:t> (normal&lt; 22 mm) </a:t>
            </a:r>
          </a:p>
        </p:txBody>
      </p:sp>
    </p:spTree>
    <p:extLst>
      <p:ext uri="{BB962C8B-B14F-4D97-AF65-F5344CB8AC3E}">
        <p14:creationId xmlns:p14="http://schemas.microsoft.com/office/powerpoint/2010/main" val="122722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Hipofiz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Hastalıkları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Hipofiz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hipofonksiyonları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Hipopitüitarizm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Santral</a:t>
            </a:r>
            <a:r>
              <a:rPr lang="en-US" dirty="0" smtClean="0">
                <a:latin typeface="Arial"/>
                <a:cs typeface="Arial"/>
              </a:rPr>
              <a:t> Diabetes </a:t>
            </a:r>
            <a:r>
              <a:rPr lang="en-US" dirty="0" err="1">
                <a:latin typeface="Arial"/>
                <a:cs typeface="Arial"/>
              </a:rPr>
              <a:t>İ</a:t>
            </a:r>
            <a:r>
              <a:rPr lang="en-US" dirty="0" err="1" smtClean="0">
                <a:latin typeface="Arial"/>
                <a:cs typeface="Arial"/>
              </a:rPr>
              <a:t>nsipitus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Hipofiz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adenomları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ve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rial"/>
                <a:cs typeface="Arial"/>
              </a:rPr>
              <a:t>hiperfonsiyonları</a:t>
            </a: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Prolaktinoma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Akromegali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Cushing </a:t>
            </a:r>
            <a:r>
              <a:rPr lang="en-US" dirty="0" err="1" smtClean="0">
                <a:latin typeface="Arial"/>
                <a:cs typeface="Arial"/>
              </a:rPr>
              <a:t>hastalığı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Akromegali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dışında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BH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yüksekliği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görülen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durumlar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300" dirty="0" err="1">
                <a:latin typeface="Arial"/>
                <a:cs typeface="Arial"/>
              </a:rPr>
              <a:t>Anksiyete</a:t>
            </a:r>
            <a:r>
              <a:rPr lang="tr-TR" sz="3300" dirty="0">
                <a:latin typeface="Arial"/>
                <a:cs typeface="Arial"/>
              </a:rPr>
              <a:t>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Akut hastalık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Egzersiz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Kronik </a:t>
            </a:r>
            <a:r>
              <a:rPr lang="tr-TR" sz="3300" dirty="0" err="1">
                <a:latin typeface="Arial"/>
                <a:cs typeface="Arial"/>
              </a:rPr>
              <a:t>renal</a:t>
            </a:r>
            <a:r>
              <a:rPr lang="tr-TR" sz="3300" dirty="0">
                <a:latin typeface="Arial"/>
                <a:cs typeface="Arial"/>
              </a:rPr>
              <a:t> yetmezlik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Siroz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Açlık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 err="1">
                <a:latin typeface="Arial"/>
                <a:cs typeface="Arial"/>
              </a:rPr>
              <a:t>Anoreksiya</a:t>
            </a:r>
            <a:r>
              <a:rPr lang="tr-TR" sz="3300" dirty="0">
                <a:latin typeface="Arial"/>
                <a:cs typeface="Arial"/>
              </a:rPr>
              <a:t> </a:t>
            </a:r>
            <a:r>
              <a:rPr lang="tr-TR" sz="3300" dirty="0" err="1">
                <a:latin typeface="Arial"/>
                <a:cs typeface="Arial"/>
              </a:rPr>
              <a:t>nervosa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Protein-kalori </a:t>
            </a:r>
            <a:r>
              <a:rPr lang="tr-TR" sz="3300" dirty="0" err="1">
                <a:latin typeface="Arial"/>
                <a:cs typeface="Arial"/>
              </a:rPr>
              <a:t>malnürtisyonu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Tip 1 DM </a:t>
            </a:r>
            <a:endParaRPr lang="en-US" sz="3300" dirty="0">
              <a:latin typeface="Arial"/>
              <a:cs typeface="Arial"/>
            </a:endParaRPr>
          </a:p>
          <a:p>
            <a:r>
              <a:rPr lang="tr-TR" sz="3300" dirty="0">
                <a:latin typeface="Arial"/>
                <a:cs typeface="Arial"/>
              </a:rPr>
              <a:t>Östrojen kullanımı </a:t>
            </a:r>
            <a:endParaRPr lang="en-US" sz="33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43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Adrenokortikosteroid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aşırı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salınımı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ile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giden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klinik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tablodur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Kronik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olarak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dokuların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yüksek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glukokortikoid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düzeylerine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maruz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kalması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sonucunda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ortaya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çıkan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semptomlar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ve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bulgular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kompleksidir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ACTH </a:t>
            </a:r>
            <a:r>
              <a:rPr lang="en-US" sz="2800" dirty="0" err="1" smtClean="0">
                <a:latin typeface="Arial"/>
                <a:cs typeface="Arial"/>
              </a:rPr>
              <a:t>bağımlıdır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Genellikle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mikroadenomdur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>
                <a:latin typeface="Arial"/>
                <a:cs typeface="Arial"/>
              </a:rPr>
              <a:t>Genellikle</a:t>
            </a:r>
            <a:r>
              <a:rPr lang="en-US" sz="2800" dirty="0">
                <a:latin typeface="Arial"/>
                <a:cs typeface="Arial"/>
              </a:rPr>
              <a:t> 20-40 </a:t>
            </a:r>
            <a:r>
              <a:rPr lang="en-US" sz="2800" dirty="0" err="1">
                <a:latin typeface="Arial"/>
                <a:cs typeface="Arial"/>
              </a:rPr>
              <a:t>yaşları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arasında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görülür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K:E </a:t>
            </a:r>
            <a:r>
              <a:rPr lang="en-US" sz="2800" dirty="0" err="1">
                <a:latin typeface="Arial"/>
                <a:cs typeface="Arial"/>
              </a:rPr>
              <a:t>oranı</a:t>
            </a:r>
            <a:r>
              <a:rPr lang="en-US" sz="2800" dirty="0">
                <a:latin typeface="Arial"/>
                <a:cs typeface="Arial"/>
              </a:rPr>
              <a:t> 8:1 </a:t>
            </a:r>
          </a:p>
        </p:txBody>
      </p:sp>
    </p:spTree>
    <p:extLst>
      <p:ext uri="{BB962C8B-B14F-4D97-AF65-F5344CB8AC3E}">
        <p14:creationId xmlns:p14="http://schemas.microsoft.com/office/powerpoint/2010/main" val="62449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Klinik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250"/>
            <a:ext cx="8229600" cy="4525963"/>
          </a:xfrm>
        </p:spPr>
        <p:txBody>
          <a:bodyPr>
            <a:noAutofit/>
          </a:bodyPr>
          <a:lstStyle/>
          <a:p>
            <a:r>
              <a:rPr lang="tr-TR" sz="1600" dirty="0" err="1">
                <a:latin typeface="Arial"/>
                <a:cs typeface="Arial"/>
              </a:rPr>
              <a:t>Obezite</a:t>
            </a:r>
            <a:r>
              <a:rPr lang="tr-TR" sz="1600" dirty="0">
                <a:latin typeface="Arial"/>
                <a:cs typeface="Arial"/>
              </a:rPr>
              <a:t> -gövdesel şişmanlık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Ay dede yüzü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err="1">
                <a:latin typeface="Arial"/>
                <a:cs typeface="Arial"/>
              </a:rPr>
              <a:t>Pletora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Deride incelme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Akne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err="1">
                <a:latin typeface="Arial"/>
                <a:cs typeface="Arial"/>
              </a:rPr>
              <a:t>Hirsutizm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Deride kolay çürük oluşumu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Deride mor renkli (1 cm geniş) çatlak (</a:t>
            </a:r>
            <a:r>
              <a:rPr lang="tr-TR" sz="1600" dirty="0" err="1">
                <a:latin typeface="Arial"/>
                <a:cs typeface="Arial"/>
              </a:rPr>
              <a:t>verjetür</a:t>
            </a:r>
            <a:r>
              <a:rPr lang="tr-TR" sz="1600" dirty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smtClean="0">
                <a:latin typeface="Arial"/>
                <a:cs typeface="Arial"/>
              </a:rPr>
              <a:t>Libido </a:t>
            </a:r>
            <a:r>
              <a:rPr lang="tr-TR" sz="1600" dirty="0">
                <a:latin typeface="Arial"/>
                <a:cs typeface="Arial"/>
              </a:rPr>
              <a:t>kaybı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smtClean="0">
                <a:latin typeface="Arial"/>
                <a:cs typeface="Arial"/>
              </a:rPr>
              <a:t>Adet </a:t>
            </a:r>
            <a:r>
              <a:rPr lang="tr-TR" sz="1600" dirty="0">
                <a:latin typeface="Arial"/>
                <a:cs typeface="Arial"/>
              </a:rPr>
              <a:t>düzensizliği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>
                <a:latin typeface="Arial"/>
                <a:cs typeface="Arial"/>
              </a:rPr>
              <a:t>Hipertansiyon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smtClean="0">
                <a:latin typeface="Arial"/>
                <a:cs typeface="Arial"/>
              </a:rPr>
              <a:t>Depresyon </a:t>
            </a:r>
            <a:r>
              <a:rPr lang="tr-TR" sz="1600" dirty="0">
                <a:latin typeface="Arial"/>
                <a:cs typeface="Arial"/>
              </a:rPr>
              <a:t>/ psikoz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err="1" smtClean="0">
                <a:latin typeface="Arial"/>
                <a:cs typeface="Arial"/>
              </a:rPr>
              <a:t>Glukoz</a:t>
            </a:r>
            <a:r>
              <a:rPr lang="tr-TR" sz="1600" dirty="0" smtClean="0">
                <a:latin typeface="Arial"/>
                <a:cs typeface="Arial"/>
              </a:rPr>
              <a:t> </a:t>
            </a:r>
            <a:r>
              <a:rPr lang="tr-TR" sz="1600" dirty="0" err="1">
                <a:latin typeface="Arial"/>
                <a:cs typeface="Arial"/>
              </a:rPr>
              <a:t>intoleransı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err="1">
                <a:latin typeface="Arial"/>
                <a:cs typeface="Arial"/>
              </a:rPr>
              <a:t>Miyopati</a:t>
            </a:r>
            <a:r>
              <a:rPr lang="tr-TR" sz="1600" dirty="0">
                <a:latin typeface="Arial"/>
                <a:cs typeface="Arial"/>
              </a:rPr>
              <a:t> (</a:t>
            </a:r>
            <a:r>
              <a:rPr lang="tr-TR" sz="1600" dirty="0" err="1">
                <a:latin typeface="Arial"/>
                <a:cs typeface="Arial"/>
              </a:rPr>
              <a:t>proksimal</a:t>
            </a:r>
            <a:r>
              <a:rPr lang="tr-TR" sz="1600" dirty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err="1">
                <a:latin typeface="Arial"/>
                <a:cs typeface="Arial"/>
              </a:rPr>
              <a:t>Osteopeni</a:t>
            </a:r>
            <a:r>
              <a:rPr lang="tr-TR" sz="1600" dirty="0">
                <a:latin typeface="Arial"/>
                <a:cs typeface="Arial"/>
              </a:rPr>
              <a:t> / kırık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smtClean="0">
                <a:latin typeface="Arial"/>
                <a:cs typeface="Arial"/>
              </a:rPr>
              <a:t>Çocukta </a:t>
            </a:r>
            <a:r>
              <a:rPr lang="tr-TR" sz="1600" dirty="0">
                <a:latin typeface="Arial"/>
                <a:cs typeface="Arial"/>
              </a:rPr>
              <a:t>lineer büyümede azalma</a:t>
            </a:r>
            <a:endParaRPr lang="en-US" sz="1600" dirty="0">
              <a:latin typeface="Arial"/>
              <a:cs typeface="Arial"/>
            </a:endParaRPr>
          </a:p>
          <a:p>
            <a:r>
              <a:rPr lang="tr-TR" sz="1600" dirty="0" smtClean="0">
                <a:latin typeface="Arial"/>
                <a:cs typeface="Arial"/>
              </a:rPr>
              <a:t>Böbrek taşı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984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Açısından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Kimler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Taranmalı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400" dirty="0">
                <a:latin typeface="Arial"/>
                <a:cs typeface="Arial"/>
              </a:rPr>
              <a:t>Yaş ile uyumsuz bulguları olanlar; </a:t>
            </a:r>
            <a:endParaRPr lang="tr-TR" sz="3400" dirty="0" smtClean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G</a:t>
            </a:r>
            <a:r>
              <a:rPr lang="tr-TR" dirty="0" err="1" smtClean="0">
                <a:latin typeface="Arial"/>
                <a:cs typeface="Arial"/>
              </a:rPr>
              <a:t>enc</a:t>
            </a:r>
            <a:r>
              <a:rPr lang="tr-TR" dirty="0" smtClean="0">
                <a:latin typeface="Arial"/>
                <a:cs typeface="Arial"/>
              </a:rPr>
              <a:t>̧ </a:t>
            </a:r>
            <a:r>
              <a:rPr lang="tr-TR" dirty="0">
                <a:latin typeface="Arial"/>
                <a:cs typeface="Arial"/>
              </a:rPr>
              <a:t>hipertansiyon, </a:t>
            </a:r>
            <a:r>
              <a:rPr lang="tr-TR" dirty="0" err="1">
                <a:latin typeface="Arial"/>
                <a:cs typeface="Arial"/>
              </a:rPr>
              <a:t>genc</a:t>
            </a:r>
            <a:r>
              <a:rPr lang="tr-TR" dirty="0">
                <a:latin typeface="Arial"/>
                <a:cs typeface="Arial"/>
              </a:rPr>
              <a:t>̧ osteoporoz, </a:t>
            </a:r>
            <a:r>
              <a:rPr lang="tr-TR" dirty="0" err="1">
                <a:latin typeface="Arial"/>
                <a:cs typeface="Arial"/>
              </a:rPr>
              <a:t>osteopeni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olmadan </a:t>
            </a:r>
            <a:r>
              <a:rPr lang="tr-TR" dirty="0" err="1">
                <a:latin typeface="Arial"/>
                <a:cs typeface="Arial"/>
              </a:rPr>
              <a:t>spontan</a:t>
            </a:r>
            <a:r>
              <a:rPr lang="tr-TR" dirty="0">
                <a:latin typeface="Arial"/>
                <a:cs typeface="Arial"/>
              </a:rPr>
              <a:t> kırık </a:t>
            </a:r>
            <a:r>
              <a:rPr lang="tr-TR" dirty="0" err="1">
                <a:latin typeface="Arial"/>
                <a:cs typeface="Arial"/>
              </a:rPr>
              <a:t>oluşumu</a:t>
            </a:r>
            <a:r>
              <a:rPr lang="tr-TR" dirty="0">
                <a:latin typeface="Arial"/>
                <a:cs typeface="Arial"/>
              </a:rPr>
              <a:t> gibi </a:t>
            </a:r>
          </a:p>
          <a:p>
            <a:r>
              <a:rPr lang="tr-TR" sz="3400" dirty="0" err="1">
                <a:latin typeface="Arial"/>
                <a:cs typeface="Arial"/>
              </a:rPr>
              <a:t>Cushing</a:t>
            </a:r>
            <a:r>
              <a:rPr lang="tr-TR" sz="3400" dirty="0">
                <a:latin typeface="Arial"/>
                <a:cs typeface="Arial"/>
              </a:rPr>
              <a:t> Sendromu tanısı </a:t>
            </a:r>
            <a:r>
              <a:rPr lang="tr-TR" sz="3400" dirty="0" err="1">
                <a:latin typeface="Arial"/>
                <a:cs typeface="Arial"/>
              </a:rPr>
              <a:t>için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 smtClean="0">
                <a:latin typeface="Arial"/>
                <a:cs typeface="Arial"/>
              </a:rPr>
              <a:t>özgüllüğü</a:t>
            </a:r>
            <a:r>
              <a:rPr lang="tr-TR" sz="3400" dirty="0" smtClean="0">
                <a:latin typeface="Arial"/>
                <a:cs typeface="Arial"/>
              </a:rPr>
              <a:t> </a:t>
            </a:r>
            <a:r>
              <a:rPr lang="tr-TR" sz="3400" dirty="0" err="1" smtClean="0">
                <a:latin typeface="Arial"/>
                <a:cs typeface="Arial"/>
              </a:rPr>
              <a:t>yüksek</a:t>
            </a:r>
            <a:r>
              <a:rPr lang="tr-TR" sz="3400" dirty="0" smtClean="0">
                <a:latin typeface="Arial"/>
                <a:cs typeface="Arial"/>
              </a:rPr>
              <a:t> </a:t>
            </a:r>
            <a:r>
              <a:rPr lang="tr-TR" sz="3400" dirty="0">
                <a:latin typeface="Arial"/>
                <a:cs typeface="Arial"/>
              </a:rPr>
              <a:t>bulguları olanlar; </a:t>
            </a:r>
            <a:endParaRPr lang="tr-TR" sz="3400" dirty="0" smtClean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P</a:t>
            </a:r>
            <a:r>
              <a:rPr lang="tr-TR" dirty="0" err="1" smtClean="0">
                <a:latin typeface="Arial"/>
                <a:cs typeface="Arial"/>
              </a:rPr>
              <a:t>roksimal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kas </a:t>
            </a:r>
            <a:r>
              <a:rPr lang="tr-TR" dirty="0" err="1" smtClean="0">
                <a:latin typeface="Arial"/>
                <a:cs typeface="Arial"/>
              </a:rPr>
              <a:t>güçsüzlüğu</a:t>
            </a:r>
            <a:r>
              <a:rPr lang="tr-TR" dirty="0" smtClean="0">
                <a:latin typeface="Arial"/>
                <a:cs typeface="Arial"/>
              </a:rPr>
              <a:t>̈</a:t>
            </a:r>
            <a:r>
              <a:rPr lang="tr-TR" dirty="0">
                <a:latin typeface="Arial"/>
                <a:cs typeface="Arial"/>
              </a:rPr>
              <a:t>, deride 1 cm’den </a:t>
            </a:r>
            <a:r>
              <a:rPr lang="tr-TR" dirty="0" err="1">
                <a:latin typeface="Arial"/>
                <a:cs typeface="Arial"/>
              </a:rPr>
              <a:t>genis</a:t>
            </a:r>
            <a:r>
              <a:rPr lang="tr-TR" dirty="0">
                <a:latin typeface="Arial"/>
                <a:cs typeface="Arial"/>
              </a:rPr>
              <a:t>̧ mor </a:t>
            </a:r>
            <a:r>
              <a:rPr lang="tr-TR" dirty="0" err="1">
                <a:latin typeface="Arial"/>
                <a:cs typeface="Arial"/>
              </a:rPr>
              <a:t>çatlakların</a:t>
            </a:r>
            <a:r>
              <a:rPr lang="tr-TR" dirty="0">
                <a:latin typeface="Arial"/>
                <a:cs typeface="Arial"/>
              </a:rPr>
              <a:t> olması, deri incelmesi ve kolay </a:t>
            </a:r>
            <a:r>
              <a:rPr lang="tr-TR" dirty="0" err="1">
                <a:latin typeface="Arial"/>
                <a:cs typeface="Arial"/>
              </a:rPr>
              <a:t>çürük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oluşumu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gibi </a:t>
            </a:r>
          </a:p>
          <a:p>
            <a:r>
              <a:rPr lang="tr-TR" sz="3400" dirty="0">
                <a:latin typeface="Arial"/>
                <a:cs typeface="Arial"/>
              </a:rPr>
              <a:t>Kilo </a:t>
            </a:r>
            <a:r>
              <a:rPr lang="tr-TR" sz="3400" dirty="0" err="1">
                <a:latin typeface="Arial"/>
                <a:cs typeface="Arial"/>
              </a:rPr>
              <a:t>artışına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>
                <a:latin typeface="Arial"/>
                <a:cs typeface="Arial"/>
              </a:rPr>
              <a:t>eşlik</a:t>
            </a:r>
            <a:r>
              <a:rPr lang="tr-TR" sz="3400" dirty="0">
                <a:latin typeface="Arial"/>
                <a:cs typeface="Arial"/>
              </a:rPr>
              <a:t> eden lineer </a:t>
            </a:r>
            <a:r>
              <a:rPr lang="tr-TR" sz="3400" dirty="0" err="1">
                <a:latin typeface="Arial"/>
                <a:cs typeface="Arial"/>
              </a:rPr>
              <a:t>büyümede</a:t>
            </a:r>
            <a:r>
              <a:rPr lang="tr-TR" sz="3400" dirty="0">
                <a:latin typeface="Arial"/>
                <a:cs typeface="Arial"/>
              </a:rPr>
              <a:t> duraklama </a:t>
            </a:r>
            <a:r>
              <a:rPr lang="tr-TR" sz="3400" dirty="0" err="1">
                <a:latin typeface="Arial"/>
                <a:cs typeface="Arial"/>
              </a:rPr>
              <a:t>gözlenen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 smtClean="0">
                <a:latin typeface="Arial"/>
                <a:cs typeface="Arial"/>
              </a:rPr>
              <a:t>çocuklar</a:t>
            </a:r>
            <a:endParaRPr lang="tr-TR" sz="3400" dirty="0">
              <a:latin typeface="Arial"/>
              <a:cs typeface="Arial"/>
            </a:endParaRPr>
          </a:p>
          <a:p>
            <a:r>
              <a:rPr lang="tr-TR" sz="3400" dirty="0" smtClean="0">
                <a:latin typeface="Arial"/>
                <a:cs typeface="Arial"/>
              </a:rPr>
              <a:t>Adenomla </a:t>
            </a:r>
            <a:r>
              <a:rPr lang="tr-TR" sz="3400" dirty="0">
                <a:latin typeface="Arial"/>
                <a:cs typeface="Arial"/>
              </a:rPr>
              <a:t>uyumlu </a:t>
            </a:r>
            <a:r>
              <a:rPr lang="tr-TR" sz="3400" dirty="0" err="1" smtClean="0">
                <a:latin typeface="Arial"/>
                <a:cs typeface="Arial"/>
              </a:rPr>
              <a:t>hipofizer</a:t>
            </a:r>
            <a:r>
              <a:rPr lang="tr-TR" sz="3400" dirty="0" smtClean="0">
                <a:latin typeface="Arial"/>
                <a:cs typeface="Arial"/>
              </a:rPr>
              <a:t> </a:t>
            </a:r>
            <a:r>
              <a:rPr lang="tr-TR" sz="3400" dirty="0">
                <a:latin typeface="Arial"/>
                <a:cs typeface="Arial"/>
              </a:rPr>
              <a:t>rastlantısal kitle saptananlar </a:t>
            </a:r>
          </a:p>
          <a:p>
            <a:r>
              <a:rPr lang="tr-TR" sz="3400" dirty="0">
                <a:latin typeface="Arial"/>
                <a:cs typeface="Arial"/>
              </a:rPr>
              <a:t>Anormal </a:t>
            </a:r>
            <a:r>
              <a:rPr lang="tr-TR" sz="3400" dirty="0" smtClean="0">
                <a:latin typeface="Arial"/>
                <a:cs typeface="Arial"/>
              </a:rPr>
              <a:t>yağ </a:t>
            </a:r>
            <a:r>
              <a:rPr lang="tr-TR" sz="3400" dirty="0" err="1">
                <a:latin typeface="Arial"/>
                <a:cs typeface="Arial"/>
              </a:rPr>
              <a:t>dağılımının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>
                <a:latin typeface="Arial"/>
                <a:cs typeface="Arial"/>
              </a:rPr>
              <a:t>eşlik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>
                <a:latin typeface="Arial"/>
                <a:cs typeface="Arial"/>
              </a:rPr>
              <a:t>ettiği</a:t>
            </a:r>
            <a:r>
              <a:rPr lang="tr-TR" sz="3400" dirty="0">
                <a:latin typeface="Arial"/>
                <a:cs typeface="Arial"/>
              </a:rPr>
              <a:t>; kontrol altına alınamayan diyabet, </a:t>
            </a:r>
            <a:r>
              <a:rPr lang="tr-TR" sz="3400" dirty="0" err="1">
                <a:latin typeface="Arial"/>
                <a:cs typeface="Arial"/>
              </a:rPr>
              <a:t>açıklanamayan</a:t>
            </a:r>
            <a:r>
              <a:rPr lang="tr-TR" sz="3400" dirty="0">
                <a:latin typeface="Arial"/>
                <a:cs typeface="Arial"/>
              </a:rPr>
              <a:t> </a:t>
            </a:r>
            <a:r>
              <a:rPr lang="tr-TR" sz="3400" dirty="0" err="1" smtClean="0">
                <a:latin typeface="Arial"/>
                <a:cs typeface="Arial"/>
              </a:rPr>
              <a:t>oligoa</a:t>
            </a:r>
            <a:r>
              <a:rPr lang="tr-TR" sz="3400" dirty="0" smtClean="0">
                <a:latin typeface="Arial"/>
                <a:cs typeface="Arial"/>
              </a:rPr>
              <a:t> </a:t>
            </a:r>
            <a:r>
              <a:rPr lang="tr-TR" sz="3400" dirty="0" err="1">
                <a:latin typeface="Arial"/>
                <a:cs typeface="Arial"/>
              </a:rPr>
              <a:t>menore</a:t>
            </a:r>
            <a:r>
              <a:rPr lang="tr-TR" sz="3400" dirty="0">
                <a:latin typeface="Arial"/>
                <a:cs typeface="Arial"/>
              </a:rPr>
              <a:t>, </a:t>
            </a:r>
            <a:r>
              <a:rPr lang="tr-TR" sz="3400" dirty="0" err="1">
                <a:latin typeface="Arial"/>
                <a:cs typeface="Arial"/>
              </a:rPr>
              <a:t>infertilite</a:t>
            </a:r>
            <a:r>
              <a:rPr lang="tr-TR" sz="3400" dirty="0">
                <a:latin typeface="Arial"/>
                <a:cs typeface="Arial"/>
              </a:rPr>
              <a:t>, libido kaybı gibi </a:t>
            </a:r>
            <a:r>
              <a:rPr lang="tr-TR" sz="3400" dirty="0" smtClean="0">
                <a:latin typeface="Arial"/>
                <a:cs typeface="Arial"/>
              </a:rPr>
              <a:t>durumlarda</a:t>
            </a:r>
            <a:endParaRPr lang="en-US" sz="3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987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Arial"/>
                <a:cs typeface="Arial"/>
              </a:rPr>
              <a:t>Hipotalamo</a:t>
            </a:r>
            <a:r>
              <a:rPr lang="tr-TR" sz="2800" dirty="0">
                <a:latin typeface="Arial"/>
                <a:cs typeface="Arial"/>
              </a:rPr>
              <a:t>-</a:t>
            </a:r>
            <a:r>
              <a:rPr lang="tr-TR" sz="2800" dirty="0" err="1">
                <a:latin typeface="Arial"/>
                <a:cs typeface="Arial"/>
              </a:rPr>
              <a:t>hipofizer</a:t>
            </a:r>
            <a:r>
              <a:rPr lang="tr-TR" sz="2800" dirty="0">
                <a:latin typeface="Arial"/>
                <a:cs typeface="Arial"/>
              </a:rPr>
              <a:t>-adrenal aksın </a:t>
            </a:r>
            <a:r>
              <a:rPr lang="tr-TR" sz="2800" dirty="0" err="1">
                <a:latin typeface="Arial"/>
                <a:cs typeface="Arial"/>
              </a:rPr>
              <a:t>diürnal</a:t>
            </a:r>
            <a:r>
              <a:rPr lang="tr-TR" sz="2800" dirty="0">
                <a:latin typeface="Arial"/>
                <a:cs typeface="Arial"/>
              </a:rPr>
              <a:t> ritminin bozulması ve negatif </a:t>
            </a:r>
            <a:r>
              <a:rPr lang="tr-TR" sz="2800" dirty="0" err="1">
                <a:latin typeface="Arial"/>
                <a:cs typeface="Arial"/>
              </a:rPr>
              <a:t>feedback</a:t>
            </a:r>
            <a:r>
              <a:rPr lang="tr-TR" sz="2800" dirty="0">
                <a:latin typeface="Arial"/>
                <a:cs typeface="Arial"/>
              </a:rPr>
              <a:t> </a:t>
            </a:r>
            <a:r>
              <a:rPr lang="tr-TR" sz="2800" dirty="0" err="1">
                <a:latin typeface="Arial"/>
                <a:cs typeface="Arial"/>
              </a:rPr>
              <a:t>kontrolün</a:t>
            </a:r>
            <a:r>
              <a:rPr lang="tr-TR" sz="2800" dirty="0">
                <a:latin typeface="Arial"/>
                <a:cs typeface="Arial"/>
              </a:rPr>
              <a:t> </a:t>
            </a:r>
            <a:r>
              <a:rPr lang="tr-TR" sz="2800" dirty="0" smtClean="0">
                <a:latin typeface="Arial"/>
                <a:cs typeface="Arial"/>
              </a:rPr>
              <a:t>kaybolması </a:t>
            </a:r>
            <a:r>
              <a:rPr lang="tr-TR" sz="2800" dirty="0" err="1">
                <a:latin typeface="Arial"/>
                <a:cs typeface="Arial"/>
              </a:rPr>
              <a:t>önemli</a:t>
            </a:r>
            <a:r>
              <a:rPr lang="tr-TR" sz="2800" dirty="0">
                <a:latin typeface="Arial"/>
                <a:cs typeface="Arial"/>
              </a:rPr>
              <a:t> iki </a:t>
            </a:r>
            <a:r>
              <a:rPr lang="tr-TR" sz="2800" dirty="0" smtClean="0">
                <a:latin typeface="Arial"/>
                <a:cs typeface="Arial"/>
              </a:rPr>
              <a:t>belirleyicidir. </a:t>
            </a:r>
          </a:p>
          <a:p>
            <a:r>
              <a:rPr lang="tr-TR" sz="2800" dirty="0" err="1" smtClean="0">
                <a:latin typeface="Arial"/>
                <a:cs typeface="Arial"/>
              </a:rPr>
              <a:t>İlk</a:t>
            </a:r>
            <a:r>
              <a:rPr lang="tr-TR" sz="2800" dirty="0" smtClean="0">
                <a:latin typeface="Arial"/>
                <a:cs typeface="Arial"/>
              </a:rPr>
              <a:t> </a:t>
            </a:r>
            <a:r>
              <a:rPr lang="tr-TR" sz="2800" dirty="0">
                <a:latin typeface="Arial"/>
                <a:cs typeface="Arial"/>
              </a:rPr>
              <a:t>basamak tarama testi olarak kullanılan testler </a:t>
            </a:r>
            <a:r>
              <a:rPr lang="tr-TR" sz="2800" dirty="0" err="1">
                <a:latin typeface="Arial"/>
                <a:cs typeface="Arial"/>
              </a:rPr>
              <a:t>endojen</a:t>
            </a:r>
            <a:r>
              <a:rPr lang="tr-TR" sz="2800" dirty="0">
                <a:latin typeface="Arial"/>
                <a:cs typeface="Arial"/>
              </a:rPr>
              <a:t> </a:t>
            </a:r>
            <a:r>
              <a:rPr lang="tr-TR" sz="2800" dirty="0" err="1">
                <a:latin typeface="Arial"/>
                <a:cs typeface="Arial"/>
              </a:rPr>
              <a:t>hiperkortizolizm</a:t>
            </a:r>
            <a:r>
              <a:rPr lang="tr-TR" sz="2800" dirty="0">
                <a:latin typeface="Arial"/>
                <a:cs typeface="Arial"/>
              </a:rPr>
              <a:t> </a:t>
            </a:r>
            <a:r>
              <a:rPr lang="tr-TR" sz="2800" dirty="0" err="1">
                <a:latin typeface="Arial"/>
                <a:cs typeface="Arial"/>
              </a:rPr>
              <a:t>varlığını</a:t>
            </a:r>
            <a:r>
              <a:rPr lang="tr-TR" sz="2800" dirty="0">
                <a:latin typeface="Arial"/>
                <a:cs typeface="Arial"/>
              </a:rPr>
              <a:t> tanımakta, ancak sendrom ayırıcı tanısını yapamamaktadır. 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813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Endojen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hiperkotizolemi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tarama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testleri</a:t>
            </a:r>
            <a:endParaRPr lang="en-US" sz="2800" dirty="0" smtClean="0">
              <a:latin typeface="Arial"/>
              <a:cs typeface="Arial"/>
            </a:endParaRPr>
          </a:p>
          <a:p>
            <a:pPr lvl="1"/>
            <a:r>
              <a:rPr lang="tr-TR" sz="2400" dirty="0">
                <a:latin typeface="Arial"/>
                <a:cs typeface="Arial"/>
              </a:rPr>
              <a:t>1 mg oral </a:t>
            </a:r>
            <a:r>
              <a:rPr lang="tr-TR" sz="2400" dirty="0" err="1">
                <a:latin typeface="Arial"/>
                <a:cs typeface="Arial"/>
              </a:rPr>
              <a:t>deksametazonla</a:t>
            </a:r>
            <a:r>
              <a:rPr lang="tr-TR" sz="2400" dirty="0">
                <a:latin typeface="Arial"/>
                <a:cs typeface="Arial"/>
              </a:rPr>
              <a:t> yapılan gecelik </a:t>
            </a:r>
            <a:r>
              <a:rPr lang="tr-TR" sz="2400" dirty="0" err="1">
                <a:latin typeface="Arial"/>
                <a:cs typeface="Arial"/>
              </a:rPr>
              <a:t>kortizol</a:t>
            </a:r>
            <a:r>
              <a:rPr lang="tr-TR" sz="2400" dirty="0">
                <a:latin typeface="Arial"/>
                <a:cs typeface="Arial"/>
              </a:rPr>
              <a:t> baskılama </a:t>
            </a:r>
            <a:r>
              <a:rPr lang="tr-TR" sz="2400" dirty="0" smtClean="0">
                <a:latin typeface="Arial"/>
                <a:cs typeface="Arial"/>
              </a:rPr>
              <a:t>testi</a:t>
            </a:r>
            <a:endParaRPr lang="tr-TR" sz="2400" dirty="0">
              <a:latin typeface="Arial"/>
              <a:cs typeface="Arial"/>
            </a:endParaRP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Ardışık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48 saat verilen oral </a:t>
            </a:r>
            <a:r>
              <a:rPr lang="tr-TR" sz="2400" dirty="0" err="1">
                <a:latin typeface="Arial"/>
                <a:cs typeface="Arial"/>
              </a:rPr>
              <a:t>deksametazonla</a:t>
            </a:r>
            <a:r>
              <a:rPr lang="tr-TR" sz="2400" dirty="0">
                <a:latin typeface="Arial"/>
                <a:cs typeface="Arial"/>
              </a:rPr>
              <a:t> yapılan </a:t>
            </a:r>
            <a:r>
              <a:rPr lang="tr-TR" sz="2400" dirty="0" err="1">
                <a:latin typeface="Arial"/>
                <a:cs typeface="Arial"/>
              </a:rPr>
              <a:t>düşük</a:t>
            </a:r>
            <a:r>
              <a:rPr lang="tr-TR" sz="2400" dirty="0">
                <a:latin typeface="Arial"/>
                <a:cs typeface="Arial"/>
              </a:rPr>
              <a:t> doz baskılama testi (4x0.5mg </a:t>
            </a:r>
            <a:r>
              <a:rPr lang="tr-TR" sz="2400" dirty="0" err="1" smtClean="0">
                <a:latin typeface="Arial"/>
                <a:cs typeface="Arial"/>
              </a:rPr>
              <a:t>deksametazon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2 </a:t>
            </a:r>
            <a:r>
              <a:rPr lang="tr-TR" sz="2400" dirty="0" err="1">
                <a:latin typeface="Arial"/>
                <a:cs typeface="Arial"/>
              </a:rPr>
              <a:t>gün</a:t>
            </a:r>
            <a:r>
              <a:rPr lang="tr-TR" sz="2400" dirty="0" smtClean="0">
                <a:latin typeface="Arial"/>
                <a:cs typeface="Arial"/>
              </a:rPr>
              <a:t>)</a:t>
            </a:r>
            <a:endParaRPr lang="tr-TR" sz="2400" dirty="0">
              <a:latin typeface="Arial"/>
              <a:cs typeface="Arial"/>
            </a:endParaRP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Günlük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idrar serbest </a:t>
            </a:r>
            <a:r>
              <a:rPr lang="tr-TR" sz="2400" dirty="0" err="1" smtClean="0">
                <a:latin typeface="Arial"/>
                <a:cs typeface="Arial"/>
              </a:rPr>
              <a:t>kortizol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 smtClean="0">
                <a:latin typeface="Arial"/>
                <a:cs typeface="Arial"/>
              </a:rPr>
              <a:t>ölçümü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(En az 2 kez</a:t>
            </a:r>
            <a:r>
              <a:rPr lang="tr-TR" sz="24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tr-TR" sz="2400" dirty="0" err="1" smtClean="0">
                <a:latin typeface="Arial"/>
                <a:cs typeface="Arial"/>
              </a:rPr>
              <a:t>Geceyarısı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tükrük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err="1" smtClean="0">
                <a:latin typeface="Arial"/>
                <a:cs typeface="Arial"/>
              </a:rPr>
              <a:t>kortizol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 err="1" smtClean="0">
                <a:latin typeface="Arial"/>
                <a:cs typeface="Arial"/>
              </a:rPr>
              <a:t>ölçümü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(En az 2 kez) 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61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Cushing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Hastalığı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Tanı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Lokalizasyon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testleri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tr-TR" dirty="0">
                <a:latin typeface="Arial"/>
                <a:cs typeface="Arial"/>
              </a:rPr>
              <a:t>S</a:t>
            </a:r>
            <a:r>
              <a:rPr lang="tr-TR" dirty="0" smtClean="0">
                <a:latin typeface="Arial"/>
                <a:cs typeface="Arial"/>
              </a:rPr>
              <a:t>erum ACTH </a:t>
            </a:r>
            <a:r>
              <a:rPr lang="tr-TR" dirty="0" err="1" smtClean="0">
                <a:latin typeface="Arial"/>
                <a:cs typeface="Arial"/>
              </a:rPr>
              <a:t>ölçümü</a:t>
            </a:r>
            <a:endParaRPr lang="tr-TR" dirty="0" smtClean="0">
              <a:latin typeface="Arial"/>
              <a:cs typeface="Arial"/>
            </a:endParaRPr>
          </a:p>
          <a:p>
            <a:pPr lvl="1"/>
            <a:r>
              <a:rPr lang="tr-TR" dirty="0" smtClean="0">
                <a:latin typeface="Arial"/>
                <a:cs typeface="Arial"/>
              </a:rPr>
              <a:t>8 </a:t>
            </a:r>
            <a:r>
              <a:rPr lang="tr-TR" dirty="0">
                <a:latin typeface="Arial"/>
                <a:cs typeface="Arial"/>
              </a:rPr>
              <a:t>mg </a:t>
            </a:r>
            <a:r>
              <a:rPr lang="tr-TR" dirty="0" err="1">
                <a:latin typeface="Arial"/>
                <a:cs typeface="Arial"/>
              </a:rPr>
              <a:t>yüksek</a:t>
            </a:r>
            <a:r>
              <a:rPr lang="tr-TR" dirty="0">
                <a:latin typeface="Arial"/>
                <a:cs typeface="Arial"/>
              </a:rPr>
              <a:t> doz </a:t>
            </a:r>
            <a:r>
              <a:rPr lang="tr-TR" dirty="0" err="1">
                <a:latin typeface="Arial"/>
                <a:cs typeface="Arial"/>
              </a:rPr>
              <a:t>deksametazonla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kortizol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baskılama </a:t>
            </a:r>
            <a:r>
              <a:rPr lang="tr-TR" dirty="0">
                <a:latin typeface="Arial"/>
                <a:cs typeface="Arial"/>
              </a:rPr>
              <a:t>testi </a:t>
            </a:r>
            <a:endParaRPr lang="tr-TR" dirty="0" smtClean="0">
              <a:latin typeface="Arial"/>
              <a:cs typeface="Arial"/>
            </a:endParaRPr>
          </a:p>
          <a:p>
            <a:pPr lvl="2"/>
            <a:r>
              <a:rPr lang="en-US" sz="2200" dirty="0">
                <a:latin typeface="Arial"/>
                <a:cs typeface="Arial"/>
              </a:rPr>
              <a:t>48 </a:t>
            </a:r>
            <a:r>
              <a:rPr lang="en-US" sz="2200" dirty="0" err="1">
                <a:latin typeface="Arial"/>
                <a:cs typeface="Arial"/>
              </a:rPr>
              <a:t>saat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süreyle</a:t>
            </a:r>
            <a:r>
              <a:rPr lang="en-US" sz="2200" dirty="0">
                <a:latin typeface="Arial"/>
                <a:cs typeface="Arial"/>
              </a:rPr>
              <a:t> 6 </a:t>
            </a:r>
            <a:r>
              <a:rPr lang="en-US" sz="2200" dirty="0" err="1">
                <a:latin typeface="Arial"/>
                <a:cs typeface="Arial"/>
              </a:rPr>
              <a:t>saatte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bir</a:t>
            </a:r>
            <a:r>
              <a:rPr lang="en-US" sz="2200" dirty="0">
                <a:latin typeface="Arial"/>
                <a:cs typeface="Arial"/>
              </a:rPr>
              <a:t> 2 mg oral </a:t>
            </a:r>
            <a:r>
              <a:rPr lang="en-US" sz="2200" dirty="0" err="1">
                <a:latin typeface="Arial"/>
                <a:cs typeface="Arial"/>
              </a:rPr>
              <a:t>deksametazon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verilerek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smtClean="0">
                <a:latin typeface="Arial"/>
                <a:cs typeface="Arial"/>
              </a:rPr>
              <a:t>Serum </a:t>
            </a:r>
            <a:r>
              <a:rPr lang="en-US" sz="2200" dirty="0" err="1">
                <a:latin typeface="Arial"/>
                <a:cs typeface="Arial"/>
              </a:rPr>
              <a:t>kortizol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düzeyi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baskılanmaması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idrar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serbest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kortizolünün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bazal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serbest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kortizol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düzeyine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göre</a:t>
            </a:r>
            <a:r>
              <a:rPr lang="en-US" sz="2200" dirty="0">
                <a:latin typeface="Arial"/>
                <a:cs typeface="Arial"/>
              </a:rPr>
              <a:t> %50’den </a:t>
            </a:r>
            <a:r>
              <a:rPr lang="en-US" sz="2200" dirty="0" err="1">
                <a:latin typeface="Arial"/>
                <a:cs typeface="Arial"/>
              </a:rPr>
              <a:t>az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baskılanması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cushing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hastalığı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lehinedir</a:t>
            </a:r>
            <a:r>
              <a:rPr lang="en-US" sz="2200" dirty="0">
                <a:latin typeface="Arial"/>
                <a:cs typeface="Arial"/>
              </a:rPr>
              <a:t> </a:t>
            </a:r>
            <a:endParaRPr lang="tr-TR" sz="2200" dirty="0" smtClean="0">
              <a:latin typeface="Arial"/>
              <a:cs typeface="Arial"/>
            </a:endParaRPr>
          </a:p>
          <a:p>
            <a:pPr lvl="1"/>
            <a:r>
              <a:rPr lang="tr-TR" dirty="0" err="1">
                <a:latin typeface="Arial"/>
                <a:cs typeface="Arial"/>
              </a:rPr>
              <a:t>B</a:t>
            </a:r>
            <a:r>
              <a:rPr lang="tr-TR" dirty="0" err="1" smtClean="0">
                <a:latin typeface="Arial"/>
                <a:cs typeface="Arial"/>
              </a:rPr>
              <a:t>ilateral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inferior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petrozal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sinus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örnekleme</a:t>
            </a:r>
            <a:r>
              <a:rPr lang="tr-TR" dirty="0">
                <a:latin typeface="Arial"/>
                <a:cs typeface="Arial"/>
              </a:rPr>
              <a:t> testi (BIPSS) </a:t>
            </a:r>
            <a:endParaRPr lang="tr-TR" dirty="0" smtClean="0">
              <a:latin typeface="Arial"/>
              <a:cs typeface="Arial"/>
            </a:endParaRPr>
          </a:p>
          <a:p>
            <a:pPr lvl="2"/>
            <a:r>
              <a:rPr lang="tr-TR" dirty="0">
                <a:latin typeface="Arial"/>
                <a:cs typeface="Arial"/>
              </a:rPr>
              <a:t>CRH uygulanmadan santral ACTH/</a:t>
            </a:r>
            <a:r>
              <a:rPr lang="tr-TR" dirty="0" err="1">
                <a:latin typeface="Arial"/>
                <a:cs typeface="Arial"/>
              </a:rPr>
              <a:t>perifer</a:t>
            </a:r>
            <a:r>
              <a:rPr lang="tr-TR" dirty="0">
                <a:latin typeface="Arial"/>
                <a:cs typeface="Arial"/>
              </a:rPr>
              <a:t> ACTH oranının &gt;2 olması ve CRH verildikten sonra oranın &gt;3 olması </a:t>
            </a:r>
            <a:r>
              <a:rPr lang="tr-TR" dirty="0" err="1">
                <a:latin typeface="Arial"/>
                <a:cs typeface="Arial"/>
              </a:rPr>
              <a:t>Cushing</a:t>
            </a:r>
            <a:r>
              <a:rPr lang="tr-TR" dirty="0">
                <a:latin typeface="Arial"/>
                <a:cs typeface="Arial"/>
              </a:rPr>
              <a:t> Hastalığı lehinedir. </a:t>
            </a:r>
            <a:endParaRPr lang="tr-TR" dirty="0" smtClean="0">
              <a:latin typeface="Arial"/>
              <a:cs typeface="Arial"/>
            </a:endParaRPr>
          </a:p>
          <a:p>
            <a:pPr lvl="2"/>
            <a:r>
              <a:rPr lang="tr-TR" dirty="0" smtClean="0">
                <a:latin typeface="Arial"/>
                <a:cs typeface="Arial"/>
              </a:rPr>
              <a:t>Oranın </a:t>
            </a:r>
            <a:r>
              <a:rPr lang="tr-TR" dirty="0">
                <a:latin typeface="Arial"/>
                <a:cs typeface="Arial"/>
              </a:rPr>
              <a:t>yüksek olduğu tarafta </a:t>
            </a:r>
            <a:r>
              <a:rPr lang="tr-TR" dirty="0" err="1">
                <a:latin typeface="Arial"/>
                <a:cs typeface="Arial"/>
              </a:rPr>
              <a:t>Cushing</a:t>
            </a:r>
            <a:r>
              <a:rPr lang="tr-TR" dirty="0">
                <a:latin typeface="Arial"/>
                <a:cs typeface="Arial"/>
              </a:rPr>
              <a:t> hastalığına yol açan adenomun bulunduğuna işaret eder</a:t>
            </a:r>
            <a:r>
              <a:rPr lang="tr-TR" dirty="0" smtClean="0">
                <a:latin typeface="Arial"/>
                <a:cs typeface="Arial"/>
              </a:rPr>
              <a:t>.</a:t>
            </a:r>
            <a:endParaRPr lang="tr-TR" dirty="0">
              <a:latin typeface="Arial"/>
              <a:cs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3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/>
                <a:cs typeface="Arial"/>
              </a:rPr>
              <a:t>Hipopituitarizm</a:t>
            </a:r>
            <a:endParaRPr lang="en-US"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"/>
                <a:cs typeface="Arial"/>
              </a:rPr>
              <a:t>Bir </a:t>
            </a:r>
            <a:r>
              <a:rPr lang="tr-TR" dirty="0">
                <a:latin typeface="Arial"/>
                <a:cs typeface="Arial"/>
              </a:rPr>
              <a:t>veya daha fazla hipofiz hormonunun yetersiz yapımı ve salınımı sonucu </a:t>
            </a:r>
            <a:r>
              <a:rPr lang="tr-TR" dirty="0" err="1">
                <a:latin typeface="Arial"/>
                <a:cs typeface="Arial"/>
              </a:rPr>
              <a:t>gelişen</a:t>
            </a:r>
            <a:r>
              <a:rPr lang="tr-TR" dirty="0">
                <a:latin typeface="Arial"/>
                <a:cs typeface="Arial"/>
              </a:rPr>
              <a:t> bir klinik sendromdur </a:t>
            </a:r>
          </a:p>
          <a:p>
            <a:pPr lvl="1"/>
            <a:r>
              <a:rPr lang="tr-TR" dirty="0">
                <a:latin typeface="Arial"/>
                <a:cs typeface="Arial"/>
              </a:rPr>
              <a:t>Bir hipofiz hormonun </a:t>
            </a:r>
            <a:r>
              <a:rPr lang="tr-TR" dirty="0" err="1">
                <a:latin typeface="Arial"/>
                <a:cs typeface="Arial"/>
              </a:rPr>
              <a:t>eksikliğine</a:t>
            </a:r>
            <a:r>
              <a:rPr lang="tr-TR" dirty="0">
                <a:latin typeface="Arial"/>
                <a:cs typeface="Arial"/>
              </a:rPr>
              <a:t> izole </a:t>
            </a:r>
            <a:r>
              <a:rPr lang="tr-TR" dirty="0" err="1">
                <a:latin typeface="Arial"/>
                <a:cs typeface="Arial"/>
              </a:rPr>
              <a:t>hipopituitarizm</a:t>
            </a:r>
            <a:r>
              <a:rPr lang="tr-TR" dirty="0">
                <a:latin typeface="Arial"/>
                <a:cs typeface="Arial"/>
              </a:rPr>
              <a:t>,</a:t>
            </a:r>
          </a:p>
          <a:p>
            <a:pPr lvl="1"/>
            <a:r>
              <a:rPr lang="tr-TR" dirty="0">
                <a:latin typeface="Arial"/>
                <a:cs typeface="Arial"/>
              </a:rPr>
              <a:t>Bir veya </a:t>
            </a:r>
            <a:r>
              <a:rPr lang="tr-TR" dirty="0" err="1">
                <a:latin typeface="Arial"/>
                <a:cs typeface="Arial"/>
              </a:rPr>
              <a:t>birkac</a:t>
            </a:r>
            <a:r>
              <a:rPr lang="tr-TR" dirty="0">
                <a:latin typeface="Arial"/>
                <a:cs typeface="Arial"/>
              </a:rPr>
              <a:t>̧ hipofiz hormonun </a:t>
            </a:r>
            <a:r>
              <a:rPr lang="tr-TR" dirty="0" err="1">
                <a:latin typeface="Arial"/>
                <a:cs typeface="Arial"/>
              </a:rPr>
              <a:t>eksikliği</a:t>
            </a:r>
            <a:r>
              <a:rPr lang="tr-TR" dirty="0">
                <a:latin typeface="Arial"/>
                <a:cs typeface="Arial"/>
              </a:rPr>
              <a:t> kısmi (</a:t>
            </a:r>
            <a:r>
              <a:rPr lang="tr-TR" dirty="0" err="1">
                <a:latin typeface="Arial"/>
                <a:cs typeface="Arial"/>
              </a:rPr>
              <a:t>parsiyel</a:t>
            </a:r>
            <a:r>
              <a:rPr lang="tr-TR" dirty="0">
                <a:latin typeface="Arial"/>
                <a:cs typeface="Arial"/>
              </a:rPr>
              <a:t>) </a:t>
            </a:r>
            <a:r>
              <a:rPr lang="tr-TR" dirty="0" err="1">
                <a:latin typeface="Arial"/>
                <a:cs typeface="Arial"/>
              </a:rPr>
              <a:t>hipopituitarizm</a:t>
            </a:r>
            <a:r>
              <a:rPr lang="tr-TR" dirty="0">
                <a:latin typeface="Arial"/>
                <a:cs typeface="Arial"/>
              </a:rPr>
              <a:t>,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Tüm</a:t>
            </a:r>
            <a:r>
              <a:rPr lang="tr-TR" dirty="0">
                <a:latin typeface="Arial"/>
                <a:cs typeface="Arial"/>
              </a:rPr>
              <a:t> hipofiz hormonlarının </a:t>
            </a:r>
            <a:r>
              <a:rPr lang="tr-TR" dirty="0" err="1">
                <a:latin typeface="Arial"/>
                <a:cs typeface="Arial"/>
              </a:rPr>
              <a:t>eksikliği</a:t>
            </a:r>
            <a:r>
              <a:rPr lang="tr-TR" dirty="0">
                <a:latin typeface="Arial"/>
                <a:cs typeface="Arial"/>
              </a:rPr>
              <a:t> ise </a:t>
            </a:r>
            <a:r>
              <a:rPr lang="tr-TR" dirty="0" err="1">
                <a:latin typeface="Arial"/>
                <a:cs typeface="Arial"/>
              </a:rPr>
              <a:t>panhipopituitarizm</a:t>
            </a:r>
            <a:r>
              <a:rPr lang="tr-TR" dirty="0">
                <a:latin typeface="Arial"/>
                <a:cs typeface="Arial"/>
              </a:rPr>
              <a:t> olarak bilinir. </a:t>
            </a:r>
          </a:p>
          <a:p>
            <a:endParaRPr lang="tr-TR" dirty="0">
              <a:latin typeface="Arial"/>
              <a:cs typeface="Arial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81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Hipopitüitarizmin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Edinsel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Nedenleri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 smtClean="0">
                <a:solidFill>
                  <a:srgbClr val="FF0000"/>
                </a:solidFill>
                <a:latin typeface="Arial"/>
                <a:cs typeface="Arial"/>
              </a:rPr>
              <a:t>Edinsel</a:t>
            </a:r>
            <a:r>
              <a:rPr lang="tr-TR" sz="4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  <a:latin typeface="Arial"/>
                <a:cs typeface="Arial"/>
              </a:rPr>
              <a:t>Hipopituitarizm</a:t>
            </a:r>
            <a:r>
              <a:rPr lang="tr-TR" sz="4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/>
                <a:cs typeface="Arial"/>
              </a:rPr>
              <a:t>E</a:t>
            </a:r>
            <a:r>
              <a:rPr lang="tr-TR" dirty="0" smtClean="0">
                <a:latin typeface="Arial"/>
                <a:cs typeface="Arial"/>
              </a:rPr>
              <a:t>n </a:t>
            </a:r>
            <a:r>
              <a:rPr lang="tr-TR" dirty="0">
                <a:latin typeface="Arial"/>
                <a:cs typeface="Arial"/>
              </a:rPr>
              <a:t>sık nedeni hipofiz adenomları ve/veya adenomların tedavisi</a:t>
            </a:r>
          </a:p>
          <a:p>
            <a:r>
              <a:rPr lang="tr-TR" dirty="0" err="1">
                <a:latin typeface="Arial"/>
                <a:cs typeface="Arial"/>
              </a:rPr>
              <a:t>Sheehan</a:t>
            </a:r>
            <a:r>
              <a:rPr lang="tr-TR" dirty="0">
                <a:latin typeface="Arial"/>
                <a:cs typeface="Arial"/>
              </a:rPr>
              <a:t> sendromu </a:t>
            </a:r>
          </a:p>
          <a:p>
            <a:r>
              <a:rPr lang="tr-TR" dirty="0">
                <a:latin typeface="Arial"/>
                <a:cs typeface="Arial"/>
              </a:rPr>
              <a:t>Kafa travması</a:t>
            </a:r>
          </a:p>
          <a:p>
            <a:pPr lvl="1"/>
            <a:r>
              <a:rPr lang="tr-TR" dirty="0">
                <a:latin typeface="Arial"/>
                <a:cs typeface="Arial"/>
              </a:rPr>
              <a:t>6-12 ay sonra %20-25</a:t>
            </a:r>
          </a:p>
          <a:p>
            <a:pPr lvl="1"/>
            <a:r>
              <a:rPr lang="tr-TR" dirty="0">
                <a:latin typeface="Arial"/>
                <a:cs typeface="Arial"/>
              </a:rPr>
              <a:t>BH ve FSH/LH</a:t>
            </a:r>
          </a:p>
          <a:p>
            <a:endParaRPr lang="tr-TR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73648" y="214313"/>
            <a:ext cx="7793037" cy="1157287"/>
          </a:xfrm>
        </p:spPr>
        <p:txBody>
          <a:bodyPr/>
          <a:lstStyle/>
          <a:p>
            <a:r>
              <a:rPr lang="tr-TR" sz="4000" dirty="0" err="1">
                <a:solidFill>
                  <a:srgbClr val="FF0000"/>
                </a:solidFill>
                <a:latin typeface="Arial"/>
                <a:cs typeface="Arial"/>
              </a:rPr>
              <a:t>Hipopituitarizmde</a:t>
            </a:r>
            <a:r>
              <a:rPr lang="tr-TR" sz="4000" dirty="0">
                <a:solidFill>
                  <a:srgbClr val="FF0000"/>
                </a:solidFill>
                <a:latin typeface="Arial"/>
                <a:cs typeface="Arial"/>
              </a:rPr>
              <a:t> Klinik Özellikler</a:t>
            </a:r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400" dirty="0">
                <a:latin typeface="Arial"/>
                <a:cs typeface="Arial"/>
              </a:rPr>
              <a:t>Klinik bulgular eksik olan hormona, hormon </a:t>
            </a:r>
            <a:r>
              <a:rPr lang="tr-TR" sz="2400" dirty="0" err="1">
                <a:latin typeface="Arial"/>
                <a:cs typeface="Arial"/>
              </a:rPr>
              <a:t>eksikliğinin</a:t>
            </a:r>
            <a:r>
              <a:rPr lang="tr-TR" sz="2400" dirty="0">
                <a:latin typeface="Arial"/>
                <a:cs typeface="Arial"/>
              </a:rPr>
              <a:t> derecesine ve ortaya </a:t>
            </a:r>
            <a:r>
              <a:rPr lang="tr-TR" sz="2400" dirty="0" err="1">
                <a:latin typeface="Arial"/>
                <a:cs typeface="Arial"/>
              </a:rPr>
              <a:t>çıkıs</a:t>
            </a:r>
            <a:r>
              <a:rPr lang="tr-TR" sz="2400" dirty="0">
                <a:latin typeface="Arial"/>
                <a:cs typeface="Arial"/>
              </a:rPr>
              <a:t>̧ zamanına </a:t>
            </a:r>
            <a:r>
              <a:rPr lang="tr-TR" sz="2400" dirty="0" err="1">
                <a:latin typeface="Arial"/>
                <a:cs typeface="Arial"/>
              </a:rPr>
              <a:t>göre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değişir</a:t>
            </a:r>
            <a:r>
              <a:rPr lang="tr-TR" sz="2400" dirty="0">
                <a:latin typeface="Arial"/>
                <a:cs typeface="Arial"/>
              </a:rPr>
              <a:t>. </a:t>
            </a:r>
          </a:p>
          <a:p>
            <a:pPr eaLnBrk="1" hangingPunct="1"/>
            <a:r>
              <a:rPr lang="tr-TR" sz="2400" dirty="0">
                <a:latin typeface="Arial"/>
                <a:cs typeface="Arial"/>
              </a:rPr>
              <a:t>Hipofiz basısına bağlı gelişen </a:t>
            </a:r>
            <a:r>
              <a:rPr lang="tr-TR" sz="2400" dirty="0" err="1">
                <a:latin typeface="Arial"/>
                <a:cs typeface="Arial"/>
              </a:rPr>
              <a:t>hipopitüitarizmde</a:t>
            </a:r>
            <a:r>
              <a:rPr lang="tr-TR" sz="2400" dirty="0">
                <a:latin typeface="Arial"/>
                <a:cs typeface="Arial"/>
              </a:rPr>
              <a:t> tropik hormon eksikliği genellikle şu sıra ile gelişir: BH, FSH/LH, TSH, ACTH. </a:t>
            </a:r>
          </a:p>
          <a:p>
            <a:pPr lvl="1" eaLnBrk="1" hangingPunct="1"/>
            <a:r>
              <a:rPr lang="tr-TR" sz="2000" dirty="0">
                <a:latin typeface="Arial"/>
                <a:cs typeface="Arial"/>
              </a:rPr>
              <a:t>Ancak lenfosittik </a:t>
            </a:r>
            <a:r>
              <a:rPr lang="tr-TR" sz="2000" dirty="0" err="1">
                <a:latin typeface="Arial"/>
                <a:cs typeface="Arial"/>
              </a:rPr>
              <a:t>hipofizitte</a:t>
            </a:r>
            <a:r>
              <a:rPr lang="tr-TR" sz="2000" dirty="0">
                <a:latin typeface="Arial"/>
                <a:cs typeface="Arial"/>
              </a:rPr>
              <a:t> izole ACTH veya TSH ilk eksilen hormonlar olabilir </a:t>
            </a:r>
          </a:p>
          <a:p>
            <a:pPr eaLnBrk="1" hangingPunct="1"/>
            <a:r>
              <a:rPr lang="tr-TR" sz="2400" dirty="0">
                <a:latin typeface="Arial"/>
                <a:cs typeface="Arial"/>
              </a:rPr>
              <a:t>Kafa travmasına </a:t>
            </a:r>
            <a:r>
              <a:rPr lang="tr-TR" sz="2400" dirty="0" err="1">
                <a:latin typeface="Arial"/>
                <a:cs typeface="Arial"/>
              </a:rPr>
              <a:t>bağlı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hipopituitarizmde</a:t>
            </a:r>
            <a:r>
              <a:rPr lang="tr-TR" sz="2400" dirty="0">
                <a:latin typeface="Arial"/>
                <a:cs typeface="Arial"/>
              </a:rPr>
              <a:t> de izole hormon eksiklikleri daha sık </a:t>
            </a:r>
            <a:r>
              <a:rPr lang="tr-TR" sz="2400" dirty="0" err="1">
                <a:latin typeface="Arial"/>
                <a:cs typeface="Arial"/>
              </a:rPr>
              <a:t>görülmektedir</a:t>
            </a:r>
            <a:r>
              <a:rPr lang="tr-TR" sz="2400" dirty="0">
                <a:latin typeface="Arial"/>
                <a:cs typeface="Arial"/>
              </a:rPr>
              <a:t>. </a:t>
            </a:r>
          </a:p>
          <a:p>
            <a:pPr eaLnBrk="1" hangingPunct="1"/>
            <a:r>
              <a:rPr lang="tr-TR" sz="2400" dirty="0">
                <a:latin typeface="Arial"/>
                <a:cs typeface="Arial"/>
              </a:rPr>
              <a:t>İlk belirti sıklıkla çocuklukta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büyüme geriliği, erişkin çağda </a:t>
            </a:r>
            <a:r>
              <a:rPr lang="tr-TR" sz="2400" dirty="0" err="1">
                <a:latin typeface="Arial"/>
                <a:cs typeface="Arial"/>
              </a:rPr>
              <a:t>hipogonadizmdir</a:t>
            </a:r>
            <a:r>
              <a:rPr lang="tr-TR" sz="2400" dirty="0">
                <a:latin typeface="Arial"/>
                <a:cs typeface="Arial"/>
              </a:rPr>
              <a:t>.</a:t>
            </a:r>
            <a:endParaRPr lang="tr-T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Arial"/>
                <a:cs typeface="Arial"/>
              </a:rPr>
              <a:t>ACTH </a:t>
            </a:r>
            <a:r>
              <a:rPr lang="tr-TR" sz="3200" dirty="0" err="1">
                <a:solidFill>
                  <a:srgbClr val="FF0000"/>
                </a:solidFill>
                <a:latin typeface="Arial"/>
                <a:cs typeface="Arial"/>
              </a:rPr>
              <a:t>eksikliği</a:t>
            </a:r>
            <a:r>
              <a:rPr lang="tr-TR" sz="3200" dirty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tr-TR" sz="3200" dirty="0" err="1">
                <a:solidFill>
                  <a:srgbClr val="FF0000"/>
                </a:solidFill>
                <a:latin typeface="Arial"/>
                <a:cs typeface="Arial"/>
              </a:rPr>
              <a:t>sekonder</a:t>
            </a:r>
            <a:r>
              <a:rPr lang="tr-TR" sz="3200" dirty="0">
                <a:solidFill>
                  <a:srgbClr val="FF0000"/>
                </a:solidFill>
                <a:latin typeface="Arial"/>
                <a:cs typeface="Arial"/>
              </a:rPr>
              <a:t> adrenal yetmezlik)</a:t>
            </a:r>
            <a:r>
              <a:rPr lang="tr-TR" sz="3200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latin typeface="Arial"/>
                <a:cs typeface="Arial"/>
              </a:rPr>
              <a:t>Akut: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Güçsüzlük</a:t>
            </a:r>
            <a:r>
              <a:rPr lang="tr-TR" dirty="0">
                <a:latin typeface="Arial"/>
                <a:cs typeface="Arial"/>
              </a:rPr>
              <a:t>, baş </a:t>
            </a:r>
            <a:r>
              <a:rPr lang="tr-TR" dirty="0" err="1">
                <a:latin typeface="Arial"/>
                <a:cs typeface="Arial"/>
              </a:rPr>
              <a:t>dönmesi</a:t>
            </a:r>
            <a:r>
              <a:rPr lang="tr-TR" dirty="0">
                <a:latin typeface="Arial"/>
                <a:cs typeface="Arial"/>
              </a:rPr>
              <a:t>, bulantı, kusma, </a:t>
            </a:r>
            <a:r>
              <a:rPr lang="tr-TR" dirty="0" err="1">
                <a:latin typeface="Arial"/>
                <a:cs typeface="Arial"/>
              </a:rPr>
              <a:t>ağır</a:t>
            </a:r>
            <a:r>
              <a:rPr lang="tr-TR" dirty="0">
                <a:latin typeface="Arial"/>
                <a:cs typeface="Arial"/>
              </a:rPr>
              <a:t> eksikliklerde </a:t>
            </a:r>
            <a:r>
              <a:rPr lang="tr-TR" dirty="0" err="1">
                <a:latin typeface="Arial"/>
                <a:cs typeface="Arial"/>
              </a:rPr>
              <a:t>vasküler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kollaps</a:t>
            </a:r>
            <a:r>
              <a:rPr lang="tr-TR" dirty="0">
                <a:latin typeface="Arial"/>
                <a:cs typeface="Arial"/>
              </a:rPr>
              <a:t>, hipotansiyon, </a:t>
            </a:r>
            <a:r>
              <a:rPr lang="tr-TR" dirty="0" err="1">
                <a:latin typeface="Arial"/>
                <a:cs typeface="Arial"/>
              </a:rPr>
              <a:t>hiponatremi</a:t>
            </a:r>
            <a:r>
              <a:rPr lang="tr-TR" dirty="0">
                <a:latin typeface="Arial"/>
                <a:cs typeface="Arial"/>
              </a:rPr>
              <a:t>, </a:t>
            </a:r>
            <a:r>
              <a:rPr lang="tr-TR" dirty="0" err="1">
                <a:latin typeface="Arial"/>
                <a:cs typeface="Arial"/>
              </a:rPr>
              <a:t>erişkinde</a:t>
            </a:r>
            <a:r>
              <a:rPr lang="tr-TR" dirty="0">
                <a:latin typeface="Arial"/>
                <a:cs typeface="Arial"/>
              </a:rPr>
              <a:t> nadiren hipoglisemi </a:t>
            </a:r>
          </a:p>
          <a:p>
            <a:r>
              <a:rPr lang="tr-TR" dirty="0">
                <a:latin typeface="Arial"/>
                <a:cs typeface="Arial"/>
              </a:rPr>
              <a:t>Kronik: </a:t>
            </a:r>
          </a:p>
          <a:p>
            <a:pPr lvl="1"/>
            <a:r>
              <a:rPr lang="tr-TR" dirty="0" err="1">
                <a:latin typeface="Arial"/>
                <a:cs typeface="Arial"/>
              </a:rPr>
              <a:t>Güçsüzlük</a:t>
            </a:r>
            <a:r>
              <a:rPr lang="tr-TR" dirty="0">
                <a:latin typeface="Arial"/>
                <a:cs typeface="Arial"/>
              </a:rPr>
              <a:t>, solukluk, </a:t>
            </a:r>
            <a:r>
              <a:rPr lang="tr-TR" dirty="0" err="1">
                <a:latin typeface="Arial"/>
                <a:cs typeface="Arial"/>
              </a:rPr>
              <a:t>iştahsızlık</a:t>
            </a:r>
            <a:r>
              <a:rPr lang="tr-TR" dirty="0">
                <a:latin typeface="Arial"/>
                <a:cs typeface="Arial"/>
              </a:rPr>
              <a:t>, kilo kaybı, hipotansiyon, </a:t>
            </a:r>
            <a:r>
              <a:rPr lang="tr-TR" dirty="0" err="1">
                <a:latin typeface="Arial"/>
                <a:cs typeface="Arial"/>
              </a:rPr>
              <a:t>hiponatremi</a:t>
            </a:r>
            <a:r>
              <a:rPr lang="tr-TR" dirty="0">
                <a:latin typeface="Arial"/>
                <a:cs typeface="Arial"/>
              </a:rPr>
              <a:t> </a:t>
            </a:r>
          </a:p>
          <a:p>
            <a:r>
              <a:rPr lang="tr-TR" dirty="0" err="1">
                <a:latin typeface="Arial"/>
                <a:cs typeface="Arial"/>
              </a:rPr>
              <a:t>Mineralokortikoid</a:t>
            </a:r>
            <a:r>
              <a:rPr lang="tr-TR" dirty="0">
                <a:latin typeface="Arial"/>
                <a:cs typeface="Arial"/>
              </a:rPr>
              <a:t> sentezi ACTH ile </a:t>
            </a:r>
            <a:r>
              <a:rPr lang="tr-TR" dirty="0" err="1">
                <a:latin typeface="Arial"/>
                <a:cs typeface="Arial"/>
              </a:rPr>
              <a:t>regüle</a:t>
            </a:r>
            <a:r>
              <a:rPr lang="tr-TR" dirty="0">
                <a:latin typeface="Arial"/>
                <a:cs typeface="Arial"/>
              </a:rPr>
              <a:t> edilmediğinden </a:t>
            </a:r>
            <a:r>
              <a:rPr lang="tr-TR" dirty="0" err="1">
                <a:latin typeface="Arial"/>
                <a:cs typeface="Arial"/>
              </a:rPr>
              <a:t>aldosteron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eksikliği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görülmez</a:t>
            </a:r>
            <a:r>
              <a:rPr lang="tr-TR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2390</Words>
  <Application>Microsoft Office PowerPoint</Application>
  <PresentationFormat>Ekran Gösterisi (4:3)</PresentationFormat>
  <Paragraphs>319</Paragraphs>
  <Slides>46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Bağlantılar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Comic Sans MS</vt:lpstr>
      <vt:lpstr>Times New Roman</vt:lpstr>
      <vt:lpstr>Office Theme</vt:lpstr>
      <vt:lpstr>file:///\\localhost\Users\ozgur\Desktop\Macintosh%20HD:Users:ozgur:Desktop:Dİ%20ve%20SIADH.docx!OLE_LINK1</vt:lpstr>
      <vt:lpstr>Hipofiz Hastalıklarında Semptomlar ve Tanıya Gidiş</vt:lpstr>
      <vt:lpstr>PowerPoint Sunusu</vt:lpstr>
      <vt:lpstr>PowerPoint Sunusu</vt:lpstr>
      <vt:lpstr>Hipofiz Hastalıkları</vt:lpstr>
      <vt:lpstr>Hipopituitarizm</vt:lpstr>
      <vt:lpstr>Hipopitüitarizmin Edinsel Nedenleri</vt:lpstr>
      <vt:lpstr>Edinsel Hipopituitarizm </vt:lpstr>
      <vt:lpstr>Hipopituitarizmde Klinik Özellikler</vt:lpstr>
      <vt:lpstr>ACTH eksikliği (sekonder adrenal yetmezlik) </vt:lpstr>
      <vt:lpstr>TSH eksikliği </vt:lpstr>
      <vt:lpstr>BH eksikliği </vt:lpstr>
      <vt:lpstr>Gonadotropin (FSH/LH) eksikliği </vt:lpstr>
      <vt:lpstr>Prolaktin eksikliği </vt:lpstr>
      <vt:lpstr>Hipopitüitarizm Tanısı</vt:lpstr>
      <vt:lpstr>Laboratuar incelemeler</vt:lpstr>
      <vt:lpstr>Hipopituitarizm tanısında uyarı testleri</vt:lpstr>
      <vt:lpstr>PowerPoint Sunusu</vt:lpstr>
      <vt:lpstr>Santral Diabetes İnsipitus</vt:lpstr>
      <vt:lpstr>Santral Diabetes İnsipitus</vt:lpstr>
      <vt:lpstr>Santral Diabetes İnsipitus</vt:lpstr>
      <vt:lpstr>Santral Diabetes İnsipitus</vt:lpstr>
      <vt:lpstr>Hipofiz MR:T1 ağırlıklı görüntülerde nörohipofize ait görünüm </vt:lpstr>
      <vt:lpstr>Ayrıcı Tanı</vt:lpstr>
      <vt:lpstr>Hipofiz Adenomları</vt:lpstr>
      <vt:lpstr>Bası Belirtileri</vt:lpstr>
      <vt:lpstr>Lokal İnvazyon Belirtileri</vt:lpstr>
      <vt:lpstr>Lokal İnvazyon Belirtileri</vt:lpstr>
      <vt:lpstr>PowerPoint Sunusu</vt:lpstr>
      <vt:lpstr>Hipersekresyonla Seyreden Adenomlar</vt:lpstr>
      <vt:lpstr>Prolaktinoma</vt:lpstr>
      <vt:lpstr>Prolaktinoma Klinik</vt:lpstr>
      <vt:lpstr>Prolaktin yüksekliğine neden olan durumlar </vt:lpstr>
      <vt:lpstr>Makroprolaktinemi</vt:lpstr>
      <vt:lpstr>Prolaktinomada Tanı</vt:lpstr>
      <vt:lpstr>Prolaktinomada Tanı</vt:lpstr>
      <vt:lpstr>Akromegali</vt:lpstr>
      <vt:lpstr>Akromegali</vt:lpstr>
      <vt:lpstr>Akromegalide Klinik</vt:lpstr>
      <vt:lpstr>Akromegalide Tanı</vt:lpstr>
      <vt:lpstr>Akromegali dışında BH yüksekliği görülen durumlar </vt:lpstr>
      <vt:lpstr>Cushing Hastalığı</vt:lpstr>
      <vt:lpstr>Cushing Hastalığı Klinik</vt:lpstr>
      <vt:lpstr>Cushing Hastalığı Açısından Kimler Taranmalı</vt:lpstr>
      <vt:lpstr>Cushing Hastalığı Tanı</vt:lpstr>
      <vt:lpstr>Cushing Hastalığı Tanı</vt:lpstr>
      <vt:lpstr>Cushing Hastalığı Tanı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Hipofiz Hastalıklarında Semptomlar ve Tanıya Gidiş</dc:title>
  <dc:creator>Ozgur Demir</dc:creator>
  <cp:lastModifiedBy>Windows Kullanıcısı</cp:lastModifiedBy>
  <cp:revision>49</cp:revision>
  <dcterms:created xsi:type="dcterms:W3CDTF">2017-03-24T11:41:02Z</dcterms:created>
  <dcterms:modified xsi:type="dcterms:W3CDTF">2020-05-13T08:12:26Z</dcterms:modified>
</cp:coreProperties>
</file>