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snapToGrid="0">
      <p:cViewPr varScale="1">
        <p:scale>
          <a:sx n="64" d="100"/>
          <a:sy n="64" d="100"/>
        </p:scale>
        <p:origin x="9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EFEA5E-DC19-433C-9AC5-8A04A068593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528F8D6-DF27-4E1E-88DA-7DD3A7DAA6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C7CD50D-38FF-49C0-917B-39994C36C80C}"/>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97490D12-859B-4E54-AF16-7965A113568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20DDE4-A5EE-429B-881C-862183245F28}"/>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188320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BF07F6-1A10-444F-8A26-30C46E5418E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EA53B4C-56F6-4408-8476-7921D2FF951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C41D612-699C-43BA-BE87-572619139D69}"/>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CD71CF70-1F08-4082-A621-CF7FC090A7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453EE7-2C01-4BAA-9DEC-130E04889AE5}"/>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336602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1E552F2-AB98-4F9E-96A1-7B5ED76A633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2DAC2D-E6F8-4F07-BF3B-7466EF6FF9E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34091F-8CDC-45E8-A7D1-EE50A520FF40}"/>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5DD0254E-32BD-417C-B768-A6355A3AAC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BCAC61-B1C6-4B9B-98FD-F78D81E54996}"/>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3456438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020A72-A998-44EE-A037-B46760ED5F6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ED1D219-F033-4B0B-818A-E6A8CB1B340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CD69E9-3B04-4CEF-8096-BD32EB973A94}"/>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381B3F5F-04F8-4598-A378-285EDDA2F0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D05739-B5AB-4AA4-8CD1-C5E8AF0DBC26}"/>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380831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41E083-95EB-4C1E-A4DF-627A18D0B8A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A39CBF6-F03F-4CF2-903C-BC7F76BE81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6A3794D-CCE8-4C87-9261-5FC313D7DF09}"/>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01546111-F0C4-4FF4-8AEC-D823EE9977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8CC223-62C3-4BB7-B132-AE3BBDC1A09C}"/>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893564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AC8E14-7D10-4D50-A1FA-2E7DEED591B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109612-6BED-4D58-8794-89AED49AB96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07C1822-1CB4-4129-AC2F-3C7A3279CF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7F67AA7-DC4C-473B-BD08-EA9A842B8E13}"/>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6" name="Alt Bilgi Yer Tutucusu 5">
            <a:extLst>
              <a:ext uri="{FF2B5EF4-FFF2-40B4-BE49-F238E27FC236}">
                <a16:creationId xmlns:a16="http://schemas.microsoft.com/office/drawing/2014/main" id="{14F8F2AD-A26F-4C9F-B0C7-A1F10AC248D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93DFBFC-8E8E-4273-9391-CD532FF0E9C0}"/>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137631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E21B5-3BD0-4868-B6CC-351A4EA33FB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C0B54C2-A39D-4280-A134-BF793622E1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C1B3FE4-32CF-4600-911A-19092F714DF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94ADDD2-E3EA-410F-9A0F-4203A2D67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A58CDB9-C47F-4DD5-9B07-57D706AA84A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205C27F-1DA6-4D1B-B854-48C1D12BD379}"/>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8" name="Alt Bilgi Yer Tutucusu 7">
            <a:extLst>
              <a:ext uri="{FF2B5EF4-FFF2-40B4-BE49-F238E27FC236}">
                <a16:creationId xmlns:a16="http://schemas.microsoft.com/office/drawing/2014/main" id="{BE5A5537-DFB6-43AC-9B5F-97D6A8FD49B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3836FDA-6524-4201-A3AB-7E65CFDA9BAA}"/>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4150549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17EB5D-4940-4F3D-A8B7-62BF2CD424E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824D536-91D9-48AD-A025-7D7949734172}"/>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4" name="Alt Bilgi Yer Tutucusu 3">
            <a:extLst>
              <a:ext uri="{FF2B5EF4-FFF2-40B4-BE49-F238E27FC236}">
                <a16:creationId xmlns:a16="http://schemas.microsoft.com/office/drawing/2014/main" id="{D1329D5F-A45A-4FA8-B386-6833C8DD90C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5508693-7F11-4F28-8B35-A9598C3C47CE}"/>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31167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AC490B3-289B-4B94-83E7-58A7BFD7C8FF}"/>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3" name="Alt Bilgi Yer Tutucusu 2">
            <a:extLst>
              <a:ext uri="{FF2B5EF4-FFF2-40B4-BE49-F238E27FC236}">
                <a16:creationId xmlns:a16="http://schemas.microsoft.com/office/drawing/2014/main" id="{87DADAEE-534D-49D8-AC35-83E1B0D5E15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9C3AB05-2B90-49E4-86D3-CBC96DDD4584}"/>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045045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1AA37C-4BF2-4B9F-B084-4B2ACD61362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3D6FCC4-2B8A-4C0C-A494-5270F1433F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010D080-A39E-4E45-9773-4C485B2C7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B77FB1B-8C57-4E77-8221-18626419711D}"/>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6" name="Alt Bilgi Yer Tutucusu 5">
            <a:extLst>
              <a:ext uri="{FF2B5EF4-FFF2-40B4-BE49-F238E27FC236}">
                <a16:creationId xmlns:a16="http://schemas.microsoft.com/office/drawing/2014/main" id="{369ABF5C-98D5-4828-9ACD-48D9C472238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B4DB28C-EFD1-4791-B475-1454D435F4D2}"/>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2825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F6D373-C529-4356-B1FF-B2681699DFB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F3DD1F3-B23F-43DF-9366-89AE0F9270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735C8DF-AE49-446D-8205-367A24720C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089BDC1-0AD6-45E1-9286-11737EFF2B2A}"/>
              </a:ext>
            </a:extLst>
          </p:cNvPr>
          <p:cNvSpPr>
            <a:spLocks noGrp="1"/>
          </p:cNvSpPr>
          <p:nvPr>
            <p:ph type="dt" sz="half" idx="10"/>
          </p:nvPr>
        </p:nvSpPr>
        <p:spPr/>
        <p:txBody>
          <a:bodyPr/>
          <a:lstStyle/>
          <a:p>
            <a:fld id="{10BB7EF7-C075-4657-A7F7-6092D1CF527B}" type="datetimeFigureOut">
              <a:rPr lang="tr-TR" smtClean="0"/>
              <a:t>7.05.2020</a:t>
            </a:fld>
            <a:endParaRPr lang="tr-TR"/>
          </a:p>
        </p:txBody>
      </p:sp>
      <p:sp>
        <p:nvSpPr>
          <p:cNvPr id="6" name="Alt Bilgi Yer Tutucusu 5">
            <a:extLst>
              <a:ext uri="{FF2B5EF4-FFF2-40B4-BE49-F238E27FC236}">
                <a16:creationId xmlns:a16="http://schemas.microsoft.com/office/drawing/2014/main" id="{6729CFBA-EC12-4B73-8B17-F5B945F8533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72378F9-6492-41DB-9E69-2B1B4C624C9C}"/>
              </a:ext>
            </a:extLst>
          </p:cNvPr>
          <p:cNvSpPr>
            <a:spLocks noGrp="1"/>
          </p:cNvSpPr>
          <p:nvPr>
            <p:ph type="sldNum" sz="quarter" idx="12"/>
          </p:nvPr>
        </p:nvSpPr>
        <p:spPr/>
        <p:txBody>
          <a:bodyPr/>
          <a:lstStyle/>
          <a:p>
            <a:fld id="{34C6F79D-7ABF-4F75-9859-58B55353A682}" type="slidenum">
              <a:rPr lang="tr-TR" smtClean="0"/>
              <a:t>‹#›</a:t>
            </a:fld>
            <a:endParaRPr lang="tr-TR"/>
          </a:p>
        </p:txBody>
      </p:sp>
    </p:spTree>
    <p:extLst>
      <p:ext uri="{BB962C8B-B14F-4D97-AF65-F5344CB8AC3E}">
        <p14:creationId xmlns:p14="http://schemas.microsoft.com/office/powerpoint/2010/main" val="2379416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5DE0D00-4A68-492D-8B92-C2DC77F0CF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8CEE906-3B0B-4271-9C36-BC09B5A2BB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1053F29-684F-4BCF-BE32-96B15CB372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B7EF7-C075-4657-A7F7-6092D1CF527B}" type="datetimeFigureOut">
              <a:rPr lang="tr-TR" smtClean="0"/>
              <a:t>7.05.2020</a:t>
            </a:fld>
            <a:endParaRPr lang="tr-TR"/>
          </a:p>
        </p:txBody>
      </p:sp>
      <p:sp>
        <p:nvSpPr>
          <p:cNvPr id="5" name="Alt Bilgi Yer Tutucusu 4">
            <a:extLst>
              <a:ext uri="{FF2B5EF4-FFF2-40B4-BE49-F238E27FC236}">
                <a16:creationId xmlns:a16="http://schemas.microsoft.com/office/drawing/2014/main" id="{B6223EE0-A9FF-4732-A0B9-91A1E3AC7E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5466EB8-E985-49DA-A720-234B070BDC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C6F79D-7ABF-4F75-9859-58B55353A682}" type="slidenum">
              <a:rPr lang="tr-TR" smtClean="0"/>
              <a:t>‹#›</a:t>
            </a:fld>
            <a:endParaRPr lang="tr-TR"/>
          </a:p>
        </p:txBody>
      </p:sp>
    </p:spTree>
    <p:extLst>
      <p:ext uri="{BB962C8B-B14F-4D97-AF65-F5344CB8AC3E}">
        <p14:creationId xmlns:p14="http://schemas.microsoft.com/office/powerpoint/2010/main" val="2996075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real.mtak.hu/45515/1/Bartok_Marton_u.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0099F5-CD3F-40DB-B4E5-FB2382F3E64C}"/>
              </a:ext>
            </a:extLst>
          </p:cNvPr>
          <p:cNvSpPr>
            <a:spLocks noGrp="1"/>
          </p:cNvSpPr>
          <p:nvPr>
            <p:ph type="ctrTitle"/>
          </p:nvPr>
        </p:nvSpPr>
        <p:spPr/>
        <p:txBody>
          <a:bodyPr/>
          <a:lstStyle/>
          <a:p>
            <a:r>
              <a:rPr lang="tr-TR" dirty="0"/>
              <a:t>Yansıma sözcükler</a:t>
            </a:r>
          </a:p>
        </p:txBody>
      </p:sp>
      <p:sp>
        <p:nvSpPr>
          <p:cNvPr id="3" name="Alt Başlık 2">
            <a:extLst>
              <a:ext uri="{FF2B5EF4-FFF2-40B4-BE49-F238E27FC236}">
                <a16:creationId xmlns:a16="http://schemas.microsoft.com/office/drawing/2014/main" id="{A75F4F7E-7C58-44C6-B14D-DDA2D681A28A}"/>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20100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1F5CEA-6044-4BD3-953B-1B4D4B6118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CC65ED-8D75-46FB-95A1-7181AEEA6BFA}"/>
              </a:ext>
            </a:extLst>
          </p:cNvPr>
          <p:cNvSpPr>
            <a:spLocks noGrp="1"/>
          </p:cNvSpPr>
          <p:nvPr>
            <p:ph idx="1"/>
          </p:nvPr>
        </p:nvSpPr>
        <p:spPr/>
        <p:txBody>
          <a:bodyPr>
            <a:normAutofit fontScale="92500" lnSpcReduction="10000"/>
          </a:bodyPr>
          <a:lstStyle/>
          <a:p>
            <a:pPr algn="just"/>
            <a:r>
              <a:rPr lang="tr-TR" dirty="0"/>
              <a:t>Bu tür sözcükler gerek </a:t>
            </a:r>
            <a:r>
              <a:rPr lang="tr-TR" dirty="0" err="1"/>
              <a:t>sesletim</a:t>
            </a:r>
            <a:r>
              <a:rPr lang="tr-TR" dirty="0"/>
              <a:t>, gerekse yazım bakımından dikkatle incelenmesi gereken sözcüklerdir, zira bir yabancı dilin öğrenilmesi ve geliştirilmesi sırasında, özellikle bu sözcük gruplarının ve bunlardan türetilen diğer sözcük türlerinin kullanımında, anadilin etkisi ortaya çıkabilmektedir. Bu tür sözcüklerin yazıya ve söze dökülmesinde diller arasında farklılıklar ortaya çıkabilmektedir. Örneğin bir kuzunun çıkardığı sesi biz «me» şeklinde ifade ederken, Macarlar bunun için «</a:t>
            </a:r>
            <a:r>
              <a:rPr lang="tr-TR" dirty="0" err="1"/>
              <a:t>bee</a:t>
            </a:r>
            <a:r>
              <a:rPr lang="tr-TR" dirty="0"/>
              <a:t>» biçimini kullanırlar. </a:t>
            </a:r>
          </a:p>
          <a:p>
            <a:pPr algn="just"/>
            <a:r>
              <a:rPr lang="tr-TR" dirty="0"/>
              <a:t>Bu kök sözcüklerden de türetme yapılarak farklı sözcük türleri elde edilebilir, kök sözcüğün yanlış kullanılması halinde ise bu, ses uyumu kuralları nedeniyle türetilecek olan diğer sözcüklerin ses biçimlerinde de hataya neden olabilir. Bu sebeple türetme yapılmadan önce doğru kök biçimin kullanılmasına dikkat edilmelidir.</a:t>
            </a:r>
          </a:p>
        </p:txBody>
      </p:sp>
    </p:spTree>
    <p:extLst>
      <p:ext uri="{BB962C8B-B14F-4D97-AF65-F5344CB8AC3E}">
        <p14:creationId xmlns:p14="http://schemas.microsoft.com/office/powerpoint/2010/main" val="3982462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2AEF29-661B-43DE-A343-B5435D2B0C57}"/>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DCFE9A82-5B0C-470A-BCC9-CF0AD2B5041B}"/>
              </a:ext>
            </a:extLst>
          </p:cNvPr>
          <p:cNvSpPr>
            <a:spLocks noGrp="1"/>
          </p:cNvSpPr>
          <p:nvPr>
            <p:ph idx="1"/>
          </p:nvPr>
        </p:nvSpPr>
        <p:spPr/>
        <p:txBody>
          <a:bodyPr>
            <a:normAutofit fontScale="70000" lnSpcReduction="20000"/>
          </a:bodyPr>
          <a:lstStyle/>
          <a:p>
            <a:pPr marL="0" indent="0">
              <a:buNone/>
            </a:pPr>
            <a:r>
              <a:rPr lang="tr-TR" dirty="0"/>
              <a:t>Bu tür sözcükler doğa-insan-hayvan sesleri olarak da alt gruplara ayrılabilir. </a:t>
            </a:r>
          </a:p>
          <a:p>
            <a:pPr marL="0" indent="0">
              <a:buNone/>
            </a:pPr>
            <a:r>
              <a:rPr lang="tr-TR" dirty="0"/>
              <a:t>Hayvan sesleri ile ilgili olarak:</a:t>
            </a:r>
          </a:p>
          <a:p>
            <a:r>
              <a:rPr lang="tr-TR" i="1" dirty="0" err="1">
                <a:latin typeface="Times New Roman" panose="02020603050405020304" pitchFamily="18" charset="0"/>
                <a:cs typeface="Times New Roman" panose="02020603050405020304" pitchFamily="18" charset="0"/>
              </a:rPr>
              <a:t>macska</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miau</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kutya</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vau-vau</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birka</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bee</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tehén</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mú</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kakas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kukurikú</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tyúk</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kotkodács</a:t>
            </a:r>
            <a:endParaRPr lang="tr-TR" i="1" dirty="0">
              <a:latin typeface="Times New Roman" panose="02020603050405020304" pitchFamily="18" charset="0"/>
              <a:cs typeface="Times New Roman" panose="02020603050405020304" pitchFamily="18" charset="0"/>
            </a:endParaRPr>
          </a:p>
          <a:p>
            <a:r>
              <a:rPr lang="tr-TR" i="1" dirty="0" err="1">
                <a:latin typeface="Times New Roman" panose="02020603050405020304" pitchFamily="18" charset="0"/>
                <a:cs typeface="Times New Roman" panose="02020603050405020304" pitchFamily="18" charset="0"/>
              </a:rPr>
              <a:t>szamár</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iá</a:t>
            </a:r>
            <a:endParaRPr lang="tr-TR" i="1" dirty="0">
              <a:latin typeface="Times New Roman" panose="02020603050405020304" pitchFamily="18" charset="0"/>
              <a:cs typeface="Times New Roman" panose="02020603050405020304" pitchFamily="18" charset="0"/>
            </a:endParaRPr>
          </a:p>
          <a:p>
            <a:pPr marL="0" indent="0">
              <a:buNone/>
            </a:pPr>
            <a:r>
              <a:rPr lang="tr-TR" dirty="0"/>
              <a:t>Kaynak: Bartók Márton, «</a:t>
            </a:r>
            <a:r>
              <a:rPr lang="tr-TR" i="1" dirty="0"/>
              <a:t>Magyar </a:t>
            </a:r>
            <a:r>
              <a:rPr lang="tr-TR" i="1" dirty="0" err="1"/>
              <a:t>állathangutánzó</a:t>
            </a:r>
            <a:r>
              <a:rPr lang="tr-TR" i="1" dirty="0"/>
              <a:t> </a:t>
            </a:r>
            <a:r>
              <a:rPr lang="tr-TR" i="1" dirty="0" err="1"/>
              <a:t>mondatszók</a:t>
            </a:r>
            <a:r>
              <a:rPr lang="tr-TR" i="1" dirty="0"/>
              <a:t> </a:t>
            </a:r>
            <a:r>
              <a:rPr lang="tr-TR" i="1" dirty="0" err="1"/>
              <a:t>strukturális</a:t>
            </a:r>
            <a:r>
              <a:rPr lang="tr-TR" i="1" dirty="0"/>
              <a:t> </a:t>
            </a:r>
            <a:r>
              <a:rPr lang="tr-TR" i="1" dirty="0" err="1"/>
              <a:t>és</a:t>
            </a:r>
            <a:r>
              <a:rPr lang="tr-TR" i="1" dirty="0"/>
              <a:t> </a:t>
            </a:r>
            <a:r>
              <a:rPr lang="tr-TR" i="1" dirty="0" err="1"/>
              <a:t>szupraszegmentális</a:t>
            </a:r>
            <a:endParaRPr lang="tr-TR" i="1" dirty="0"/>
          </a:p>
          <a:p>
            <a:pPr marL="0" indent="0">
              <a:buNone/>
            </a:pPr>
            <a:r>
              <a:rPr lang="tr-TR" i="1" dirty="0"/>
              <a:t> </a:t>
            </a:r>
            <a:r>
              <a:rPr lang="tr-TR" i="1" dirty="0" err="1"/>
              <a:t>ikonicitásának</a:t>
            </a:r>
            <a:r>
              <a:rPr lang="tr-TR" i="1" dirty="0"/>
              <a:t> </a:t>
            </a:r>
            <a:r>
              <a:rPr lang="tr-TR" i="1" dirty="0" err="1"/>
              <a:t>vizsgálata</a:t>
            </a:r>
            <a:r>
              <a:rPr lang="tr-TR" dirty="0"/>
              <a:t>»</a:t>
            </a:r>
            <a:r>
              <a:rPr lang="nn-NO" dirty="0"/>
              <a:t> MAGYAR NYELVŐR, 140 (4).</a:t>
            </a:r>
            <a:r>
              <a:rPr lang="tr-TR" dirty="0"/>
              <a:t>, 2016, s.476.</a:t>
            </a:r>
          </a:p>
          <a:p>
            <a:pPr marL="0" indent="0">
              <a:buNone/>
            </a:pPr>
            <a:r>
              <a:rPr lang="tr-TR" dirty="0">
                <a:hlinkClick r:id="rId2"/>
              </a:rPr>
              <a:t>http://real.mtak.hu/45515/1/Bartok_Marton_u.pdf</a:t>
            </a:r>
            <a:endParaRPr lang="tr-TR" dirty="0"/>
          </a:p>
        </p:txBody>
      </p:sp>
    </p:spTree>
    <p:extLst>
      <p:ext uri="{BB962C8B-B14F-4D97-AF65-F5344CB8AC3E}">
        <p14:creationId xmlns:p14="http://schemas.microsoft.com/office/powerpoint/2010/main" val="10359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EDD2FC-1FB3-45FC-8C35-12D767EBE513}"/>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65D68CE8-1880-40DF-B7E3-ECECF8922A42}"/>
              </a:ext>
            </a:extLst>
          </p:cNvPr>
          <p:cNvSpPr>
            <a:spLocks noGrp="1"/>
          </p:cNvSpPr>
          <p:nvPr>
            <p:ph idx="1"/>
          </p:nvPr>
        </p:nvSpPr>
        <p:spPr/>
        <p:txBody>
          <a:bodyPr/>
          <a:lstStyle/>
          <a:p>
            <a:r>
              <a:rPr lang="tr-TR" i="1" dirty="0" err="1"/>
              <a:t>cincog</a:t>
            </a:r>
            <a:r>
              <a:rPr lang="tr-TR" i="1" dirty="0"/>
              <a:t>: </a:t>
            </a:r>
            <a:r>
              <a:rPr lang="tr-TR" i="1" dirty="0" err="1"/>
              <a:t>cik</a:t>
            </a:r>
            <a:r>
              <a:rPr lang="tr-TR" i="1" dirty="0"/>
              <a:t> </a:t>
            </a:r>
            <a:r>
              <a:rPr lang="tr-TR" i="1" dirty="0" err="1"/>
              <a:t>cik</a:t>
            </a:r>
            <a:r>
              <a:rPr lang="tr-TR" i="1" dirty="0"/>
              <a:t> etmek (fare için), gıy gıy etmek (keman, alay/şaka)</a:t>
            </a:r>
          </a:p>
          <a:p>
            <a:r>
              <a:rPr lang="tr-TR" i="1" dirty="0" err="1"/>
              <a:t>cincogás</a:t>
            </a:r>
            <a:r>
              <a:rPr lang="tr-TR" i="1" dirty="0"/>
              <a:t>: </a:t>
            </a:r>
            <a:r>
              <a:rPr lang="tr-TR" i="1" dirty="0" err="1"/>
              <a:t>cik</a:t>
            </a:r>
            <a:r>
              <a:rPr lang="tr-TR" i="1" dirty="0"/>
              <a:t> </a:t>
            </a:r>
            <a:r>
              <a:rPr lang="tr-TR" i="1" dirty="0" err="1"/>
              <a:t>cik</a:t>
            </a:r>
            <a:r>
              <a:rPr lang="tr-TR" i="1" dirty="0"/>
              <a:t> etme/gıy gıy etme</a:t>
            </a:r>
          </a:p>
          <a:p>
            <a:r>
              <a:rPr lang="tr-TR" i="1" dirty="0" err="1"/>
              <a:t>zümmög</a:t>
            </a:r>
            <a:r>
              <a:rPr lang="tr-TR" i="1" dirty="0"/>
              <a:t>: vızıldamak (böcek)</a:t>
            </a:r>
          </a:p>
          <a:p>
            <a:r>
              <a:rPr lang="tr-TR" i="1" dirty="0" err="1"/>
              <a:t>kattog</a:t>
            </a:r>
            <a:r>
              <a:rPr lang="tr-TR" i="1" dirty="0"/>
              <a:t>: takırdamak</a:t>
            </a:r>
          </a:p>
          <a:p>
            <a:r>
              <a:rPr lang="tr-TR" i="1" dirty="0" err="1"/>
              <a:t>csicereg</a:t>
            </a:r>
            <a:r>
              <a:rPr lang="tr-TR" i="1" dirty="0"/>
              <a:t>: cıvıldamak (kuş)</a:t>
            </a:r>
          </a:p>
          <a:p>
            <a:r>
              <a:rPr lang="tr-TR" i="1" dirty="0"/>
              <a:t>csicsergés: cıvıldama</a:t>
            </a:r>
          </a:p>
          <a:p>
            <a:endParaRPr lang="tr-TR" dirty="0"/>
          </a:p>
        </p:txBody>
      </p:sp>
    </p:spTree>
    <p:extLst>
      <p:ext uri="{BB962C8B-B14F-4D97-AF65-F5344CB8AC3E}">
        <p14:creationId xmlns:p14="http://schemas.microsoft.com/office/powerpoint/2010/main" val="3061671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CCC103-607C-4837-B1CC-3A9BFDE84D81}"/>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8D862600-4763-461F-815B-4046DE1D6066}"/>
              </a:ext>
            </a:extLst>
          </p:cNvPr>
          <p:cNvSpPr>
            <a:spLocks noGrp="1"/>
          </p:cNvSpPr>
          <p:nvPr>
            <p:ph idx="1"/>
          </p:nvPr>
        </p:nvSpPr>
        <p:spPr/>
        <p:txBody>
          <a:bodyPr/>
          <a:lstStyle/>
          <a:p>
            <a:r>
              <a:rPr lang="tr-TR" i="1" dirty="0" err="1"/>
              <a:t>brummog</a:t>
            </a:r>
            <a:r>
              <a:rPr lang="tr-TR" i="1" dirty="0"/>
              <a:t>: homurdanmak</a:t>
            </a:r>
          </a:p>
          <a:p>
            <a:r>
              <a:rPr lang="tr-TR" i="1" dirty="0" err="1"/>
              <a:t>röfög</a:t>
            </a:r>
            <a:r>
              <a:rPr lang="tr-TR" i="1" dirty="0"/>
              <a:t>: homurdanmak; hırıldamak (domuz)</a:t>
            </a:r>
          </a:p>
          <a:p>
            <a:r>
              <a:rPr lang="tr-TR" i="1" dirty="0" err="1"/>
              <a:t>dörmög</a:t>
            </a:r>
            <a:r>
              <a:rPr lang="tr-TR" i="1" dirty="0"/>
              <a:t>: homurdanmak (insan); homurdanmak (ayı).</a:t>
            </a:r>
          </a:p>
          <a:p>
            <a:r>
              <a:rPr lang="tr-TR" i="1" dirty="0" err="1"/>
              <a:t>dörög</a:t>
            </a:r>
            <a:r>
              <a:rPr lang="tr-TR" i="1" dirty="0"/>
              <a:t>: gürlemek</a:t>
            </a:r>
          </a:p>
          <a:p>
            <a:r>
              <a:rPr lang="tr-TR" i="1" dirty="0" err="1"/>
              <a:t>dörgés</a:t>
            </a:r>
            <a:r>
              <a:rPr lang="tr-TR" i="1" dirty="0"/>
              <a:t>: gök gürlemesi; top gürlemesi</a:t>
            </a:r>
          </a:p>
          <a:p>
            <a:r>
              <a:rPr lang="tr-TR" i="1" dirty="0" err="1"/>
              <a:t>dörömböl</a:t>
            </a:r>
            <a:r>
              <a:rPr lang="tr-TR" i="1" dirty="0"/>
              <a:t>: gürültü çıkarmak, gürültüyle/ısrarla vurmak</a:t>
            </a:r>
          </a:p>
          <a:p>
            <a:endParaRPr lang="tr-TR" dirty="0"/>
          </a:p>
          <a:p>
            <a:endParaRPr lang="tr-TR" dirty="0"/>
          </a:p>
        </p:txBody>
      </p:sp>
    </p:spTree>
    <p:extLst>
      <p:ext uri="{BB962C8B-B14F-4D97-AF65-F5344CB8AC3E}">
        <p14:creationId xmlns:p14="http://schemas.microsoft.com/office/powerpoint/2010/main" val="1428411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03F368-DC77-4957-AEE8-629537CB1D41}"/>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DD965FEF-177B-44C9-9A52-A1B21973A8E0}"/>
              </a:ext>
            </a:extLst>
          </p:cNvPr>
          <p:cNvSpPr>
            <a:spLocks noGrp="1"/>
          </p:cNvSpPr>
          <p:nvPr>
            <p:ph idx="1"/>
          </p:nvPr>
        </p:nvSpPr>
        <p:spPr/>
        <p:txBody>
          <a:bodyPr>
            <a:normAutofit lnSpcReduction="10000"/>
          </a:bodyPr>
          <a:lstStyle/>
          <a:p>
            <a:r>
              <a:rPr lang="tr-TR" i="1" dirty="0" err="1"/>
              <a:t>huhog</a:t>
            </a:r>
            <a:r>
              <a:rPr lang="tr-TR" i="1" dirty="0"/>
              <a:t>: ötmek (baykuş)</a:t>
            </a:r>
          </a:p>
          <a:p>
            <a:r>
              <a:rPr lang="tr-TR" i="1" dirty="0" err="1"/>
              <a:t>zizeg</a:t>
            </a:r>
            <a:r>
              <a:rPr lang="tr-TR" i="1" dirty="0"/>
              <a:t>: hışırdamak, hışır hışır etmek (ağaç, yapraklar); vızıldamak (böcek)</a:t>
            </a:r>
          </a:p>
          <a:p>
            <a:r>
              <a:rPr lang="tr-TR" i="1" dirty="0" err="1"/>
              <a:t>kuruttyol</a:t>
            </a:r>
            <a:r>
              <a:rPr lang="tr-TR" i="1" dirty="0"/>
              <a:t>: </a:t>
            </a:r>
            <a:r>
              <a:rPr lang="tr-TR" i="1" dirty="0" err="1"/>
              <a:t>vıraklamak</a:t>
            </a:r>
            <a:r>
              <a:rPr lang="tr-TR" i="1" dirty="0"/>
              <a:t> (kurbağa)</a:t>
            </a:r>
          </a:p>
          <a:p>
            <a:r>
              <a:rPr lang="tr-TR" i="1" dirty="0" err="1"/>
              <a:t>sziszeg</a:t>
            </a:r>
            <a:r>
              <a:rPr lang="tr-TR" i="1" dirty="0"/>
              <a:t>: tıslamak</a:t>
            </a:r>
          </a:p>
          <a:p>
            <a:r>
              <a:rPr lang="tr-TR" i="1" dirty="0" err="1"/>
              <a:t>szisszen</a:t>
            </a:r>
            <a:r>
              <a:rPr lang="tr-TR" i="1" dirty="0"/>
              <a:t>: tıslamak</a:t>
            </a:r>
          </a:p>
          <a:p>
            <a:r>
              <a:rPr lang="tr-TR" i="1" dirty="0" err="1"/>
              <a:t>csiripel</a:t>
            </a:r>
            <a:r>
              <a:rPr lang="tr-TR" i="1" dirty="0"/>
              <a:t>: cıvıldamak, ötüşmek</a:t>
            </a:r>
          </a:p>
          <a:p>
            <a:r>
              <a:rPr lang="tr-TR" i="1" dirty="0" err="1"/>
              <a:t>csobog</a:t>
            </a:r>
            <a:r>
              <a:rPr lang="tr-TR" i="1" dirty="0"/>
              <a:t>: şırıldamak, şarıldamak</a:t>
            </a:r>
          </a:p>
          <a:p>
            <a:r>
              <a:rPr lang="tr-TR" i="1" dirty="0" err="1"/>
              <a:t>csobogás</a:t>
            </a:r>
            <a:r>
              <a:rPr lang="tr-TR" i="1" dirty="0"/>
              <a:t>: şırıldama, şarıldama</a:t>
            </a:r>
          </a:p>
          <a:p>
            <a:endParaRPr lang="tr-TR" dirty="0"/>
          </a:p>
        </p:txBody>
      </p:sp>
    </p:spTree>
    <p:extLst>
      <p:ext uri="{BB962C8B-B14F-4D97-AF65-F5344CB8AC3E}">
        <p14:creationId xmlns:p14="http://schemas.microsoft.com/office/powerpoint/2010/main" val="2760465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9EA916-3D4A-4A8D-BB0E-90B302AFAFEE}"/>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98458B60-1D21-46A0-B19E-EFCF7749E358}"/>
              </a:ext>
            </a:extLst>
          </p:cNvPr>
          <p:cNvSpPr>
            <a:spLocks noGrp="1"/>
          </p:cNvSpPr>
          <p:nvPr>
            <p:ph idx="1"/>
          </p:nvPr>
        </p:nvSpPr>
        <p:spPr/>
        <p:txBody>
          <a:bodyPr/>
          <a:lstStyle/>
          <a:p>
            <a:r>
              <a:rPr lang="tr-TR" i="1" dirty="0" err="1"/>
              <a:t>zúg</a:t>
            </a:r>
            <a:r>
              <a:rPr lang="tr-TR" i="1" dirty="0"/>
              <a:t>: vırıldamak, uğuldamak, vızıldamak; çağlamak (su)</a:t>
            </a:r>
          </a:p>
          <a:p>
            <a:r>
              <a:rPr lang="tr-TR" i="1" dirty="0" err="1"/>
              <a:t>ropog</a:t>
            </a:r>
            <a:r>
              <a:rPr lang="tr-TR" i="1" dirty="0"/>
              <a:t>: çatırdamak, çıtırdamak, gıcırdamak</a:t>
            </a:r>
          </a:p>
          <a:p>
            <a:r>
              <a:rPr lang="tr-TR" i="1" dirty="0" err="1"/>
              <a:t>ropogós</a:t>
            </a:r>
            <a:r>
              <a:rPr lang="tr-TR" i="1" dirty="0"/>
              <a:t>: çıtır çıtır, kıtır </a:t>
            </a:r>
            <a:r>
              <a:rPr lang="tr-TR" i="1" dirty="0" err="1"/>
              <a:t>kıtır</a:t>
            </a:r>
            <a:endParaRPr lang="tr-TR" i="1" dirty="0"/>
          </a:p>
          <a:p>
            <a:r>
              <a:rPr lang="tr-TR" i="1" dirty="0" err="1"/>
              <a:t>roppan</a:t>
            </a:r>
            <a:r>
              <a:rPr lang="tr-TR" i="1" dirty="0"/>
              <a:t>: çatlamak, çat-çıt etmek</a:t>
            </a:r>
          </a:p>
          <a:p>
            <a:r>
              <a:rPr lang="tr-TR" i="1" dirty="0" err="1"/>
              <a:t>ropogtat</a:t>
            </a:r>
            <a:r>
              <a:rPr lang="tr-TR" i="1" dirty="0"/>
              <a:t>: çatırdatmak, çıtırdatmak</a:t>
            </a:r>
          </a:p>
          <a:p>
            <a:r>
              <a:rPr lang="tr-TR" i="1" dirty="0"/>
              <a:t>zörög: tıkırdamak, takırdamak</a:t>
            </a:r>
          </a:p>
          <a:p>
            <a:r>
              <a:rPr lang="tr-TR" i="1" dirty="0" err="1"/>
              <a:t>hápog</a:t>
            </a:r>
            <a:r>
              <a:rPr lang="tr-TR" i="1" dirty="0"/>
              <a:t>: vak </a:t>
            </a:r>
            <a:r>
              <a:rPr lang="tr-TR" i="1" dirty="0" err="1"/>
              <a:t>vak</a:t>
            </a:r>
            <a:r>
              <a:rPr lang="tr-TR" i="1" dirty="0"/>
              <a:t> etmek (ördek)</a:t>
            </a:r>
          </a:p>
          <a:p>
            <a:pPr marL="0" indent="0">
              <a:buNone/>
            </a:pPr>
            <a:endParaRPr lang="tr-TR" i="1" dirty="0"/>
          </a:p>
          <a:p>
            <a:endParaRPr lang="tr-TR" dirty="0"/>
          </a:p>
        </p:txBody>
      </p:sp>
    </p:spTree>
    <p:extLst>
      <p:ext uri="{BB962C8B-B14F-4D97-AF65-F5344CB8AC3E}">
        <p14:creationId xmlns:p14="http://schemas.microsoft.com/office/powerpoint/2010/main" val="488013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AFDE4B-7D23-427F-A021-4E2C4E97987F}"/>
              </a:ext>
            </a:extLst>
          </p:cNvPr>
          <p:cNvSpPr>
            <a:spLocks noGrp="1"/>
          </p:cNvSpPr>
          <p:nvPr>
            <p:ph type="title"/>
          </p:nvPr>
        </p:nvSpPr>
        <p:spPr/>
        <p:txBody>
          <a:bodyPr/>
          <a:lstStyle/>
          <a:p>
            <a:r>
              <a:rPr lang="tr-TR" dirty="0"/>
              <a:t>Örnekler</a:t>
            </a:r>
          </a:p>
        </p:txBody>
      </p:sp>
      <p:sp>
        <p:nvSpPr>
          <p:cNvPr id="3" name="İçerik Yer Tutucusu 2">
            <a:extLst>
              <a:ext uri="{FF2B5EF4-FFF2-40B4-BE49-F238E27FC236}">
                <a16:creationId xmlns:a16="http://schemas.microsoft.com/office/drawing/2014/main" id="{2B254CB3-4F87-4B20-9230-D5C7AEAC41C5}"/>
              </a:ext>
            </a:extLst>
          </p:cNvPr>
          <p:cNvSpPr>
            <a:spLocks noGrp="1"/>
          </p:cNvSpPr>
          <p:nvPr>
            <p:ph idx="1"/>
          </p:nvPr>
        </p:nvSpPr>
        <p:spPr/>
        <p:txBody>
          <a:bodyPr/>
          <a:lstStyle/>
          <a:p>
            <a:r>
              <a:rPr lang="tr-TR" i="1" dirty="0" err="1"/>
              <a:t>horkol</a:t>
            </a:r>
            <a:r>
              <a:rPr lang="tr-TR" i="1" dirty="0"/>
              <a:t>: horlamak</a:t>
            </a:r>
          </a:p>
          <a:p>
            <a:r>
              <a:rPr lang="tr-TR" i="1" dirty="0" err="1"/>
              <a:t>csámcsog</a:t>
            </a:r>
            <a:r>
              <a:rPr lang="tr-TR" i="1" dirty="0"/>
              <a:t>: şapırdatmak (ağız)</a:t>
            </a:r>
          </a:p>
          <a:p>
            <a:r>
              <a:rPr lang="tr-TR" i="1" dirty="0" err="1"/>
              <a:t>recseg</a:t>
            </a:r>
            <a:r>
              <a:rPr lang="tr-TR" i="1" dirty="0"/>
              <a:t>: gıcırdamak, gıcır </a:t>
            </a:r>
            <a:r>
              <a:rPr lang="tr-TR" i="1" dirty="0" err="1"/>
              <a:t>gıcır</a:t>
            </a:r>
            <a:r>
              <a:rPr lang="tr-TR" i="1" dirty="0"/>
              <a:t> etmek</a:t>
            </a:r>
          </a:p>
          <a:p>
            <a:r>
              <a:rPr lang="tr-TR" i="1" dirty="0" err="1"/>
              <a:t>recseg-ropog</a:t>
            </a:r>
            <a:r>
              <a:rPr lang="tr-TR" i="1" dirty="0"/>
              <a:t>: çatır-çutur etmek</a:t>
            </a:r>
          </a:p>
          <a:p>
            <a:r>
              <a:rPr lang="tr-TR" i="1" dirty="0" err="1"/>
              <a:t>reccsen</a:t>
            </a:r>
            <a:r>
              <a:rPr lang="tr-TR" i="1" dirty="0"/>
              <a:t>: çatırdamak</a:t>
            </a:r>
          </a:p>
          <a:p>
            <a:r>
              <a:rPr lang="tr-TR" i="1" dirty="0" err="1"/>
              <a:t>kopog</a:t>
            </a:r>
            <a:r>
              <a:rPr lang="tr-TR" i="1" dirty="0"/>
              <a:t>: kapıyı tıklatmak, vurmak…   </a:t>
            </a:r>
            <a:r>
              <a:rPr lang="tr-TR" dirty="0"/>
              <a:t>gibi pek çok sözcük bulunmaktadır.</a:t>
            </a:r>
          </a:p>
        </p:txBody>
      </p:sp>
    </p:spTree>
    <p:extLst>
      <p:ext uri="{BB962C8B-B14F-4D97-AF65-F5344CB8AC3E}">
        <p14:creationId xmlns:p14="http://schemas.microsoft.com/office/powerpoint/2010/main" val="359220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1F2A82-BF56-473F-AD41-4BEB12586D6B}"/>
              </a:ext>
            </a:extLst>
          </p:cNvPr>
          <p:cNvSpPr>
            <a:spLocks noGrp="1"/>
          </p:cNvSpPr>
          <p:nvPr>
            <p:ph type="title"/>
          </p:nvPr>
        </p:nvSpPr>
        <p:spPr/>
        <p:txBody>
          <a:bodyPr/>
          <a:lstStyle/>
          <a:p>
            <a:r>
              <a:rPr lang="tr-TR" dirty="0"/>
              <a:t>Alıştırma</a:t>
            </a:r>
          </a:p>
        </p:txBody>
      </p:sp>
      <p:sp>
        <p:nvSpPr>
          <p:cNvPr id="3" name="İçerik Yer Tutucusu 2">
            <a:extLst>
              <a:ext uri="{FF2B5EF4-FFF2-40B4-BE49-F238E27FC236}">
                <a16:creationId xmlns:a16="http://schemas.microsoft.com/office/drawing/2014/main" id="{7CD8ECB3-2552-4BF0-9BCB-90408CFC357A}"/>
              </a:ext>
            </a:extLst>
          </p:cNvPr>
          <p:cNvSpPr>
            <a:spLocks noGrp="1"/>
          </p:cNvSpPr>
          <p:nvPr>
            <p:ph idx="1"/>
          </p:nvPr>
        </p:nvSpPr>
        <p:spPr/>
        <p:txBody>
          <a:bodyPr>
            <a:normAutofit/>
          </a:bodyPr>
          <a:lstStyle/>
          <a:p>
            <a:pPr marL="0" indent="0" algn="just">
              <a:buNone/>
            </a:pPr>
            <a:r>
              <a:rPr lang="tr-TR" dirty="0"/>
              <a:t>Verilen cümleleri yansıma sözcük kullanarak (kullanmanız gereken sözcüğün altı çizilmiştir) Macarcaya çeviriniz.</a:t>
            </a:r>
          </a:p>
          <a:p>
            <a:pPr marL="0" indent="0" algn="just">
              <a:buNone/>
            </a:pPr>
            <a:r>
              <a:rPr lang="tr-TR" dirty="0"/>
              <a:t>1- Sessizlikte birden telefon </a:t>
            </a:r>
            <a:r>
              <a:rPr lang="tr-TR" u="sng" dirty="0"/>
              <a:t>çalınca</a:t>
            </a:r>
            <a:r>
              <a:rPr lang="tr-TR" dirty="0"/>
              <a:t> irkildim.</a:t>
            </a:r>
          </a:p>
          <a:p>
            <a:pPr marL="0" indent="0" algn="just">
              <a:buNone/>
            </a:pPr>
            <a:r>
              <a:rPr lang="tr-TR" dirty="0"/>
              <a:t>2-Ağaçların üstünde </a:t>
            </a:r>
            <a:r>
              <a:rPr lang="tr-TR" u="sng" dirty="0"/>
              <a:t>cıvıldayan</a:t>
            </a:r>
            <a:r>
              <a:rPr lang="tr-TR" dirty="0"/>
              <a:t> kuşlar insana huzur veriyordu.</a:t>
            </a:r>
          </a:p>
          <a:p>
            <a:pPr marL="0" indent="0" algn="just">
              <a:buNone/>
            </a:pPr>
            <a:r>
              <a:rPr lang="tr-TR" dirty="0"/>
              <a:t>3-Bütün gün çiftlikteki işlerle uğraşan adam yorgunluktan bir ağacın altında uyuyakalmış </a:t>
            </a:r>
            <a:r>
              <a:rPr lang="tr-TR" u="sng" dirty="0"/>
              <a:t>horluyordu.</a:t>
            </a:r>
          </a:p>
          <a:p>
            <a:pPr marL="0" indent="0" algn="just">
              <a:buNone/>
            </a:pPr>
            <a:r>
              <a:rPr lang="tr-TR" dirty="0"/>
              <a:t>4-Haydi bu güzel çifti hep birlikte </a:t>
            </a:r>
            <a:r>
              <a:rPr lang="tr-TR" u="sng" dirty="0"/>
              <a:t>alkışlayalım</a:t>
            </a:r>
            <a:r>
              <a:rPr lang="tr-TR" dirty="0"/>
              <a:t>!</a:t>
            </a:r>
          </a:p>
          <a:p>
            <a:pPr marL="0" indent="0" algn="just">
              <a:buNone/>
            </a:pPr>
            <a:r>
              <a:rPr lang="tr-TR" dirty="0"/>
              <a:t>5-Aniden öyle bir </a:t>
            </a:r>
            <a:r>
              <a:rPr lang="tr-TR" u="sng" dirty="0"/>
              <a:t>gök gürledi </a:t>
            </a:r>
            <a:r>
              <a:rPr lang="tr-TR" dirty="0"/>
              <a:t>ki küçük çocuk </a:t>
            </a:r>
            <a:r>
              <a:rPr lang="tr-TR" u="sng" dirty="0"/>
              <a:t>gök gürültüsü</a:t>
            </a:r>
            <a:r>
              <a:rPr lang="tr-TR" dirty="0"/>
              <a:t>nden korkup annesinin yanına </a:t>
            </a:r>
            <a:r>
              <a:rPr lang="tr-TR"/>
              <a:t>koştu.</a:t>
            </a:r>
            <a:endParaRPr lang="tr-TR" dirty="0"/>
          </a:p>
        </p:txBody>
      </p:sp>
    </p:spTree>
    <p:extLst>
      <p:ext uri="{BB962C8B-B14F-4D97-AF65-F5344CB8AC3E}">
        <p14:creationId xmlns:p14="http://schemas.microsoft.com/office/powerpoint/2010/main" val="26809775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502</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Yansıma sözcükler</vt:lpstr>
      <vt:lpstr>PowerPoint Sunusu</vt:lpstr>
      <vt:lpstr>PowerPoint Sunusu</vt:lpstr>
      <vt:lpstr>Örnekler</vt:lpstr>
      <vt:lpstr>Örnekler</vt:lpstr>
      <vt:lpstr>Örnekler</vt:lpstr>
      <vt:lpstr>Örnekler</vt:lpstr>
      <vt:lpstr>Örnekler</vt:lpstr>
      <vt:lpstr>Alıştırma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Yansıma sözcükler</dc:title>
  <dc:creator>Alpertunga Altaylı</dc:creator>
  <cp:lastModifiedBy>Alpertunga Altaylı</cp:lastModifiedBy>
  <cp:revision>22</cp:revision>
  <dcterms:created xsi:type="dcterms:W3CDTF">2020-05-01T15:01:36Z</dcterms:created>
  <dcterms:modified xsi:type="dcterms:W3CDTF">2020-05-07T18:08:37Z</dcterms:modified>
</cp:coreProperties>
</file>