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5"/>
  </p:notesMasterIdLst>
  <p:sldIdLst>
    <p:sldId id="256" r:id="rId2"/>
    <p:sldId id="315" r:id="rId3"/>
    <p:sldId id="316" r:id="rId4"/>
    <p:sldId id="258" r:id="rId5"/>
    <p:sldId id="260" r:id="rId6"/>
    <p:sldId id="259" r:id="rId7"/>
    <p:sldId id="261" r:id="rId8"/>
    <p:sldId id="266" r:id="rId9"/>
    <p:sldId id="262" r:id="rId10"/>
    <p:sldId id="318" r:id="rId11"/>
    <p:sldId id="279" r:id="rId12"/>
    <p:sldId id="283" r:id="rId13"/>
    <p:sldId id="28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26.01.2020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B7994776-C297-3845-A2C9-7B7C32437E1B}"/>
              </a:ext>
            </a:extLst>
          </p:cNvPr>
          <p:cNvSpPr>
            <a:spLocks noGrp="1"/>
          </p:cNvSpPr>
          <p:nvPr>
            <p:ph type="dt" sz="half" idx="10"/>
          </p:nvPr>
        </p:nvSpPr>
        <p:spPr/>
        <p:txBody>
          <a:bodyPr/>
          <a:lstStyle>
            <a:lvl1pPr>
              <a:defRPr/>
            </a:lvl1pPr>
          </a:lstStyle>
          <a:p>
            <a:pPr>
              <a:defRPr/>
            </a:pPr>
            <a:fld id="{FF566CB4-433D-154D-AF67-D98FB6B5A710}" type="datetimeFigureOut">
              <a:rPr lang="tr-TR"/>
              <a:pPr>
                <a:defRPr/>
              </a:pPr>
              <a:t>26.01.2020</a:t>
            </a:fld>
            <a:endParaRPr lang="tr-TR"/>
          </a:p>
        </p:txBody>
      </p:sp>
      <p:sp>
        <p:nvSpPr>
          <p:cNvPr id="5" name="4 Altbilgi Yer Tutucusu">
            <a:extLst>
              <a:ext uri="{FF2B5EF4-FFF2-40B4-BE49-F238E27FC236}">
                <a16:creationId xmlns:a16="http://schemas.microsoft.com/office/drawing/2014/main" id="{D0CE3CFF-B6B0-B54D-AC6A-4F125BA58CEA}"/>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9BEC4EB8-61D2-6548-974E-F65C9BA002DD}"/>
              </a:ext>
            </a:extLst>
          </p:cNvPr>
          <p:cNvSpPr>
            <a:spLocks noGrp="1"/>
          </p:cNvSpPr>
          <p:nvPr>
            <p:ph type="sldNum" sz="quarter" idx="12"/>
          </p:nvPr>
        </p:nvSpPr>
        <p:spPr/>
        <p:txBody>
          <a:bodyPr/>
          <a:lstStyle>
            <a:lvl1pPr>
              <a:defRPr/>
            </a:lvl1pPr>
          </a:lstStyle>
          <a:p>
            <a:pPr>
              <a:defRPr/>
            </a:pPr>
            <a:fld id="{1AC025FE-F816-C74D-B9C1-770E76D869F6}" type="slidenum">
              <a:rPr lang="tr-TR" altLang="tr-TR"/>
              <a:pPr>
                <a:defRPr/>
              </a:pPr>
              <a:t>‹#›</a:t>
            </a:fld>
            <a:endParaRPr lang="tr-TR" altLang="tr-TR"/>
          </a:p>
        </p:txBody>
      </p:sp>
    </p:spTree>
    <p:extLst>
      <p:ext uri="{BB962C8B-B14F-4D97-AF65-F5344CB8AC3E}">
        <p14:creationId xmlns:p14="http://schemas.microsoft.com/office/powerpoint/2010/main" val="327532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26.01.2020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26.01.2020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26.01.2020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26.01.2020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26.01.2020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26.01.2020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8C1D962-FB4E-1F4C-8864-A78836FB166B}"/>
              </a:ext>
            </a:extLst>
          </p:cNvPr>
          <p:cNvSpPr>
            <a:spLocks noGrp="1"/>
          </p:cNvSpPr>
          <p:nvPr>
            <p:ph type="title"/>
          </p:nvPr>
        </p:nvSpPr>
        <p:spPr>
          <a:xfrm>
            <a:off x="1527176" y="285750"/>
            <a:ext cx="9144000" cy="1143000"/>
          </a:xfrm>
        </p:spPr>
        <p:txBody>
          <a:bodyPr rtlCol="0">
            <a:normAutofit fontScale="90000"/>
          </a:bodyPr>
          <a:lstStyle/>
          <a:p>
            <a:pPr>
              <a:defRPr/>
            </a:pPr>
            <a:br>
              <a:rPr lang="tr-TR" sz="2700" dirty="0">
                <a:latin typeface="Comic Sans MS" pitchFamily="66" charset="0"/>
              </a:rPr>
            </a:br>
            <a:r>
              <a:rPr lang="tr-TR" sz="2700" b="1" dirty="0">
                <a:latin typeface="Comic Sans MS" pitchFamily="66" charset="0"/>
              </a:rPr>
              <a:t>Temizliğe etki eden bu 4 faktörden bir tanesinde yapılacak tasarruf diğer üç parametrenin miktarını arttırmayı gerektirecektir.</a:t>
            </a:r>
            <a:br>
              <a:rPr lang="tr-TR" b="1" dirty="0"/>
            </a:br>
            <a:endParaRPr lang="tr-TR" b="1" dirty="0"/>
          </a:p>
        </p:txBody>
      </p:sp>
      <p:pic>
        <p:nvPicPr>
          <p:cNvPr id="40962" name="Resim 1">
            <a:extLst>
              <a:ext uri="{FF2B5EF4-FFF2-40B4-BE49-F238E27FC236}">
                <a16:creationId xmlns:a16="http://schemas.microsoft.com/office/drawing/2014/main" id="{D52008ED-A8EC-CB42-89DD-F1744A233B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8314" y="1428750"/>
            <a:ext cx="8721725"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7844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AC5E180-B383-8442-BC22-F3EFE16B2384}"/>
              </a:ext>
            </a:extLst>
          </p:cNvPr>
          <p:cNvSpPr>
            <a:spLocks noGrp="1"/>
          </p:cNvSpPr>
          <p:nvPr>
            <p:ph type="title"/>
          </p:nvPr>
        </p:nvSpPr>
        <p:spPr>
          <a:xfrm>
            <a:off x="1666875" y="336885"/>
            <a:ext cx="9001125" cy="582613"/>
          </a:xfrm>
        </p:spPr>
        <p:txBody>
          <a:bodyPr rtlCol="0">
            <a:normAutofit fontScale="90000"/>
          </a:bodyPr>
          <a:lstStyle/>
          <a:p>
            <a:pPr>
              <a:defRPr/>
            </a:pPr>
            <a:r>
              <a:rPr lang="tr-TR" sz="3200" b="1" u="sng" dirty="0">
                <a:solidFill>
                  <a:srgbClr val="FF0066"/>
                </a:solidFill>
                <a:latin typeface="Arial" panose="020B0604020202020204" pitchFamily="34" charset="0"/>
                <a:cs typeface="Arial" panose="020B0604020202020204" pitchFamily="34" charset="0"/>
              </a:rPr>
              <a:t>Deterjanlarda bulunması arzu edilen nitelikler</a:t>
            </a:r>
            <a:endParaRPr lang="tr-TR" sz="3200" b="1" dirty="0">
              <a:solidFill>
                <a:srgbClr val="FF0066"/>
              </a:solidFill>
              <a:latin typeface="Arial" panose="020B0604020202020204" pitchFamily="34" charset="0"/>
              <a:cs typeface="Arial" panose="020B0604020202020204" pitchFamily="34" charset="0"/>
            </a:endParaRPr>
          </a:p>
        </p:txBody>
      </p:sp>
      <p:sp>
        <p:nvSpPr>
          <p:cNvPr id="3" name="2 İçerik Yer Tutucusu">
            <a:extLst>
              <a:ext uri="{FF2B5EF4-FFF2-40B4-BE49-F238E27FC236}">
                <a16:creationId xmlns:a16="http://schemas.microsoft.com/office/drawing/2014/main" id="{14C8695B-AD0F-424C-850D-0700AB22DA4D}"/>
              </a:ext>
            </a:extLst>
          </p:cNvPr>
          <p:cNvSpPr>
            <a:spLocks noGrp="1"/>
          </p:cNvSpPr>
          <p:nvPr>
            <p:ph idx="1"/>
          </p:nvPr>
        </p:nvSpPr>
        <p:spPr>
          <a:xfrm>
            <a:off x="1774032" y="1071563"/>
            <a:ext cx="8786812" cy="5786437"/>
          </a:xfrm>
        </p:spPr>
        <p:txBody>
          <a:bodyPr rtlCol="0">
            <a:normAutofit fontScale="70000" lnSpcReduction="20000"/>
          </a:bodyPr>
          <a:lstStyle/>
          <a:p>
            <a:pPr algn="just">
              <a:defRPr/>
            </a:pPr>
            <a:r>
              <a:rPr lang="tr-TR" sz="2800" b="1" dirty="0">
                <a:latin typeface="Arial" panose="020B0604020202020204" pitchFamily="34" charset="0"/>
                <a:cs typeface="Arial" panose="020B0604020202020204" pitchFamily="34" charset="0"/>
              </a:rPr>
              <a:t>Yüzeyden organik maddeleri ayırmalı	</a:t>
            </a:r>
          </a:p>
          <a:p>
            <a:pPr algn="just">
              <a:defRPr/>
            </a:pPr>
            <a:r>
              <a:rPr lang="tr-TR" sz="2800" b="1" dirty="0">
                <a:latin typeface="Arial" panose="020B0604020202020204" pitchFamily="34" charset="0"/>
                <a:cs typeface="Arial" panose="020B0604020202020204" pitchFamily="34" charset="0"/>
              </a:rPr>
              <a:t>Yüksek ıslatma etkisi olmalı</a:t>
            </a:r>
          </a:p>
          <a:p>
            <a:pPr algn="just">
              <a:defRPr/>
            </a:pPr>
            <a:r>
              <a:rPr lang="tr-TR" sz="2800" b="1" dirty="0">
                <a:latin typeface="Arial" panose="020B0604020202020204" pitchFamily="34" charset="0"/>
                <a:cs typeface="Arial" panose="020B0604020202020204" pitchFamily="34" charset="0"/>
              </a:rPr>
              <a:t>Kalıntıları parçalamalı ve birleşmeleri önlemeli</a:t>
            </a:r>
          </a:p>
          <a:p>
            <a:pPr algn="just">
              <a:defRPr/>
            </a:pPr>
            <a:r>
              <a:rPr lang="tr-TR" sz="2800" b="1" dirty="0">
                <a:latin typeface="Arial" panose="020B0604020202020204" pitchFamily="34" charset="0"/>
                <a:cs typeface="Arial" panose="020B0604020202020204" pitchFamily="34" charset="0"/>
              </a:rPr>
              <a:t>Kalsiyum tuzlarının kalıntılarını eritebilmeli</a:t>
            </a:r>
          </a:p>
          <a:p>
            <a:pPr algn="just">
              <a:defRPr/>
            </a:pPr>
            <a:r>
              <a:rPr lang="tr-TR" sz="2800" b="1" dirty="0">
                <a:latin typeface="Arial" panose="020B0604020202020204" pitchFamily="34" charset="0"/>
                <a:cs typeface="Arial" panose="020B0604020202020204" pitchFamily="34" charset="0"/>
              </a:rPr>
              <a:t>Bakterisit etkisi yüksek olmalı</a:t>
            </a:r>
          </a:p>
          <a:p>
            <a:pPr algn="just">
              <a:defRPr/>
            </a:pPr>
            <a:r>
              <a:rPr lang="tr-TR" sz="2800" b="1" dirty="0">
                <a:latin typeface="Arial" panose="020B0604020202020204" pitchFamily="34" charset="0"/>
                <a:cs typeface="Arial" panose="020B0604020202020204" pitchFamily="34" charset="0"/>
              </a:rPr>
              <a:t>Kısmen köpürme niteliğinde olmalı</a:t>
            </a:r>
          </a:p>
          <a:p>
            <a:pPr algn="just">
              <a:defRPr/>
            </a:pPr>
            <a:r>
              <a:rPr lang="tr-TR" sz="2800" b="1" dirty="0">
                <a:latin typeface="Arial" panose="020B0604020202020204" pitchFamily="34" charset="0"/>
                <a:cs typeface="Arial" panose="020B0604020202020204" pitchFamily="34" charset="0"/>
              </a:rPr>
              <a:t>Yüzeyleri tahrip etmemeli ve korozyona neden olmamalı</a:t>
            </a:r>
          </a:p>
          <a:p>
            <a:pPr algn="just">
              <a:defRPr/>
            </a:pPr>
            <a:r>
              <a:rPr lang="tr-TR" sz="2800" b="1" dirty="0">
                <a:latin typeface="Arial" panose="020B0604020202020204" pitchFamily="34" charset="0"/>
                <a:cs typeface="Arial" panose="020B0604020202020204" pitchFamily="34" charset="0"/>
              </a:rPr>
              <a:t>Ekonomik olmalı</a:t>
            </a:r>
          </a:p>
          <a:p>
            <a:pPr algn="just">
              <a:defRPr/>
            </a:pPr>
            <a:r>
              <a:rPr lang="tr-TR" sz="2800" b="1" dirty="0" err="1">
                <a:latin typeface="Arial" panose="020B0604020202020204" pitchFamily="34" charset="0"/>
                <a:cs typeface="Arial" panose="020B0604020202020204" pitchFamily="34" charset="0"/>
              </a:rPr>
              <a:t>Toksik</a:t>
            </a:r>
            <a:r>
              <a:rPr lang="tr-TR" sz="2800" b="1" dirty="0">
                <a:latin typeface="Arial" panose="020B0604020202020204" pitchFamily="34" charset="0"/>
                <a:cs typeface="Arial" panose="020B0604020202020204" pitchFamily="34" charset="0"/>
              </a:rPr>
              <a:t> olmamalı </a:t>
            </a:r>
          </a:p>
          <a:p>
            <a:pPr algn="just">
              <a:defRPr/>
            </a:pPr>
            <a:r>
              <a:rPr lang="tr-TR" sz="2800" b="1" dirty="0">
                <a:latin typeface="Arial" panose="020B0604020202020204" pitchFamily="34" charset="0"/>
                <a:cs typeface="Arial" panose="020B0604020202020204" pitchFamily="34" charset="0"/>
              </a:rPr>
              <a:t>Topaklaşmamalı </a:t>
            </a:r>
          </a:p>
          <a:p>
            <a:pPr algn="just">
              <a:defRPr/>
            </a:pPr>
            <a:r>
              <a:rPr lang="tr-TR" sz="2800" b="1" dirty="0">
                <a:latin typeface="Arial" panose="020B0604020202020204" pitchFamily="34" charset="0"/>
                <a:cs typeface="Arial" panose="020B0604020202020204" pitchFamily="34" charset="0"/>
              </a:rPr>
              <a:t>Dayanıklı  olmalı  ve etkisini çabuk kaybetmemeli</a:t>
            </a:r>
          </a:p>
          <a:p>
            <a:pPr algn="just">
              <a:defRPr/>
            </a:pPr>
            <a:r>
              <a:rPr lang="tr-TR" sz="2800" b="1" dirty="0">
                <a:latin typeface="Arial" panose="020B0604020202020204" pitchFamily="34" charset="0"/>
                <a:cs typeface="Arial" panose="020B0604020202020204" pitchFamily="34" charset="0"/>
              </a:rPr>
              <a:t>Kolaylıkla ve tamamen çözünmeli</a:t>
            </a: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9377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22AAB9C5-AF4C-4441-AF31-B0DE6EDBE64D}"/>
              </a:ext>
            </a:extLst>
          </p:cNvPr>
          <p:cNvSpPr>
            <a:spLocks noGrp="1"/>
          </p:cNvSpPr>
          <p:nvPr>
            <p:ph type="title"/>
          </p:nvPr>
        </p:nvSpPr>
        <p:spPr>
          <a:xfrm>
            <a:off x="1524000" y="408323"/>
            <a:ext cx="9144000" cy="796925"/>
          </a:xfrm>
        </p:spPr>
        <p:txBody>
          <a:bodyPr rtlCol="0">
            <a:normAutofit fontScale="90000"/>
          </a:bodyPr>
          <a:lstStyle/>
          <a:p>
            <a:pPr>
              <a:defRPr/>
            </a:pPr>
            <a:br>
              <a:rPr lang="tr-TR" sz="3200" b="1" dirty="0">
                <a:solidFill>
                  <a:srgbClr val="990099"/>
                </a:solidFill>
                <a:latin typeface="Arial" panose="020B0604020202020204" pitchFamily="34" charset="0"/>
                <a:cs typeface="Arial" panose="020B0604020202020204" pitchFamily="34" charset="0"/>
              </a:rPr>
            </a:br>
            <a:r>
              <a:rPr lang="tr-TR" b="1" dirty="0">
                <a:solidFill>
                  <a:srgbClr val="990099"/>
                </a:solidFill>
                <a:latin typeface="Arial" panose="020B0604020202020204" pitchFamily="34" charset="0"/>
                <a:cs typeface="Arial" panose="020B0604020202020204" pitchFamily="34" charset="0"/>
              </a:rPr>
              <a:t>Deterjanlar özelliklerine göre şu şekilde sınıflandırılırlar;</a:t>
            </a:r>
            <a:br>
              <a:rPr lang="tr-TR" sz="3200" b="1" dirty="0">
                <a:solidFill>
                  <a:srgbClr val="990099"/>
                </a:solidFill>
                <a:latin typeface="Arial" panose="020B0604020202020204" pitchFamily="34" charset="0"/>
                <a:cs typeface="Arial" panose="020B0604020202020204" pitchFamily="34" charset="0"/>
              </a:rPr>
            </a:br>
            <a:endParaRPr lang="tr-TR" sz="3200" b="1" dirty="0">
              <a:solidFill>
                <a:srgbClr val="990099"/>
              </a:solidFill>
              <a:latin typeface="Arial" panose="020B0604020202020204" pitchFamily="34" charset="0"/>
              <a:cs typeface="Arial" panose="020B0604020202020204" pitchFamily="34" charset="0"/>
            </a:endParaRPr>
          </a:p>
        </p:txBody>
      </p:sp>
      <p:sp>
        <p:nvSpPr>
          <p:cNvPr id="48130" name="2 İçerik Yer Tutucusu">
            <a:extLst>
              <a:ext uri="{FF2B5EF4-FFF2-40B4-BE49-F238E27FC236}">
                <a16:creationId xmlns:a16="http://schemas.microsoft.com/office/drawing/2014/main" id="{257BEADA-03F7-1D43-BE56-4F4F91D286B2}"/>
              </a:ext>
            </a:extLst>
          </p:cNvPr>
          <p:cNvSpPr>
            <a:spLocks noGrp="1"/>
          </p:cNvSpPr>
          <p:nvPr>
            <p:ph idx="1"/>
          </p:nvPr>
        </p:nvSpPr>
        <p:spPr>
          <a:xfrm>
            <a:off x="1738313" y="1612985"/>
            <a:ext cx="8929687" cy="5572125"/>
          </a:xfrm>
        </p:spPr>
        <p:txBody>
          <a:bodyPr/>
          <a:lstStyle/>
          <a:p>
            <a:pPr eaLnBrk="1" hangingPunct="1"/>
            <a:r>
              <a:rPr lang="tr-TR" altLang="tr-TR" b="1" dirty="0">
                <a:latin typeface="Arial" panose="020B0604020202020204" pitchFamily="34" charset="0"/>
                <a:cs typeface="Arial" panose="020B0604020202020204" pitchFamily="34" charset="0"/>
              </a:rPr>
              <a:t>Alkali bileşikler</a:t>
            </a:r>
          </a:p>
          <a:p>
            <a:pPr eaLnBrk="1" hangingPunct="1"/>
            <a:r>
              <a:rPr lang="tr-TR" altLang="tr-TR" b="1" dirty="0">
                <a:latin typeface="Arial" panose="020B0604020202020204" pitchFamily="34" charset="0"/>
                <a:cs typeface="Arial" panose="020B0604020202020204" pitchFamily="34" charset="0"/>
              </a:rPr>
              <a:t>Asit bileşikler</a:t>
            </a:r>
          </a:p>
          <a:p>
            <a:pPr eaLnBrk="1" hangingPunct="1"/>
            <a:r>
              <a:rPr lang="tr-TR" altLang="tr-TR" b="1" dirty="0">
                <a:latin typeface="Arial" panose="020B0604020202020204" pitchFamily="34" charset="0"/>
                <a:cs typeface="Arial" panose="020B0604020202020204" pitchFamily="34" charset="0"/>
              </a:rPr>
              <a:t>Yüzey aktif bileşikleri (</a:t>
            </a:r>
            <a:r>
              <a:rPr lang="tr-TR" altLang="tr-TR" b="1" dirty="0" err="1">
                <a:latin typeface="Arial" panose="020B0604020202020204" pitchFamily="34" charset="0"/>
                <a:cs typeface="Arial" panose="020B0604020202020204" pitchFamily="34" charset="0"/>
              </a:rPr>
              <a:t>Sörfektanlar</a:t>
            </a:r>
            <a:r>
              <a:rPr lang="tr-TR" altLang="tr-TR" b="1" dirty="0">
                <a:latin typeface="Arial" panose="020B0604020202020204" pitchFamily="34" charset="0"/>
                <a:cs typeface="Arial" panose="020B0604020202020204" pitchFamily="34" charset="0"/>
              </a:rPr>
              <a:t>)</a:t>
            </a:r>
          </a:p>
          <a:p>
            <a:pPr eaLnBrk="1" hangingPunct="1"/>
            <a:r>
              <a:rPr lang="tr-TR" altLang="tr-TR" b="1" dirty="0" err="1">
                <a:latin typeface="Arial" panose="020B0604020202020204" pitchFamily="34" charset="0"/>
                <a:cs typeface="Arial" panose="020B0604020202020204" pitchFamily="34" charset="0"/>
              </a:rPr>
              <a:t>Şelat</a:t>
            </a:r>
            <a:r>
              <a:rPr lang="tr-TR" altLang="tr-TR" b="1" dirty="0">
                <a:latin typeface="Arial" panose="020B0604020202020204" pitchFamily="34" charset="0"/>
                <a:cs typeface="Arial" panose="020B0604020202020204" pitchFamily="34" charset="0"/>
              </a:rPr>
              <a:t> oluşturan bileşikler</a:t>
            </a:r>
          </a:p>
          <a:p>
            <a:pPr eaLnBrk="1" hangingPunct="1"/>
            <a:r>
              <a:rPr lang="tr-TR" altLang="tr-TR" b="1" dirty="0">
                <a:latin typeface="Arial" panose="020B0604020202020204" pitchFamily="34" charset="0"/>
                <a:cs typeface="Arial" panose="020B0604020202020204" pitchFamily="34" charset="0"/>
              </a:rPr>
              <a:t>İnhibitör maddeler</a:t>
            </a:r>
          </a:p>
          <a:p>
            <a:pPr eaLnBrk="1" hangingPunct="1"/>
            <a:r>
              <a:rPr lang="tr-TR" altLang="tr-TR" b="1" dirty="0">
                <a:latin typeface="Arial" panose="020B0604020202020204" pitchFamily="34" charset="0"/>
                <a:cs typeface="Arial" panose="020B0604020202020204" pitchFamily="34" charset="0"/>
              </a:rPr>
              <a:t>Yardımcı maddeler</a:t>
            </a:r>
          </a:p>
          <a:p>
            <a:pPr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 Süspansiyon halini devam ettirenler</a:t>
            </a:r>
          </a:p>
          <a:p>
            <a:pPr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 Koruyucular</a:t>
            </a:r>
          </a:p>
          <a:p>
            <a:pPr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 Köpük önleyiciler</a:t>
            </a:r>
          </a:p>
          <a:p>
            <a:pPr eaLnBrk="1" hangingPunct="1"/>
            <a:endParaRPr lang="tr-TR" alt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7523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FB56B843-B771-9A43-A36D-C5F8515DA4D4}"/>
              </a:ext>
            </a:extLst>
          </p:cNvPr>
          <p:cNvSpPr>
            <a:spLocks noGrp="1"/>
          </p:cNvSpPr>
          <p:nvPr>
            <p:ph type="ctrTitle"/>
          </p:nvPr>
        </p:nvSpPr>
        <p:spPr>
          <a:xfrm>
            <a:off x="1239253" y="1214422"/>
            <a:ext cx="9214433" cy="4044534"/>
          </a:xfrm>
        </p:spPr>
        <p:txBody>
          <a:bodyPr>
            <a:normAutofit fontScale="90000"/>
          </a:bodyPr>
          <a:lstStyle/>
          <a:p>
            <a:pPr>
              <a:defRPr/>
            </a:pP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br>
              <a:rPr lang="tr-TR" sz="6600" dirty="0">
                <a:latin typeface="Arial" panose="020B0604020202020204" pitchFamily="34" charset="0"/>
                <a:cs typeface="Arial" panose="020B0604020202020204" pitchFamily="34" charset="0"/>
              </a:rPr>
            </a:br>
            <a:r>
              <a:rPr lang="tr-TR" sz="6600" dirty="0">
                <a:latin typeface="Arial" panose="020B0604020202020204" pitchFamily="34" charset="0"/>
                <a:cs typeface="Arial" panose="020B0604020202020204" pitchFamily="34" charset="0"/>
              </a:rPr>
              <a:t>TEMİZLİK </a:t>
            </a:r>
            <a:br>
              <a:rPr lang="tr-TR" sz="6600" dirty="0">
                <a:latin typeface="Arial" panose="020B0604020202020204" pitchFamily="34" charset="0"/>
                <a:cs typeface="Arial" panose="020B0604020202020204" pitchFamily="34" charset="0"/>
              </a:rPr>
            </a:br>
            <a:r>
              <a:rPr lang="tr-TR" sz="6600" dirty="0">
                <a:latin typeface="Arial" panose="020B0604020202020204" pitchFamily="34" charset="0"/>
                <a:cs typeface="Arial" panose="020B0604020202020204" pitchFamily="34" charset="0"/>
              </a:rPr>
              <a:t>ve </a:t>
            </a:r>
            <a:br>
              <a:rPr lang="tr-TR" sz="6600" dirty="0">
                <a:latin typeface="Arial" panose="020B0604020202020204" pitchFamily="34" charset="0"/>
                <a:cs typeface="Arial" panose="020B0604020202020204" pitchFamily="34" charset="0"/>
              </a:rPr>
            </a:br>
            <a:r>
              <a:rPr lang="tr-TR" sz="6600" dirty="0">
                <a:latin typeface="Arial" panose="020B0604020202020204" pitchFamily="34" charset="0"/>
                <a:cs typeface="Arial" panose="020B0604020202020204" pitchFamily="34" charset="0"/>
              </a:rPr>
              <a:t>TEMİZLEME MADDELERİ</a:t>
            </a:r>
            <a:br>
              <a:rPr lang="tr-TR" sz="6600" dirty="0">
                <a:latin typeface="Arial" panose="020B0604020202020204" pitchFamily="34" charset="0"/>
                <a:cs typeface="Arial" panose="020B0604020202020204" pitchFamily="34" charset="0"/>
              </a:rPr>
            </a:br>
            <a:endParaRPr lang="tr-TR"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4175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1 Başlık">
            <a:extLst>
              <a:ext uri="{FF2B5EF4-FFF2-40B4-BE49-F238E27FC236}">
                <a16:creationId xmlns:a16="http://schemas.microsoft.com/office/drawing/2014/main" id="{1A079B11-E969-B648-A87C-5759EB3C2983}"/>
              </a:ext>
            </a:extLst>
          </p:cNvPr>
          <p:cNvSpPr>
            <a:spLocks noGrp="1"/>
          </p:cNvSpPr>
          <p:nvPr>
            <p:ph type="title"/>
          </p:nvPr>
        </p:nvSpPr>
        <p:spPr>
          <a:xfrm>
            <a:off x="1524001" y="1"/>
            <a:ext cx="8658225" cy="582613"/>
          </a:xfrm>
        </p:spPr>
        <p:txBody>
          <a:bodyPr/>
          <a:lstStyle/>
          <a:p>
            <a:pPr algn="l" eaLnBrk="1" hangingPunct="1"/>
            <a:r>
              <a:rPr lang="tr-TR" altLang="tr-TR" sz="3200" b="1" dirty="0">
                <a:solidFill>
                  <a:srgbClr val="990099"/>
                </a:solidFill>
                <a:latin typeface="Arial" panose="020B0604020202020204" pitchFamily="34" charset="0"/>
                <a:cs typeface="Arial" panose="020B0604020202020204" pitchFamily="34" charset="0"/>
              </a:rPr>
              <a:t>Temizlik Nedir?</a:t>
            </a:r>
          </a:p>
        </p:txBody>
      </p:sp>
      <p:sp>
        <p:nvSpPr>
          <p:cNvPr id="3" name="2 İçerik Yer Tutucusu">
            <a:extLst>
              <a:ext uri="{FF2B5EF4-FFF2-40B4-BE49-F238E27FC236}">
                <a16:creationId xmlns:a16="http://schemas.microsoft.com/office/drawing/2014/main" id="{C66F5566-9D76-8148-9A63-131A1F577184}"/>
              </a:ext>
            </a:extLst>
          </p:cNvPr>
          <p:cNvSpPr>
            <a:spLocks noGrp="1"/>
          </p:cNvSpPr>
          <p:nvPr>
            <p:ph idx="1"/>
          </p:nvPr>
        </p:nvSpPr>
        <p:spPr>
          <a:xfrm>
            <a:off x="1524000" y="642938"/>
            <a:ext cx="9144000" cy="6215062"/>
          </a:xfrm>
        </p:spPr>
        <p:txBody>
          <a:bodyPr rtlCol="0">
            <a:normAutofit/>
          </a:bodyPr>
          <a:lstStyle/>
          <a:p>
            <a:pPr algn="just">
              <a:defRPr/>
            </a:pPr>
            <a:r>
              <a:rPr lang="tr-TR" b="1" dirty="0">
                <a:latin typeface="Arial" panose="020B0604020202020204" pitchFamily="34" charset="0"/>
                <a:cs typeface="Arial" panose="020B0604020202020204" pitchFamily="34" charset="0"/>
              </a:rPr>
              <a:t>Temizlik; </a:t>
            </a:r>
          </a:p>
          <a:p>
            <a:pPr lvl="1" algn="just">
              <a:defRPr/>
            </a:pPr>
            <a:r>
              <a:rPr lang="tr-TR" b="1" dirty="0">
                <a:latin typeface="Arial" panose="020B0604020202020204" pitchFamily="34" charset="0"/>
                <a:cs typeface="Arial" panose="020B0604020202020204" pitchFamily="34" charset="0"/>
              </a:rPr>
              <a:t>gıda işletmelerinde kullanılan donanım ve fiziki çevredeki kir ve kalıntıların fırça, basınçlı su, sıcak su, basınçlı buhar, çeşitli temizlik maddeleri gibi yardımcı araç ve etkenler kullanmak suretiyle uzaklaştırılması, </a:t>
            </a:r>
          </a:p>
          <a:p>
            <a:pPr lvl="1" algn="just">
              <a:defRPr/>
            </a:pP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ların</a:t>
            </a:r>
            <a:r>
              <a:rPr lang="tr-TR" b="1" dirty="0">
                <a:latin typeface="Arial" panose="020B0604020202020204" pitchFamily="34" charset="0"/>
                <a:cs typeface="Arial" panose="020B0604020202020204" pitchFamily="34" charset="0"/>
              </a:rPr>
              <a:t> çoğalma koşullarının önlenmesi ve </a:t>
            </a:r>
          </a:p>
          <a:p>
            <a:pPr lvl="1" algn="just">
              <a:defRPr/>
            </a:pPr>
            <a:r>
              <a:rPr lang="tr-TR" b="1" dirty="0">
                <a:latin typeface="Arial" panose="020B0604020202020204" pitchFamily="34" charset="0"/>
                <a:cs typeface="Arial" panose="020B0604020202020204" pitchFamily="34" charset="0"/>
              </a:rPr>
              <a:t>çalışan personelin sağlıklı ve bakımlı olmasıdır. </a:t>
            </a:r>
          </a:p>
          <a:p>
            <a:pPr algn="just">
              <a:defRPr/>
            </a:pPr>
            <a:endParaRPr lang="tr-TR" sz="2800"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Besin işyerlerinde temizlik ve dezenfeksiyon, üstün kaliteli besin üretimini sağlamak veya besini tüketime hazırlamak için gerekli olan tüm temizlik işlemlerini kapsar. </a:t>
            </a:r>
          </a:p>
          <a:p>
            <a:pPr algn="just">
              <a:defRPr/>
            </a:pPr>
            <a:endParaRPr lang="tr-TR" b="1" dirty="0">
              <a:latin typeface="Arial" panose="020B0604020202020204" pitchFamily="34" charset="0"/>
              <a:cs typeface="Arial" panose="020B0604020202020204" pitchFamily="34" charset="0"/>
            </a:endParaRPr>
          </a:p>
          <a:p>
            <a:pPr algn="just">
              <a:defRPr/>
            </a:pPr>
            <a:r>
              <a:rPr lang="tr-TR" b="1" dirty="0">
                <a:latin typeface="Arial" panose="020B0604020202020204" pitchFamily="34" charset="0"/>
                <a:cs typeface="Arial" panose="020B0604020202020204" pitchFamily="34" charset="0"/>
              </a:rPr>
              <a:t>Etkin bir sanitasyon programının uygulanmasında birinci basamak temizlik işlemidir.</a:t>
            </a:r>
          </a:p>
          <a:p>
            <a:pPr>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6282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E36B58D-8C32-1044-AC44-DD0FF151C090}"/>
              </a:ext>
            </a:extLst>
          </p:cNvPr>
          <p:cNvSpPr>
            <a:spLocks noGrp="1"/>
          </p:cNvSpPr>
          <p:nvPr>
            <p:ph type="title"/>
          </p:nvPr>
        </p:nvSpPr>
        <p:spPr>
          <a:xfrm>
            <a:off x="1524001" y="625642"/>
            <a:ext cx="8658225" cy="571500"/>
          </a:xfrm>
        </p:spPr>
        <p:txBody>
          <a:bodyPr rtlCol="0">
            <a:normAutofit fontScale="90000"/>
          </a:bodyPr>
          <a:lstStyle/>
          <a:p>
            <a:pPr algn="l">
              <a:defRPr/>
            </a:pPr>
            <a:r>
              <a:rPr lang="tr-TR" b="1" dirty="0">
                <a:solidFill>
                  <a:srgbClr val="990099"/>
                </a:solidFill>
                <a:latin typeface="Arial" panose="020B0604020202020204" pitchFamily="34" charset="0"/>
                <a:cs typeface="Arial" panose="020B0604020202020204" pitchFamily="34" charset="0"/>
              </a:rPr>
              <a:t>Temizlik Çeşitleri</a:t>
            </a:r>
          </a:p>
        </p:txBody>
      </p:sp>
      <p:sp>
        <p:nvSpPr>
          <p:cNvPr id="28674" name="2 İçerik Yer Tutucusu">
            <a:extLst>
              <a:ext uri="{FF2B5EF4-FFF2-40B4-BE49-F238E27FC236}">
                <a16:creationId xmlns:a16="http://schemas.microsoft.com/office/drawing/2014/main" id="{5B2FA594-22FD-0B4D-B852-A765F559C6B9}"/>
              </a:ext>
            </a:extLst>
          </p:cNvPr>
          <p:cNvSpPr>
            <a:spLocks noGrp="1"/>
          </p:cNvSpPr>
          <p:nvPr>
            <p:ph idx="1"/>
          </p:nvPr>
        </p:nvSpPr>
        <p:spPr>
          <a:xfrm>
            <a:off x="1524001" y="1460333"/>
            <a:ext cx="9144000" cy="6000750"/>
          </a:xfrm>
        </p:spPr>
        <p:txBody>
          <a:bodyPr/>
          <a:lstStyle/>
          <a:p>
            <a:pPr algn="just" eaLnBrk="1" hangingPunct="1"/>
            <a:r>
              <a:rPr lang="tr-TR" altLang="tr-TR" b="1" dirty="0">
                <a:solidFill>
                  <a:srgbClr val="FF0000"/>
                </a:solidFill>
                <a:latin typeface="Arial" panose="020B0604020202020204" pitchFamily="34" charset="0"/>
                <a:cs typeface="Arial" panose="020B0604020202020204" pitchFamily="34" charset="0"/>
              </a:rPr>
              <a:t>Fiziksel Temizlik: </a:t>
            </a:r>
            <a:r>
              <a:rPr lang="tr-TR" altLang="tr-TR" b="1" dirty="0">
                <a:latin typeface="Arial" panose="020B0604020202020204" pitchFamily="34" charset="0"/>
                <a:cs typeface="Arial" panose="020B0604020202020204" pitchFamily="34" charset="0"/>
              </a:rPr>
              <a:t>Tüm görünür kirlerin yüzeylerden arındırılmasıdır. </a:t>
            </a:r>
          </a:p>
          <a:p>
            <a:pPr algn="just" eaLnBrk="1" hangingPunct="1"/>
            <a:r>
              <a:rPr lang="tr-TR" altLang="tr-TR" b="1" dirty="0">
                <a:solidFill>
                  <a:srgbClr val="FF0000"/>
                </a:solidFill>
                <a:latin typeface="Arial" panose="020B0604020202020204" pitchFamily="34" charset="0"/>
                <a:cs typeface="Arial" panose="020B0604020202020204" pitchFamily="34" charset="0"/>
              </a:rPr>
              <a:t>Kimyasal Temizlik: </a:t>
            </a:r>
            <a:r>
              <a:rPr lang="tr-TR" altLang="tr-TR" b="1" dirty="0">
                <a:latin typeface="Arial" panose="020B0604020202020204" pitchFamily="34" charset="0"/>
                <a:cs typeface="Arial" panose="020B0604020202020204" pitchFamily="34" charset="0"/>
              </a:rPr>
              <a:t>Görünür kirlerin yanında tat ve kokusu hissedilebilen dezenfektan ve temizlik maddesi kalıntıları dahil mikroskobik kalıntıların uzaklaştırılmasıdır.</a:t>
            </a:r>
          </a:p>
          <a:p>
            <a:pPr algn="just" eaLnBrk="1" hangingPunct="1"/>
            <a:r>
              <a:rPr lang="tr-TR" altLang="tr-TR" b="1" dirty="0">
                <a:solidFill>
                  <a:srgbClr val="FF0000"/>
                </a:solidFill>
                <a:latin typeface="Arial" panose="020B0604020202020204" pitchFamily="34" charset="0"/>
                <a:cs typeface="Arial" panose="020B0604020202020204" pitchFamily="34" charset="0"/>
              </a:rPr>
              <a:t>Mikrobiyolojik Temizlik (=dezenfeksiyon): </a:t>
            </a:r>
            <a:r>
              <a:rPr lang="tr-TR" altLang="tr-TR" b="1" dirty="0">
                <a:latin typeface="Arial" panose="020B0604020202020204" pitchFamily="34" charset="0"/>
                <a:cs typeface="Arial" panose="020B0604020202020204" pitchFamily="34" charset="0"/>
              </a:rPr>
              <a:t>Yüzeylerde bulunan patojen </a:t>
            </a:r>
            <a:r>
              <a:rPr lang="tr-TR" altLang="tr-TR" b="1" dirty="0" err="1">
                <a:latin typeface="Arial" panose="020B0604020202020204" pitchFamily="34" charset="0"/>
                <a:cs typeface="Arial" panose="020B0604020202020204" pitchFamily="34" charset="0"/>
              </a:rPr>
              <a:t>m.o.ların</a:t>
            </a:r>
            <a:r>
              <a:rPr lang="tr-TR" altLang="tr-TR" b="1" dirty="0">
                <a:latin typeface="Arial" panose="020B0604020202020204" pitchFamily="34" charset="0"/>
                <a:cs typeface="Arial" panose="020B0604020202020204" pitchFamily="34" charset="0"/>
              </a:rPr>
              <a:t> tümü ile saprofit </a:t>
            </a:r>
            <a:r>
              <a:rPr lang="tr-TR" altLang="tr-TR" b="1" dirty="0" err="1">
                <a:latin typeface="Arial" panose="020B0604020202020204" pitchFamily="34" charset="0"/>
                <a:cs typeface="Arial" panose="020B0604020202020204" pitchFamily="34" charset="0"/>
              </a:rPr>
              <a:t>m.o.ların</a:t>
            </a:r>
            <a:r>
              <a:rPr lang="tr-TR" altLang="tr-TR" b="1" dirty="0">
                <a:latin typeface="Arial" panose="020B0604020202020204" pitchFamily="34" charset="0"/>
                <a:cs typeface="Arial" panose="020B0604020202020204" pitchFamily="34" charset="0"/>
              </a:rPr>
              <a:t> önemli bir kısmı parçalanır. </a:t>
            </a:r>
          </a:p>
          <a:p>
            <a:pPr algn="just" eaLnBrk="1" hangingPunct="1"/>
            <a:endParaRPr lang="tr-TR" alt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9092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CF865FD1-2CD2-7241-A71D-B7F89CE54795}"/>
              </a:ext>
            </a:extLst>
          </p:cNvPr>
          <p:cNvSpPr>
            <a:spLocks noGrp="1"/>
          </p:cNvSpPr>
          <p:nvPr>
            <p:ph idx="1"/>
          </p:nvPr>
        </p:nvSpPr>
        <p:spPr>
          <a:xfrm>
            <a:off x="1524000" y="0"/>
            <a:ext cx="9144000" cy="6858000"/>
          </a:xfrm>
        </p:spPr>
        <p:txBody>
          <a:bodyPr rtlCol="0">
            <a:normAutofit fontScale="85000" lnSpcReduction="10000"/>
          </a:bodyPr>
          <a:lstStyle/>
          <a:p>
            <a:pPr algn="just">
              <a:defRPr/>
            </a:pPr>
            <a:endParaRPr lang="tr-TR" b="1" dirty="0">
              <a:latin typeface="Comic Sans MS" pitchFamily="66" charset="0"/>
            </a:endParaRPr>
          </a:p>
          <a:p>
            <a:pPr algn="just">
              <a:defRPr/>
            </a:pPr>
            <a:r>
              <a:rPr lang="tr-TR" b="1" dirty="0">
                <a:latin typeface="Comic Sans MS" pitchFamily="66" charset="0"/>
              </a:rPr>
              <a:t>Yalnız fiziksel ve kimyasal temizlik işlemi yapıldığında toplam </a:t>
            </a:r>
            <a:r>
              <a:rPr lang="tr-TR" b="1" dirty="0" err="1">
                <a:latin typeface="Comic Sans MS" pitchFamily="66" charset="0"/>
              </a:rPr>
              <a:t>m.o</a:t>
            </a:r>
            <a:r>
              <a:rPr lang="tr-TR" b="1" dirty="0">
                <a:latin typeface="Comic Sans MS" pitchFamily="66" charset="0"/>
              </a:rPr>
              <a:t>. sayısında önemli bir azalma olmasına rağmen kalan etkenler kısa sürede çoğalıp tehlike oluşturabilirler. Bu nedenle </a:t>
            </a:r>
            <a:r>
              <a:rPr lang="tr-TR" b="1" dirty="0">
                <a:solidFill>
                  <a:srgbClr val="FF0066"/>
                </a:solidFill>
                <a:latin typeface="Comic Sans MS" pitchFamily="66" charset="0"/>
              </a:rPr>
              <a:t>temizliğin mutlaka dezenfeksiyon işlemiyle bir bütün olarak düşünülmesi gerekir. </a:t>
            </a:r>
            <a:r>
              <a:rPr lang="tr-TR" b="1" dirty="0">
                <a:latin typeface="Comic Sans MS" pitchFamily="66" charset="0"/>
              </a:rPr>
              <a:t>Hedeflenen hijyenik sonuca ulaşabilmek için birinci basamak olan temizlik uygulamaları belirli sıklıklarla ve düzgün olarak uygulanmalıdır. İyi uygulanmış bir temizlik işlemi dezenfeksiyona yardımcı olabilecek en önemli basamaktır ve </a:t>
            </a:r>
            <a:r>
              <a:rPr lang="tr-TR" b="1" dirty="0" err="1">
                <a:latin typeface="Comic Sans MS" pitchFamily="66" charset="0"/>
              </a:rPr>
              <a:t>mikrobiyal</a:t>
            </a:r>
            <a:r>
              <a:rPr lang="tr-TR" b="1" dirty="0">
                <a:latin typeface="Comic Sans MS" pitchFamily="66" charset="0"/>
              </a:rPr>
              <a:t> gelişmeleri önemli ölçüde kontrol altına alabilmektedir.</a:t>
            </a:r>
          </a:p>
          <a:p>
            <a:pPr algn="just">
              <a:defRPr/>
            </a:pPr>
            <a:endParaRPr lang="tr-TR" b="1" dirty="0">
              <a:latin typeface="Comic Sans MS" pitchFamily="66" charset="0"/>
            </a:endParaRPr>
          </a:p>
          <a:p>
            <a:pPr algn="just">
              <a:defRPr/>
            </a:pPr>
            <a:r>
              <a:rPr lang="tr-TR" b="1" dirty="0">
                <a:latin typeface="Comic Sans MS" pitchFamily="66" charset="0"/>
              </a:rPr>
              <a:t>Temizlik, genellikle </a:t>
            </a:r>
            <a:r>
              <a:rPr lang="tr-TR" b="1" dirty="0">
                <a:solidFill>
                  <a:srgbClr val="FF0066"/>
                </a:solidFill>
                <a:latin typeface="Comic Sans MS" pitchFamily="66" charset="0"/>
              </a:rPr>
              <a:t>günlük üretimin hemen sonrasında uygulanmalıdır.</a:t>
            </a:r>
            <a:r>
              <a:rPr lang="tr-TR" b="1" dirty="0">
                <a:latin typeface="Comic Sans MS" pitchFamily="66" charset="0"/>
              </a:rPr>
              <a:t> Sıcak su, temizlik işleminde tek başına önemli bir yardımcı olabildiği gibi, özellikle protein kalıntıları içeren ortamlarda </a:t>
            </a:r>
            <a:r>
              <a:rPr lang="tr-TR" b="1" dirty="0">
                <a:solidFill>
                  <a:srgbClr val="FF0066"/>
                </a:solidFill>
                <a:latin typeface="Comic Sans MS" pitchFamily="66" charset="0"/>
              </a:rPr>
              <a:t>"kirlerin pişmesi" </a:t>
            </a:r>
            <a:r>
              <a:rPr lang="tr-TR" b="1" dirty="0">
                <a:latin typeface="Comic Sans MS" pitchFamily="66" charset="0"/>
              </a:rPr>
              <a:t>tabir edilen olumsuzluklara da neden olabilmektedir.</a:t>
            </a:r>
          </a:p>
          <a:p>
            <a:pPr algn="just">
              <a:defRPr/>
            </a:pPr>
            <a:endParaRPr lang="tr-TR" b="1" dirty="0">
              <a:latin typeface="Comic Sans MS" pitchFamily="66" charset="0"/>
            </a:endParaRPr>
          </a:p>
          <a:p>
            <a:pPr algn="just">
              <a:defRPr/>
            </a:pPr>
            <a:r>
              <a:rPr lang="tr-TR" b="1" dirty="0">
                <a:latin typeface="Comic Sans MS" pitchFamily="66" charset="0"/>
              </a:rPr>
              <a:t>İşletmelerde uygun bir hijyenik standardın sağlanması, temizlik ve dezenfeksiyon işlemlerinin ekonomik olması, ekipman düzeni ve işlemlerin bilinçli yapılmasına bağlıdır.</a:t>
            </a:r>
          </a:p>
        </p:txBody>
      </p:sp>
    </p:spTree>
    <p:extLst>
      <p:ext uri="{BB962C8B-B14F-4D97-AF65-F5344CB8AC3E}">
        <p14:creationId xmlns:p14="http://schemas.microsoft.com/office/powerpoint/2010/main" val="3242458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Başlık">
            <a:extLst>
              <a:ext uri="{FF2B5EF4-FFF2-40B4-BE49-F238E27FC236}">
                <a16:creationId xmlns:a16="http://schemas.microsoft.com/office/drawing/2014/main" id="{51F0F81F-D605-AC49-A791-0DF518746BC8}"/>
              </a:ext>
            </a:extLst>
          </p:cNvPr>
          <p:cNvSpPr>
            <a:spLocks noGrp="1"/>
          </p:cNvSpPr>
          <p:nvPr>
            <p:ph type="title"/>
          </p:nvPr>
        </p:nvSpPr>
        <p:spPr>
          <a:xfrm>
            <a:off x="1524000" y="433137"/>
            <a:ext cx="9144000" cy="928688"/>
          </a:xfrm>
        </p:spPr>
        <p:txBody>
          <a:bodyPr>
            <a:normAutofit fontScale="90000"/>
          </a:bodyPr>
          <a:lstStyle/>
          <a:p>
            <a:pPr eaLnBrk="1" hangingPunct="1"/>
            <a:br>
              <a:rPr lang="tr-TR" altLang="tr-TR" sz="3200" b="1" dirty="0">
                <a:latin typeface="Comic Sans MS" panose="030F0902030302020204" pitchFamily="66" charset="0"/>
              </a:rPr>
            </a:br>
            <a:r>
              <a:rPr lang="tr-TR" altLang="tr-TR" sz="3200" b="1" dirty="0">
                <a:solidFill>
                  <a:srgbClr val="FF0066"/>
                </a:solidFill>
                <a:latin typeface="Comic Sans MS" panose="030F0902030302020204" pitchFamily="66" charset="0"/>
              </a:rPr>
              <a:t>Temizlik işleminin etkili olmasında şu 4 noktaya dikkat etmek gerekmektedir;</a:t>
            </a:r>
            <a:br>
              <a:rPr lang="tr-TR" altLang="tr-TR" sz="3200" b="1" dirty="0">
                <a:solidFill>
                  <a:srgbClr val="FF0066"/>
                </a:solidFill>
                <a:latin typeface="Comic Sans MS" panose="030F0902030302020204" pitchFamily="66" charset="0"/>
              </a:rPr>
            </a:br>
            <a:endParaRPr lang="tr-TR" altLang="tr-TR" sz="3200" b="1" dirty="0">
              <a:solidFill>
                <a:srgbClr val="FF0066"/>
              </a:solidFill>
              <a:latin typeface="Comic Sans MS" panose="030F0902030302020204" pitchFamily="66" charset="0"/>
            </a:endParaRPr>
          </a:p>
        </p:txBody>
      </p:sp>
      <p:sp>
        <p:nvSpPr>
          <p:cNvPr id="3" name="2 İçerik Yer Tutucusu">
            <a:extLst>
              <a:ext uri="{FF2B5EF4-FFF2-40B4-BE49-F238E27FC236}">
                <a16:creationId xmlns:a16="http://schemas.microsoft.com/office/drawing/2014/main" id="{285998E8-90DA-A84D-AFF0-75B7255DE66E}"/>
              </a:ext>
            </a:extLst>
          </p:cNvPr>
          <p:cNvSpPr>
            <a:spLocks noGrp="1"/>
          </p:cNvSpPr>
          <p:nvPr>
            <p:ph idx="1"/>
          </p:nvPr>
        </p:nvSpPr>
        <p:spPr>
          <a:xfrm>
            <a:off x="1524000" y="1565610"/>
            <a:ext cx="9144000" cy="5857875"/>
          </a:xfrm>
        </p:spPr>
        <p:txBody>
          <a:bodyPr rtlCol="0">
            <a:normAutofit/>
          </a:bodyPr>
          <a:lstStyle/>
          <a:p>
            <a:pPr algn="just">
              <a:defRPr/>
            </a:pPr>
            <a:r>
              <a:rPr lang="tr-TR" b="1" dirty="0">
                <a:solidFill>
                  <a:srgbClr val="0070C0"/>
                </a:solidFill>
                <a:latin typeface="Comic Sans MS" pitchFamily="66" charset="0"/>
              </a:rPr>
              <a:t>Temizlenecek araç ve ekipman ile yüzeylerin dizaynı ve materyalin durumu:</a:t>
            </a:r>
            <a:r>
              <a:rPr lang="tr-TR" dirty="0">
                <a:latin typeface="Comic Sans MS" pitchFamily="66" charset="0"/>
              </a:rPr>
              <a:t>     Mevcut ekipmanın parçaları gerektiğinde kolayca sökülüp temizlenebilir  nitelikte   olmalıdır.   Ürünlerin  kesilip  hazırlandığı   ve muhafaza edildiği yerlerin yüzeyleri dayanıklı, düz, su geçirmeyen, kolay temizlenebilir materyalden yapılmış olmalıdır. Eski, kesik ve çizik yüzeyler zor temizlenir.</a:t>
            </a:r>
          </a:p>
          <a:p>
            <a:pPr algn="just">
              <a:defRPr/>
            </a:pPr>
            <a:r>
              <a:rPr lang="tr-TR" b="1" dirty="0">
                <a:solidFill>
                  <a:srgbClr val="0070C0"/>
                </a:solidFill>
                <a:latin typeface="Comic Sans MS" pitchFamily="66" charset="0"/>
              </a:rPr>
              <a:t>Bireysel özen ve çaba: </a:t>
            </a:r>
            <a:r>
              <a:rPr lang="tr-TR" dirty="0">
                <a:latin typeface="Comic Sans MS" pitchFamily="66" charset="0"/>
              </a:rPr>
              <a:t>İlgili kişilerin konunun ne denli önemli ve hata götürmez nitelikte olduğunu bilmesi ve bu konuda gerekirse eğitilmesi gerekir. Örneğin; şayet kirlenen temizleme suyu değiştirilmezse tekrar bulaşmaya yol açar.</a:t>
            </a:r>
          </a:p>
          <a:p>
            <a:pPr>
              <a:defRPr/>
            </a:pPr>
            <a:endParaRPr lang="tr-TR" dirty="0"/>
          </a:p>
        </p:txBody>
      </p:sp>
    </p:spTree>
    <p:extLst>
      <p:ext uri="{BB962C8B-B14F-4D97-AF65-F5344CB8AC3E}">
        <p14:creationId xmlns:p14="http://schemas.microsoft.com/office/powerpoint/2010/main" val="87407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2 İçerik Yer Tutucusu">
            <a:extLst>
              <a:ext uri="{FF2B5EF4-FFF2-40B4-BE49-F238E27FC236}">
                <a16:creationId xmlns:a16="http://schemas.microsoft.com/office/drawing/2014/main" id="{B25EBD4B-3E57-3E4A-8BE5-BFC59921701B}"/>
              </a:ext>
            </a:extLst>
          </p:cNvPr>
          <p:cNvSpPr>
            <a:spLocks noGrp="1"/>
          </p:cNvSpPr>
          <p:nvPr>
            <p:ph idx="1"/>
          </p:nvPr>
        </p:nvSpPr>
        <p:spPr>
          <a:xfrm>
            <a:off x="1524000" y="0"/>
            <a:ext cx="9144000" cy="6858000"/>
          </a:xfrm>
        </p:spPr>
        <p:txBody>
          <a:bodyPr>
            <a:normAutofit fontScale="85000" lnSpcReduction="10000"/>
          </a:bodyPr>
          <a:lstStyle/>
          <a:p>
            <a:pPr algn="just" eaLnBrk="1" hangingPunct="1"/>
            <a:r>
              <a:rPr lang="tr-TR" altLang="tr-TR" b="1">
                <a:solidFill>
                  <a:srgbClr val="0070C0"/>
                </a:solidFill>
                <a:latin typeface="Comic Sans MS" panose="030F0902030302020204" pitchFamily="66" charset="0"/>
              </a:rPr>
              <a:t>Temizlik maddesinin seçimi: </a:t>
            </a:r>
            <a:r>
              <a:rPr lang="tr-TR" altLang="tr-TR" b="1">
                <a:latin typeface="Comic Sans MS" panose="030F0902030302020204" pitchFamily="66" charset="0"/>
              </a:rPr>
              <a:t>Hiçbir temizlik maddesi ideal değildir. Temizlik maddesini etkin kılan uygulanan temizleme metodudur. Mümkün olduğu  kadar  ucuz,   gösterişsiz  maddeler  kullanılmalıdır.   Ekipman, borulardaki valf ve rekorların temizliği için çoğu zaman soda yeterlidir. Tabii rutin bir şekilde sık sık temizleme yapılıyorsa ve işletme işlenen ürün gereği çok fazla kirlenmiyorsa. Araç ve donanımların yüzeyleri çok kirli olduğunda temizleme işlemi kimyasal dezenfektanlarla takviye edilmelidir. Ancak  dezenfeksiyon  işleminden  önce  mutlaka  temizlik  yapılması gerektiği unutulmamalıdır. Aksi taktirde kir ve çeşitli yemek artıkları kimyasal dezenfektanları etkisiz hale getirir.</a:t>
            </a:r>
          </a:p>
          <a:p>
            <a:pPr algn="just" eaLnBrk="1" hangingPunct="1"/>
            <a:endParaRPr lang="tr-TR" altLang="tr-TR" b="1">
              <a:latin typeface="Comic Sans MS" panose="030F0902030302020204" pitchFamily="66" charset="0"/>
            </a:endParaRPr>
          </a:p>
          <a:p>
            <a:pPr algn="just" eaLnBrk="1" hangingPunct="1"/>
            <a:r>
              <a:rPr lang="tr-TR" altLang="tr-TR" b="1">
                <a:solidFill>
                  <a:srgbClr val="0070C0"/>
                </a:solidFill>
                <a:latin typeface="Comic Sans MS" panose="030F0902030302020204" pitchFamily="66" charset="0"/>
              </a:rPr>
              <a:t>Temizleme ekipmanlarına gösterilen özen: </a:t>
            </a:r>
            <a:r>
              <a:rPr lang="tr-TR" altLang="tr-TR" b="1">
                <a:latin typeface="Comic Sans MS" panose="030F0902030302020204" pitchFamily="66" charset="0"/>
              </a:rPr>
              <a:t>Temizlemede kullanılan ekipmanlar temiz ve hijyen kurallarına uygun olmalıdır. Aygıtlar mümkün olduğunca kurulanmamalıdır. Mümkünse sıcak suyla durulanmalı, böylece daha kısa sürede kuruması sağlanarak kurulama bezleri kullanımına engel olunmalıdır. Kirli ekipman yüzeylerindeki bakterilerin, bir kısmı yıkama bezleri ve fırçalarla çıkarılabilir, fakat ıslak ekipmanda bu mümkün değildir. Aksine ihtiyacı olan serbest suyu bulan mikroorganizmalar hızla çoğalır. En iyisi ısıyla etkili bir dezenfeksiyondur.</a:t>
            </a:r>
          </a:p>
          <a:p>
            <a:pPr eaLnBrk="1" hangingPunct="1"/>
            <a:endParaRPr lang="tr-TR" altLang="tr-TR">
              <a:latin typeface="Comic Sans MS" panose="030F0902030302020204" pitchFamily="66" charset="0"/>
            </a:endParaRPr>
          </a:p>
        </p:txBody>
      </p:sp>
    </p:spTree>
    <p:extLst>
      <p:ext uri="{BB962C8B-B14F-4D97-AF65-F5344CB8AC3E}">
        <p14:creationId xmlns:p14="http://schemas.microsoft.com/office/powerpoint/2010/main" val="2297605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a:extLst>
              <a:ext uri="{FF2B5EF4-FFF2-40B4-BE49-F238E27FC236}">
                <a16:creationId xmlns:a16="http://schemas.microsoft.com/office/drawing/2014/main" id="{E426745D-2640-B44B-B478-8014885969B7}"/>
              </a:ext>
            </a:extLst>
          </p:cNvPr>
          <p:cNvSpPr>
            <a:spLocks noGrp="1"/>
          </p:cNvSpPr>
          <p:nvPr>
            <p:ph idx="1"/>
          </p:nvPr>
        </p:nvSpPr>
        <p:spPr>
          <a:xfrm>
            <a:off x="1319463" y="661736"/>
            <a:ext cx="9144000" cy="6858000"/>
          </a:xfrm>
        </p:spPr>
        <p:txBody>
          <a:bodyPr/>
          <a:lstStyle/>
          <a:p>
            <a:pPr algn="just" eaLnBrk="1" hangingPunct="1">
              <a:buFont typeface="Arial" panose="020B0604020202020204" pitchFamily="34" charset="0"/>
              <a:buNone/>
            </a:pPr>
            <a:r>
              <a:rPr lang="tr-TR" altLang="tr-TR" dirty="0">
                <a:latin typeface="Arial" panose="020B0604020202020204" pitchFamily="34" charset="0"/>
                <a:cs typeface="Arial" panose="020B0604020202020204" pitchFamily="34" charset="0"/>
              </a:rPr>
              <a:t>	</a:t>
            </a:r>
            <a:r>
              <a:rPr lang="tr-TR" altLang="tr-TR" b="1" dirty="0">
                <a:latin typeface="Arial" panose="020B0604020202020204" pitchFamily="34" charset="0"/>
                <a:cs typeface="Arial" panose="020B0604020202020204" pitchFamily="34" charset="0"/>
              </a:rPr>
              <a:t>Bir temizlik maddesi tek başına her materyalin temizliği için yeterli değildir. Temizlik maddesi temizlenecek materyale göre seçilir. Yani;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kirin niteliği,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uygulama metodu,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temizlenecek materyalin tipi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temizlenecek materyalin yüzeyi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suyun özellikleri </a:t>
            </a:r>
          </a:p>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	temizlik maddesinin seçiminde önemlidir.</a:t>
            </a:r>
          </a:p>
          <a:p>
            <a:pPr eaLnBrk="1" hangingPunct="1"/>
            <a:endParaRPr lang="tr-TR" altLang="tr-TR" dirty="0">
              <a:latin typeface="Arial" panose="020B0604020202020204" pitchFamily="34" charset="0"/>
              <a:cs typeface="Arial" panose="020B0604020202020204" pitchFamily="34" charset="0"/>
            </a:endParaRPr>
          </a:p>
        </p:txBody>
      </p:sp>
      <p:sp>
        <p:nvSpPr>
          <p:cNvPr id="4" name="3 Sağ Ok">
            <a:extLst>
              <a:ext uri="{FF2B5EF4-FFF2-40B4-BE49-F238E27FC236}">
                <a16:creationId xmlns:a16="http://schemas.microsoft.com/office/drawing/2014/main" id="{E8A9B90A-69AE-1043-8946-35D3CB37E116}"/>
              </a:ext>
            </a:extLst>
          </p:cNvPr>
          <p:cNvSpPr/>
          <p:nvPr/>
        </p:nvSpPr>
        <p:spPr>
          <a:xfrm>
            <a:off x="3319712" y="1937084"/>
            <a:ext cx="494298" cy="28575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Sağ Ok">
            <a:extLst>
              <a:ext uri="{FF2B5EF4-FFF2-40B4-BE49-F238E27FC236}">
                <a16:creationId xmlns:a16="http://schemas.microsoft.com/office/drawing/2014/main" id="{5F089D9A-7746-8D46-A314-45320086858D}"/>
              </a:ext>
            </a:extLst>
          </p:cNvPr>
          <p:cNvSpPr/>
          <p:nvPr/>
        </p:nvSpPr>
        <p:spPr>
          <a:xfrm>
            <a:off x="3319712" y="2365708"/>
            <a:ext cx="494298" cy="28575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Sağ Ok">
            <a:extLst>
              <a:ext uri="{FF2B5EF4-FFF2-40B4-BE49-F238E27FC236}">
                <a16:creationId xmlns:a16="http://schemas.microsoft.com/office/drawing/2014/main" id="{B92AC952-CE81-3E41-9997-42A78FDC47F3}"/>
              </a:ext>
            </a:extLst>
          </p:cNvPr>
          <p:cNvSpPr/>
          <p:nvPr/>
        </p:nvSpPr>
        <p:spPr>
          <a:xfrm>
            <a:off x="3319712" y="2865771"/>
            <a:ext cx="494298" cy="28575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7" name="6 Sağ Ok">
            <a:extLst>
              <a:ext uri="{FF2B5EF4-FFF2-40B4-BE49-F238E27FC236}">
                <a16:creationId xmlns:a16="http://schemas.microsoft.com/office/drawing/2014/main" id="{E9A98E1A-C485-2140-920C-985DE1BBE489}"/>
              </a:ext>
            </a:extLst>
          </p:cNvPr>
          <p:cNvSpPr/>
          <p:nvPr/>
        </p:nvSpPr>
        <p:spPr>
          <a:xfrm>
            <a:off x="3319712" y="3365834"/>
            <a:ext cx="494298" cy="28575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6 Sağ Ok">
            <a:extLst>
              <a:ext uri="{FF2B5EF4-FFF2-40B4-BE49-F238E27FC236}">
                <a16:creationId xmlns:a16="http://schemas.microsoft.com/office/drawing/2014/main" id="{EC4FF4D1-6826-944B-8EB2-F167B82F718D}"/>
              </a:ext>
            </a:extLst>
          </p:cNvPr>
          <p:cNvSpPr/>
          <p:nvPr/>
        </p:nvSpPr>
        <p:spPr>
          <a:xfrm>
            <a:off x="3319712" y="3862891"/>
            <a:ext cx="494298" cy="285751"/>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3013730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745E0DB0-9646-9A42-8856-8E7FD09C6878}"/>
              </a:ext>
            </a:extLst>
          </p:cNvPr>
          <p:cNvSpPr>
            <a:spLocks noGrp="1"/>
          </p:cNvSpPr>
          <p:nvPr>
            <p:ph type="title"/>
          </p:nvPr>
        </p:nvSpPr>
        <p:spPr>
          <a:xfrm>
            <a:off x="1952625" y="0"/>
            <a:ext cx="8229600" cy="642938"/>
          </a:xfrm>
        </p:spPr>
        <p:txBody>
          <a:bodyPr rtlCol="0">
            <a:normAutofit/>
          </a:bodyPr>
          <a:lstStyle/>
          <a:p>
            <a:pPr>
              <a:defRPr/>
            </a:pPr>
            <a:r>
              <a:rPr lang="tr-TR" b="1" dirty="0">
                <a:solidFill>
                  <a:srgbClr val="990099"/>
                </a:solidFill>
                <a:latin typeface="Comic Sans MS" pitchFamily="66" charset="0"/>
              </a:rPr>
              <a:t>Kir Nedir?</a:t>
            </a:r>
          </a:p>
        </p:txBody>
      </p:sp>
      <p:sp>
        <p:nvSpPr>
          <p:cNvPr id="33794" name="2 İçerik Yer Tutucusu">
            <a:extLst>
              <a:ext uri="{FF2B5EF4-FFF2-40B4-BE49-F238E27FC236}">
                <a16:creationId xmlns:a16="http://schemas.microsoft.com/office/drawing/2014/main" id="{F3B800CA-E192-2F48-8AAF-A3335E2E8D93}"/>
              </a:ext>
            </a:extLst>
          </p:cNvPr>
          <p:cNvSpPr>
            <a:spLocks noGrp="1"/>
          </p:cNvSpPr>
          <p:nvPr>
            <p:ph idx="1"/>
          </p:nvPr>
        </p:nvSpPr>
        <p:spPr>
          <a:xfrm>
            <a:off x="1524000" y="642939"/>
            <a:ext cx="9144000" cy="5483225"/>
          </a:xfrm>
        </p:spPr>
        <p:txBody>
          <a:bodyPr/>
          <a:lstStyle/>
          <a:p>
            <a:pPr algn="just" eaLnBrk="1" hangingPunct="1">
              <a:buFont typeface="Arial" panose="020B0604020202020204" pitchFamily="34" charset="0"/>
              <a:buNone/>
            </a:pPr>
            <a:endParaRPr lang="tr-TR" altLang="tr-TR" b="1">
              <a:latin typeface="Comic Sans MS" panose="030F0902030302020204" pitchFamily="66" charset="0"/>
            </a:endParaRPr>
          </a:p>
          <a:p>
            <a:pPr algn="just" eaLnBrk="1" hangingPunct="1">
              <a:buFont typeface="Arial" panose="020B0604020202020204" pitchFamily="34" charset="0"/>
              <a:buNone/>
            </a:pPr>
            <a:r>
              <a:rPr lang="tr-TR" altLang="tr-TR" b="1">
                <a:latin typeface="Comic Sans MS" panose="030F0902030302020204" pitchFamily="66" charset="0"/>
              </a:rPr>
              <a:t>Herhangi bir yüzeyde bulunması istenmeyen kalıntılar </a:t>
            </a:r>
            <a:r>
              <a:rPr lang="tr-TR" altLang="tr-TR" b="1">
                <a:solidFill>
                  <a:srgbClr val="FF0066"/>
                </a:solidFill>
                <a:latin typeface="Comic Sans MS" panose="030F0902030302020204" pitchFamily="66" charset="0"/>
              </a:rPr>
              <a:t>KİR</a:t>
            </a:r>
            <a:r>
              <a:rPr lang="tr-TR" altLang="tr-TR" b="1">
                <a:latin typeface="Comic Sans MS" panose="030F0902030302020204" pitchFamily="66" charset="0"/>
              </a:rPr>
              <a:t> olarak  tanımlanır.</a:t>
            </a:r>
          </a:p>
          <a:p>
            <a:pPr algn="just" eaLnBrk="1" hangingPunct="1">
              <a:buFont typeface="Arial" panose="020B0604020202020204" pitchFamily="34" charset="0"/>
              <a:buNone/>
            </a:pPr>
            <a:endParaRPr lang="tr-TR" altLang="tr-TR" b="1" u="sng">
              <a:latin typeface="Comic Sans MS" panose="030F0902030302020204" pitchFamily="66" charset="0"/>
            </a:endParaRPr>
          </a:p>
          <a:p>
            <a:pPr algn="just" eaLnBrk="1" hangingPunct="1">
              <a:buFont typeface="Arial" panose="020B0604020202020204" pitchFamily="34" charset="0"/>
              <a:buNone/>
            </a:pPr>
            <a:r>
              <a:rPr lang="tr-TR" altLang="tr-TR" b="1" u="sng">
                <a:latin typeface="Comic Sans MS" panose="030F0902030302020204" pitchFamily="66" charset="0"/>
              </a:rPr>
              <a:t>Kir çeşitleri:</a:t>
            </a:r>
          </a:p>
          <a:p>
            <a:pPr algn="just" eaLnBrk="1" hangingPunct="1"/>
            <a:r>
              <a:rPr lang="tr-TR" altLang="tr-TR" b="1">
                <a:latin typeface="Comic Sans MS" panose="030F0902030302020204" pitchFamily="66" charset="0"/>
              </a:rPr>
              <a:t>Serbest kir: toz, toprak, kağıt</a:t>
            </a:r>
          </a:p>
          <a:p>
            <a:pPr algn="just" eaLnBrk="1" hangingPunct="1"/>
            <a:r>
              <a:rPr lang="tr-TR" altLang="tr-TR" b="1">
                <a:latin typeface="Comic Sans MS" panose="030F0902030302020204" pitchFamily="66" charset="0"/>
              </a:rPr>
              <a:t>Suda çözünen kir: şeker, tuz</a:t>
            </a:r>
          </a:p>
          <a:p>
            <a:pPr algn="just" eaLnBrk="1" hangingPunct="1"/>
            <a:r>
              <a:rPr lang="tr-TR" altLang="tr-TR" b="1">
                <a:latin typeface="Comic Sans MS" panose="030F0902030302020204" pitchFamily="66" charset="0"/>
              </a:rPr>
              <a:t>Suda çözünmeyen kir: yağ, protein, kireç</a:t>
            </a:r>
          </a:p>
          <a:p>
            <a:pPr algn="just" eaLnBrk="1" hangingPunct="1"/>
            <a:r>
              <a:rPr lang="tr-TR" altLang="tr-TR" b="1">
                <a:latin typeface="Comic Sans MS" panose="030F0902030302020204" pitchFamily="66" charset="0"/>
              </a:rPr>
              <a:t>Mikrobiyel kir: bakteri, virüs, maya, küf</a:t>
            </a:r>
          </a:p>
          <a:p>
            <a:pPr algn="just" eaLnBrk="1" hangingPunct="1"/>
            <a:endParaRPr lang="tr-TR" altLang="tr-TR" b="1">
              <a:latin typeface="Comic Sans MS" panose="030F0902030302020204" pitchFamily="66" charset="0"/>
            </a:endParaRPr>
          </a:p>
        </p:txBody>
      </p:sp>
    </p:spTree>
    <p:extLst>
      <p:ext uri="{BB962C8B-B14F-4D97-AF65-F5344CB8AC3E}">
        <p14:creationId xmlns:p14="http://schemas.microsoft.com/office/powerpoint/2010/main" val="2001556923"/>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887</TotalTime>
  <Words>837</Words>
  <Application>Microsoft Macintosh PowerPoint</Application>
  <PresentationFormat>Geniş ekran</PresentationFormat>
  <Paragraphs>73</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Comic Sans MS</vt:lpstr>
      <vt:lpstr>Tw Cen MT</vt:lpstr>
      <vt:lpstr>Verdana</vt:lpstr>
      <vt:lpstr>Damla</vt:lpstr>
      <vt:lpstr>HİJYEN VE SANİTASYON</vt:lpstr>
      <vt:lpstr>                                 TEMİZLİK  ve  TEMİZLEME MADDELERİ </vt:lpstr>
      <vt:lpstr>Temizlik Nedir?</vt:lpstr>
      <vt:lpstr>Temizlik Çeşitleri</vt:lpstr>
      <vt:lpstr>PowerPoint Sunusu</vt:lpstr>
      <vt:lpstr> Temizlik işleminin etkili olmasında şu 4 noktaya dikkat etmek gerekmektedir; </vt:lpstr>
      <vt:lpstr>PowerPoint Sunusu</vt:lpstr>
      <vt:lpstr>PowerPoint Sunusu</vt:lpstr>
      <vt:lpstr>Kir Nedir?</vt:lpstr>
      <vt:lpstr> Temizliğe etki eden bu 4 faktörden bir tanesinde yapılacak tasarruf diğer üç parametrenin miktarını arttırmayı gerektirecektir. </vt:lpstr>
      <vt:lpstr>Deterjanlarda bulunması arzu edilen nitelikler</vt:lpstr>
      <vt:lpstr> Deterjanlar özelliklerine göre şu şekilde sınıflandırılırlar; </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160</cp:revision>
  <dcterms:created xsi:type="dcterms:W3CDTF">2019-09-25T12:44:30Z</dcterms:created>
  <dcterms:modified xsi:type="dcterms:W3CDTF">2020-01-26T14:59:35Z</dcterms:modified>
</cp:coreProperties>
</file>