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5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Açık Stil 1 - Vurgu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D41B-2E18-47E9-B444-EEC97E37B735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39C1-1214-4C5C-8DBF-DD95F7CB7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619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D41B-2E18-47E9-B444-EEC97E37B735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39C1-1214-4C5C-8DBF-DD95F7CB7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53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D41B-2E18-47E9-B444-EEC97E37B735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39C1-1214-4C5C-8DBF-DD95F7CB7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7081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D41B-2E18-47E9-B444-EEC97E37B735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39C1-1214-4C5C-8DBF-DD95F7CB7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4368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D41B-2E18-47E9-B444-EEC97E37B735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39C1-1214-4C5C-8DBF-DD95F7CB7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09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D41B-2E18-47E9-B444-EEC97E37B735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39C1-1214-4C5C-8DBF-DD95F7CB7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91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D41B-2E18-47E9-B444-EEC97E37B735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39C1-1214-4C5C-8DBF-DD95F7CB7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791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D41B-2E18-47E9-B444-EEC97E37B735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39C1-1214-4C5C-8DBF-DD95F7CB7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791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D41B-2E18-47E9-B444-EEC97E37B735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39C1-1214-4C5C-8DBF-DD95F7CB7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352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D41B-2E18-47E9-B444-EEC97E37B735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39C1-1214-4C5C-8DBF-DD95F7CB7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84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D41B-2E18-47E9-B444-EEC97E37B735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39C1-1214-4C5C-8DBF-DD95F7CB7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843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2D41B-2E18-47E9-B444-EEC97E37B735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F39C1-1214-4C5C-8DBF-DD95F7CB71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147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Örnekleri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5175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Projektif</a:t>
            </a:r>
            <a:r>
              <a:rPr lang="tr-TR" b="1" dirty="0" smtClean="0"/>
              <a:t> Test Örneği</a:t>
            </a:r>
            <a:br>
              <a:rPr lang="tr-TR" b="1" dirty="0" smtClean="0"/>
            </a:br>
            <a:r>
              <a:rPr lang="tr-TR" b="1" dirty="0" err="1" smtClean="0"/>
              <a:t>Rotter</a:t>
            </a:r>
            <a:r>
              <a:rPr lang="tr-TR" b="1" dirty="0" smtClean="0"/>
              <a:t> Cümle Tamamlama Testi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5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4379991"/>
              </p:ext>
            </p:extLst>
          </p:nvPr>
        </p:nvGraphicFramePr>
        <p:xfrm>
          <a:off x="2241753" y="2600643"/>
          <a:ext cx="8229600" cy="357632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9A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İNGİLİZCE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ORİJİNAL</a:t>
                      </a:r>
                    </a:p>
                    <a:p>
                      <a:pPr algn="ctr"/>
                      <a:r>
                        <a:rPr lang="tr-TR" dirty="0" smtClean="0"/>
                        <a:t> 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TÜRKÇE’ YE UYARLANMIŞ</a:t>
                      </a:r>
                      <a:r>
                        <a:rPr lang="tr-TR" baseline="0" dirty="0" smtClean="0"/>
                        <a:t> TEST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TESTİN ADI</a:t>
                      </a:r>
                      <a:endParaRPr lang="en-US" b="1" dirty="0">
                        <a:solidFill>
                          <a:srgbClr val="9A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Rotter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Incomplete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Sentence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Blank</a:t>
                      </a:r>
                      <a:r>
                        <a:rPr lang="tr-TR" baseline="0" dirty="0" smtClean="0"/>
                        <a:t> Test- </a:t>
                      </a:r>
                      <a:r>
                        <a:rPr lang="tr-TR" baseline="0" dirty="0" err="1" smtClean="0"/>
                        <a:t>College</a:t>
                      </a:r>
                      <a:r>
                        <a:rPr lang="tr-TR" baseline="0" dirty="0" smtClean="0"/>
                        <a:t> Form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Rotter</a:t>
                      </a:r>
                      <a:r>
                        <a:rPr lang="tr-TR" dirty="0" smtClean="0"/>
                        <a:t> Cümle Tamamlama Testi- Üniversite Öğrencileri Formu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GELİŞTİREN/</a:t>
                      </a:r>
                    </a:p>
                    <a:p>
                      <a:r>
                        <a:rPr lang="tr-TR" dirty="0" smtClean="0"/>
                        <a:t>UYARLAYAN</a:t>
                      </a:r>
                      <a:endParaRPr lang="en-US" b="1" dirty="0">
                        <a:solidFill>
                          <a:srgbClr val="9A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effectLst/>
                        </a:rPr>
                        <a:t>Julian B. Rotter</a:t>
                      </a:r>
                      <a:endParaRPr lang="tr-TR" sz="1800" kern="1200" dirty="0" smtClean="0">
                        <a:effectLst/>
                      </a:endParaRPr>
                    </a:p>
                    <a:p>
                      <a:r>
                        <a:rPr lang="en-US" sz="1800" kern="1200" dirty="0" smtClean="0">
                          <a:effectLst/>
                        </a:rPr>
                        <a:t>Janet E. Rafferty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Füsun</a:t>
                      </a:r>
                      <a:r>
                        <a:rPr lang="tr-TR" baseline="0" dirty="0" smtClean="0"/>
                        <a:t> AKKOYUN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YAYINLANMA TARİHİ</a:t>
                      </a:r>
                      <a:endParaRPr lang="en-US" b="1" dirty="0">
                        <a:solidFill>
                          <a:srgbClr val="9A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1950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1985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KURUM</a:t>
                      </a:r>
                      <a:endParaRPr lang="en-US" b="1" dirty="0">
                        <a:solidFill>
                          <a:srgbClr val="9A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effectLst/>
                        </a:rPr>
                        <a:t>New York: </a:t>
                      </a:r>
                      <a:r>
                        <a:rPr lang="tr-TR" sz="1800" kern="1200" dirty="0" err="1" smtClean="0">
                          <a:effectLst/>
                        </a:rPr>
                        <a:t>The</a:t>
                      </a:r>
                      <a:r>
                        <a:rPr lang="tr-TR" sz="1800" kern="1200" dirty="0" smtClean="0">
                          <a:effectLst/>
                        </a:rPr>
                        <a:t> </a:t>
                      </a:r>
                      <a:r>
                        <a:rPr lang="tr-TR" sz="1800" kern="1200" dirty="0" err="1" smtClean="0">
                          <a:effectLst/>
                        </a:rPr>
                        <a:t>Psychological</a:t>
                      </a:r>
                      <a:r>
                        <a:rPr lang="tr-TR" sz="1800" kern="1200" dirty="0" smtClean="0">
                          <a:effectLst/>
                        </a:rPr>
                        <a:t> Corporation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effectLst/>
                        </a:rPr>
                        <a:t>Ankara Üniversitesi: Eğitim Bilimleri Fakültesi Yayınları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FİYATI</a:t>
                      </a:r>
                      <a:endParaRPr lang="en-US" b="1" dirty="0">
                        <a:solidFill>
                          <a:srgbClr val="9A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72 Dolar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 TL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2691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altLang="en-US" b="1" dirty="0"/>
              <a:t>Ölçülen Psikolojik Özelliğe Göre: </a:t>
            </a:r>
            <a:r>
              <a:rPr lang="tr-TR" altLang="en-US" dirty="0"/>
              <a:t>Tipik Performans </a:t>
            </a:r>
            <a:r>
              <a:rPr lang="tr-TR" altLang="en-US" dirty="0" smtClean="0"/>
              <a:t>Testi</a:t>
            </a:r>
          </a:p>
          <a:p>
            <a:pPr marL="0" indent="0">
              <a:buNone/>
            </a:pPr>
            <a:endParaRPr lang="tr-TR" altLang="en-US" dirty="0"/>
          </a:p>
          <a:p>
            <a:pPr marL="0" indent="0">
              <a:buNone/>
            </a:pPr>
            <a:r>
              <a:rPr lang="tr-TR" altLang="en-US" b="1" dirty="0"/>
              <a:t>Hazırlanma Şekline Göre:  </a:t>
            </a:r>
            <a:r>
              <a:rPr lang="tr-TR" altLang="en-US" dirty="0"/>
              <a:t>Standart </a:t>
            </a:r>
            <a:r>
              <a:rPr lang="tr-TR" altLang="en-US" dirty="0" smtClean="0"/>
              <a:t>Test</a:t>
            </a:r>
          </a:p>
          <a:p>
            <a:pPr marL="0" indent="0">
              <a:buNone/>
            </a:pPr>
            <a:endParaRPr lang="tr-TR" b="1" u="sng" dirty="0"/>
          </a:p>
          <a:p>
            <a:pPr marL="0" indent="0">
              <a:buNone/>
            </a:pPr>
            <a:r>
              <a:rPr lang="tr-TR" altLang="en-US" b="1" dirty="0"/>
              <a:t>Puanlama Tipine Göre: </a:t>
            </a:r>
            <a:r>
              <a:rPr lang="tr-TR" altLang="en-US" dirty="0"/>
              <a:t>Yarı Yapılandırılmış </a:t>
            </a:r>
            <a:r>
              <a:rPr lang="tr-TR" altLang="en-US" dirty="0" err="1"/>
              <a:t>Projektif</a:t>
            </a:r>
            <a:r>
              <a:rPr lang="tr-TR" altLang="en-US" dirty="0"/>
              <a:t> </a:t>
            </a:r>
            <a:r>
              <a:rPr lang="tr-TR" altLang="en-US" dirty="0" smtClean="0"/>
              <a:t>Test</a:t>
            </a:r>
            <a:r>
              <a:rPr lang="tr-TR" altLang="en-US" dirty="0"/>
              <a:t>	</a:t>
            </a:r>
            <a:endParaRPr lang="tr-TR" altLang="en-US" dirty="0" smtClean="0"/>
          </a:p>
          <a:p>
            <a:pPr marL="0" indent="0">
              <a:buNone/>
            </a:pPr>
            <a:endParaRPr lang="tr-TR" altLang="en-US" b="1" dirty="0" smtClean="0"/>
          </a:p>
          <a:p>
            <a:pPr marL="0" indent="0">
              <a:buNone/>
            </a:pPr>
            <a:r>
              <a:rPr lang="tr-TR" altLang="en-US" b="1" dirty="0" smtClean="0"/>
              <a:t>Uygulanan </a:t>
            </a:r>
            <a:r>
              <a:rPr lang="tr-TR" altLang="en-US" b="1" dirty="0"/>
              <a:t>Kişi Sayısına Göre: </a:t>
            </a:r>
            <a:r>
              <a:rPr lang="tr-TR" altLang="en-US" dirty="0"/>
              <a:t>Birey/ Grup Testi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178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838200" y="2140132"/>
            <a:ext cx="10515600" cy="3250474"/>
          </a:xfrm>
        </p:spPr>
        <p:txBody>
          <a:bodyPr/>
          <a:lstStyle/>
          <a:p>
            <a:pPr algn="just"/>
            <a:r>
              <a:rPr lang="tr-TR" dirty="0" err="1" smtClean="0"/>
              <a:t>Rotter</a:t>
            </a:r>
            <a:r>
              <a:rPr lang="tr-TR" dirty="0" smtClean="0"/>
              <a:t> Cümle Tamamlama Testi;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dirty="0" smtClean="0"/>
              <a:t>«</a:t>
            </a:r>
            <a:r>
              <a:rPr lang="tr-TR" dirty="0" err="1" smtClean="0"/>
              <a:t>Army</a:t>
            </a:r>
            <a:r>
              <a:rPr lang="tr-TR" dirty="0" smtClean="0"/>
              <a:t> </a:t>
            </a:r>
            <a:r>
              <a:rPr lang="tr-TR" dirty="0" err="1" smtClean="0"/>
              <a:t>Test»ten</a:t>
            </a:r>
            <a:r>
              <a:rPr lang="tr-TR" dirty="0" smtClean="0"/>
              <a:t> uyarlanarak geliştirilmiştir.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dirty="0" smtClean="0"/>
              <a:t>40 maddeden oluşur.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dirty="0" smtClean="0"/>
              <a:t>Yarı yapılandırılmış bir </a:t>
            </a:r>
            <a:r>
              <a:rPr lang="tr-TR" dirty="0" err="1" smtClean="0"/>
              <a:t>projektif</a:t>
            </a:r>
            <a:r>
              <a:rPr lang="tr-TR" dirty="0" smtClean="0"/>
              <a:t> testtir.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tr-TR" dirty="0" smtClean="0"/>
              <a:t>Maddeler, birkaç sözcüğü verilmiş cümlelerden oluşur; yanıtlayıcılardan cümleleri anlamlı bir şekilde, içlerinden geldiği gibi tamamlamaları istenir.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468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Yarı </a:t>
            </a:r>
            <a:r>
              <a:rPr lang="tr-TR" dirty="0" err="1" smtClean="0"/>
              <a:t>Projektiftir</a:t>
            </a:r>
            <a:r>
              <a:rPr lang="tr-TR" dirty="0" smtClean="0"/>
              <a:t>: </a:t>
            </a:r>
            <a:r>
              <a:rPr lang="tr-TR" dirty="0" smtClean="0"/>
              <a:t>Cümle tamamlama testlerinde, birkaç sözcüğü verilmiş cümlelerin gerçek duygularını yansıtacak şekilde tam bir cümle hâline getirilmesi istenir.</a:t>
            </a:r>
          </a:p>
          <a:p>
            <a:endParaRPr lang="tr-TR" dirty="0" smtClean="0"/>
          </a:p>
          <a:p>
            <a:pPr lvl="1"/>
            <a:r>
              <a:rPr lang="tr-TR" b="1" i="1" dirty="0" err="1" smtClean="0"/>
              <a:t>Projektif</a:t>
            </a:r>
            <a:r>
              <a:rPr lang="tr-TR" b="1" i="1" dirty="0" smtClean="0"/>
              <a:t> tekniği; </a:t>
            </a:r>
            <a:r>
              <a:rPr lang="tr-TR" dirty="0" smtClean="0"/>
              <a:t>yanıtlayıcılar istek, korku ve tutumlarını açık uçlu yanıtlara yansıtır.</a:t>
            </a:r>
          </a:p>
          <a:p>
            <a:pPr lvl="1"/>
            <a:r>
              <a:rPr lang="tr-TR" b="1" i="1" dirty="0" smtClean="0"/>
              <a:t>Çağrışım tekniği; </a:t>
            </a:r>
            <a:r>
              <a:rPr lang="tr-TR" dirty="0" smtClean="0"/>
              <a:t>yanıtlayıcılar daha uzun tepkiler verir; tam bir cümle kurar. </a:t>
            </a:r>
          </a:p>
          <a:p>
            <a:pPr marL="457200" lvl="1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9033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i="1" dirty="0"/>
              <a:t>Hızlı kurulan cümlelerle yanıtlama: </a:t>
            </a:r>
            <a:r>
              <a:rPr lang="tr-TR" dirty="0"/>
              <a:t>Bireyin içinden geldiği gibi tam bir cümle oluşturacağı kadar uzun ama fazla düşünüp yanlış yönlendiremeyeceği kadar kısa süre verilir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b="1" i="1" dirty="0"/>
              <a:t>Kişiliğin yapısında içeriği ile ilgili bilgiler sunma: </a:t>
            </a:r>
            <a:r>
              <a:rPr lang="tr-TR" dirty="0"/>
              <a:t>Kişiliği belirleyen yapıyı ortaya koymak üzere bireyin bazı nesne ya da kişilere karşı tepkileri ele alınır.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1879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2" algn="just">
              <a:spcBef>
                <a:spcPts val="1000"/>
              </a:spcBef>
            </a:pPr>
            <a:r>
              <a:rPr lang="tr-TR" sz="2800" b="1" dirty="0" smtClean="0"/>
              <a:t>Serbest Yanıt Şekli:</a:t>
            </a:r>
            <a:r>
              <a:rPr lang="tr-TR" sz="2800" dirty="0" smtClean="0"/>
              <a:t> Bireylere, yanıt verme şekli bakımından kısıtlama getirilmemektedir. Bireyler, testin amacını az-çok tahmin etseler bile hangi yanıt «iyi»; hangi yanıt «kötü» kestirmezler.</a:t>
            </a:r>
          </a:p>
          <a:p>
            <a:pPr marL="228600" lvl="2" algn="just">
              <a:spcBef>
                <a:spcPts val="1000"/>
              </a:spcBef>
            </a:pPr>
            <a:endParaRPr lang="tr-TR" sz="2800" b="1" dirty="0">
              <a:solidFill>
                <a:srgbClr val="C00000"/>
              </a:solidFill>
            </a:endParaRPr>
          </a:p>
          <a:p>
            <a:pPr marL="228600" lvl="2" algn="just">
              <a:spcBef>
                <a:spcPts val="1000"/>
              </a:spcBef>
            </a:pPr>
            <a:r>
              <a:rPr lang="tr-TR" sz="2800" b="1" i="1" dirty="0" smtClean="0"/>
              <a:t>Objektif puanlama sistemi:</a:t>
            </a:r>
            <a:r>
              <a:rPr lang="tr-TR" sz="2800" dirty="0" smtClean="0"/>
              <a:t> Bu testler, </a:t>
            </a:r>
            <a:r>
              <a:rPr lang="tr-TR" sz="2800" dirty="0" err="1" smtClean="0"/>
              <a:t>projektif</a:t>
            </a:r>
            <a:r>
              <a:rPr lang="tr-TR" sz="2800" dirty="0" smtClean="0"/>
              <a:t> testlerden üstün olarak sayı ile değerlendirilebilmektedir. Bu sayede üzerinde </a:t>
            </a:r>
            <a:r>
              <a:rPr lang="tr-TR" sz="2800" dirty="0" err="1" smtClean="0"/>
              <a:t>psikometrik</a:t>
            </a:r>
            <a:r>
              <a:rPr lang="tr-TR" sz="2800" dirty="0" smtClean="0"/>
              <a:t> çalışmalar yapılabilmektedir. </a:t>
            </a:r>
            <a:endParaRPr lang="en-US" sz="2800" dirty="0" smtClean="0"/>
          </a:p>
          <a:p>
            <a:pPr marL="228600" lvl="2" algn="just">
              <a:spcBef>
                <a:spcPts val="1000"/>
              </a:spcBef>
            </a:pPr>
            <a:endParaRPr lang="tr-TR" sz="2800" b="1" dirty="0" smtClean="0">
              <a:solidFill>
                <a:srgbClr val="C00000"/>
              </a:solidFill>
            </a:endParaRP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7947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Madde Örneği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1)...............................................................................................hoşuma gider.</a:t>
            </a:r>
          </a:p>
          <a:p>
            <a:pPr marL="0" indent="0">
              <a:buNone/>
            </a:pPr>
            <a:r>
              <a:rPr lang="tr-TR" dirty="0"/>
              <a:t>2) En mutlu an...............................................................................................</a:t>
            </a:r>
          </a:p>
          <a:p>
            <a:pPr marL="0" indent="0">
              <a:buNone/>
            </a:pPr>
            <a:r>
              <a:rPr lang="tr-TR" dirty="0"/>
              <a:t>3) .......................................................................................bilmek istiyorum</a:t>
            </a:r>
          </a:p>
          <a:p>
            <a:pPr marL="0" indent="0">
              <a:buNone/>
            </a:pPr>
            <a:r>
              <a:rPr lang="tr-TR" dirty="0"/>
              <a:t>4) Benim büyüdüğüm evde..............................................................................</a:t>
            </a:r>
          </a:p>
          <a:p>
            <a:pPr marL="0" indent="0">
              <a:buNone/>
            </a:pPr>
            <a:r>
              <a:rPr lang="tr-TR" dirty="0"/>
              <a:t>5) ....................................................................................................pişmanım</a:t>
            </a:r>
          </a:p>
          <a:p>
            <a:pPr marL="0" indent="0">
              <a:buNone/>
            </a:pPr>
            <a:r>
              <a:rPr lang="tr-TR" dirty="0"/>
              <a:t>6) Gece yatma vakti gelince.............................................................................</a:t>
            </a:r>
          </a:p>
          <a:p>
            <a:pPr marL="0" indent="0">
              <a:buNone/>
            </a:pPr>
            <a:r>
              <a:rPr lang="tr-TR" dirty="0"/>
              <a:t>7) Erkekler........................................................................................................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4557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dirty="0" smtClean="0"/>
              <a:t>Akkoyun F. (1985). </a:t>
            </a:r>
            <a:r>
              <a:rPr lang="tr-TR" i="1" dirty="0" err="1" smtClean="0"/>
              <a:t>Rotter</a:t>
            </a:r>
            <a:r>
              <a:rPr lang="tr-TR" i="1" dirty="0" smtClean="0"/>
              <a:t> Cümle Tamamlama Testi. Üniversite 	Öğrenciler Formu El Kitabı</a:t>
            </a:r>
            <a:r>
              <a:rPr lang="tr-TR" dirty="0" smtClean="0"/>
              <a:t>, Ankara: Ankara Üniversitesi, Eğitim 	Bilimleri Fakültesi Yayınları, </a:t>
            </a:r>
            <a:r>
              <a:rPr lang="tr-TR" dirty="0" err="1" smtClean="0"/>
              <a:t>no</a:t>
            </a:r>
            <a:r>
              <a:rPr lang="tr-TR" dirty="0" smtClean="0"/>
              <a:t>: 141, 1985.</a:t>
            </a:r>
          </a:p>
          <a:p>
            <a:pPr marL="0" lvl="0" indent="0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Öner N.(1998). </a:t>
            </a:r>
            <a:r>
              <a:rPr lang="tr-TR" i="1" dirty="0" smtClean="0"/>
              <a:t>Türkiye’de Kullanılan Psikolojik Testlerden Örnekler</a:t>
            </a:r>
            <a:r>
              <a:rPr lang="tr-TR" dirty="0" smtClean="0"/>
              <a:t>. 	İstanbul: Boğaziçi Üniversitesi Yayınevi</a:t>
            </a:r>
          </a:p>
          <a:p>
            <a:pPr marL="0" lv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8766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344</Words>
  <Application>Microsoft Office PowerPoint</Application>
  <PresentationFormat>Geniş ekran</PresentationFormat>
  <Paragraphs>57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Madde Örnekleri</vt:lpstr>
      <vt:lpstr>Projektif Test Örneği Rotter Cümle Tamamlama Testi</vt:lpstr>
      <vt:lpstr>PowerPoint Sunusu</vt:lpstr>
      <vt:lpstr>PowerPoint Sunusu</vt:lpstr>
      <vt:lpstr>PowerPoint Sunusu</vt:lpstr>
      <vt:lpstr>PowerPoint Sunusu</vt:lpstr>
      <vt:lpstr>PowerPoint Sunusu</vt:lpstr>
      <vt:lpstr>Madde Örneği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Örnekleri</dc:title>
  <dc:creator>Cagla ALPAYAR</dc:creator>
  <cp:lastModifiedBy>Cagla ALPAYAR</cp:lastModifiedBy>
  <cp:revision>3</cp:revision>
  <dcterms:created xsi:type="dcterms:W3CDTF">2018-01-31T07:16:48Z</dcterms:created>
  <dcterms:modified xsi:type="dcterms:W3CDTF">2018-01-31T07:19:54Z</dcterms:modified>
</cp:coreProperties>
</file>