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673730" y="1190201"/>
            <a:ext cx="5275952" cy="4178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30" dirty="0">
                <a:solidFill>
                  <a:srgbClr val="552112"/>
                </a:solidFill>
                <a:latin typeface="Arial"/>
                <a:ea typeface="Arial"/>
              </a:rPr>
              <a:t>MUKAVEMET</a:t>
            </a:r>
            <a:r>
              <a:rPr lang="en-US" altLang="zh-CN" sz="4000" b="1" spc="4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4000" b="1" spc="-25" dirty="0">
                <a:solidFill>
                  <a:srgbClr val="552112"/>
                </a:solidFill>
                <a:latin typeface="Arial"/>
                <a:ea typeface="Arial"/>
              </a:rPr>
              <a:t>DERSİ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55"/>
              </a:lnSpc>
            </a:pPr>
            <a:endParaRPr lang="en-US" dirty="0" smtClean="0"/>
          </a:p>
          <a:p>
            <a:pPr marL="0" indent="595248">
              <a:lnSpc>
                <a:spcPct val="100000"/>
              </a:lnSpc>
            </a:pPr>
            <a:r>
              <a:rPr lang="en-US" altLang="zh-CN" sz="3600" b="1" dirty="0">
                <a:solidFill>
                  <a:srgbClr val="BF0000"/>
                </a:solidFill>
                <a:latin typeface="Arial"/>
                <a:ea typeface="Arial"/>
              </a:rPr>
              <a:t>(Burkulma</a:t>
            </a:r>
            <a:r>
              <a:rPr lang="en-US" altLang="zh-CN" sz="3600" b="1" spc="-1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BF0000"/>
                </a:solidFill>
                <a:latin typeface="Arial"/>
                <a:ea typeface="Arial"/>
              </a:rPr>
              <a:t>Etkisi)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55"/>
              </a:lnSpc>
            </a:pPr>
            <a:endParaRPr lang="en-US" dirty="0" smtClean="0"/>
          </a:p>
          <a:p>
            <a:pPr indent="344042"/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Doç.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Dr.</a:t>
            </a:r>
            <a:r>
              <a:rPr lang="en-US" altLang="zh-CN" sz="2800" b="1" i="1" dirty="0">
                <a:solidFill>
                  <a:srgbClr val="26110C"/>
                </a:solidFill>
                <a:latin typeface="Arial"/>
                <a:cs typeface="Arial"/>
              </a:rPr>
              <a:t> </a:t>
            </a:r>
            <a:r>
              <a:rPr lang="tr-TR" altLang="zh-CN" sz="2800" b="1" i="1" dirty="0">
                <a:solidFill>
                  <a:srgbClr val="26110C"/>
                </a:solidFill>
                <a:latin typeface="Arial"/>
                <a:ea typeface="Arial"/>
              </a:rPr>
              <a:t>Havva Eylem POLAT</a:t>
            </a:r>
            <a:endParaRPr lang="en-US" altLang="zh-CN" sz="2800" b="1" i="1" dirty="0">
              <a:solidFill>
                <a:srgbClr val="26110C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5297" y="573435"/>
            <a:ext cx="2022309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Ders</a:t>
            </a:r>
            <a:r>
              <a:rPr lang="en-US" altLang="zh-CN" sz="32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BF0000"/>
                </a:solidFill>
                <a:latin typeface="Arial"/>
                <a:ea typeface="Arial"/>
              </a:rPr>
              <a:t>Planı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97253" y="1118362"/>
          <a:ext cx="7298308" cy="5054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9058"/>
                <a:gridCol w="6199251"/>
              </a:tblGrid>
              <a:tr h="463550"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116459">
                        <a:lnSpc>
                          <a:spcPct val="100000"/>
                        </a:lnSpc>
                      </a:pPr>
                      <a:r>
                        <a:rPr lang="en-US" altLang="zh-CN" sz="2000" b="1" spc="-5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HA</a:t>
                      </a:r>
                      <a:r>
                        <a:rPr lang="en-US" altLang="zh-CN" sz="2000" b="1" spc="-4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FTA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34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b="1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KO</a:t>
                      </a:r>
                      <a:r>
                        <a:rPr lang="en-US" altLang="zh-CN" sz="2000" b="1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NU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Giriş,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tanımı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ve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genel</a:t>
                      </a:r>
                      <a:r>
                        <a:rPr lang="en-US" altLang="zh-CN" sz="2000" spc="-16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ilkeleri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Mukavemetin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temel</a:t>
                      </a:r>
                      <a:r>
                        <a:rPr lang="en-US" altLang="zh-CN" sz="2000" spc="-11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kavramları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55727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Normal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kuvvet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355727">
                        <a:lnSpc>
                          <a:spcPct val="100000"/>
                        </a:lnSpc>
                      </a:pPr>
                      <a:r>
                        <a:rPr lang="en-US" altLang="zh-CN" sz="2000" spc="-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</a:t>
                      </a: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4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Gerilme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Şekil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değiştirme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analizi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69"/>
                        </a:lnSpc>
                      </a:pPr>
                      <a:endParaRPr lang="en-US" dirty="0" smtClean="0"/>
                    </a:p>
                    <a:p>
                      <a:pPr marL="0" indent="468503">
                        <a:lnSpc>
                          <a:spcPct val="100000"/>
                        </a:lnSpc>
                      </a:pP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09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Aras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ınavı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84099">
                        <a:lnSpc>
                          <a:spcPct val="100000"/>
                        </a:lnSpc>
                      </a:pPr>
                      <a:r>
                        <a:rPr lang="en-US" altLang="zh-CN" sz="2000" spc="-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9</a:t>
                      </a:r>
                      <a:r>
                        <a:rPr lang="en-US" altLang="zh-CN" sz="2000" spc="-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3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Kesme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407543">
                        <a:lnSpc>
                          <a:spcPct val="100000"/>
                        </a:lnSpc>
                      </a:pP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1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Kirişlerde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kesit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tesirleri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25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13995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12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71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Eğilme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213995">
                        <a:lnSpc>
                          <a:spcPct val="100000"/>
                        </a:lnSpc>
                      </a:pP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14</a:t>
                      </a:r>
                      <a:r>
                        <a:rPr lang="en-US" altLang="zh-CN" sz="2000" spc="-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75"/>
                        </a:lnSpc>
                      </a:pPr>
                      <a:endParaRPr lang="en-US" dirty="0" smtClean="0"/>
                    </a:p>
                    <a:p>
                      <a:pPr marL="0" indent="56133">
                        <a:lnSpc>
                          <a:spcPct val="100000"/>
                        </a:lnSpc>
                      </a:pP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Burkulma</a:t>
                      </a:r>
                      <a:r>
                        <a:rPr lang="en-US" altLang="zh-CN" sz="2000" spc="-3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etkisi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6"/>
          <p:cNvSpPr txBox="1"/>
          <p:nvPr/>
        </p:nvSpPr>
        <p:spPr>
          <a:xfrm>
            <a:off x="1432813" y="584321"/>
            <a:ext cx="7509335" cy="2817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3980">
              <a:lnSpc>
                <a:spcPct val="100000"/>
              </a:lnSpc>
            </a:pPr>
            <a:r>
              <a:rPr lang="en-US" altLang="zh-CN" sz="3600" spc="-10" dirty="0">
                <a:solidFill>
                  <a:srgbClr val="BF0000"/>
                </a:solidFill>
                <a:latin typeface="Arial"/>
                <a:ea typeface="Arial"/>
              </a:rPr>
              <a:t>Yararlanılan</a:t>
            </a:r>
            <a:r>
              <a:rPr lang="en-US" altLang="zh-CN" sz="3600" spc="-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3600" spc="-15" dirty="0">
                <a:solidFill>
                  <a:srgbClr val="BF0000"/>
                </a:solidFill>
                <a:latin typeface="Arial"/>
                <a:ea typeface="Arial"/>
              </a:rPr>
              <a:t>Kaynaklar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54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Girgin,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Beyribey,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1990.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Mukavemet.</a:t>
            </a:r>
            <a:r>
              <a:rPr lang="en-US" altLang="zh-CN" sz="2400" i="1" spc="1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A.Ü.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Ziraat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Fakültesi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Yayınları: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1191,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Ders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Kitabı:</a:t>
            </a:r>
            <a:r>
              <a:rPr lang="en-US" altLang="zh-CN" sz="2400" spc="-19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341,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Ankara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5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Omurtag,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M.,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2012.,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Mukavemet</a:t>
            </a:r>
            <a:r>
              <a:rPr lang="en-US" altLang="zh-CN" sz="2400" i="1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I.</a:t>
            </a:r>
            <a:r>
              <a:rPr lang="en-US" altLang="zh-CN" sz="2400" i="1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Birsen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yayınevi,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İstanbul,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472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1217675" y="281559"/>
            <a:ext cx="7651871" cy="24736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65298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Burkulma</a:t>
            </a:r>
            <a:r>
              <a:rPr lang="en-US" altLang="zh-CN" sz="3600" b="1" spc="-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etkisi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4"/>
              </a:lnSpc>
            </a:pPr>
            <a:endParaRPr lang="en-US" dirty="0" smtClean="0"/>
          </a:p>
          <a:p>
            <a:pPr marL="283463" indent="-283463" hangingPunct="0">
              <a:lnSpc>
                <a:spcPct val="14958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Kolonlar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eksenel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basma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yükü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taşımak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amacıyla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projelenen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</a:t>
            </a:r>
            <a:r>
              <a:rPr lang="en-US" altLang="zh-CN" sz="2400" spc="-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elemanlarıdır.</a:t>
            </a:r>
          </a:p>
          <a:p>
            <a:pPr>
              <a:lnSpc>
                <a:spcPts val="13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Eğer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uzun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narin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ise,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taşıdığı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eksenel</a:t>
            </a:r>
            <a:r>
              <a:rPr lang="en-US" altLang="zh-CN" sz="240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yükün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01139" y="2937957"/>
            <a:ext cx="739820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150620" algn="l"/>
                <a:tab pos="2522474" algn="l"/>
                <a:tab pos="4712843" algn="l"/>
                <a:tab pos="5508625" algn="l"/>
              </a:tabLst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etkisi	altında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yanlamasına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bir	deformasyon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7675" y="3487089"/>
            <a:ext cx="7650904" cy="1631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3463">
              <a:lnSpc>
                <a:spcPct val="100000"/>
              </a:lnSpc>
            </a:pP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(burkulma,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flambaj)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ortaya</a:t>
            </a:r>
            <a:r>
              <a:rPr lang="en-US" altLang="zh-CN" sz="24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çıkar.</a:t>
            </a:r>
          </a:p>
          <a:p>
            <a:pPr>
              <a:lnSpc>
                <a:spcPts val="1314"/>
              </a:lnSpc>
            </a:pPr>
            <a:endParaRPr lang="en-US" dirty="0" smtClean="0"/>
          </a:p>
          <a:p>
            <a:pPr marL="283463" indent="-283463" hangingPunct="0">
              <a:lnSpc>
                <a:spcPct val="15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29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burkulma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eğilimi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nedeniyle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kolonlarda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önemli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seviyeye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ulaşan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gerilmeleri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ortaya</a:t>
            </a:r>
            <a:r>
              <a:rPr lang="en-US" altLang="zh-CN" sz="24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çıkabilir.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2"/>
          <p:cNvSpPr txBox="1"/>
          <p:nvPr/>
        </p:nvSpPr>
        <p:spPr>
          <a:xfrm>
            <a:off x="1217675" y="101980"/>
            <a:ext cx="7724964" cy="5983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61920">
              <a:lnSpc>
                <a:spcPct val="100000"/>
              </a:lnSpc>
            </a:pP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Burkulma</a:t>
            </a:r>
            <a:r>
              <a:rPr lang="en-US" altLang="zh-CN" sz="3600" b="1" spc="-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600" b="1" dirty="0">
                <a:solidFill>
                  <a:srgbClr val="552112"/>
                </a:solidFill>
                <a:latin typeface="Arial"/>
                <a:ea typeface="Arial"/>
              </a:rPr>
              <a:t>etkisi</a:t>
            </a:r>
          </a:p>
          <a:p>
            <a:pPr>
              <a:lnSpc>
                <a:spcPts val="400"/>
              </a:lnSpc>
            </a:pPr>
            <a:endParaRPr lang="en-US" dirty="0" smtClean="0"/>
          </a:p>
          <a:p>
            <a:pPr marL="283463" indent="-283463" hangingPunct="0">
              <a:lnSpc>
                <a:spcPct val="95416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79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Kolonların</a:t>
            </a:r>
            <a:r>
              <a:rPr lang="en-US" altLang="zh-CN" sz="2400" i="1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yük</a:t>
            </a:r>
            <a:r>
              <a:rPr lang="en-US" altLang="zh-CN" sz="2400" i="1" spc="6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etkisi</a:t>
            </a:r>
            <a:r>
              <a:rPr lang="en-US" altLang="zh-CN" sz="2400" i="1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altındaki</a:t>
            </a:r>
            <a:r>
              <a:rPr lang="en-US" altLang="zh-CN" sz="2400" i="1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burkulma</a:t>
            </a:r>
            <a:r>
              <a:rPr lang="en-US" altLang="zh-CN" sz="2400" i="1" spc="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özellikleri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şöyle</a:t>
            </a:r>
            <a:r>
              <a:rPr lang="en-US" altLang="zh-CN" sz="24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spc="-5" dirty="0">
                <a:solidFill>
                  <a:srgbClr val="000000"/>
                </a:solidFill>
                <a:latin typeface="Arial"/>
                <a:ea typeface="Arial"/>
              </a:rPr>
              <a:t>özetlenebilir</a:t>
            </a:r>
            <a:r>
              <a:rPr lang="en-US" altLang="zh-CN" sz="2400" i="1" spc="20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</a:p>
          <a:p>
            <a:pPr marL="283463" indent="138683" hangingPunct="0">
              <a:lnSpc>
                <a:spcPct val="95416"/>
              </a:lnSpc>
              <a:spcBef>
                <a:spcPts val="204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1.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uzunluğu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arttıkça,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burkulma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eğilimi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artar.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nedenle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projelemede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kolon</a:t>
            </a:r>
            <a:r>
              <a:rPr lang="en-US" altLang="zh-CN" sz="2400" spc="50" dirty="0">
                <a:solidFill>
                  <a:srgbClr val="BF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uzunluğu</a:t>
            </a:r>
            <a:r>
              <a:rPr lang="en-US" altLang="zh-CN" sz="2400" spc="55" dirty="0">
                <a:solidFill>
                  <a:srgbClr val="BF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önemli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parametredir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 marL="0" indent="505968">
              <a:lnSpc>
                <a:spcPct val="100000"/>
              </a:lnSpc>
            </a:pP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Kolonun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burkulmadan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taşıyacağı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yük,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9" dirty="0">
                <a:solidFill>
                  <a:srgbClr val="BF0000"/>
                </a:solidFill>
                <a:latin typeface="Arial"/>
                <a:ea typeface="Arial"/>
              </a:rPr>
              <a:t>yükün</a:t>
            </a:r>
          </a:p>
          <a:p>
            <a:pPr marL="0" indent="283463">
              <a:lnSpc>
                <a:spcPct val="100000"/>
              </a:lnSpc>
            </a:pP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eksantrisitesi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eğik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gelip,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gelmediğine</a:t>
            </a:r>
            <a:r>
              <a:rPr lang="en-US" altLang="zh-CN" sz="24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bağlıdır.</a:t>
            </a:r>
          </a:p>
          <a:p>
            <a:pPr marL="283463" indent="222504" hangingPunct="0">
              <a:lnSpc>
                <a:spcPct val="95833"/>
              </a:lnSpc>
              <a:spcBef>
                <a:spcPts val="139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3.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alanının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eksenine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göre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dağılışı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önemli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parametredir.</a:t>
            </a:r>
            <a:r>
              <a:rPr lang="en-US" altLang="zh-CN" sz="24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Bunun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ölçüsü</a:t>
            </a:r>
            <a:r>
              <a:rPr lang="en-US" altLang="zh-CN" sz="24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atalet</a:t>
            </a:r>
            <a:r>
              <a:rPr lang="en-US" altLang="zh-CN" sz="2400" spc="-6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yarıçapıdır.</a:t>
            </a:r>
          </a:p>
          <a:p>
            <a:pPr marL="283463" indent="-283463" hangingPunct="0">
              <a:lnSpc>
                <a:spcPct val="95833"/>
              </a:lnSpc>
              <a:spcBef>
                <a:spcPts val="265"/>
              </a:spcBef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44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Narinlik</a:t>
            </a:r>
            <a:r>
              <a:rPr lang="en-US" altLang="zh-CN" sz="2400" spc="15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oranı:</a:t>
            </a:r>
            <a:r>
              <a:rPr lang="en-US" altLang="zh-CN" sz="2400" spc="1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Projelemede</a:t>
            </a:r>
            <a:r>
              <a:rPr lang="en-US" altLang="zh-CN" sz="2400" spc="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burkulmaya</a:t>
            </a:r>
            <a:r>
              <a:rPr lang="en-US" altLang="zh-CN" sz="2400" spc="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ilişkin</a:t>
            </a:r>
            <a:r>
              <a:rPr lang="en-US" altLang="zh-CN" sz="24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özelliklerinin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saptanmasında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ölçü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kullanılır.</a:t>
            </a:r>
          </a:p>
          <a:p>
            <a:pPr marL="283463" indent="-283463" hangingPunct="0">
              <a:lnSpc>
                <a:spcPct val="95833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5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Ahşap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kolonlarda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narinlik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oranı,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serbest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uzunluğunun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küçük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kesitine;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çelik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kolonlarda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ise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küçük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atalet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yarıçapına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oranlanması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ea typeface="Arial"/>
              </a:rPr>
              <a:t>bulunur.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4"/>
          <p:cNvSpPr txBox="1"/>
          <p:nvPr/>
        </p:nvSpPr>
        <p:spPr>
          <a:xfrm>
            <a:off x="1217675" y="159330"/>
            <a:ext cx="7724134" cy="29782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455798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Burkulma</a:t>
            </a:r>
            <a:r>
              <a:rPr lang="en-US" altLang="zh-CN" sz="3200" b="1" spc="-10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etkisi</a:t>
            </a:r>
          </a:p>
          <a:p>
            <a:pPr>
              <a:lnSpc>
                <a:spcPts val="1305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14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Kolon</a:t>
            </a:r>
            <a:r>
              <a:rPr lang="en-US" altLang="zh-CN" sz="2400" i="1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serbest</a:t>
            </a:r>
            <a:r>
              <a:rPr lang="en-US" altLang="zh-CN" sz="2400" i="1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uzunluğunun</a:t>
            </a:r>
            <a:r>
              <a:rPr lang="en-US" altLang="zh-CN" sz="2400" i="1" spc="5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belirlenmesinde</a:t>
            </a:r>
            <a:r>
              <a:rPr lang="en-US" altLang="zh-CN" sz="2400" i="1" spc="5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kolon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uçlarının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bağlantı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koşulları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önem</a:t>
            </a:r>
            <a:r>
              <a:rPr lang="en-US" altLang="zh-CN" sz="2400" i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0000"/>
                </a:solidFill>
                <a:latin typeface="Arial"/>
                <a:ea typeface="Arial"/>
              </a:rPr>
              <a:t>taşır.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283463" indent="138683" hangingPunct="0">
              <a:lnSpc>
                <a:spcPct val="10333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1.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uçlarının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bağlantılar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yolu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ile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yana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doğru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hareketleri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önlenmiş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ise,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uçlar</a:t>
            </a:r>
            <a:r>
              <a:rPr lang="en-US" altLang="zh-CN" sz="2400" spc="1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mafsallı</a:t>
            </a:r>
            <a:r>
              <a:rPr lang="en-US" altLang="zh-CN" sz="2400" spc="1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kabul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edilir.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Kolon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yük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altında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yay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gibi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eğilir.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durumda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flambaj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boyu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(L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k</a:t>
            </a:r>
            <a:r>
              <a:rPr lang="en-US" altLang="zh-CN" sz="16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uzunluğuna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eşit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alınır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(L</a:t>
            </a:r>
            <a:r>
              <a:rPr lang="en-US" altLang="zh-CN" sz="1600" dirty="0">
                <a:solidFill>
                  <a:srgbClr val="BF0000"/>
                </a:solidFill>
                <a:latin typeface="Arial"/>
                <a:ea typeface="Arial"/>
              </a:rPr>
              <a:t>k</a:t>
            </a:r>
            <a:r>
              <a:rPr lang="en-US" altLang="zh-CN" sz="1600" spc="3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=</a:t>
            </a:r>
            <a:r>
              <a:rPr lang="en-US" altLang="zh-CN" sz="2400" spc="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L).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39823" y="3161207"/>
            <a:ext cx="732816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2.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Bir</a:t>
            </a:r>
            <a:r>
              <a:rPr lang="en-US" altLang="zh-CN" sz="2400" spc="94" dirty="0">
                <a:solidFill>
                  <a:srgbClr val="BF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ucu</a:t>
            </a:r>
            <a:r>
              <a:rPr lang="en-US" altLang="zh-CN" sz="2400" spc="94" dirty="0">
                <a:solidFill>
                  <a:srgbClr val="BF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ankastre,</a:t>
            </a:r>
            <a:r>
              <a:rPr lang="en-US" altLang="zh-CN" sz="2400" spc="94" dirty="0">
                <a:solidFill>
                  <a:srgbClr val="BF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diğer</a:t>
            </a:r>
            <a:r>
              <a:rPr lang="en-US" altLang="zh-CN" sz="2400" spc="94" dirty="0">
                <a:solidFill>
                  <a:srgbClr val="BF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ucu</a:t>
            </a:r>
            <a:r>
              <a:rPr lang="en-US" altLang="zh-CN" sz="2400" spc="94" dirty="0">
                <a:solidFill>
                  <a:srgbClr val="BF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mafsallı</a:t>
            </a:r>
            <a:r>
              <a:rPr lang="en-US" altLang="zh-CN" sz="2400" spc="94" dirty="0">
                <a:solidFill>
                  <a:srgbClr val="BF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01139" y="3526967"/>
            <a:ext cx="7438378" cy="15864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7083"/>
              </a:lnSpc>
            </a:pP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kolonlarda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flambaj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boyu,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kolon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uzunluğunun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/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üne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eşit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alınır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(L</a:t>
            </a:r>
            <a:r>
              <a:rPr lang="en-US" altLang="zh-CN" sz="1600" dirty="0">
                <a:solidFill>
                  <a:srgbClr val="BF0000"/>
                </a:solidFill>
                <a:latin typeface="Arial"/>
                <a:ea typeface="Arial"/>
              </a:rPr>
              <a:t>k</a:t>
            </a:r>
            <a:r>
              <a:rPr lang="en-US" altLang="zh-CN" sz="1600" spc="3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=</a:t>
            </a:r>
            <a:r>
              <a:rPr lang="en-US" altLang="zh-CN" sz="2400" spc="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2L/3).</a:t>
            </a:r>
          </a:p>
          <a:p>
            <a:pPr marL="0" indent="138683">
              <a:lnSpc>
                <a:spcPct val="100000"/>
              </a:lnSpc>
              <a:spcBef>
                <a:spcPts val="189"/>
              </a:spcBef>
            </a:pP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3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BF0000"/>
                </a:solidFill>
                <a:latin typeface="Arial"/>
                <a:ea typeface="Arial"/>
              </a:rPr>
              <a:t>İki</a:t>
            </a:r>
            <a:r>
              <a:rPr lang="en-US" altLang="zh-CN" sz="2400" spc="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BF0000"/>
                </a:solidFill>
                <a:latin typeface="Arial"/>
                <a:ea typeface="Arial"/>
              </a:rPr>
              <a:t>ucu</a:t>
            </a:r>
            <a:r>
              <a:rPr lang="en-US" altLang="zh-CN" sz="2400" spc="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BF0000"/>
                </a:solidFill>
                <a:latin typeface="Arial"/>
                <a:ea typeface="Arial"/>
              </a:rPr>
              <a:t>da</a:t>
            </a:r>
            <a:r>
              <a:rPr lang="en-US" altLang="zh-CN" sz="2400" spc="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BF0000"/>
                </a:solidFill>
                <a:latin typeface="Arial"/>
                <a:ea typeface="Arial"/>
              </a:rPr>
              <a:t>ankastre</a:t>
            </a:r>
            <a:r>
              <a:rPr lang="en-US" altLang="zh-CN" sz="2400" spc="3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olan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kolonlarda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flambaj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boyu,</a:t>
            </a:r>
          </a:p>
          <a:p>
            <a:pPr marL="0">
              <a:lnSpc>
                <a:spcPct val="11166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uzunluğunun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yarısına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eşit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alınır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(L</a:t>
            </a:r>
            <a:r>
              <a:rPr lang="en-US" altLang="zh-CN" sz="1600" dirty="0">
                <a:solidFill>
                  <a:srgbClr val="BF0000"/>
                </a:solidFill>
                <a:latin typeface="Arial"/>
                <a:ea typeface="Arial"/>
              </a:rPr>
              <a:t>k</a:t>
            </a:r>
            <a:r>
              <a:rPr lang="en-US" altLang="zh-CN" sz="1600" spc="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=</a:t>
            </a:r>
            <a:r>
              <a:rPr lang="en-US" altLang="zh-CN" sz="2400" spc="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L/2).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17675" y="5142677"/>
            <a:ext cx="775285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Kolonlarda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uç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şartı,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kolonun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altında</a:t>
            </a:r>
            <a:r>
              <a:rPr lang="en-US" altLang="zh-CN" sz="2400" spc="15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nasıl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501139" y="5508802"/>
            <a:ext cx="7439679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eğileceğini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belirler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kolonun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ea typeface="Arial"/>
              </a:rPr>
              <a:t>mukavemetine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etki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ea typeface="Arial"/>
              </a:rPr>
              <a:t>yapar.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0"/>
          <p:cNvSpPr txBox="1"/>
          <p:nvPr/>
        </p:nvSpPr>
        <p:spPr>
          <a:xfrm>
            <a:off x="1217675" y="51380"/>
            <a:ext cx="5406197" cy="11006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368550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Burkulma</a:t>
            </a:r>
            <a:r>
              <a:rPr lang="en-US" altLang="zh-CN" sz="3200" b="1" spc="-2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etkisi</a:t>
            </a:r>
          </a:p>
          <a:p>
            <a:pPr>
              <a:lnSpc>
                <a:spcPts val="194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139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4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spc="-109" dirty="0">
                <a:solidFill>
                  <a:srgbClr val="BF0000"/>
                </a:solidFill>
                <a:latin typeface="Arial"/>
                <a:ea typeface="Arial"/>
              </a:rPr>
              <a:t>Ahşap</a:t>
            </a:r>
            <a:r>
              <a:rPr lang="en-US" altLang="zh-CN" sz="24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spc="-85" dirty="0">
                <a:solidFill>
                  <a:srgbClr val="BF0000"/>
                </a:solidFill>
                <a:latin typeface="Arial"/>
                <a:ea typeface="Arial"/>
              </a:rPr>
              <a:t>kolonlar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39239" y="1408607"/>
            <a:ext cx="742820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Ahşap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kolonlar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genellikle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tek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parçadan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oluşan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01139" y="1957247"/>
            <a:ext cx="746807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853438" algn="l"/>
                <a:tab pos="3247898" algn="l"/>
                <a:tab pos="4796663" algn="l"/>
                <a:tab pos="6461125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dikdörtgen	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kesitler	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şeklinde	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yapılırlar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ea typeface="Arial"/>
              </a:rPr>
              <a:t>.	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Bunlar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86839" y="2413952"/>
            <a:ext cx="7555545" cy="1631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" hangingPunct="0">
              <a:lnSpc>
                <a:spcPct val="150000"/>
              </a:lnSpc>
            </a:pPr>
            <a:r>
              <a:rPr lang="en-US" altLang="zh-CN" sz="2400" spc="20" dirty="0">
                <a:solidFill>
                  <a:srgbClr val="000000"/>
                </a:solidFill>
                <a:latin typeface="Arial"/>
                <a:ea typeface="Arial"/>
              </a:rPr>
              <a:t>başarısızlığa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uğramaları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yönünden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ea typeface="Arial"/>
              </a:rPr>
              <a:t>kısa,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orta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ea typeface="Arial"/>
              </a:rPr>
              <a:t>uzun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kolonlar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olmak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üzere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üç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grupta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incelenebilir:</a:t>
            </a:r>
          </a:p>
          <a:p>
            <a:pPr>
              <a:lnSpc>
                <a:spcPts val="132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1.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Kısa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ahşap</a:t>
            </a:r>
            <a:r>
              <a:rPr lang="en-US" altLang="zh-CN" sz="2400" spc="-4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BF0000"/>
                </a:solidFill>
                <a:latin typeface="Arial"/>
                <a:ea typeface="Arial"/>
              </a:rPr>
              <a:t>kolonlar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56003" y="4304842"/>
            <a:ext cx="7414423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682363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Kısa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kolonlarda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narinlik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oranı	λ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≤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11’dir.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7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tip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01139" y="4853482"/>
            <a:ext cx="7468987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kolonlar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altında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sadece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basınçtan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ezilerek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01139" y="5317489"/>
            <a:ext cx="7440670" cy="1149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5708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başarısızlığa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uğrarlar.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Emniyetle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taşıyabilecekleri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yük;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P=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σ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em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den</a:t>
            </a:r>
            <a:r>
              <a:rPr lang="en-US" altLang="zh-CN" sz="24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bulunur.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28"/>
          <p:cNvSpPr txBox="1"/>
          <p:nvPr/>
        </p:nvSpPr>
        <p:spPr>
          <a:xfrm>
            <a:off x="1289558" y="113610"/>
            <a:ext cx="5334315" cy="921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96667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Burkulma</a:t>
            </a:r>
            <a:r>
              <a:rPr lang="en-US" altLang="zh-CN" sz="3200" b="1" spc="-2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etkisi</a:t>
            </a:r>
          </a:p>
          <a:p>
            <a:pPr>
              <a:lnSpc>
                <a:spcPts val="5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11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1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80" dirty="0">
                <a:solidFill>
                  <a:srgbClr val="BF0000"/>
                </a:solidFill>
                <a:latin typeface="Arial"/>
                <a:ea typeface="Arial"/>
              </a:rPr>
              <a:t>2</a:t>
            </a:r>
            <a:r>
              <a:rPr lang="en-US" altLang="zh-CN" sz="2400" spc="-40" dirty="0">
                <a:solidFill>
                  <a:srgbClr val="BF0000"/>
                </a:solidFill>
                <a:latin typeface="Arial"/>
                <a:ea typeface="Arial"/>
              </a:rPr>
              <a:t>.</a:t>
            </a:r>
            <a:r>
              <a:rPr lang="en-US" altLang="zh-CN" sz="2400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64" dirty="0">
                <a:solidFill>
                  <a:srgbClr val="BF0000"/>
                </a:solidFill>
                <a:latin typeface="Arial"/>
                <a:ea typeface="Arial"/>
              </a:rPr>
              <a:t>Orta</a:t>
            </a:r>
            <a:r>
              <a:rPr lang="en-US" altLang="zh-CN" sz="2400" spc="-3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80" dirty="0">
                <a:solidFill>
                  <a:srgbClr val="BF0000"/>
                </a:solidFill>
                <a:latin typeface="Arial"/>
                <a:ea typeface="Arial"/>
              </a:rPr>
              <a:t>ahşap</a:t>
            </a:r>
            <a:r>
              <a:rPr lang="en-US" altLang="zh-CN" sz="2400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60" dirty="0">
                <a:solidFill>
                  <a:srgbClr val="BF0000"/>
                </a:solidFill>
                <a:latin typeface="Arial"/>
                <a:ea typeface="Arial"/>
              </a:rPr>
              <a:t>kolonlar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11122" y="1111062"/>
            <a:ext cx="736197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Ahşap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kolonda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narinlik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oranı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11’den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büyük,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73022" y="1477187"/>
            <a:ext cx="656934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değerinden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küçük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ise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nitelenir.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896265" y="2196578"/>
            <a:ext cx="174406" cy="289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K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144109" y="2180011"/>
            <a:ext cx="145767" cy="298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350"/>
              </a:lnSpc>
            </a:pPr>
            <a:r>
              <a:rPr lang="en-US" altLang="zh-CN" sz="1900" spc="-5" dirty="0">
                <a:solidFill>
                  <a:srgbClr val="000000"/>
                </a:solidFill>
                <a:latin typeface="Symbol"/>
                <a:ea typeface="Symbol"/>
              </a:rPr>
              <a:t>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335124" y="2195359"/>
            <a:ext cx="555293" cy="289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spc="20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altLang="zh-CN" sz="1900" spc="1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1900" spc="20" dirty="0">
                <a:solidFill>
                  <a:srgbClr val="000000"/>
                </a:solidFill>
                <a:latin typeface="Times New Roman"/>
                <a:ea typeface="Times New Roman"/>
              </a:rPr>
              <a:t>64</a:t>
            </a:r>
            <a:r>
              <a:rPr lang="en-US" altLang="zh-CN" sz="1900" i="1" spc="20" dirty="0">
                <a:solidFill>
                  <a:srgbClr val="000000"/>
                </a:solidFill>
                <a:latin typeface="Times New Roman"/>
                <a:ea typeface="Times New Roman"/>
              </a:rPr>
              <a:t>x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032012" y="2046502"/>
            <a:ext cx="374115" cy="698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9713">
              <a:lnSpc>
                <a:spcPct val="100000"/>
              </a:lnSpc>
            </a:pPr>
            <a:r>
              <a:rPr lang="en-US" altLang="zh-CN" sz="1900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</a:p>
          <a:p>
            <a:pPr marL="0">
              <a:lnSpc>
                <a:spcPts val="1670"/>
              </a:lnSpc>
              <a:spcBef>
                <a:spcPts val="229"/>
              </a:spcBef>
            </a:pPr>
            <a:r>
              <a:rPr lang="en-US" altLang="zh-CN" sz="1900" spc="775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</a:p>
          <a:p>
            <a:pPr marL="0" indent="197993">
              <a:lnSpc>
                <a:spcPct val="100000"/>
              </a:lnSpc>
            </a:pPr>
            <a:r>
              <a:rPr lang="en-US" altLang="zh-CN" sz="1100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em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710182" y="2803448"/>
            <a:ext cx="5840877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Orta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kolonun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emniyetle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taşıyabileceği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yük;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89558" y="3310813"/>
            <a:ext cx="3457421" cy="1220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056055">
              <a:lnSpc>
                <a:spcPts val="2239"/>
              </a:lnSpc>
            </a:pPr>
            <a:r>
              <a:rPr lang="en-US" altLang="zh-CN" sz="2100" spc="10" dirty="0">
                <a:solidFill>
                  <a:srgbClr val="000000"/>
                </a:solidFill>
                <a:latin typeface="Symbol"/>
                <a:ea typeface="Symbol"/>
              </a:rPr>
              <a:t></a:t>
            </a:r>
          </a:p>
          <a:p>
            <a:pPr marL="0" indent="1889946">
              <a:lnSpc>
                <a:spcPct val="89166"/>
              </a:lnSpc>
            </a:pPr>
            <a:r>
              <a:rPr lang="en-US" altLang="zh-CN" sz="2100" i="1" spc="50" dirty="0">
                <a:solidFill>
                  <a:srgbClr val="000000"/>
                </a:solidFill>
                <a:latin typeface="Times New Roman"/>
                <a:ea typeface="Times New Roman"/>
              </a:rPr>
              <a:t>P</a:t>
            </a:r>
            <a:r>
              <a:rPr lang="en-US" altLang="zh-CN" sz="2100" i="1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spc="50" dirty="0">
                <a:solidFill>
                  <a:srgbClr val="000000"/>
                </a:solidFill>
                <a:latin typeface="Symbol"/>
                <a:ea typeface="Symbol"/>
              </a:rPr>
              <a:t></a:t>
            </a:r>
            <a:r>
              <a:rPr lang="en-US" altLang="zh-CN" sz="2100" spc="20" dirty="0">
                <a:solidFill>
                  <a:srgbClr val="000000"/>
                </a:solidFill>
                <a:latin typeface="Symbol"/>
                <a:cs typeface="Symbol"/>
              </a:rPr>
              <a:t> </a:t>
            </a:r>
            <a:r>
              <a:rPr lang="en-US" altLang="zh-CN" sz="2100" i="1" spc="44" dirty="0">
                <a:solidFill>
                  <a:srgbClr val="000000"/>
                </a:solidFill>
                <a:latin typeface="Times New Roman"/>
                <a:ea typeface="Times New Roman"/>
              </a:rPr>
              <a:t>Ax</a:t>
            </a:r>
            <a:r>
              <a:rPr lang="en-US" altLang="zh-CN" sz="2100" spc="55" dirty="0">
                <a:solidFill>
                  <a:srgbClr val="000000"/>
                </a:solidFill>
                <a:latin typeface="Symbol"/>
                <a:ea typeface="Symbol"/>
              </a:rPr>
              <a:t></a:t>
            </a:r>
            <a:r>
              <a:rPr lang="en-US" altLang="zh-CN" sz="1250" i="1" spc="30" dirty="0">
                <a:solidFill>
                  <a:srgbClr val="000000"/>
                </a:solidFill>
                <a:latin typeface="Times New Roman"/>
                <a:ea typeface="Times New Roman"/>
              </a:rPr>
              <a:t>em</a:t>
            </a:r>
            <a:r>
              <a:rPr lang="en-US" altLang="zh-CN" sz="125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100" spc="30" dirty="0">
                <a:solidFill>
                  <a:srgbClr val="000000"/>
                </a:solidFill>
                <a:latin typeface="Symbol"/>
                <a:ea typeface="Symbol"/>
              </a:rPr>
              <a:t></a:t>
            </a:r>
            <a:r>
              <a:rPr lang="en-US" altLang="zh-CN" sz="2100" spc="44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2100" spc="50" dirty="0">
                <a:solidFill>
                  <a:srgbClr val="000000"/>
                </a:solidFill>
                <a:latin typeface="Symbol"/>
                <a:ea typeface="Symbol"/>
              </a:rPr>
              <a:t></a:t>
            </a:r>
          </a:p>
          <a:p>
            <a:pPr marL="0" indent="3056055">
              <a:lnSpc>
                <a:spcPts val="2239"/>
              </a:lnSpc>
            </a:pPr>
            <a:r>
              <a:rPr lang="en-US" altLang="zh-CN" sz="2100" spc="-395" dirty="0">
                <a:solidFill>
                  <a:srgbClr val="000000"/>
                </a:solidFill>
                <a:latin typeface="Symbol"/>
                <a:ea typeface="Symbol"/>
              </a:rPr>
              <a:t></a:t>
            </a:r>
            <a:r>
              <a:rPr lang="en-US" altLang="zh-CN" sz="2100" spc="-400" dirty="0">
                <a:solidFill>
                  <a:srgbClr val="000000"/>
                </a:solidFill>
                <a:latin typeface="Symbol"/>
                <a:ea typeface="Symbol"/>
              </a:rPr>
              <a:t></a:t>
            </a:r>
          </a:p>
          <a:p>
            <a:pPr marL="0">
              <a:lnSpc>
                <a:spcPct val="100000"/>
              </a:lnSpc>
            </a:pPr>
            <a:r>
              <a:rPr lang="en-US" altLang="zh-CN" sz="1900" spc="-104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04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spc="-75" dirty="0">
                <a:solidFill>
                  <a:srgbClr val="BF0000"/>
                </a:solidFill>
                <a:latin typeface="Arial"/>
                <a:ea typeface="Arial"/>
              </a:rPr>
              <a:t>3</a:t>
            </a:r>
            <a:r>
              <a:rPr lang="en-US" altLang="zh-CN" sz="2400" spc="-40" dirty="0">
                <a:solidFill>
                  <a:srgbClr val="BF0000"/>
                </a:solidFill>
                <a:latin typeface="Arial"/>
                <a:ea typeface="Arial"/>
              </a:rPr>
              <a:t>.</a:t>
            </a:r>
            <a:r>
              <a:rPr lang="en-US" altLang="zh-CN" sz="2400" spc="-3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80" dirty="0">
                <a:solidFill>
                  <a:srgbClr val="BF0000"/>
                </a:solidFill>
                <a:latin typeface="Arial"/>
                <a:ea typeface="Arial"/>
              </a:rPr>
              <a:t>Uzun</a:t>
            </a:r>
            <a:r>
              <a:rPr lang="en-US" altLang="zh-CN" sz="2400" spc="-3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69" dirty="0">
                <a:solidFill>
                  <a:srgbClr val="BF0000"/>
                </a:solidFill>
                <a:latin typeface="Arial"/>
                <a:ea typeface="Arial"/>
              </a:rPr>
              <a:t>ahşap</a:t>
            </a:r>
            <a:r>
              <a:rPr lang="en-US" altLang="zh-CN" sz="2400" spc="-4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spc="-60" dirty="0">
                <a:solidFill>
                  <a:srgbClr val="BF0000"/>
                </a:solidFill>
                <a:latin typeface="Arial"/>
                <a:ea typeface="Arial"/>
              </a:rPr>
              <a:t>kolonlar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790483" y="3392597"/>
            <a:ext cx="153847" cy="692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100" spc="2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</a:p>
          <a:p>
            <a:pPr>
              <a:lnSpc>
                <a:spcPts val="40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100" spc="20" dirty="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985019" y="3385709"/>
            <a:ext cx="236820" cy="7225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8683">
              <a:lnSpc>
                <a:spcPts val="1895"/>
              </a:lnSpc>
            </a:pPr>
            <a:r>
              <a:rPr lang="en-US" altLang="zh-CN" sz="2100" spc="10" dirty="0">
                <a:solidFill>
                  <a:srgbClr val="000000"/>
                </a:solidFill>
                <a:latin typeface="Symbol"/>
                <a:ea typeface="Symbol"/>
              </a:rPr>
              <a:t></a:t>
            </a:r>
          </a:p>
          <a:p>
            <a:pPr marL="0">
              <a:lnSpc>
                <a:spcPct val="75000"/>
              </a:lnSpc>
            </a:pPr>
            <a:r>
              <a:rPr lang="en-US" altLang="zh-CN" sz="2100" i="1" spc="5" dirty="0">
                <a:solidFill>
                  <a:srgbClr val="000000"/>
                </a:solidFill>
                <a:latin typeface="Times New Roman"/>
                <a:ea typeface="Times New Roman"/>
              </a:rPr>
              <a:t>x</a:t>
            </a:r>
            <a:r>
              <a:rPr lang="en-US" altLang="zh-CN" sz="2100" spc="10" dirty="0">
                <a:solidFill>
                  <a:srgbClr val="000000"/>
                </a:solidFill>
                <a:latin typeface="Symbol"/>
                <a:ea typeface="Symbol"/>
              </a:rPr>
              <a:t></a:t>
            </a:r>
          </a:p>
          <a:p>
            <a:pPr marL="0" indent="118683">
              <a:lnSpc>
                <a:spcPts val="1895"/>
              </a:lnSpc>
            </a:pPr>
            <a:r>
              <a:rPr lang="en-US" altLang="zh-CN" sz="2100" spc="10" dirty="0">
                <a:solidFill>
                  <a:srgbClr val="000000"/>
                </a:solidFill>
                <a:latin typeface="Symbol"/>
                <a:ea typeface="Symbol"/>
              </a:rPr>
              <a:t>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265173" y="3289594"/>
            <a:ext cx="470384" cy="805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3180">
              <a:lnSpc>
                <a:spcPct val="100000"/>
              </a:lnSpc>
            </a:pPr>
            <a:r>
              <a:rPr lang="en-US" altLang="zh-CN" sz="2100" i="1" spc="20" dirty="0">
                <a:solidFill>
                  <a:srgbClr val="000000"/>
                </a:solidFill>
                <a:latin typeface="Times New Roman"/>
                <a:ea typeface="Times New Roman"/>
              </a:rPr>
              <a:t>L</a:t>
            </a:r>
          </a:p>
          <a:p>
            <a:pPr marL="0" indent="240526">
              <a:lnSpc>
                <a:spcPct val="86666"/>
              </a:lnSpc>
            </a:pPr>
            <a:r>
              <a:rPr lang="en-US" altLang="zh-CN" sz="1250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k</a:t>
            </a:r>
          </a:p>
          <a:p>
            <a:pPr marL="0">
              <a:lnSpc>
                <a:spcPct val="100000"/>
              </a:lnSpc>
            </a:pPr>
            <a:r>
              <a:rPr lang="en-US" altLang="zh-CN" sz="2100" i="1" spc="60" dirty="0">
                <a:solidFill>
                  <a:srgbClr val="000000"/>
                </a:solidFill>
                <a:latin typeface="Times New Roman"/>
                <a:ea typeface="Times New Roman"/>
              </a:rPr>
              <a:t>Kxd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759849" y="3385709"/>
            <a:ext cx="118136" cy="7225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1895"/>
              </a:lnSpc>
            </a:pPr>
            <a:r>
              <a:rPr lang="en-US" altLang="zh-CN" sz="2100" spc="-20" dirty="0">
                <a:solidFill>
                  <a:srgbClr val="000000"/>
                </a:solidFill>
                <a:latin typeface="Symbol"/>
                <a:ea typeface="Symbol"/>
              </a:rPr>
              <a:t></a:t>
            </a:r>
          </a:p>
          <a:p>
            <a:pPr marL="0">
              <a:lnSpc>
                <a:spcPts val="1895"/>
              </a:lnSpc>
            </a:pPr>
            <a:r>
              <a:rPr lang="en-US" altLang="zh-CN" sz="2100" spc="-20" dirty="0">
                <a:solidFill>
                  <a:srgbClr val="000000"/>
                </a:solidFill>
                <a:latin typeface="Symbol"/>
                <a:ea typeface="Symbol"/>
              </a:rPr>
              <a:t></a:t>
            </a:r>
          </a:p>
          <a:p>
            <a:pPr marL="0">
              <a:lnSpc>
                <a:spcPts val="1895"/>
              </a:lnSpc>
            </a:pPr>
            <a:r>
              <a:rPr lang="en-US" altLang="zh-CN" sz="2100" spc="-20" dirty="0">
                <a:solidFill>
                  <a:srgbClr val="000000"/>
                </a:solidFill>
                <a:latin typeface="Symbol"/>
                <a:ea typeface="Symbol"/>
              </a:rPr>
              <a:t>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880820" y="3328543"/>
            <a:ext cx="207191" cy="1905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50" spc="-5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999395" y="3310813"/>
            <a:ext cx="118136" cy="825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164"/>
              </a:lnSpc>
            </a:pPr>
            <a:r>
              <a:rPr lang="en-US" altLang="zh-CN" sz="2100" spc="10" dirty="0">
                <a:solidFill>
                  <a:srgbClr val="000000"/>
                </a:solidFill>
                <a:latin typeface="Symbol"/>
                <a:ea typeface="Symbol"/>
              </a:rPr>
              <a:t></a:t>
            </a:r>
          </a:p>
          <a:p>
            <a:pPr marL="0">
              <a:lnSpc>
                <a:spcPts val="2164"/>
              </a:lnSpc>
            </a:pPr>
            <a:r>
              <a:rPr lang="en-US" altLang="zh-CN" sz="2100" spc="10" dirty="0">
                <a:solidFill>
                  <a:srgbClr val="000000"/>
                </a:solidFill>
                <a:latin typeface="Symbol"/>
                <a:ea typeface="Symbol"/>
              </a:rPr>
              <a:t></a:t>
            </a:r>
          </a:p>
          <a:p>
            <a:pPr marL="0">
              <a:lnSpc>
                <a:spcPts val="2164"/>
              </a:lnSpc>
            </a:pPr>
            <a:r>
              <a:rPr lang="en-US" altLang="zh-CN" sz="2100" spc="-395" dirty="0">
                <a:solidFill>
                  <a:srgbClr val="000000"/>
                </a:solidFill>
                <a:latin typeface="Symbol"/>
                <a:ea typeface="Symbol"/>
              </a:rPr>
              <a:t></a:t>
            </a:r>
            <a:r>
              <a:rPr lang="en-US" altLang="zh-CN" sz="2100" spc="-400" dirty="0">
                <a:solidFill>
                  <a:srgbClr val="000000"/>
                </a:solidFill>
                <a:latin typeface="Symbol"/>
                <a:ea typeface="Symbol"/>
              </a:rPr>
              <a:t>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44066" y="4571542"/>
            <a:ext cx="7423642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318385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Narinlik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oranı	(50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˃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λ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˃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K)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olan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kolonlar</a:t>
            </a:r>
            <a:r>
              <a:rPr lang="en-US" altLang="zh-CN" sz="2400" spc="12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uzun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73022" y="4937302"/>
            <a:ext cx="7199099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kolondur.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kolonların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emniyetle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taşıyabileceği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yük;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592701" y="5753311"/>
            <a:ext cx="1058867" cy="547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79583"/>
              </a:lnSpc>
            </a:pPr>
            <a:r>
              <a:rPr lang="en-US" altLang="zh-CN" sz="2000" spc="64" dirty="0">
                <a:solidFill>
                  <a:srgbClr val="000000"/>
                </a:solidFill>
                <a:latin typeface="Cambria"/>
                <a:ea typeface="Cambria"/>
              </a:rPr>
              <a:t>=</a:t>
            </a:r>
            <a:r>
              <a:rPr lang="en-US" altLang="zh-CN" sz="2000" spc="25" dirty="0">
                <a:solidFill>
                  <a:srgbClr val="000000"/>
                </a:solidFill>
                <a:latin typeface="Cambria"/>
                <a:cs typeface="Cambria"/>
              </a:rPr>
              <a:t>  </a:t>
            </a:r>
            <a:r>
              <a:rPr lang="en-US" altLang="zh-CN" sz="2000" spc="64" dirty="0">
                <a:solidFill>
                  <a:srgbClr val="000000"/>
                </a:solidFill>
                <a:latin typeface="Cambria"/>
                <a:ea typeface="Cambria"/>
              </a:rPr>
              <a:t>0</a:t>
            </a:r>
            <a:r>
              <a:rPr lang="en-US" altLang="zh-CN" sz="2000" spc="25" dirty="0">
                <a:solidFill>
                  <a:srgbClr val="000000"/>
                </a:solidFill>
                <a:latin typeface="Cambria"/>
                <a:ea typeface="Cambria"/>
              </a:rPr>
              <a:t>.</a:t>
            </a:r>
            <a:r>
              <a:rPr lang="en-US" altLang="zh-CN" sz="2000" spc="64" dirty="0">
                <a:solidFill>
                  <a:srgbClr val="000000"/>
                </a:solidFill>
                <a:latin typeface="Cambria"/>
                <a:ea typeface="Cambria"/>
              </a:rPr>
              <a:t>30</a:t>
            </a:r>
            <a:r>
              <a:rPr lang="en-US" altLang="zh-CN" sz="2000" spc="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altLang="zh-CN" sz="1350" spc="50" dirty="0">
                <a:solidFill>
                  <a:srgbClr val="000000"/>
                </a:solidFill>
                <a:latin typeface="Cambria"/>
                <a:ea typeface="Cambria"/>
              </a:rPr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47"/>
          <p:cNvSpPr txBox="1"/>
          <p:nvPr/>
        </p:nvSpPr>
        <p:spPr>
          <a:xfrm>
            <a:off x="1361566" y="329764"/>
            <a:ext cx="7580133" cy="2605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24659">
              <a:lnSpc>
                <a:spcPct val="100000"/>
              </a:lnSpc>
            </a:pP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Burkulma</a:t>
            </a:r>
            <a:r>
              <a:rPr lang="en-US" altLang="zh-CN" sz="3200" b="1" spc="-25" dirty="0">
                <a:solidFill>
                  <a:srgbClr val="552112"/>
                </a:solidFill>
                <a:latin typeface="Arial"/>
                <a:cs typeface="Arial"/>
              </a:rPr>
              <a:t> </a:t>
            </a:r>
            <a:r>
              <a:rPr lang="en-US" altLang="zh-CN" sz="3200" b="1" dirty="0">
                <a:solidFill>
                  <a:srgbClr val="552112"/>
                </a:solidFill>
                <a:latin typeface="Arial"/>
                <a:ea typeface="Arial"/>
              </a:rPr>
              <a:t>etkisi</a:t>
            </a:r>
          </a:p>
          <a:p>
            <a:pPr>
              <a:lnSpc>
                <a:spcPts val="168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900" spc="-154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14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b="1" spc="-94" dirty="0">
                <a:solidFill>
                  <a:srgbClr val="BF0000"/>
                </a:solidFill>
                <a:latin typeface="Arial"/>
                <a:ea typeface="Arial"/>
              </a:rPr>
              <a:t>Çelik</a:t>
            </a:r>
            <a:r>
              <a:rPr lang="en-US" altLang="zh-CN" sz="2400" b="1" spc="-5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spc="-94" dirty="0">
                <a:solidFill>
                  <a:srgbClr val="BF0000"/>
                </a:solidFill>
                <a:latin typeface="Arial"/>
                <a:ea typeface="Arial"/>
              </a:rPr>
              <a:t>kolonlar</a:t>
            </a:r>
          </a:p>
          <a:p>
            <a:pPr>
              <a:lnSpc>
                <a:spcPts val="575"/>
              </a:lnSpc>
            </a:pPr>
            <a:endParaRPr lang="en-US" dirty="0" smtClean="0"/>
          </a:p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515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Çelik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kolonlar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genellikle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profil</a:t>
            </a:r>
            <a:r>
              <a:rPr lang="en-US" altLang="zh-CN" sz="24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çeliklerden</a:t>
            </a:r>
            <a:r>
              <a:rPr lang="en-US" altLang="zh-CN" sz="2400" spc="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yapılırlar.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Uygulamada</a:t>
            </a:r>
            <a:r>
              <a:rPr lang="en-US" altLang="zh-CN" sz="24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genellikle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geniş</a:t>
            </a:r>
            <a:r>
              <a:rPr lang="en-US" altLang="zh-CN" sz="24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başlıklı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</a:t>
            </a:r>
            <a:r>
              <a:rPr lang="en-US" altLang="zh-CN" sz="24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çelikleri,</a:t>
            </a:r>
            <a:r>
              <a:rPr lang="en-US" altLang="zh-CN" sz="24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boru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50" dirty="0">
                <a:solidFill>
                  <a:srgbClr val="000000"/>
                </a:solidFill>
                <a:latin typeface="Arial"/>
                <a:ea typeface="Arial"/>
              </a:rPr>
              <a:t>kutu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profiller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kullanılır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60" dirty="0">
                <a:solidFill>
                  <a:srgbClr val="000000"/>
                </a:solidFill>
                <a:latin typeface="Arial"/>
                <a:ea typeface="Arial"/>
              </a:rPr>
              <a:t>Bu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profil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çeliklerin</a:t>
            </a:r>
            <a:r>
              <a:rPr lang="en-US" altLang="zh-CN" sz="2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ea typeface="Arial"/>
              </a:rPr>
              <a:t>narinlik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oranları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standart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olarak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tablolardan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alınabilir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ya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706209" y="3076557"/>
            <a:ext cx="383133" cy="309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429"/>
              </a:lnSpc>
            </a:pPr>
            <a:r>
              <a:rPr lang="en-US" altLang="zh-CN" sz="2000" spc="354" dirty="0">
                <a:solidFill>
                  <a:srgbClr val="000000"/>
                </a:solidFill>
                <a:latin typeface="Symbol"/>
                <a:ea typeface="Symbol"/>
              </a:rPr>
              <a:t>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150298" y="2938839"/>
            <a:ext cx="301817" cy="7340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2696">
              <a:lnSpc>
                <a:spcPct val="104999"/>
              </a:lnSpc>
            </a:pPr>
            <a:r>
              <a:rPr lang="en-US" altLang="zh-CN" sz="2000" i="1" spc="-30" dirty="0">
                <a:solidFill>
                  <a:srgbClr val="000000"/>
                </a:solidFill>
                <a:latin typeface="Times New Roman"/>
                <a:ea typeface="Times New Roman"/>
              </a:rPr>
              <a:t>L</a:t>
            </a:r>
            <a:r>
              <a:rPr lang="en-US" altLang="zh-CN" sz="1150" i="1" spc="-20" dirty="0">
                <a:solidFill>
                  <a:srgbClr val="000000"/>
                </a:solidFill>
                <a:latin typeface="Times New Roman"/>
                <a:ea typeface="Times New Roman"/>
              </a:rPr>
              <a:t>k</a:t>
            </a:r>
          </a:p>
          <a:p>
            <a:pPr marL="0">
              <a:lnSpc>
                <a:spcPct val="78333"/>
              </a:lnSpc>
            </a:pPr>
            <a:r>
              <a:rPr lang="en-US" altLang="zh-CN" sz="2000" i="1" spc="-20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</a:p>
          <a:p>
            <a:pPr marL="0" indent="73979">
              <a:lnSpc>
                <a:spcPct val="100000"/>
              </a:lnSpc>
            </a:pPr>
            <a:r>
              <a:rPr lang="en-US" altLang="zh-CN" sz="1150" spc="-40" dirty="0">
                <a:solidFill>
                  <a:srgbClr val="000000"/>
                </a:solidFill>
                <a:latin typeface="Times New Roman"/>
                <a:ea typeface="Times New Roman"/>
              </a:rPr>
              <a:t>min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623692" y="3010966"/>
            <a:ext cx="206224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5" dirty="0">
                <a:solidFill>
                  <a:srgbClr val="000000"/>
                </a:solidFill>
                <a:latin typeface="Arial"/>
                <a:ea typeface="Arial"/>
              </a:rPr>
              <a:t>dan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bulunabilir.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61566" y="3895140"/>
            <a:ext cx="7578318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3463" indent="-283463" hangingPunct="0">
              <a:lnSpc>
                <a:spcPct val="100000"/>
              </a:lnSpc>
            </a:pPr>
            <a:r>
              <a:rPr lang="en-US" altLang="zh-CN" sz="1900" dirty="0">
                <a:solidFill>
                  <a:srgbClr val="3790A6"/>
                </a:solidFill>
                <a:latin typeface="Wingdings"/>
                <a:ea typeface="Wingdings"/>
              </a:rPr>
              <a:t></a:t>
            </a:r>
            <a:r>
              <a:rPr lang="en-US" altLang="zh-CN" sz="1900" spc="-320" dirty="0">
                <a:solidFill>
                  <a:srgbClr val="3790A6"/>
                </a:solidFill>
                <a:latin typeface="Wingdings"/>
                <a:cs typeface="Wingding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Narinlik</a:t>
            </a:r>
            <a:r>
              <a:rPr lang="en-US" altLang="zh-CN" sz="24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oranı</a:t>
            </a:r>
            <a:r>
              <a:rPr lang="en-US" altLang="zh-CN" sz="24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120’den</a:t>
            </a:r>
            <a:r>
              <a:rPr lang="en-US" altLang="zh-CN" sz="24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küçük</a:t>
            </a:r>
            <a:r>
              <a:rPr lang="en-US" altLang="zh-CN" sz="24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olan</a:t>
            </a:r>
            <a:r>
              <a:rPr lang="en-US" altLang="zh-CN" sz="24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eksenel</a:t>
            </a:r>
            <a:r>
              <a:rPr lang="en-US" altLang="zh-CN" sz="24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yüklü</a:t>
            </a:r>
            <a:r>
              <a:rPr lang="en-US" altLang="zh-CN" sz="24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çelik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kolonların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analiz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projelenmesinde,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420556" y="4937137"/>
            <a:ext cx="197216" cy="7169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P</a:t>
            </a:r>
          </a:p>
          <a:p>
            <a:pPr marL="0" indent="12896">
              <a:lnSpc>
                <a:spcPct val="100000"/>
              </a:lnSpc>
              <a:spcBef>
                <a:spcPts val="365"/>
              </a:spcBef>
            </a:pPr>
            <a:r>
              <a:rPr lang="en-US" altLang="zh-CN" sz="2200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685761" y="5092090"/>
            <a:ext cx="166866" cy="339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670"/>
              </a:lnSpc>
            </a:pPr>
            <a:r>
              <a:rPr lang="en-US" altLang="zh-CN" sz="2200" spc="-35" dirty="0">
                <a:solidFill>
                  <a:srgbClr val="000000"/>
                </a:solidFill>
                <a:latin typeface="Symbol"/>
                <a:ea typeface="Symbol"/>
              </a:rPr>
              <a:t>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877509" y="5106346"/>
            <a:ext cx="573090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Times New Roman"/>
                <a:ea typeface="Times New Roman"/>
              </a:rPr>
              <a:t>12</a:t>
            </a:r>
            <a:r>
              <a:rPr lang="en-US" altLang="zh-CN" sz="2200" spc="-5" dirty="0">
                <a:solidFill>
                  <a:srgbClr val="000000"/>
                </a:solidFill>
                <a:latin typeface="Times New Roman"/>
                <a:ea typeface="Times New Roman"/>
              </a:rPr>
              <a:t>00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472961" y="5092090"/>
            <a:ext cx="166866" cy="339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670"/>
              </a:lnSpc>
            </a:pPr>
            <a:r>
              <a:rPr lang="en-US" altLang="zh-CN" sz="2200" spc="-5" dirty="0">
                <a:solidFill>
                  <a:srgbClr val="000000"/>
                </a:solidFill>
                <a:latin typeface="Symbol"/>
                <a:ea typeface="Symbol"/>
              </a:rPr>
              <a:t>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673122" y="4904755"/>
            <a:ext cx="729401" cy="802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08894">
              <a:lnSpc>
                <a:spcPts val="2104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Symbol"/>
                <a:ea typeface="Symbol"/>
              </a:rPr>
              <a:t></a:t>
            </a:r>
          </a:p>
          <a:p>
            <a:pPr marL="0">
              <a:lnSpc>
                <a:spcPct val="79583"/>
              </a:lnSpc>
            </a:pPr>
            <a:r>
              <a:rPr lang="en-US" altLang="zh-CN" sz="2200" spc="-34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en-US" altLang="zh-CN" sz="2200" spc="-2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zh-CN" sz="2200" spc="-34" dirty="0">
                <a:solidFill>
                  <a:srgbClr val="000000"/>
                </a:solidFill>
                <a:latin typeface="Times New Roman"/>
                <a:ea typeface="Times New Roman"/>
              </a:rPr>
              <a:t>034</a:t>
            </a:r>
            <a:r>
              <a:rPr lang="en-US" altLang="zh-CN" sz="2200" spc="-34" dirty="0">
                <a:solidFill>
                  <a:srgbClr val="000000"/>
                </a:solidFill>
                <a:latin typeface="Symbol"/>
                <a:ea typeface="Symbol"/>
              </a:rPr>
              <a:t></a:t>
            </a:r>
            <a:r>
              <a:rPr lang="en-US" altLang="zh-CN" sz="2200" spc="-1335" dirty="0">
                <a:solidFill>
                  <a:srgbClr val="000000"/>
                </a:solidFill>
                <a:latin typeface="Symbol"/>
                <a:cs typeface="Symbol"/>
              </a:rPr>
              <a:t> </a:t>
            </a:r>
            <a:r>
              <a:rPr lang="en-US" altLang="zh-CN" sz="2200" spc="-30" dirty="0">
                <a:solidFill>
                  <a:srgbClr val="000000"/>
                </a:solidFill>
                <a:latin typeface="Symbol"/>
                <a:ea typeface="Symbol"/>
              </a:rPr>
              <a:t></a:t>
            </a:r>
          </a:p>
          <a:p>
            <a:pPr marL="0" indent="608894">
              <a:lnSpc>
                <a:spcPts val="2104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Symbol"/>
                <a:ea typeface="Symbol"/>
              </a:rPr>
              <a:t>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5432289" y="4830097"/>
            <a:ext cx="334862" cy="915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7172">
              <a:lnSpc>
                <a:spcPct val="100000"/>
              </a:lnSpc>
            </a:pPr>
            <a:r>
              <a:rPr lang="en-US" altLang="zh-CN" sz="2200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L</a:t>
            </a:r>
          </a:p>
          <a:p>
            <a:pPr marL="0" indent="210737">
              <a:lnSpc>
                <a:spcPct val="86666"/>
              </a:lnSpc>
            </a:pPr>
            <a:r>
              <a:rPr lang="en-US" altLang="zh-CN" sz="1250" i="1" spc="5" dirty="0">
                <a:solidFill>
                  <a:srgbClr val="000000"/>
                </a:solidFill>
                <a:latin typeface="Times New Roman"/>
                <a:ea typeface="Times New Roman"/>
              </a:rPr>
              <a:t>k</a:t>
            </a:r>
          </a:p>
          <a:p>
            <a:pPr marL="0">
              <a:lnSpc>
                <a:spcPct val="67083"/>
              </a:lnSpc>
            </a:pPr>
            <a:r>
              <a:rPr lang="en-US" altLang="zh-CN" sz="2200" i="1" spc="-10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</a:p>
          <a:p>
            <a:pPr marL="0" indent="82973">
              <a:lnSpc>
                <a:spcPct val="100000"/>
              </a:lnSpc>
            </a:pPr>
            <a:r>
              <a:rPr lang="en-US" altLang="zh-CN" sz="1250" spc="-25" dirty="0">
                <a:solidFill>
                  <a:srgbClr val="000000"/>
                </a:solidFill>
                <a:latin typeface="Times New Roman"/>
                <a:ea typeface="Times New Roman"/>
              </a:rPr>
              <a:t>min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5851645" y="4904755"/>
            <a:ext cx="120506" cy="802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ts val="2104"/>
              </a:lnSpc>
            </a:pPr>
            <a:r>
              <a:rPr lang="en-US" altLang="zh-CN" sz="2200" spc="-40" dirty="0">
                <a:solidFill>
                  <a:srgbClr val="000000"/>
                </a:solidFill>
                <a:latin typeface="Symbol"/>
                <a:ea typeface="Symbol"/>
              </a:rPr>
              <a:t></a:t>
            </a:r>
          </a:p>
          <a:p>
            <a:pPr marL="0">
              <a:lnSpc>
                <a:spcPts val="2104"/>
              </a:lnSpc>
            </a:pPr>
            <a:r>
              <a:rPr lang="en-US" altLang="zh-CN" sz="2200" spc="-440" dirty="0">
                <a:solidFill>
                  <a:srgbClr val="000000"/>
                </a:solidFill>
                <a:latin typeface="Symbol"/>
                <a:ea typeface="Symbol"/>
              </a:rPr>
              <a:t></a:t>
            </a:r>
          </a:p>
          <a:p>
            <a:pPr marL="0">
              <a:lnSpc>
                <a:spcPts val="2104"/>
              </a:lnSpc>
            </a:pPr>
            <a:r>
              <a:rPr lang="en-US" altLang="zh-CN" sz="2200" spc="-40" dirty="0">
                <a:solidFill>
                  <a:srgbClr val="000000"/>
                </a:solidFill>
                <a:latin typeface="Symbol"/>
                <a:ea typeface="Symbol"/>
              </a:rPr>
              <a:t>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977267" y="4848637"/>
            <a:ext cx="208854" cy="1905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50" spc="5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867535" y="6028984"/>
            <a:ext cx="340980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formülünden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yararlanılır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Ekran Gösterisi (4:3)</PresentationFormat>
  <Paragraphs>177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宋体</vt:lpstr>
      <vt:lpstr>Arial</vt:lpstr>
      <vt:lpstr>Calibri</vt:lpstr>
      <vt:lpstr>Cambria</vt:lpstr>
      <vt:lpstr>Symbol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Eylem</dc:creator>
  <cp:lastModifiedBy>Eylem</cp:lastModifiedBy>
  <cp:revision>3</cp:revision>
  <dcterms:created xsi:type="dcterms:W3CDTF">2011-01-21T15:00:27Z</dcterms:created>
  <dcterms:modified xsi:type="dcterms:W3CDTF">2020-01-07T11:59:32Z</dcterms:modified>
</cp:coreProperties>
</file>