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76" r:id="rId2"/>
    <p:sldId id="277" r:id="rId3"/>
    <p:sldId id="315" r:id="rId4"/>
    <p:sldId id="313" r:id="rId5"/>
    <p:sldId id="275" r:id="rId6"/>
    <p:sldId id="284" r:id="rId7"/>
    <p:sldId id="316" r:id="rId8"/>
    <p:sldId id="317" r:id="rId9"/>
    <p:sldId id="318" r:id="rId10"/>
    <p:sldId id="319" r:id="rId11"/>
    <p:sldId id="272"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62D0B7-29FE-48F7-A4E7-5BD471A477AA}" type="datetimeFigureOut">
              <a:rPr lang="tr-TR" smtClean="0"/>
              <a:t>24.01.2018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7BA066-B7A4-4FED-9E9A-AF36E6CA9A24}" type="slidenum">
              <a:rPr lang="tr-TR" smtClean="0"/>
              <a:t>‹#›</a:t>
            </a:fld>
            <a:endParaRPr lang="tr-TR"/>
          </a:p>
        </p:txBody>
      </p:sp>
    </p:spTree>
    <p:extLst>
      <p:ext uri="{BB962C8B-B14F-4D97-AF65-F5344CB8AC3E}">
        <p14:creationId xmlns:p14="http://schemas.microsoft.com/office/powerpoint/2010/main" val="16508300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780A9D1D-1328-415C-B25F-35D9EEEE0157}" type="slidenum">
              <a:rPr lang="tr-TR" smtClean="0"/>
              <a:pPr/>
              <a:t>6</a:t>
            </a:fld>
            <a:endParaRPr lang="tr-TR"/>
          </a:p>
        </p:txBody>
      </p:sp>
      <p:sp>
        <p:nvSpPr>
          <p:cNvPr id="5" name="4 Altbilgi Yer Tutucusu"/>
          <p:cNvSpPr>
            <a:spLocks noGrp="1"/>
          </p:cNvSpPr>
          <p:nvPr>
            <p:ph type="ftr" sz="quarter" idx="11"/>
          </p:nvPr>
        </p:nvSpPr>
        <p:spPr/>
        <p:txBody>
          <a:bodyPr/>
          <a:lstStyle/>
          <a:p>
            <a:r>
              <a:rPr lang="tr-TR" smtClean="0"/>
              <a:t>KAYNAK:IEA</a:t>
            </a:r>
            <a:endParaRPr lang="tr-TR"/>
          </a:p>
        </p:txBody>
      </p:sp>
    </p:spTree>
    <p:extLst>
      <p:ext uri="{BB962C8B-B14F-4D97-AF65-F5344CB8AC3E}">
        <p14:creationId xmlns:p14="http://schemas.microsoft.com/office/powerpoint/2010/main" val="2118149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9BF5804-96EF-483B-A538-BA66005AA075}"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39B7CC-B89D-45A3-B896-56A9CCCCB305}" type="slidenum">
              <a:rPr lang="tr-TR" smtClean="0"/>
              <a:t>‹#›</a:t>
            </a:fld>
            <a:endParaRPr lang="tr-TR"/>
          </a:p>
        </p:txBody>
      </p:sp>
    </p:spTree>
    <p:extLst>
      <p:ext uri="{BB962C8B-B14F-4D97-AF65-F5344CB8AC3E}">
        <p14:creationId xmlns:p14="http://schemas.microsoft.com/office/powerpoint/2010/main" val="2277583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9BF5804-96EF-483B-A538-BA66005AA075}"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39B7CC-B89D-45A3-B896-56A9CCCCB305}" type="slidenum">
              <a:rPr lang="tr-TR" smtClean="0"/>
              <a:t>‹#›</a:t>
            </a:fld>
            <a:endParaRPr lang="tr-TR"/>
          </a:p>
        </p:txBody>
      </p:sp>
    </p:spTree>
    <p:extLst>
      <p:ext uri="{BB962C8B-B14F-4D97-AF65-F5344CB8AC3E}">
        <p14:creationId xmlns:p14="http://schemas.microsoft.com/office/powerpoint/2010/main" val="2961985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9BF5804-96EF-483B-A538-BA66005AA075}"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39B7CC-B89D-45A3-B896-56A9CCCCB305}" type="slidenum">
              <a:rPr lang="tr-TR" smtClean="0"/>
              <a:t>‹#›</a:t>
            </a:fld>
            <a:endParaRPr lang="tr-TR"/>
          </a:p>
        </p:txBody>
      </p:sp>
    </p:spTree>
    <p:extLst>
      <p:ext uri="{BB962C8B-B14F-4D97-AF65-F5344CB8AC3E}">
        <p14:creationId xmlns:p14="http://schemas.microsoft.com/office/powerpoint/2010/main" val="3333448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9BF5804-96EF-483B-A538-BA66005AA075}"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39B7CC-B89D-45A3-B896-56A9CCCCB305}" type="slidenum">
              <a:rPr lang="tr-TR" smtClean="0"/>
              <a:t>‹#›</a:t>
            </a:fld>
            <a:endParaRPr lang="tr-TR"/>
          </a:p>
        </p:txBody>
      </p:sp>
    </p:spTree>
    <p:extLst>
      <p:ext uri="{BB962C8B-B14F-4D97-AF65-F5344CB8AC3E}">
        <p14:creationId xmlns:p14="http://schemas.microsoft.com/office/powerpoint/2010/main" val="902505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9BF5804-96EF-483B-A538-BA66005AA075}"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39B7CC-B89D-45A3-B896-56A9CCCCB305}" type="slidenum">
              <a:rPr lang="tr-TR" smtClean="0"/>
              <a:t>‹#›</a:t>
            </a:fld>
            <a:endParaRPr lang="tr-TR"/>
          </a:p>
        </p:txBody>
      </p:sp>
    </p:spTree>
    <p:extLst>
      <p:ext uri="{BB962C8B-B14F-4D97-AF65-F5344CB8AC3E}">
        <p14:creationId xmlns:p14="http://schemas.microsoft.com/office/powerpoint/2010/main" val="1085547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9BF5804-96EF-483B-A538-BA66005AA075}"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39B7CC-B89D-45A3-B896-56A9CCCCB305}" type="slidenum">
              <a:rPr lang="tr-TR" smtClean="0"/>
              <a:t>‹#›</a:t>
            </a:fld>
            <a:endParaRPr lang="tr-TR"/>
          </a:p>
        </p:txBody>
      </p:sp>
    </p:spTree>
    <p:extLst>
      <p:ext uri="{BB962C8B-B14F-4D97-AF65-F5344CB8AC3E}">
        <p14:creationId xmlns:p14="http://schemas.microsoft.com/office/powerpoint/2010/main" val="259568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9BF5804-96EF-483B-A538-BA66005AA075}" type="datetimeFigureOut">
              <a:rPr lang="tr-TR" smtClean="0"/>
              <a:t>24.01.2018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C39B7CC-B89D-45A3-B896-56A9CCCCB305}" type="slidenum">
              <a:rPr lang="tr-TR" smtClean="0"/>
              <a:t>‹#›</a:t>
            </a:fld>
            <a:endParaRPr lang="tr-TR"/>
          </a:p>
        </p:txBody>
      </p:sp>
    </p:spTree>
    <p:extLst>
      <p:ext uri="{BB962C8B-B14F-4D97-AF65-F5344CB8AC3E}">
        <p14:creationId xmlns:p14="http://schemas.microsoft.com/office/powerpoint/2010/main" val="2076269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9BF5804-96EF-483B-A538-BA66005AA075}" type="datetimeFigureOut">
              <a:rPr lang="tr-TR" smtClean="0"/>
              <a:t>24.01.2018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C39B7CC-B89D-45A3-B896-56A9CCCCB305}" type="slidenum">
              <a:rPr lang="tr-TR" smtClean="0"/>
              <a:t>‹#›</a:t>
            </a:fld>
            <a:endParaRPr lang="tr-TR"/>
          </a:p>
        </p:txBody>
      </p:sp>
    </p:spTree>
    <p:extLst>
      <p:ext uri="{BB962C8B-B14F-4D97-AF65-F5344CB8AC3E}">
        <p14:creationId xmlns:p14="http://schemas.microsoft.com/office/powerpoint/2010/main" val="4183370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9BF5804-96EF-483B-A538-BA66005AA075}" type="datetimeFigureOut">
              <a:rPr lang="tr-TR" smtClean="0"/>
              <a:t>24.01.2018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C39B7CC-B89D-45A3-B896-56A9CCCCB305}" type="slidenum">
              <a:rPr lang="tr-TR" smtClean="0"/>
              <a:t>‹#›</a:t>
            </a:fld>
            <a:endParaRPr lang="tr-TR"/>
          </a:p>
        </p:txBody>
      </p:sp>
    </p:spTree>
    <p:extLst>
      <p:ext uri="{BB962C8B-B14F-4D97-AF65-F5344CB8AC3E}">
        <p14:creationId xmlns:p14="http://schemas.microsoft.com/office/powerpoint/2010/main" val="3339969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9BF5804-96EF-483B-A538-BA66005AA075}"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39B7CC-B89D-45A3-B896-56A9CCCCB305}" type="slidenum">
              <a:rPr lang="tr-TR" smtClean="0"/>
              <a:t>‹#›</a:t>
            </a:fld>
            <a:endParaRPr lang="tr-TR"/>
          </a:p>
        </p:txBody>
      </p:sp>
    </p:spTree>
    <p:extLst>
      <p:ext uri="{BB962C8B-B14F-4D97-AF65-F5344CB8AC3E}">
        <p14:creationId xmlns:p14="http://schemas.microsoft.com/office/powerpoint/2010/main" val="2870401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9BF5804-96EF-483B-A538-BA66005AA075}"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39B7CC-B89D-45A3-B896-56A9CCCCB305}" type="slidenum">
              <a:rPr lang="tr-TR" smtClean="0"/>
              <a:t>‹#›</a:t>
            </a:fld>
            <a:endParaRPr lang="tr-TR"/>
          </a:p>
        </p:txBody>
      </p:sp>
    </p:spTree>
    <p:extLst>
      <p:ext uri="{BB962C8B-B14F-4D97-AF65-F5344CB8AC3E}">
        <p14:creationId xmlns:p14="http://schemas.microsoft.com/office/powerpoint/2010/main" val="1703707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BF5804-96EF-483B-A538-BA66005AA075}" type="datetimeFigureOut">
              <a:rPr lang="tr-TR" smtClean="0"/>
              <a:t>24.01.2018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39B7CC-B89D-45A3-B896-56A9CCCCB305}" type="slidenum">
              <a:rPr lang="tr-TR" smtClean="0"/>
              <a:t>‹#›</a:t>
            </a:fld>
            <a:endParaRPr lang="tr-TR"/>
          </a:p>
        </p:txBody>
      </p:sp>
    </p:spTree>
    <p:extLst>
      <p:ext uri="{BB962C8B-B14F-4D97-AF65-F5344CB8AC3E}">
        <p14:creationId xmlns:p14="http://schemas.microsoft.com/office/powerpoint/2010/main" val="32804978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www.tpao.gov.tr/tpfiles/userfiles/files/2012-sektor-rapor-mayis-tr.pdf"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İçerik Yer Tutucusu"/>
          <p:cNvSpPr>
            <a:spLocks noGrp="1"/>
          </p:cNvSpPr>
          <p:nvPr>
            <p:ph idx="1"/>
          </p:nvPr>
        </p:nvSpPr>
        <p:spPr>
          <a:xfrm>
            <a:off x="772885" y="584653"/>
            <a:ext cx="10515600" cy="5463449"/>
          </a:xfrm>
        </p:spPr>
        <p:txBody>
          <a:bodyPr>
            <a:noAutofit/>
          </a:bodyPr>
          <a:lstStyle/>
          <a:p>
            <a:pPr marL="0" indent="0">
              <a:buNone/>
            </a:pPr>
            <a:r>
              <a:rPr lang="tr-TR" sz="2400" dirty="0" smtClean="0">
                <a:latin typeface="Cambria" panose="02040503050406030204" pitchFamily="18" charset="0"/>
              </a:rPr>
              <a:t>DOĞAL GAZ:</a:t>
            </a:r>
          </a:p>
          <a:p>
            <a:pPr marL="0" indent="0" algn="just">
              <a:buNone/>
            </a:pPr>
            <a:r>
              <a:rPr lang="tr-TR" sz="2400" dirty="0" smtClean="0">
                <a:latin typeface="Cambria" panose="02040503050406030204" pitchFamily="18" charset="0"/>
              </a:rPr>
              <a:t>Doğal </a:t>
            </a:r>
            <a:r>
              <a:rPr lang="tr-TR" sz="2400" dirty="0">
                <a:latin typeface="Cambria" panose="02040503050406030204" pitchFamily="18" charset="0"/>
              </a:rPr>
              <a:t>gaz gözenekli ve geçirgen kayaların, derin yeraltı rezervuarlarında bulunan basit hidrokarbon bileşiklerinin yanıcı gaz karışımıdır</a:t>
            </a:r>
            <a:r>
              <a:rPr lang="tr-TR" sz="2400" dirty="0" smtClean="0">
                <a:latin typeface="Cambria" panose="02040503050406030204" pitchFamily="18" charset="0"/>
              </a:rPr>
              <a:t>. Doğal </a:t>
            </a:r>
            <a:r>
              <a:rPr lang="tr-TR" sz="2400" dirty="0">
                <a:latin typeface="Cambria" panose="02040503050406030204" pitchFamily="18" charset="0"/>
              </a:rPr>
              <a:t>gazın yapısını hidrokarbon gazlarının karışımı oluşturur. Bu gazlardan sadece metan, doğal gazın %</a:t>
            </a:r>
            <a:r>
              <a:rPr lang="tr-TR" sz="2400" dirty="0" smtClean="0">
                <a:latin typeface="Cambria" panose="02040503050406030204" pitchFamily="18" charset="0"/>
              </a:rPr>
              <a:t>80-95’ını </a:t>
            </a:r>
            <a:r>
              <a:rPr lang="tr-TR" sz="2400" dirty="0">
                <a:latin typeface="Cambria" panose="02040503050406030204" pitchFamily="18" charset="0"/>
              </a:rPr>
              <a:t>meydana getirir. Geri kalanını ise </a:t>
            </a:r>
            <a:r>
              <a:rPr lang="tr-TR" sz="2400" dirty="0" err="1">
                <a:latin typeface="Cambria" panose="02040503050406030204" pitchFamily="18" charset="0"/>
              </a:rPr>
              <a:t>etan</a:t>
            </a:r>
            <a:r>
              <a:rPr lang="tr-TR" sz="2400" dirty="0">
                <a:latin typeface="Cambria" panose="02040503050406030204" pitchFamily="18" charset="0"/>
              </a:rPr>
              <a:t>, </a:t>
            </a:r>
            <a:r>
              <a:rPr lang="tr-TR" sz="2400" dirty="0" err="1">
                <a:latin typeface="Cambria" panose="02040503050406030204" pitchFamily="18" charset="0"/>
              </a:rPr>
              <a:t>propan</a:t>
            </a:r>
            <a:r>
              <a:rPr lang="tr-TR" sz="2400" dirty="0">
                <a:latin typeface="Cambria" panose="02040503050406030204" pitchFamily="18" charset="0"/>
              </a:rPr>
              <a:t> ve bütan gibi gazlar oluşturur. Bazı durumlarda hidrokarbon olmayan helyum, nitrojen, karbondioksit ve hidrojen sülfat gibi gazlar da doğal gazla birlikte </a:t>
            </a:r>
            <a:r>
              <a:rPr lang="tr-TR" sz="2400" dirty="0" smtClean="0">
                <a:latin typeface="Cambria" panose="02040503050406030204" pitchFamily="18" charset="0"/>
              </a:rPr>
              <a:t>bulunabilir. Doğalgaz kömür ve petrole göre hava kirliliği açısından daha temiz bir enerji kaynağı olarak kabul edilir. Bu yüzden diğer iki fosil kaynak olan kömür ve petrole göre enerji piyasasına geç girmesine rağmen üretim artışı çok hızlı. Doğal </a:t>
            </a:r>
            <a:r>
              <a:rPr lang="tr-TR" sz="2400" dirty="0">
                <a:latin typeface="Cambria" panose="02040503050406030204" pitchFamily="18" charset="0"/>
              </a:rPr>
              <a:t>gaz önceleri petrol üretimi sırasında ortaya çıkan gereksiz bir yan ürün olarak kabul edilmiş ve bir atık olarak </a:t>
            </a:r>
            <a:r>
              <a:rPr lang="tr-TR" sz="2400" dirty="0" smtClean="0">
                <a:latin typeface="Cambria" panose="02040503050406030204" pitchFamily="18" charset="0"/>
              </a:rPr>
              <a:t>görülmüştür. </a:t>
            </a:r>
            <a:r>
              <a:rPr lang="tr-TR" sz="2400" dirty="0">
                <a:latin typeface="Cambria" panose="02040503050406030204" pitchFamily="18" charset="0"/>
              </a:rPr>
              <a:t>G</a:t>
            </a:r>
            <a:r>
              <a:rPr lang="tr-TR" sz="2400" dirty="0" smtClean="0">
                <a:latin typeface="Cambria" panose="02040503050406030204" pitchFamily="18" charset="0"/>
              </a:rPr>
              <a:t>ünümüzde </a:t>
            </a:r>
            <a:r>
              <a:rPr lang="tr-TR" sz="2400" dirty="0">
                <a:latin typeface="Cambria" panose="02040503050406030204" pitchFamily="18" charset="0"/>
              </a:rPr>
              <a:t>kıymetli ve stratejik bir enerji kaynağı olarak önemli miktarlarda evlerde ve endüstride </a:t>
            </a:r>
            <a:r>
              <a:rPr lang="tr-TR" sz="2400" dirty="0" smtClean="0">
                <a:latin typeface="Cambria" panose="02040503050406030204" pitchFamily="18" charset="0"/>
              </a:rPr>
              <a:t>kullanılmaktadır. </a:t>
            </a:r>
            <a:endParaRPr lang="tr-TR" sz="2400" dirty="0">
              <a:latin typeface="Cambria" panose="02040503050406030204" pitchFamily="18" charset="0"/>
            </a:endParaRPr>
          </a:p>
        </p:txBody>
      </p:sp>
    </p:spTree>
    <p:extLst>
      <p:ext uri="{BB962C8B-B14F-4D97-AF65-F5344CB8AC3E}">
        <p14:creationId xmlns:p14="http://schemas.microsoft.com/office/powerpoint/2010/main" val="5607438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41683" y="641684"/>
            <a:ext cx="10844464" cy="5078313"/>
          </a:xfrm>
          <a:prstGeom prst="rect">
            <a:avLst/>
          </a:prstGeom>
        </p:spPr>
        <p:txBody>
          <a:bodyPr wrap="square">
            <a:spAutoFit/>
          </a:bodyPr>
          <a:lstStyle/>
          <a:p>
            <a:pPr algn="just"/>
            <a:r>
              <a:rPr lang="tr-TR" sz="2400" dirty="0">
                <a:solidFill>
                  <a:srgbClr val="222222"/>
                </a:solidFill>
                <a:latin typeface="Cambria" panose="02040503050406030204" pitchFamily="18" charset="0"/>
                <a:ea typeface="Calibri" panose="020F0502020204030204" pitchFamily="34" charset="0"/>
                <a:cs typeface="Times New Roman" panose="02020603050405020304" pitchFamily="18" charset="0"/>
              </a:rPr>
              <a:t>Bu kayaların belirli oranda organik madde üretmesi ve yeterli olgunluğa erişmiş olması gerekir. Petrol ve doğalgaz oluştuğu ana kayayı terk ederek, farklı kayalar içerisine yerleşir. Ancak göç sırasında oluşan petrol ve doğalgazın bir bölümü ana kayada kalır. Sözü edilen kaya gazı oluştuğu ana kayayı terk etmeyen ve oluştuğu kayanın gözeneklerinde kalan petrolden elde edilen </a:t>
            </a:r>
            <a:r>
              <a:rPr lang="tr-TR" sz="2400" dirty="0" smtClean="0">
                <a:solidFill>
                  <a:srgbClr val="222222"/>
                </a:solidFill>
                <a:latin typeface="Cambria" panose="02040503050406030204" pitchFamily="18" charset="0"/>
                <a:ea typeface="Calibri" panose="020F0502020204030204" pitchFamily="34" charset="0"/>
                <a:cs typeface="Times New Roman" panose="02020603050405020304" pitchFamily="18" charset="0"/>
              </a:rPr>
              <a:t>gazdır. </a:t>
            </a:r>
            <a:r>
              <a:rPr lang="tr-TR" sz="2400" dirty="0">
                <a:latin typeface="Cambria" panose="02040503050406030204" pitchFamily="18" charset="0"/>
              </a:rPr>
              <a:t>20. Yüzyılın ortalarında bu yana bilinen kaya gazının alternatif bir enerji kaynağı olarak gündeme gelmesinin ana nedeni, konvansiyonel doğal gazın stratejik öneminden dolayı Dünya’da yaşattığı krizler yanında günümüzde kaya gazı </a:t>
            </a:r>
            <a:r>
              <a:rPr lang="tr-TR" sz="2400" dirty="0" smtClean="0">
                <a:latin typeface="Cambria" panose="02040503050406030204" pitchFamily="18" charset="0"/>
              </a:rPr>
              <a:t>üretiminin  </a:t>
            </a:r>
            <a:r>
              <a:rPr lang="tr-TR" sz="2400" dirty="0">
                <a:latin typeface="Cambria" panose="02040503050406030204" pitchFamily="18" charset="0"/>
              </a:rPr>
              <a:t>geçmişe göre daha ekonomik düzeyde yapılabilir olmasıdır. </a:t>
            </a:r>
            <a:r>
              <a:rPr lang="tr-TR" sz="2400" dirty="0" smtClean="0">
                <a:latin typeface="Cambria" panose="02040503050406030204" pitchFamily="18" charset="0"/>
              </a:rPr>
              <a:t>2000 </a:t>
            </a:r>
            <a:r>
              <a:rPr lang="tr-TR" sz="2400" dirty="0">
                <a:latin typeface="Cambria" panose="02040503050406030204" pitchFamily="18" charset="0"/>
              </a:rPr>
              <a:t>yıllardan önce kaya gazının ekonomik olarak ticari ölçekteki üretimi yaygın değildi. Bu alanda geliştirilen yatay sondaj ve hidrolik çatlatma teknolojileri kaya gazı üretimini ekonomik olarak mümkün kılmaktadır</a:t>
            </a:r>
            <a:r>
              <a:rPr lang="tr-TR" sz="2400" dirty="0" smtClean="0">
                <a:latin typeface="Cambria" panose="02040503050406030204" pitchFamily="18" charset="0"/>
              </a:rPr>
              <a:t>.</a:t>
            </a:r>
            <a:endParaRPr lang="tr-TR" sz="2400" b="1" dirty="0">
              <a:latin typeface="Cambria" panose="02040503050406030204" pitchFamily="18" charset="0"/>
            </a:endParaRPr>
          </a:p>
          <a:p>
            <a:pPr algn="just"/>
            <a:endParaRPr lang="tr-TR" dirty="0" smtClean="0">
              <a:solidFill>
                <a:srgbClr val="222222"/>
              </a:solidFill>
              <a:latin typeface="Cambria" panose="02040503050406030204" pitchFamily="18" charset="0"/>
              <a:ea typeface="Calibri" panose="020F0502020204030204" pitchFamily="34" charset="0"/>
              <a:cs typeface="Times New Roman" panose="02020603050405020304" pitchFamily="18" charset="0"/>
            </a:endParaRPr>
          </a:p>
          <a:p>
            <a:pPr algn="just"/>
            <a:endParaRPr lang="tr-TR" dirty="0">
              <a:latin typeface="Cambria" panose="02040503050406030204" pitchFamily="18" charset="0"/>
            </a:endParaRPr>
          </a:p>
        </p:txBody>
      </p:sp>
    </p:spTree>
    <p:extLst>
      <p:ext uri="{BB962C8B-B14F-4D97-AF65-F5344CB8AC3E}">
        <p14:creationId xmlns:p14="http://schemas.microsoft.com/office/powerpoint/2010/main" val="41083800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23332" y="551681"/>
            <a:ext cx="10372298" cy="4678204"/>
          </a:xfrm>
          <a:prstGeom prst="rect">
            <a:avLst/>
          </a:prstGeom>
        </p:spPr>
        <p:txBody>
          <a:bodyPr wrap="square">
            <a:spAutoFit/>
          </a:bodyPr>
          <a:lstStyle/>
          <a:p>
            <a:endParaRPr lang="tr-TR" dirty="0" smtClean="0"/>
          </a:p>
          <a:p>
            <a:r>
              <a:rPr lang="tr-TR" sz="2000" dirty="0" smtClean="0">
                <a:latin typeface="Cambria" panose="02040503050406030204" pitchFamily="18" charset="0"/>
              </a:rPr>
              <a:t>KAYNAKÇA:</a:t>
            </a:r>
          </a:p>
          <a:p>
            <a:r>
              <a:rPr lang="tr-TR" sz="2000" dirty="0" smtClean="0">
                <a:latin typeface="Cambria" panose="02040503050406030204" pitchFamily="18" charset="0"/>
              </a:rPr>
              <a:t>Doğanay</a:t>
            </a:r>
            <a:r>
              <a:rPr lang="tr-TR" sz="2000" dirty="0">
                <a:latin typeface="Cambria" panose="02040503050406030204" pitchFamily="18" charset="0"/>
              </a:rPr>
              <a:t>, H. 1998. Ekonomik Coğrafya II, Enerji Kaynakları, Şafak Yayınevi, Erzurum. Doğanay, H. 2011. Türkiye Ekonomik Coğrafyası, </a:t>
            </a:r>
            <a:r>
              <a:rPr lang="tr-TR" sz="2000" dirty="0" err="1">
                <a:latin typeface="Cambria" panose="02040503050406030204" pitchFamily="18" charset="0"/>
              </a:rPr>
              <a:t>Pegem</a:t>
            </a:r>
            <a:r>
              <a:rPr lang="tr-TR" sz="2000" dirty="0">
                <a:latin typeface="Cambria" panose="02040503050406030204" pitchFamily="18" charset="0"/>
              </a:rPr>
              <a:t> Akademi, Ankara. </a:t>
            </a:r>
            <a:endParaRPr lang="tr-TR" sz="2000" dirty="0" smtClean="0">
              <a:latin typeface="Cambria" panose="02040503050406030204" pitchFamily="18" charset="0"/>
            </a:endParaRPr>
          </a:p>
          <a:p>
            <a:r>
              <a:rPr lang="tr-TR" sz="2000" dirty="0">
                <a:latin typeface="Cambria" panose="02040503050406030204" pitchFamily="18" charset="0"/>
              </a:rPr>
              <a:t>Karabulut, Y. 2000. Türkiye Enerji Kaynakları, Ankara Üniversitesi Basımevi, Ankara.</a:t>
            </a:r>
          </a:p>
          <a:p>
            <a:r>
              <a:rPr lang="tr-TR" sz="2000" dirty="0" smtClean="0">
                <a:latin typeface="Cambria" panose="02040503050406030204" pitchFamily="18" charset="0"/>
              </a:rPr>
              <a:t>Yılmaz</a:t>
            </a:r>
            <a:r>
              <a:rPr lang="tr-TR" sz="2000" dirty="0">
                <a:latin typeface="Cambria" panose="02040503050406030204" pitchFamily="18" charset="0"/>
              </a:rPr>
              <a:t>, M. 2012. Türkiye’nin Enerji Potansiyeli ve Yenilenebilir Enerji Kaynaklarının Elektrik Enerjisi Üretimi Açısından Önemi, Ankara Üniversitesi Çevrebilimleri Dergisi, Cilt:4, sayı:2, 33-54. </a:t>
            </a:r>
            <a:endParaRPr lang="tr-TR" sz="2000" dirty="0" smtClean="0">
              <a:latin typeface="Cambria" panose="02040503050406030204" pitchFamily="18" charset="0"/>
            </a:endParaRPr>
          </a:p>
          <a:p>
            <a:r>
              <a:rPr lang="tr-TR" sz="2000" dirty="0" smtClean="0">
                <a:latin typeface="Cambria" panose="02040503050406030204" pitchFamily="18" charset="0"/>
              </a:rPr>
              <a:t> </a:t>
            </a:r>
            <a:r>
              <a:rPr lang="tr-TR" sz="2000" dirty="0">
                <a:latin typeface="Cambria" panose="02040503050406030204" pitchFamily="18" charset="0"/>
              </a:rPr>
              <a:t>BOTAŞ, </a:t>
            </a:r>
            <a:r>
              <a:rPr lang="tr-TR" sz="2000" dirty="0" smtClean="0">
                <a:latin typeface="Cambria" panose="02040503050406030204" pitchFamily="18" charset="0"/>
              </a:rPr>
              <a:t>2015. </a:t>
            </a:r>
            <a:r>
              <a:rPr lang="tr-TR" sz="2000" dirty="0">
                <a:latin typeface="Cambria" panose="02040503050406030204" pitchFamily="18" charset="0"/>
              </a:rPr>
              <a:t>Sektör Raporu, </a:t>
            </a:r>
            <a:r>
              <a:rPr lang="tr-TR" sz="2000" dirty="0" smtClean="0">
                <a:latin typeface="Cambria" panose="02040503050406030204" pitchFamily="18" charset="0"/>
              </a:rPr>
              <a:t>2015. </a:t>
            </a:r>
            <a:r>
              <a:rPr lang="tr-TR" sz="2000" dirty="0">
                <a:latin typeface="Cambria" panose="02040503050406030204" pitchFamily="18" charset="0"/>
              </a:rPr>
              <a:t>http://www.enerji.gov.tr/ File/?</a:t>
            </a:r>
            <a:r>
              <a:rPr lang="tr-TR" sz="2000" dirty="0" err="1">
                <a:latin typeface="Cambria" panose="02040503050406030204" pitchFamily="18" charset="0"/>
              </a:rPr>
              <a:t>path</a:t>
            </a:r>
            <a:r>
              <a:rPr lang="tr-TR" sz="2000" dirty="0">
                <a:latin typeface="Cambria" panose="02040503050406030204" pitchFamily="18" charset="0"/>
              </a:rPr>
              <a:t>=ROOT%2F1%2FDocuments %2FSekt%C3%B6r+Raporu%2F2014+Y%C4%B1l %C4%B1+Sekt%C3%B6r+Raporu.pdf </a:t>
            </a:r>
            <a:endParaRPr lang="tr-TR" sz="2000" dirty="0" smtClean="0">
              <a:latin typeface="Cambria" panose="02040503050406030204" pitchFamily="18" charset="0"/>
            </a:endParaRPr>
          </a:p>
          <a:p>
            <a:r>
              <a:rPr lang="tr-TR" sz="2000" dirty="0" smtClean="0">
                <a:latin typeface="Cambria" panose="02040503050406030204" pitchFamily="18" charset="0"/>
              </a:rPr>
              <a:t>TPAO 2016.  </a:t>
            </a:r>
            <a:r>
              <a:rPr lang="tr-TR" sz="2000" dirty="0">
                <a:latin typeface="Cambria" panose="02040503050406030204" pitchFamily="18" charset="0"/>
              </a:rPr>
              <a:t>Ham petrol ve Doğal Gaz Sektör Raporu -</a:t>
            </a:r>
            <a:r>
              <a:rPr lang="tr-TR" sz="2000" dirty="0" smtClean="0">
                <a:latin typeface="Cambria" panose="02040503050406030204" pitchFamily="18" charset="0"/>
              </a:rPr>
              <a:t>2016, </a:t>
            </a:r>
            <a:r>
              <a:rPr lang="tr-TR" sz="2000" dirty="0">
                <a:latin typeface="Cambria" panose="02040503050406030204" pitchFamily="18" charset="0"/>
                <a:hlinkClick r:id="rId2"/>
              </a:rPr>
              <a:t>http://</a:t>
            </a:r>
            <a:r>
              <a:rPr lang="tr-TR" sz="2000" dirty="0" smtClean="0">
                <a:latin typeface="Cambria" panose="02040503050406030204" pitchFamily="18" charset="0"/>
                <a:hlinkClick r:id="rId2"/>
              </a:rPr>
              <a:t>www.tpao.gov.tr/</a:t>
            </a:r>
            <a:r>
              <a:rPr lang="tr-TR" sz="2000" dirty="0" err="1" smtClean="0">
                <a:latin typeface="Cambria" panose="02040503050406030204" pitchFamily="18" charset="0"/>
                <a:hlinkClick r:id="rId2"/>
              </a:rPr>
              <a:t>tpfiles</a:t>
            </a:r>
            <a:r>
              <a:rPr lang="tr-TR" sz="2000" dirty="0" smtClean="0">
                <a:latin typeface="Cambria" panose="02040503050406030204" pitchFamily="18" charset="0"/>
                <a:hlinkClick r:id="rId2"/>
              </a:rPr>
              <a:t>/</a:t>
            </a:r>
            <a:r>
              <a:rPr lang="tr-TR" sz="2000" dirty="0" err="1" smtClean="0">
                <a:latin typeface="Cambria" panose="02040503050406030204" pitchFamily="18" charset="0"/>
                <a:hlinkClick r:id="rId2"/>
              </a:rPr>
              <a:t>userfiles</a:t>
            </a:r>
            <a:r>
              <a:rPr lang="tr-TR" sz="2000" dirty="0" smtClean="0">
                <a:latin typeface="Cambria" panose="02040503050406030204" pitchFamily="18" charset="0"/>
                <a:hlinkClick r:id="rId2"/>
              </a:rPr>
              <a:t>/</a:t>
            </a:r>
            <a:r>
              <a:rPr lang="tr-TR" sz="2000" dirty="0" err="1" smtClean="0">
                <a:latin typeface="Cambria" panose="02040503050406030204" pitchFamily="18" charset="0"/>
                <a:hlinkClick r:id="rId2"/>
              </a:rPr>
              <a:t>files</a:t>
            </a:r>
            <a:r>
              <a:rPr lang="tr-TR" sz="2000" smtClean="0">
                <a:latin typeface="Cambria" panose="02040503050406030204" pitchFamily="18" charset="0"/>
                <a:hlinkClick r:id="rId2"/>
              </a:rPr>
              <a:t>/2012-sektor-rapor-mayis-tr.pdf</a:t>
            </a:r>
            <a:r>
              <a:rPr lang="tr-TR" sz="2000" smtClean="0">
                <a:latin typeface="Cambria" panose="02040503050406030204" pitchFamily="18" charset="0"/>
              </a:rPr>
              <a:t>)</a:t>
            </a:r>
          </a:p>
          <a:p>
            <a:r>
              <a:rPr lang="en-US" sz="2000" smtClean="0">
                <a:latin typeface="Cambria" panose="02040503050406030204" pitchFamily="18" charset="0"/>
              </a:rPr>
              <a:t> </a:t>
            </a:r>
            <a:r>
              <a:rPr lang="en-US" sz="2000" dirty="0">
                <a:latin typeface="Cambria" panose="02040503050406030204" pitchFamily="18" charset="0"/>
              </a:rPr>
              <a:t>IEA. 201</a:t>
            </a:r>
            <a:r>
              <a:rPr lang="tr-TR" sz="2000" dirty="0">
                <a:latin typeface="Cambria" panose="02040503050406030204" pitchFamily="18" charset="0"/>
              </a:rPr>
              <a:t>6</a:t>
            </a:r>
            <a:r>
              <a:rPr lang="en-US" sz="2000" dirty="0">
                <a:latin typeface="Cambria" panose="02040503050406030204" pitchFamily="18" charset="0"/>
              </a:rPr>
              <a:t>. World Energy Outlook 201</a:t>
            </a:r>
            <a:r>
              <a:rPr lang="tr-TR" sz="2000" dirty="0">
                <a:latin typeface="Cambria" panose="02040503050406030204" pitchFamily="18" charset="0"/>
              </a:rPr>
              <a:t>6</a:t>
            </a:r>
            <a:r>
              <a:rPr lang="en-US" sz="2000" dirty="0">
                <a:latin typeface="Cambria" panose="02040503050406030204" pitchFamily="18" charset="0"/>
              </a:rPr>
              <a:t>, IEA Publications, Paris. </a:t>
            </a:r>
            <a:endParaRPr lang="tr-TR" sz="2000" dirty="0">
              <a:latin typeface="Cambria" panose="02040503050406030204" pitchFamily="18" charset="0"/>
            </a:endParaRPr>
          </a:p>
          <a:p>
            <a:endParaRPr lang="tr-TR" sz="2000" dirty="0">
              <a:latin typeface="Cambria" panose="02040503050406030204" pitchFamily="18" charset="0"/>
            </a:endParaRPr>
          </a:p>
        </p:txBody>
      </p:sp>
    </p:spTree>
    <p:extLst>
      <p:ext uri="{BB962C8B-B14F-4D97-AF65-F5344CB8AC3E}">
        <p14:creationId xmlns:p14="http://schemas.microsoft.com/office/powerpoint/2010/main" val="3290913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38200" y="365126"/>
            <a:ext cx="7365274" cy="497024"/>
          </a:xfrm>
        </p:spPr>
        <p:txBody>
          <a:bodyPr>
            <a:normAutofit/>
          </a:bodyPr>
          <a:lstStyle/>
          <a:p>
            <a:r>
              <a:rPr lang="tr-TR" sz="2400" dirty="0" smtClean="0">
                <a:latin typeface="Cambria" panose="02040503050406030204" pitchFamily="18" charset="0"/>
              </a:rPr>
              <a:t>Doğalgaz Bileşenleri</a:t>
            </a:r>
            <a:endParaRPr lang="tr-TR" sz="2400" dirty="0">
              <a:latin typeface="Cambria" panose="02040503050406030204" pitchFamily="18" charset="0"/>
            </a:endParaRP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1362713087"/>
              </p:ext>
            </p:extLst>
          </p:nvPr>
        </p:nvGraphicFramePr>
        <p:xfrm>
          <a:off x="659134" y="862150"/>
          <a:ext cx="7100204" cy="3352800"/>
        </p:xfrm>
        <a:graphic>
          <a:graphicData uri="http://schemas.openxmlformats.org/drawingml/2006/table">
            <a:tbl>
              <a:tblPr firstRow="1" bandRow="1">
                <a:tableStyleId>{5C22544A-7EE6-4342-B048-85BDC9FD1C3A}</a:tableStyleId>
              </a:tblPr>
              <a:tblGrid>
                <a:gridCol w="1183367">
                  <a:extLst>
                    <a:ext uri="{9D8B030D-6E8A-4147-A177-3AD203B41FA5}">
                      <a16:colId xmlns:a16="http://schemas.microsoft.com/office/drawing/2014/main" val="20000"/>
                    </a:ext>
                  </a:extLst>
                </a:gridCol>
                <a:gridCol w="1183367">
                  <a:extLst>
                    <a:ext uri="{9D8B030D-6E8A-4147-A177-3AD203B41FA5}">
                      <a16:colId xmlns:a16="http://schemas.microsoft.com/office/drawing/2014/main" val="20001"/>
                    </a:ext>
                  </a:extLst>
                </a:gridCol>
                <a:gridCol w="1183367">
                  <a:extLst>
                    <a:ext uri="{9D8B030D-6E8A-4147-A177-3AD203B41FA5}">
                      <a16:colId xmlns:a16="http://schemas.microsoft.com/office/drawing/2014/main" val="20002"/>
                    </a:ext>
                  </a:extLst>
                </a:gridCol>
                <a:gridCol w="1242519">
                  <a:extLst>
                    <a:ext uri="{9D8B030D-6E8A-4147-A177-3AD203B41FA5}">
                      <a16:colId xmlns:a16="http://schemas.microsoft.com/office/drawing/2014/main" val="20003"/>
                    </a:ext>
                  </a:extLst>
                </a:gridCol>
                <a:gridCol w="1124217">
                  <a:extLst>
                    <a:ext uri="{9D8B030D-6E8A-4147-A177-3AD203B41FA5}">
                      <a16:colId xmlns:a16="http://schemas.microsoft.com/office/drawing/2014/main" val="20004"/>
                    </a:ext>
                  </a:extLst>
                </a:gridCol>
                <a:gridCol w="1183367">
                  <a:extLst>
                    <a:ext uri="{9D8B030D-6E8A-4147-A177-3AD203B41FA5}">
                      <a16:colId xmlns:a16="http://schemas.microsoft.com/office/drawing/2014/main" val="20005"/>
                    </a:ext>
                  </a:extLst>
                </a:gridCol>
              </a:tblGrid>
              <a:tr h="714876">
                <a:tc>
                  <a:txBody>
                    <a:bodyPr/>
                    <a:lstStyle/>
                    <a:p>
                      <a:r>
                        <a:rPr lang="tr-TR" sz="1400" dirty="0" smtClean="0"/>
                        <a:t>Hidrokarbon</a:t>
                      </a:r>
                    </a:p>
                    <a:p>
                      <a:r>
                        <a:rPr lang="tr-TR" sz="1400" dirty="0" smtClean="0"/>
                        <a:t>Gazları</a:t>
                      </a:r>
                      <a:endParaRPr lang="tr-TR" sz="1400" dirty="0"/>
                    </a:p>
                  </a:txBody>
                  <a:tcPr/>
                </a:tc>
                <a:tc>
                  <a:txBody>
                    <a:bodyPr/>
                    <a:lstStyle/>
                    <a:p>
                      <a:r>
                        <a:rPr lang="tr-TR" sz="1400" dirty="0" smtClean="0"/>
                        <a:t>Kimyasal</a:t>
                      </a:r>
                    </a:p>
                    <a:p>
                      <a:r>
                        <a:rPr lang="tr-TR" sz="1400" dirty="0" smtClean="0"/>
                        <a:t>Formülleri</a:t>
                      </a:r>
                      <a:endParaRPr lang="tr-TR" sz="1400" dirty="0"/>
                    </a:p>
                  </a:txBody>
                  <a:tcPr/>
                </a:tc>
                <a:tc>
                  <a:txBody>
                    <a:bodyPr/>
                    <a:lstStyle/>
                    <a:p>
                      <a:r>
                        <a:rPr lang="tr-TR" sz="1400" dirty="0" smtClean="0"/>
                        <a:t>Bileşimi</a:t>
                      </a:r>
                      <a:endParaRPr lang="tr-TR" sz="1400" dirty="0"/>
                    </a:p>
                  </a:txBody>
                  <a:tcPr/>
                </a:tc>
                <a:tc>
                  <a:txBody>
                    <a:bodyPr/>
                    <a:lstStyle/>
                    <a:p>
                      <a:r>
                        <a:rPr lang="tr-TR" sz="1400" dirty="0" smtClean="0"/>
                        <a:t>Hidrokarbon</a:t>
                      </a:r>
                      <a:r>
                        <a:rPr lang="tr-TR" sz="1400" baseline="0" dirty="0" smtClean="0"/>
                        <a:t> </a:t>
                      </a:r>
                    </a:p>
                    <a:p>
                      <a:r>
                        <a:rPr lang="tr-TR" sz="1400" baseline="0" dirty="0" smtClean="0"/>
                        <a:t>Olmayan</a:t>
                      </a:r>
                    </a:p>
                    <a:p>
                      <a:r>
                        <a:rPr lang="tr-TR" sz="1400" baseline="0" dirty="0" smtClean="0"/>
                        <a:t>Gazlar </a:t>
                      </a:r>
                      <a:endParaRPr lang="tr-TR" sz="1400" dirty="0"/>
                    </a:p>
                  </a:txBody>
                  <a:tcPr/>
                </a:tc>
                <a:tc>
                  <a:txBody>
                    <a:bodyPr/>
                    <a:lstStyle/>
                    <a:p>
                      <a:r>
                        <a:rPr lang="tr-TR" sz="1400" dirty="0" smtClean="0"/>
                        <a:t>Kimyasal</a:t>
                      </a:r>
                    </a:p>
                    <a:p>
                      <a:r>
                        <a:rPr lang="tr-TR" sz="1400" dirty="0" smtClean="0"/>
                        <a:t>Formülü</a:t>
                      </a:r>
                    </a:p>
                    <a:p>
                      <a:endParaRPr lang="tr-TR" sz="1400" dirty="0" smtClean="0"/>
                    </a:p>
                  </a:txBody>
                  <a:tcPr/>
                </a:tc>
                <a:tc>
                  <a:txBody>
                    <a:bodyPr/>
                    <a:lstStyle/>
                    <a:p>
                      <a:r>
                        <a:rPr lang="tr-TR" sz="1400" dirty="0" smtClean="0"/>
                        <a:t>Bileşimi</a:t>
                      </a:r>
                    </a:p>
                    <a:p>
                      <a:endParaRPr lang="tr-TR" sz="1400" dirty="0"/>
                    </a:p>
                  </a:txBody>
                  <a:tcPr/>
                </a:tc>
                <a:extLst>
                  <a:ext uri="{0D108BD9-81ED-4DB2-BD59-A6C34878D82A}">
                    <a16:rowId xmlns:a16="http://schemas.microsoft.com/office/drawing/2014/main" val="10000"/>
                  </a:ext>
                </a:extLst>
              </a:tr>
              <a:tr h="362402">
                <a:tc>
                  <a:txBody>
                    <a:bodyPr/>
                    <a:lstStyle/>
                    <a:p>
                      <a:r>
                        <a:rPr lang="tr-TR" dirty="0" smtClean="0"/>
                        <a:t>Metan</a:t>
                      </a:r>
                      <a:endParaRPr lang="tr-TR" dirty="0"/>
                    </a:p>
                  </a:txBody>
                  <a:tcPr/>
                </a:tc>
                <a:tc>
                  <a:txBody>
                    <a:bodyPr/>
                    <a:lstStyle/>
                    <a:p>
                      <a:r>
                        <a:rPr lang="tr-TR" dirty="0" smtClean="0"/>
                        <a:t>CH₄</a:t>
                      </a:r>
                      <a:endParaRPr lang="tr-TR" dirty="0"/>
                    </a:p>
                  </a:txBody>
                  <a:tcPr/>
                </a:tc>
                <a:tc>
                  <a:txBody>
                    <a:bodyPr/>
                    <a:lstStyle/>
                    <a:p>
                      <a:r>
                        <a:rPr lang="tr-TR" dirty="0" smtClean="0"/>
                        <a:t>%80-%95</a:t>
                      </a:r>
                      <a:endParaRPr lang="tr-TR" dirty="0"/>
                    </a:p>
                  </a:txBody>
                  <a:tcPr/>
                </a:tc>
                <a:tc>
                  <a:txBody>
                    <a:bodyPr/>
                    <a:lstStyle/>
                    <a:p>
                      <a:r>
                        <a:rPr lang="tr-TR" sz="1600" dirty="0" smtClean="0"/>
                        <a:t>Karbondioksit</a:t>
                      </a:r>
                      <a:endParaRPr lang="tr-TR" sz="1600" dirty="0"/>
                    </a:p>
                  </a:txBody>
                  <a:tcPr/>
                </a:tc>
                <a:tc>
                  <a:txBody>
                    <a:bodyPr/>
                    <a:lstStyle/>
                    <a:p>
                      <a:r>
                        <a:rPr lang="tr-TR" dirty="0" smtClean="0"/>
                        <a:t>CO₂</a:t>
                      </a:r>
                      <a:endParaRPr lang="tr-TR" dirty="0"/>
                    </a:p>
                  </a:txBody>
                  <a:tcPr/>
                </a:tc>
                <a:tc>
                  <a:txBody>
                    <a:bodyPr/>
                    <a:lstStyle/>
                    <a:p>
                      <a:r>
                        <a:rPr lang="tr-TR" dirty="0" smtClean="0"/>
                        <a:t>%1-%2</a:t>
                      </a:r>
                      <a:endParaRPr lang="tr-TR" dirty="0"/>
                    </a:p>
                  </a:txBody>
                  <a:tcPr/>
                </a:tc>
                <a:extLst>
                  <a:ext uri="{0D108BD9-81ED-4DB2-BD59-A6C34878D82A}">
                    <a16:rowId xmlns:a16="http://schemas.microsoft.com/office/drawing/2014/main" val="10001"/>
                  </a:ext>
                </a:extLst>
              </a:tr>
              <a:tr h="362402">
                <a:tc>
                  <a:txBody>
                    <a:bodyPr/>
                    <a:lstStyle/>
                    <a:p>
                      <a:r>
                        <a:rPr lang="tr-TR" dirty="0" err="1" smtClean="0"/>
                        <a:t>Etan</a:t>
                      </a:r>
                      <a:r>
                        <a:rPr lang="tr-TR" dirty="0" smtClean="0"/>
                        <a:t> </a:t>
                      </a:r>
                    </a:p>
                  </a:txBody>
                  <a:tcPr/>
                </a:tc>
                <a:tc>
                  <a:txBody>
                    <a:bodyPr/>
                    <a:lstStyle/>
                    <a:p>
                      <a:r>
                        <a:rPr lang="tr-TR" dirty="0" smtClean="0"/>
                        <a:t>C₂H₆</a:t>
                      </a:r>
                      <a:endParaRPr lang="tr-TR" dirty="0"/>
                    </a:p>
                  </a:txBody>
                  <a:tcPr/>
                </a:tc>
                <a:tc>
                  <a:txBody>
                    <a:bodyPr/>
                    <a:lstStyle/>
                    <a:p>
                      <a:r>
                        <a:rPr lang="tr-TR" dirty="0" smtClean="0"/>
                        <a:t>%2,5-%7</a:t>
                      </a:r>
                      <a:endParaRPr lang="tr-TR" dirty="0"/>
                    </a:p>
                  </a:txBody>
                  <a:tcPr/>
                </a:tc>
                <a:tc>
                  <a:txBody>
                    <a:bodyPr/>
                    <a:lstStyle/>
                    <a:p>
                      <a:r>
                        <a:rPr lang="tr-TR" dirty="0" smtClean="0"/>
                        <a:t>Nitrojen</a:t>
                      </a:r>
                      <a:endParaRPr lang="tr-TR" dirty="0"/>
                    </a:p>
                  </a:txBody>
                  <a:tcPr/>
                </a:tc>
                <a:tc>
                  <a:txBody>
                    <a:bodyPr/>
                    <a:lstStyle/>
                    <a:p>
                      <a:r>
                        <a:rPr lang="tr-TR" dirty="0" smtClean="0"/>
                        <a:t>N₂</a:t>
                      </a:r>
                      <a:endParaRPr lang="tr-TR" dirty="0"/>
                    </a:p>
                  </a:txBody>
                  <a:tcPr/>
                </a:tc>
                <a:tc>
                  <a:txBody>
                    <a:bodyPr/>
                    <a:lstStyle/>
                    <a:p>
                      <a:r>
                        <a:rPr lang="tr-TR" dirty="0" smtClean="0"/>
                        <a:t>%1-%4</a:t>
                      </a:r>
                      <a:endParaRPr lang="tr-TR" dirty="0"/>
                    </a:p>
                  </a:txBody>
                  <a:tcPr/>
                </a:tc>
                <a:extLst>
                  <a:ext uri="{0D108BD9-81ED-4DB2-BD59-A6C34878D82A}">
                    <a16:rowId xmlns:a16="http://schemas.microsoft.com/office/drawing/2014/main" val="10002"/>
                  </a:ext>
                </a:extLst>
              </a:tr>
              <a:tr h="565944">
                <a:tc>
                  <a:txBody>
                    <a:bodyPr/>
                    <a:lstStyle/>
                    <a:p>
                      <a:r>
                        <a:rPr lang="tr-TR" dirty="0" err="1" smtClean="0"/>
                        <a:t>Propan</a:t>
                      </a:r>
                      <a:r>
                        <a:rPr lang="tr-TR" dirty="0" smtClean="0"/>
                        <a:t> </a:t>
                      </a:r>
                      <a:endParaRPr lang="tr-TR" dirty="0"/>
                    </a:p>
                  </a:txBody>
                  <a:tcPr/>
                </a:tc>
                <a:tc>
                  <a:txBody>
                    <a:bodyPr/>
                    <a:lstStyle/>
                    <a:p>
                      <a:r>
                        <a:rPr lang="tr-TR" dirty="0" smtClean="0"/>
                        <a:t>C₃H₈</a:t>
                      </a:r>
                      <a:endParaRPr lang="tr-TR" dirty="0"/>
                    </a:p>
                  </a:txBody>
                  <a:tcPr/>
                </a:tc>
                <a:tc>
                  <a:txBody>
                    <a:bodyPr/>
                    <a:lstStyle/>
                    <a:p>
                      <a:r>
                        <a:rPr lang="tr-TR" dirty="0" smtClean="0"/>
                        <a:t>%1-%3</a:t>
                      </a:r>
                      <a:endParaRPr lang="tr-TR" dirty="0"/>
                    </a:p>
                  </a:txBody>
                  <a:tcPr/>
                </a:tc>
                <a:tc>
                  <a:txBody>
                    <a:bodyPr/>
                    <a:lstStyle/>
                    <a:p>
                      <a:r>
                        <a:rPr lang="tr-TR" sz="1600" baseline="0" dirty="0" smtClean="0"/>
                        <a:t>Hidrojen sülfit</a:t>
                      </a:r>
                    </a:p>
                  </a:txBody>
                  <a:tcPr/>
                </a:tc>
                <a:tc>
                  <a:txBody>
                    <a:bodyPr/>
                    <a:lstStyle/>
                    <a:p>
                      <a:r>
                        <a:rPr lang="tr-TR" dirty="0" smtClean="0"/>
                        <a:t>H₂S</a:t>
                      </a:r>
                      <a:endParaRPr lang="tr-TR" dirty="0"/>
                    </a:p>
                  </a:txBody>
                  <a:tcPr/>
                </a:tc>
                <a:tc>
                  <a:txBody>
                    <a:bodyPr/>
                    <a:lstStyle/>
                    <a:p>
                      <a:r>
                        <a:rPr lang="tr-TR" sz="1600" dirty="0" smtClean="0"/>
                        <a:t>Değişken</a:t>
                      </a:r>
                      <a:endParaRPr lang="tr-TR" sz="1600" dirty="0"/>
                    </a:p>
                  </a:txBody>
                  <a:tcPr/>
                </a:tc>
                <a:extLst>
                  <a:ext uri="{0D108BD9-81ED-4DB2-BD59-A6C34878D82A}">
                    <a16:rowId xmlns:a16="http://schemas.microsoft.com/office/drawing/2014/main" val="10003"/>
                  </a:ext>
                </a:extLst>
              </a:tr>
              <a:tr h="362402">
                <a:tc>
                  <a:txBody>
                    <a:bodyPr/>
                    <a:lstStyle/>
                    <a:p>
                      <a:r>
                        <a:rPr lang="tr-TR" dirty="0" smtClean="0"/>
                        <a:t>Bütan</a:t>
                      </a:r>
                      <a:r>
                        <a:rPr lang="tr-TR" baseline="0" dirty="0" smtClean="0"/>
                        <a:t> </a:t>
                      </a:r>
                      <a:endParaRPr lang="tr-TR" dirty="0"/>
                    </a:p>
                  </a:txBody>
                  <a:tcPr/>
                </a:tc>
                <a:tc>
                  <a:txBody>
                    <a:bodyPr/>
                    <a:lstStyle/>
                    <a:p>
                      <a:r>
                        <a:rPr lang="tr-TR" dirty="0" smtClean="0"/>
                        <a:t>C₄H₁₀</a:t>
                      </a:r>
                      <a:endParaRPr lang="tr-TR" dirty="0"/>
                    </a:p>
                  </a:txBody>
                  <a:tcPr/>
                </a:tc>
                <a:tc>
                  <a:txBody>
                    <a:bodyPr/>
                    <a:lstStyle/>
                    <a:p>
                      <a:r>
                        <a:rPr lang="tr-TR" dirty="0" smtClean="0"/>
                        <a:t>%1-%3</a:t>
                      </a:r>
                      <a:endParaRPr lang="tr-TR" dirty="0"/>
                    </a:p>
                  </a:txBody>
                  <a:tcPr/>
                </a:tc>
                <a:tc>
                  <a:txBody>
                    <a:bodyPr/>
                    <a:lstStyle/>
                    <a:p>
                      <a:r>
                        <a:rPr lang="tr-TR" dirty="0" smtClean="0"/>
                        <a:t>Su</a:t>
                      </a:r>
                      <a:r>
                        <a:rPr lang="tr-TR" baseline="0" dirty="0" smtClean="0"/>
                        <a:t> buharı</a:t>
                      </a:r>
                      <a:endParaRPr lang="tr-TR" dirty="0"/>
                    </a:p>
                  </a:txBody>
                  <a:tcPr/>
                </a:tc>
                <a:tc>
                  <a:txBody>
                    <a:bodyPr/>
                    <a:lstStyle/>
                    <a:p>
                      <a:r>
                        <a:rPr lang="tr-TR" dirty="0" smtClean="0"/>
                        <a:t>H₂O</a:t>
                      </a:r>
                      <a:endParaRPr lang="tr-TR" dirty="0"/>
                    </a:p>
                  </a:txBody>
                  <a:tcPr/>
                </a:tc>
                <a:tc>
                  <a:txBody>
                    <a:bodyPr/>
                    <a:lstStyle/>
                    <a:p>
                      <a:r>
                        <a:rPr lang="tr-TR" sz="1600" dirty="0" smtClean="0"/>
                        <a:t>Değişken</a:t>
                      </a:r>
                      <a:endParaRPr lang="tr-TR" sz="1600" dirty="0"/>
                    </a:p>
                  </a:txBody>
                  <a:tcPr/>
                </a:tc>
                <a:extLst>
                  <a:ext uri="{0D108BD9-81ED-4DB2-BD59-A6C34878D82A}">
                    <a16:rowId xmlns:a16="http://schemas.microsoft.com/office/drawing/2014/main" val="10004"/>
                  </a:ext>
                </a:extLst>
              </a:tr>
              <a:tr h="362402">
                <a:tc>
                  <a:txBody>
                    <a:bodyPr/>
                    <a:lstStyle/>
                    <a:p>
                      <a:r>
                        <a:rPr lang="tr-TR" dirty="0" smtClean="0"/>
                        <a:t>Pentan</a:t>
                      </a:r>
                    </a:p>
                  </a:txBody>
                  <a:tcPr/>
                </a:tc>
                <a:tc>
                  <a:txBody>
                    <a:bodyPr/>
                    <a:lstStyle/>
                    <a:p>
                      <a:r>
                        <a:rPr lang="tr-TR" dirty="0" smtClean="0"/>
                        <a:t>C₅H₁₂</a:t>
                      </a:r>
                      <a:endParaRPr lang="tr-TR" dirty="0"/>
                    </a:p>
                  </a:txBody>
                  <a:tcPr/>
                </a:tc>
                <a:tc>
                  <a:txBody>
                    <a:bodyPr/>
                    <a:lstStyle/>
                    <a:p>
                      <a:r>
                        <a:rPr lang="tr-TR" sz="1600" dirty="0" smtClean="0"/>
                        <a:t>Eser</a:t>
                      </a:r>
                      <a:r>
                        <a:rPr lang="tr-TR" sz="1600" baseline="0" dirty="0" smtClean="0"/>
                        <a:t> miktar</a:t>
                      </a:r>
                      <a:endParaRPr lang="tr-TR" sz="1600" dirty="0"/>
                    </a:p>
                  </a:txBody>
                  <a:tcPr/>
                </a:tc>
                <a:tc>
                  <a:txBody>
                    <a:bodyPr/>
                    <a:lstStyle/>
                    <a:p>
                      <a:r>
                        <a:rPr lang="tr-TR" dirty="0" smtClean="0"/>
                        <a:t>Helyum </a:t>
                      </a:r>
                      <a:endParaRPr lang="tr-TR" dirty="0"/>
                    </a:p>
                  </a:txBody>
                  <a:tcPr/>
                </a:tc>
                <a:tc>
                  <a:txBody>
                    <a:bodyPr/>
                    <a:lstStyle/>
                    <a:p>
                      <a:r>
                        <a:rPr lang="tr-TR" dirty="0" smtClean="0"/>
                        <a:t>He</a:t>
                      </a:r>
                      <a:endParaRPr lang="tr-TR" dirty="0"/>
                    </a:p>
                  </a:txBody>
                  <a:tcPr/>
                </a:tc>
                <a:tc>
                  <a:txBody>
                    <a:bodyPr/>
                    <a:lstStyle/>
                    <a:p>
                      <a:r>
                        <a:rPr lang="tr-TR" sz="1600" dirty="0" smtClean="0"/>
                        <a:t>Eser</a:t>
                      </a:r>
                      <a:r>
                        <a:rPr lang="tr-TR" sz="1600" baseline="0" dirty="0" smtClean="0"/>
                        <a:t> miktar</a:t>
                      </a:r>
                      <a:endParaRPr lang="tr-TR" sz="1600" dirty="0"/>
                    </a:p>
                  </a:txBody>
                  <a:tcPr/>
                </a:tc>
                <a:extLst>
                  <a:ext uri="{0D108BD9-81ED-4DB2-BD59-A6C34878D82A}">
                    <a16:rowId xmlns:a16="http://schemas.microsoft.com/office/drawing/2014/main" val="10005"/>
                  </a:ext>
                </a:extLst>
              </a:tr>
              <a:tr h="362402">
                <a:tc>
                  <a:txBody>
                    <a:bodyPr/>
                    <a:lstStyle/>
                    <a:p>
                      <a:r>
                        <a:rPr lang="tr-TR" dirty="0" err="1" smtClean="0"/>
                        <a:t>Hekzan</a:t>
                      </a:r>
                      <a:endParaRPr lang="tr-TR" dirty="0" smtClean="0"/>
                    </a:p>
                  </a:txBody>
                  <a:tcPr/>
                </a:tc>
                <a:tc>
                  <a:txBody>
                    <a:bodyPr/>
                    <a:lstStyle/>
                    <a:p>
                      <a:r>
                        <a:rPr lang="tr-TR" dirty="0" smtClean="0"/>
                        <a:t>C₆H₁₄</a:t>
                      </a:r>
                      <a:endParaRPr lang="tr-TR" dirty="0"/>
                    </a:p>
                  </a:txBody>
                  <a:tcPr/>
                </a:tc>
                <a:tc>
                  <a:txBody>
                    <a:bodyPr/>
                    <a:lstStyle/>
                    <a:p>
                      <a:r>
                        <a:rPr lang="tr-TR" sz="1600" dirty="0" smtClean="0"/>
                        <a:t>Eser</a:t>
                      </a:r>
                      <a:r>
                        <a:rPr lang="tr-TR" sz="1600" baseline="0" dirty="0" smtClean="0"/>
                        <a:t> miktar</a:t>
                      </a:r>
                      <a:endParaRPr lang="tr-TR" sz="1600" dirty="0"/>
                    </a:p>
                  </a:txBody>
                  <a:tcPr/>
                </a:tc>
                <a:tc>
                  <a:txBody>
                    <a:bodyPr/>
                    <a:lstStyle/>
                    <a:p>
                      <a:r>
                        <a:rPr lang="tr-TR" dirty="0" smtClean="0"/>
                        <a:t>Argon </a:t>
                      </a:r>
                      <a:endParaRPr lang="tr-TR" dirty="0"/>
                    </a:p>
                  </a:txBody>
                  <a:tcPr/>
                </a:tc>
                <a:tc>
                  <a:txBody>
                    <a:bodyPr/>
                    <a:lstStyle/>
                    <a:p>
                      <a:r>
                        <a:rPr lang="tr-TR" dirty="0" smtClean="0"/>
                        <a:t>Ar</a:t>
                      </a:r>
                      <a:endParaRPr lang="tr-TR" dirty="0"/>
                    </a:p>
                  </a:txBody>
                  <a:tcPr/>
                </a:tc>
                <a:tc>
                  <a:txBody>
                    <a:bodyPr/>
                    <a:lstStyle/>
                    <a:p>
                      <a:r>
                        <a:rPr lang="tr-TR" sz="1600" dirty="0" smtClean="0"/>
                        <a:t>Eser</a:t>
                      </a:r>
                      <a:r>
                        <a:rPr lang="tr-TR" sz="1600" baseline="0" dirty="0" smtClean="0"/>
                        <a:t> miktar</a:t>
                      </a:r>
                      <a:endParaRPr lang="tr-TR" sz="1600" dirty="0"/>
                    </a:p>
                  </a:txBody>
                  <a:tcPr/>
                </a:tc>
                <a:extLst>
                  <a:ext uri="{0D108BD9-81ED-4DB2-BD59-A6C34878D82A}">
                    <a16:rowId xmlns:a16="http://schemas.microsoft.com/office/drawing/2014/main" val="10006"/>
                  </a:ext>
                </a:extLst>
              </a:tr>
            </a:tbl>
          </a:graphicData>
        </a:graphic>
      </p:graphicFrame>
      <p:sp>
        <p:nvSpPr>
          <p:cNvPr id="3" name="Dikdörtgen 2"/>
          <p:cNvSpPr/>
          <p:nvPr/>
        </p:nvSpPr>
        <p:spPr>
          <a:xfrm rot="10800000" flipV="1">
            <a:off x="300445" y="4511454"/>
            <a:ext cx="10985863" cy="1938992"/>
          </a:xfrm>
          <a:prstGeom prst="rect">
            <a:avLst/>
          </a:prstGeom>
        </p:spPr>
        <p:txBody>
          <a:bodyPr wrap="square">
            <a:spAutoFit/>
          </a:bodyPr>
          <a:lstStyle/>
          <a:p>
            <a:pPr algn="just" fontAlgn="base"/>
            <a:r>
              <a:rPr lang="tr-TR" sz="2400" dirty="0" smtClean="0">
                <a:latin typeface="Cambria" panose="02040503050406030204" pitchFamily="18" charset="0"/>
              </a:rPr>
              <a:t>Doğalgazın kullanım alanları: </a:t>
            </a:r>
          </a:p>
          <a:p>
            <a:pPr algn="just" fontAlgn="base"/>
            <a:r>
              <a:rPr lang="tr-TR" sz="2400" dirty="0" smtClean="0">
                <a:latin typeface="Cambria" panose="02040503050406030204" pitchFamily="18" charset="0"/>
              </a:rPr>
              <a:t>Konutların ısıtılması, mutfaklarda ocak ve fırın yakmaç için ve sıcak su temini için, fabrikalarda enerji temini, elektrik enerjisi üretimi ve araçlarda yakıt olarak kullanımı </a:t>
            </a:r>
          </a:p>
          <a:p>
            <a:pPr algn="just" fontAlgn="base"/>
            <a:r>
              <a:rPr lang="tr-TR" sz="2400" dirty="0" smtClean="0">
                <a:latin typeface="Cambria" panose="02040503050406030204" pitchFamily="18" charset="0"/>
              </a:rPr>
              <a:t> </a:t>
            </a:r>
            <a:endParaRPr lang="tr-TR" sz="2400" dirty="0">
              <a:latin typeface="Cambria" panose="02040503050406030204" pitchFamily="18" charset="0"/>
            </a:endParaRPr>
          </a:p>
        </p:txBody>
      </p:sp>
    </p:spTree>
    <p:extLst>
      <p:ext uri="{BB962C8B-B14F-4D97-AF65-F5344CB8AC3E}">
        <p14:creationId xmlns:p14="http://schemas.microsoft.com/office/powerpoint/2010/main" val="27186219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1643842" y="959831"/>
            <a:ext cx="8655691" cy="4157726"/>
          </a:xfrm>
          <a:prstGeom prst="rect">
            <a:avLst/>
          </a:prstGeom>
        </p:spPr>
      </p:pic>
      <p:sp>
        <p:nvSpPr>
          <p:cNvPr id="3" name="Dikdörtgen 2"/>
          <p:cNvSpPr/>
          <p:nvPr/>
        </p:nvSpPr>
        <p:spPr>
          <a:xfrm>
            <a:off x="3639496" y="170962"/>
            <a:ext cx="5023242" cy="6792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Dünya doğalgaz rezervlerinin bölgelere göre dağılışı </a:t>
            </a:r>
            <a:endParaRPr lang="tr-TR" dirty="0"/>
          </a:p>
        </p:txBody>
      </p:sp>
      <p:sp>
        <p:nvSpPr>
          <p:cNvPr id="4" name="Dikdörtgen 3"/>
          <p:cNvSpPr/>
          <p:nvPr/>
        </p:nvSpPr>
        <p:spPr>
          <a:xfrm>
            <a:off x="272716" y="5117557"/>
            <a:ext cx="11325725" cy="1569660"/>
          </a:xfrm>
          <a:prstGeom prst="rect">
            <a:avLst/>
          </a:prstGeom>
        </p:spPr>
        <p:txBody>
          <a:bodyPr wrap="square">
            <a:spAutoFit/>
          </a:bodyPr>
          <a:lstStyle/>
          <a:p>
            <a:pPr indent="457200" algn="just">
              <a:spcAft>
                <a:spcPts val="0"/>
              </a:spcAft>
            </a:pPr>
            <a:r>
              <a:rPr lang="tr-TR" sz="2400" dirty="0">
                <a:latin typeface="Cambria" panose="02040503050406030204" pitchFamily="18" charset="0"/>
                <a:ea typeface="Times New Roman" panose="02020603050405020304" pitchFamily="18" charset="0"/>
              </a:rPr>
              <a:t>Dünya Doğalgaz Rezervlerinin Dağılışı:</a:t>
            </a:r>
          </a:p>
          <a:p>
            <a:pPr indent="457200" algn="just">
              <a:spcAft>
                <a:spcPts val="0"/>
              </a:spcAft>
            </a:pPr>
            <a:r>
              <a:rPr lang="tr-TR" sz="2400" dirty="0">
                <a:latin typeface="Cambria" panose="02040503050406030204" pitchFamily="18" charset="0"/>
                <a:ea typeface="Times New Roman" panose="02020603050405020304" pitchFamily="18" charset="0"/>
              </a:rPr>
              <a:t>2016 yılında dünya doğalgaz rezervleri 2013 yılında, 186,6 trilyon m3 olmuştur. Bu rezerv miktarının %42,7’si  Orta Doğu’da, %29,3’ü Avrasya'da , %8,2’si Asya Pasifik bölgesinde,  %7,6’sı Afrika’da, %6,5’i Kuzey Amerika’da yer alır.</a:t>
            </a:r>
          </a:p>
        </p:txBody>
      </p:sp>
    </p:spTree>
    <p:extLst>
      <p:ext uri="{BB962C8B-B14F-4D97-AF65-F5344CB8AC3E}">
        <p14:creationId xmlns:p14="http://schemas.microsoft.com/office/powerpoint/2010/main" val="12972884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1586163" y="1604210"/>
            <a:ext cx="8473991" cy="4466222"/>
          </a:xfrm>
          <a:prstGeom prst="rect">
            <a:avLst/>
          </a:prstGeom>
        </p:spPr>
      </p:pic>
      <p:sp>
        <p:nvSpPr>
          <p:cNvPr id="3" name="Dikdörtgen 2"/>
          <p:cNvSpPr/>
          <p:nvPr/>
        </p:nvSpPr>
        <p:spPr>
          <a:xfrm>
            <a:off x="2021179" y="802106"/>
            <a:ext cx="7603958" cy="5293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En Fazla Doğalgaz Rezervine Sahip 10 ülke</a:t>
            </a:r>
            <a:endParaRPr lang="tr-TR" dirty="0"/>
          </a:p>
        </p:txBody>
      </p:sp>
    </p:spTree>
    <p:extLst>
      <p:ext uri="{BB962C8B-B14F-4D97-AF65-F5344CB8AC3E}">
        <p14:creationId xmlns:p14="http://schemas.microsoft.com/office/powerpoint/2010/main" val="2482178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1473704" y="1555252"/>
            <a:ext cx="8010005" cy="4219905"/>
          </a:xfrm>
          <a:prstGeom prst="rect">
            <a:avLst/>
          </a:prstGeom>
        </p:spPr>
      </p:pic>
      <p:sp>
        <p:nvSpPr>
          <p:cNvPr id="3" name="Dikdörtgen 2"/>
          <p:cNvSpPr/>
          <p:nvPr/>
        </p:nvSpPr>
        <p:spPr>
          <a:xfrm>
            <a:off x="3025524" y="833501"/>
            <a:ext cx="5708469" cy="44903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tr-TR" dirty="0" smtClean="0"/>
              <a:t>Ülkelere Göre Dünya Doğalgaz Üretimi (2015) </a:t>
            </a:r>
            <a:endParaRPr lang="tr-TR" dirty="0"/>
          </a:p>
        </p:txBody>
      </p:sp>
    </p:spTree>
    <p:extLst>
      <p:ext uri="{BB962C8B-B14F-4D97-AF65-F5344CB8AC3E}">
        <p14:creationId xmlns:p14="http://schemas.microsoft.com/office/powerpoint/2010/main" val="9733524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812758" y="690432"/>
            <a:ext cx="9256294" cy="1154392"/>
          </a:xfrm>
        </p:spPr>
        <p:txBody>
          <a:bodyPr>
            <a:normAutofit/>
          </a:bodyPr>
          <a:lstStyle/>
          <a:p>
            <a:r>
              <a:rPr lang="tr-TR" sz="2700" dirty="0">
                <a:latin typeface="Cambria" panose="02040503050406030204" pitchFamily="18" charset="0"/>
              </a:rPr>
              <a:t>2015 yılı ülkelere </a:t>
            </a:r>
            <a:r>
              <a:rPr lang="tr-TR" sz="2700" dirty="0" smtClean="0">
                <a:latin typeface="Cambria" panose="02040503050406030204" pitchFamily="18" charset="0"/>
              </a:rPr>
              <a:t>göre üretim </a:t>
            </a:r>
            <a:r>
              <a:rPr lang="tr-TR" sz="2700" dirty="0">
                <a:latin typeface="Cambria" panose="02040503050406030204" pitchFamily="18" charset="0"/>
              </a:rPr>
              <a:t>ve tüketim </a:t>
            </a:r>
            <a:r>
              <a:rPr lang="tr-TR" sz="2700" dirty="0" smtClean="0">
                <a:latin typeface="Cambria" panose="02040503050406030204" pitchFamily="18" charset="0"/>
              </a:rPr>
              <a:t>değerleri</a:t>
            </a:r>
            <a:endParaRPr lang="tr-TR" sz="4000" dirty="0"/>
          </a:p>
        </p:txBody>
      </p:sp>
      <p:sp>
        <p:nvSpPr>
          <p:cNvPr id="3" name="2 Metin Yer Tutucusu"/>
          <p:cNvSpPr>
            <a:spLocks noGrp="1"/>
          </p:cNvSpPr>
          <p:nvPr>
            <p:ph type="body" idx="1"/>
          </p:nvPr>
        </p:nvSpPr>
        <p:spPr>
          <a:xfrm>
            <a:off x="2063552" y="1916832"/>
            <a:ext cx="4029844" cy="493632"/>
          </a:xfrm>
        </p:spPr>
        <p:txBody>
          <a:bodyPr/>
          <a:lstStyle/>
          <a:p>
            <a:r>
              <a:rPr lang="tr-TR" sz="1600" dirty="0" smtClean="0"/>
              <a:t>DOĞALGAZ ÜRETİM (MİLYAR m3)</a:t>
            </a:r>
            <a:endParaRPr lang="tr-TR" sz="1600" dirty="0"/>
          </a:p>
        </p:txBody>
      </p:sp>
      <p:graphicFrame>
        <p:nvGraphicFramePr>
          <p:cNvPr id="7" name="6 İçerik Yer Tutucusu"/>
          <p:cNvGraphicFramePr>
            <a:graphicFrameLocks noGrp="1"/>
          </p:cNvGraphicFramePr>
          <p:nvPr>
            <p:ph sz="quarter" idx="2"/>
            <p:extLst>
              <p:ext uri="{D42A27DB-BD31-4B8C-83A1-F6EECF244321}">
                <p14:modId xmlns:p14="http://schemas.microsoft.com/office/powerpoint/2010/main" val="341206365"/>
              </p:ext>
            </p:extLst>
          </p:nvPr>
        </p:nvGraphicFramePr>
        <p:xfrm>
          <a:off x="2063552" y="2420888"/>
          <a:ext cx="3744416" cy="4023360"/>
        </p:xfrm>
        <a:graphic>
          <a:graphicData uri="http://schemas.openxmlformats.org/drawingml/2006/table">
            <a:tbl>
              <a:tblPr firstRow="1" bandRow="1">
                <a:tableStyleId>{5C22544A-7EE6-4342-B048-85BDC9FD1C3A}</a:tableStyleId>
              </a:tblPr>
              <a:tblGrid>
                <a:gridCol w="1872208">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tblGrid>
              <a:tr h="349706">
                <a:tc>
                  <a:txBody>
                    <a:bodyPr/>
                    <a:lstStyle/>
                    <a:p>
                      <a:r>
                        <a:rPr lang="tr-TR" dirty="0" smtClean="0"/>
                        <a:t>Ülke</a:t>
                      </a:r>
                      <a:endParaRPr lang="tr-TR" dirty="0"/>
                    </a:p>
                  </a:txBody>
                  <a:tcPr/>
                </a:tc>
                <a:tc>
                  <a:txBody>
                    <a:bodyPr/>
                    <a:lstStyle/>
                    <a:p>
                      <a:r>
                        <a:rPr lang="tr-TR" dirty="0" smtClean="0"/>
                        <a:t>Üretim</a:t>
                      </a:r>
                      <a:endParaRPr lang="tr-TR" dirty="0"/>
                    </a:p>
                  </a:txBody>
                  <a:tcPr/>
                </a:tc>
                <a:extLst>
                  <a:ext uri="{0D108BD9-81ED-4DB2-BD59-A6C34878D82A}">
                    <a16:rowId xmlns:a16="http://schemas.microsoft.com/office/drawing/2014/main" val="10000"/>
                  </a:ext>
                </a:extLst>
              </a:tr>
              <a:tr h="349706">
                <a:tc>
                  <a:txBody>
                    <a:bodyPr/>
                    <a:lstStyle/>
                    <a:p>
                      <a:r>
                        <a:rPr lang="tr-TR" dirty="0" smtClean="0"/>
                        <a:t>ABD</a:t>
                      </a:r>
                      <a:endParaRPr lang="tr-TR" baseline="0" dirty="0" smtClean="0"/>
                    </a:p>
                  </a:txBody>
                  <a:tcPr/>
                </a:tc>
                <a:tc>
                  <a:txBody>
                    <a:bodyPr/>
                    <a:lstStyle/>
                    <a:p>
                      <a:r>
                        <a:rPr lang="tr-TR" dirty="0" smtClean="0"/>
                        <a:t>636.49</a:t>
                      </a:r>
                    </a:p>
                  </a:txBody>
                  <a:tcPr/>
                </a:tc>
                <a:extLst>
                  <a:ext uri="{0D108BD9-81ED-4DB2-BD59-A6C34878D82A}">
                    <a16:rowId xmlns:a16="http://schemas.microsoft.com/office/drawing/2014/main" val="10001"/>
                  </a:ext>
                </a:extLst>
              </a:tr>
              <a:tr h="348600">
                <a:tc>
                  <a:txBody>
                    <a:bodyPr/>
                    <a:lstStyle/>
                    <a:p>
                      <a:r>
                        <a:rPr lang="tr-TR" dirty="0" smtClean="0"/>
                        <a:t>Rusya</a:t>
                      </a:r>
                      <a:endParaRPr lang="tr-TR" dirty="0"/>
                    </a:p>
                  </a:txBody>
                  <a:tcPr/>
                </a:tc>
                <a:tc>
                  <a:txBody>
                    <a:bodyPr/>
                    <a:lstStyle/>
                    <a:p>
                      <a:r>
                        <a:rPr lang="tr-TR" dirty="0" smtClean="0"/>
                        <a:t>524.18</a:t>
                      </a:r>
                      <a:endParaRPr lang="tr-TR" dirty="0"/>
                    </a:p>
                  </a:txBody>
                  <a:tcPr/>
                </a:tc>
                <a:extLst>
                  <a:ext uri="{0D108BD9-81ED-4DB2-BD59-A6C34878D82A}">
                    <a16:rowId xmlns:a16="http://schemas.microsoft.com/office/drawing/2014/main" val="10002"/>
                  </a:ext>
                </a:extLst>
              </a:tr>
              <a:tr h="349706">
                <a:tc>
                  <a:txBody>
                    <a:bodyPr/>
                    <a:lstStyle/>
                    <a:p>
                      <a:r>
                        <a:rPr lang="tr-TR" dirty="0" smtClean="0"/>
                        <a:t>Iran</a:t>
                      </a:r>
                      <a:endParaRPr lang="tr-TR" dirty="0"/>
                    </a:p>
                  </a:txBody>
                  <a:tcPr/>
                </a:tc>
                <a:tc>
                  <a:txBody>
                    <a:bodyPr/>
                    <a:lstStyle/>
                    <a:p>
                      <a:r>
                        <a:rPr lang="tr-TR" dirty="0" smtClean="0"/>
                        <a:t>155.69</a:t>
                      </a:r>
                      <a:endParaRPr lang="tr-TR" dirty="0"/>
                    </a:p>
                  </a:txBody>
                  <a:tcPr/>
                </a:tc>
                <a:extLst>
                  <a:ext uri="{0D108BD9-81ED-4DB2-BD59-A6C34878D82A}">
                    <a16:rowId xmlns:a16="http://schemas.microsoft.com/office/drawing/2014/main" val="10003"/>
                  </a:ext>
                </a:extLst>
              </a:tr>
              <a:tr h="349706">
                <a:tc>
                  <a:txBody>
                    <a:bodyPr/>
                    <a:lstStyle/>
                    <a:p>
                      <a:r>
                        <a:rPr lang="tr-TR" dirty="0" smtClean="0"/>
                        <a:t>Katar</a:t>
                      </a:r>
                      <a:endParaRPr lang="tr-TR" dirty="0"/>
                    </a:p>
                  </a:txBody>
                  <a:tcPr/>
                </a:tc>
                <a:tc>
                  <a:txBody>
                    <a:bodyPr/>
                    <a:lstStyle/>
                    <a:p>
                      <a:r>
                        <a:rPr lang="tr-TR" dirty="0" smtClean="0"/>
                        <a:t>145.96</a:t>
                      </a:r>
                      <a:endParaRPr lang="tr-TR" dirty="0"/>
                    </a:p>
                  </a:txBody>
                  <a:tcPr/>
                </a:tc>
                <a:extLst>
                  <a:ext uri="{0D108BD9-81ED-4DB2-BD59-A6C34878D82A}">
                    <a16:rowId xmlns:a16="http://schemas.microsoft.com/office/drawing/2014/main" val="10004"/>
                  </a:ext>
                </a:extLst>
              </a:tr>
              <a:tr h="349706">
                <a:tc>
                  <a:txBody>
                    <a:bodyPr/>
                    <a:lstStyle/>
                    <a:p>
                      <a:r>
                        <a:rPr lang="tr-TR" dirty="0" smtClean="0"/>
                        <a:t>Kanada</a:t>
                      </a:r>
                      <a:endParaRPr lang="tr-TR" dirty="0"/>
                    </a:p>
                  </a:txBody>
                  <a:tcPr/>
                </a:tc>
                <a:tc>
                  <a:txBody>
                    <a:bodyPr/>
                    <a:lstStyle/>
                    <a:p>
                      <a:r>
                        <a:rPr lang="tr-TR" dirty="0" smtClean="0"/>
                        <a:t>139.11</a:t>
                      </a:r>
                      <a:endParaRPr lang="tr-TR" dirty="0"/>
                    </a:p>
                  </a:txBody>
                  <a:tcPr/>
                </a:tc>
                <a:extLst>
                  <a:ext uri="{0D108BD9-81ED-4DB2-BD59-A6C34878D82A}">
                    <a16:rowId xmlns:a16="http://schemas.microsoft.com/office/drawing/2014/main" val="10005"/>
                  </a:ext>
                </a:extLst>
              </a:tr>
              <a:tr h="349706">
                <a:tc>
                  <a:txBody>
                    <a:bodyPr/>
                    <a:lstStyle/>
                    <a:p>
                      <a:r>
                        <a:rPr lang="tr-TR" dirty="0" smtClean="0"/>
                        <a:t>Çin</a:t>
                      </a:r>
                      <a:endParaRPr lang="tr-TR" dirty="0"/>
                    </a:p>
                  </a:txBody>
                  <a:tcPr/>
                </a:tc>
                <a:tc>
                  <a:txBody>
                    <a:bodyPr/>
                    <a:lstStyle/>
                    <a:p>
                      <a:r>
                        <a:rPr lang="tr-TR" dirty="0" smtClean="0"/>
                        <a:t>112.62</a:t>
                      </a:r>
                      <a:endParaRPr lang="tr-TR" dirty="0"/>
                    </a:p>
                  </a:txBody>
                  <a:tcPr/>
                </a:tc>
                <a:extLst>
                  <a:ext uri="{0D108BD9-81ED-4DB2-BD59-A6C34878D82A}">
                    <a16:rowId xmlns:a16="http://schemas.microsoft.com/office/drawing/2014/main" val="10006"/>
                  </a:ext>
                </a:extLst>
              </a:tr>
              <a:tr h="349706">
                <a:tc>
                  <a:txBody>
                    <a:bodyPr/>
                    <a:lstStyle/>
                    <a:p>
                      <a:r>
                        <a:rPr lang="tr-TR" dirty="0" smtClean="0"/>
                        <a:t>Norveç</a:t>
                      </a:r>
                      <a:endParaRPr lang="tr-TR" dirty="0"/>
                    </a:p>
                  </a:txBody>
                  <a:tcPr/>
                </a:tc>
                <a:tc>
                  <a:txBody>
                    <a:bodyPr/>
                    <a:lstStyle/>
                    <a:p>
                      <a:r>
                        <a:rPr lang="tr-TR" dirty="0" smtClean="0"/>
                        <a:t>102.10</a:t>
                      </a:r>
                      <a:endParaRPr lang="tr-TR" dirty="0"/>
                    </a:p>
                  </a:txBody>
                  <a:tcPr/>
                </a:tc>
                <a:extLst>
                  <a:ext uri="{0D108BD9-81ED-4DB2-BD59-A6C34878D82A}">
                    <a16:rowId xmlns:a16="http://schemas.microsoft.com/office/drawing/2014/main" val="10007"/>
                  </a:ext>
                </a:extLst>
              </a:tr>
              <a:tr h="349706">
                <a:tc>
                  <a:txBody>
                    <a:bodyPr/>
                    <a:lstStyle/>
                    <a:p>
                      <a:r>
                        <a:rPr lang="tr-TR" dirty="0" smtClean="0"/>
                        <a:t>Cezayir</a:t>
                      </a:r>
                      <a:endParaRPr lang="tr-TR" dirty="0"/>
                    </a:p>
                  </a:txBody>
                  <a:tcPr/>
                </a:tc>
                <a:tc>
                  <a:txBody>
                    <a:bodyPr/>
                    <a:lstStyle/>
                    <a:p>
                      <a:r>
                        <a:rPr lang="tr-TR" dirty="0" smtClean="0"/>
                        <a:t>71.40</a:t>
                      </a:r>
                      <a:endParaRPr lang="tr-TR" dirty="0"/>
                    </a:p>
                  </a:txBody>
                  <a:tcPr/>
                </a:tc>
                <a:extLst>
                  <a:ext uri="{0D108BD9-81ED-4DB2-BD59-A6C34878D82A}">
                    <a16:rowId xmlns:a16="http://schemas.microsoft.com/office/drawing/2014/main" val="10008"/>
                  </a:ext>
                </a:extLst>
              </a:tr>
              <a:tr h="349706">
                <a:tc>
                  <a:txBody>
                    <a:bodyPr/>
                    <a:lstStyle/>
                    <a:p>
                      <a:r>
                        <a:rPr lang="tr-TR" dirty="0" smtClean="0"/>
                        <a:t>S.</a:t>
                      </a:r>
                      <a:r>
                        <a:rPr lang="tr-TR" baseline="0" dirty="0" smtClean="0"/>
                        <a:t> Arabistan </a:t>
                      </a:r>
                      <a:endParaRPr lang="tr-TR" dirty="0"/>
                    </a:p>
                  </a:txBody>
                  <a:tcPr/>
                </a:tc>
                <a:tc>
                  <a:txBody>
                    <a:bodyPr/>
                    <a:lstStyle/>
                    <a:p>
                      <a:r>
                        <a:rPr lang="tr-TR" dirty="0" smtClean="0"/>
                        <a:t>71.25</a:t>
                      </a:r>
                      <a:endParaRPr lang="tr-TR" dirty="0"/>
                    </a:p>
                  </a:txBody>
                  <a:tcPr/>
                </a:tc>
                <a:extLst>
                  <a:ext uri="{0D108BD9-81ED-4DB2-BD59-A6C34878D82A}">
                    <a16:rowId xmlns:a16="http://schemas.microsoft.com/office/drawing/2014/main" val="10009"/>
                  </a:ext>
                </a:extLst>
              </a:tr>
              <a:tr h="349706">
                <a:tc>
                  <a:txBody>
                    <a:bodyPr/>
                    <a:lstStyle/>
                    <a:p>
                      <a:r>
                        <a:rPr lang="tr-TR" dirty="0" smtClean="0"/>
                        <a:t>Türkmenistan</a:t>
                      </a:r>
                      <a:endParaRPr lang="tr-TR" dirty="0"/>
                    </a:p>
                  </a:txBody>
                  <a:tcPr/>
                </a:tc>
                <a:tc>
                  <a:txBody>
                    <a:bodyPr/>
                    <a:lstStyle/>
                    <a:p>
                      <a:r>
                        <a:rPr lang="tr-TR" dirty="0" smtClean="0"/>
                        <a:t>68.15</a:t>
                      </a:r>
                      <a:endParaRPr lang="tr-TR" dirty="0"/>
                    </a:p>
                  </a:txBody>
                  <a:tcPr/>
                </a:tc>
                <a:extLst>
                  <a:ext uri="{0D108BD9-81ED-4DB2-BD59-A6C34878D82A}">
                    <a16:rowId xmlns:a16="http://schemas.microsoft.com/office/drawing/2014/main" val="10010"/>
                  </a:ext>
                </a:extLst>
              </a:tr>
            </a:tbl>
          </a:graphicData>
        </a:graphic>
      </p:graphicFrame>
      <p:sp>
        <p:nvSpPr>
          <p:cNvPr id="5" name="4 Metin Yer Tutucusu"/>
          <p:cNvSpPr>
            <a:spLocks noGrp="1"/>
          </p:cNvSpPr>
          <p:nvPr>
            <p:ph type="body" sz="half" idx="3"/>
          </p:nvPr>
        </p:nvSpPr>
        <p:spPr>
          <a:xfrm>
            <a:off x="6240017" y="1859759"/>
            <a:ext cx="4041775" cy="561130"/>
          </a:xfrm>
        </p:spPr>
        <p:txBody>
          <a:bodyPr>
            <a:normAutofit/>
          </a:bodyPr>
          <a:lstStyle/>
          <a:p>
            <a:r>
              <a:rPr lang="tr-TR" sz="1600" dirty="0" smtClean="0"/>
              <a:t>DOĞALGAZ TÜKETİM  (MİLYAR m3)</a:t>
            </a:r>
            <a:endParaRPr lang="tr-TR" sz="1800" dirty="0"/>
          </a:p>
        </p:txBody>
      </p:sp>
      <p:graphicFrame>
        <p:nvGraphicFramePr>
          <p:cNvPr id="8" name="7 İçerik Yer Tutucusu"/>
          <p:cNvGraphicFramePr>
            <a:graphicFrameLocks noGrp="1"/>
          </p:cNvGraphicFramePr>
          <p:nvPr>
            <p:ph sz="quarter" idx="4"/>
            <p:extLst>
              <p:ext uri="{D42A27DB-BD31-4B8C-83A1-F6EECF244321}">
                <p14:modId xmlns:p14="http://schemas.microsoft.com/office/powerpoint/2010/main" val="4157945126"/>
              </p:ext>
            </p:extLst>
          </p:nvPr>
        </p:nvGraphicFramePr>
        <p:xfrm>
          <a:off x="6240017" y="2435824"/>
          <a:ext cx="3816426" cy="4023360"/>
        </p:xfrm>
        <a:graphic>
          <a:graphicData uri="http://schemas.openxmlformats.org/drawingml/2006/table">
            <a:tbl>
              <a:tblPr firstRow="1" bandRow="1">
                <a:tableStyleId>{5C22544A-7EE6-4342-B048-85BDC9FD1C3A}</a:tableStyleId>
              </a:tblPr>
              <a:tblGrid>
                <a:gridCol w="1908213">
                  <a:extLst>
                    <a:ext uri="{9D8B030D-6E8A-4147-A177-3AD203B41FA5}">
                      <a16:colId xmlns:a16="http://schemas.microsoft.com/office/drawing/2014/main" val="20000"/>
                    </a:ext>
                  </a:extLst>
                </a:gridCol>
                <a:gridCol w="1908213">
                  <a:extLst>
                    <a:ext uri="{9D8B030D-6E8A-4147-A177-3AD203B41FA5}">
                      <a16:colId xmlns:a16="http://schemas.microsoft.com/office/drawing/2014/main" val="20001"/>
                    </a:ext>
                  </a:extLst>
                </a:gridCol>
              </a:tblGrid>
              <a:tr h="365760">
                <a:tc>
                  <a:txBody>
                    <a:bodyPr/>
                    <a:lstStyle/>
                    <a:p>
                      <a:r>
                        <a:rPr lang="tr-TR" dirty="0" smtClean="0"/>
                        <a:t>Ülke</a:t>
                      </a:r>
                      <a:endParaRPr lang="tr-TR" dirty="0"/>
                    </a:p>
                  </a:txBody>
                  <a:tcPr/>
                </a:tc>
                <a:tc>
                  <a:txBody>
                    <a:bodyPr/>
                    <a:lstStyle/>
                    <a:p>
                      <a:r>
                        <a:rPr lang="tr-TR" dirty="0" smtClean="0"/>
                        <a:t>Tüketim</a:t>
                      </a:r>
                      <a:endParaRPr lang="tr-TR" dirty="0"/>
                    </a:p>
                  </a:txBody>
                  <a:tcPr/>
                </a:tc>
                <a:extLst>
                  <a:ext uri="{0D108BD9-81ED-4DB2-BD59-A6C34878D82A}">
                    <a16:rowId xmlns:a16="http://schemas.microsoft.com/office/drawing/2014/main" val="10000"/>
                  </a:ext>
                </a:extLst>
              </a:tr>
              <a:tr h="365760">
                <a:tc>
                  <a:txBody>
                    <a:bodyPr/>
                    <a:lstStyle/>
                    <a:p>
                      <a:r>
                        <a:rPr lang="tr-TR" dirty="0" smtClean="0"/>
                        <a:t>ABD</a:t>
                      </a:r>
                      <a:endParaRPr lang="tr-TR" dirty="0"/>
                    </a:p>
                  </a:txBody>
                  <a:tcPr/>
                </a:tc>
                <a:tc>
                  <a:txBody>
                    <a:bodyPr/>
                    <a:lstStyle/>
                    <a:p>
                      <a:r>
                        <a:rPr lang="tr-TR" dirty="0" smtClean="0"/>
                        <a:t>635.86</a:t>
                      </a:r>
                      <a:endParaRPr lang="tr-TR" dirty="0"/>
                    </a:p>
                  </a:txBody>
                  <a:tcPr/>
                </a:tc>
                <a:extLst>
                  <a:ext uri="{0D108BD9-81ED-4DB2-BD59-A6C34878D82A}">
                    <a16:rowId xmlns:a16="http://schemas.microsoft.com/office/drawing/2014/main" val="10001"/>
                  </a:ext>
                </a:extLst>
              </a:tr>
              <a:tr h="365760">
                <a:tc>
                  <a:txBody>
                    <a:bodyPr/>
                    <a:lstStyle/>
                    <a:p>
                      <a:r>
                        <a:rPr lang="tr-TR" dirty="0" smtClean="0"/>
                        <a:t>Rusya</a:t>
                      </a:r>
                      <a:endParaRPr lang="tr-TR" dirty="0"/>
                    </a:p>
                  </a:txBody>
                  <a:tcPr/>
                </a:tc>
                <a:tc>
                  <a:txBody>
                    <a:bodyPr/>
                    <a:lstStyle/>
                    <a:p>
                      <a:r>
                        <a:rPr lang="tr-TR" dirty="0" smtClean="0"/>
                        <a:t>365.96</a:t>
                      </a:r>
                      <a:endParaRPr lang="tr-TR" dirty="0"/>
                    </a:p>
                  </a:txBody>
                  <a:tcPr/>
                </a:tc>
                <a:extLst>
                  <a:ext uri="{0D108BD9-81ED-4DB2-BD59-A6C34878D82A}">
                    <a16:rowId xmlns:a16="http://schemas.microsoft.com/office/drawing/2014/main" val="10002"/>
                  </a:ext>
                </a:extLst>
              </a:tr>
              <a:tr h="365760">
                <a:tc>
                  <a:txBody>
                    <a:bodyPr/>
                    <a:lstStyle/>
                    <a:p>
                      <a:r>
                        <a:rPr lang="tr-TR" dirty="0" smtClean="0"/>
                        <a:t>Çin</a:t>
                      </a:r>
                      <a:endParaRPr lang="tr-TR" dirty="0"/>
                    </a:p>
                  </a:txBody>
                  <a:tcPr/>
                </a:tc>
                <a:tc>
                  <a:txBody>
                    <a:bodyPr/>
                    <a:lstStyle/>
                    <a:p>
                      <a:r>
                        <a:rPr lang="tr-TR" dirty="0" smtClean="0"/>
                        <a:t>159.23</a:t>
                      </a:r>
                      <a:endParaRPr lang="tr-TR" dirty="0"/>
                    </a:p>
                  </a:txBody>
                  <a:tcPr/>
                </a:tc>
                <a:extLst>
                  <a:ext uri="{0D108BD9-81ED-4DB2-BD59-A6C34878D82A}">
                    <a16:rowId xmlns:a16="http://schemas.microsoft.com/office/drawing/2014/main" val="10003"/>
                  </a:ext>
                </a:extLst>
              </a:tr>
              <a:tr h="365760">
                <a:tc>
                  <a:txBody>
                    <a:bodyPr/>
                    <a:lstStyle/>
                    <a:p>
                      <a:r>
                        <a:rPr lang="tr-TR" dirty="0" smtClean="0"/>
                        <a:t>Iran</a:t>
                      </a:r>
                      <a:endParaRPr lang="tr-TR" dirty="0"/>
                    </a:p>
                  </a:txBody>
                  <a:tcPr/>
                </a:tc>
                <a:tc>
                  <a:txBody>
                    <a:bodyPr/>
                    <a:lstStyle/>
                    <a:p>
                      <a:r>
                        <a:rPr lang="tr-TR" dirty="0" smtClean="0"/>
                        <a:t>155.70</a:t>
                      </a:r>
                      <a:endParaRPr lang="tr-TR" dirty="0"/>
                    </a:p>
                  </a:txBody>
                  <a:tcPr/>
                </a:tc>
                <a:extLst>
                  <a:ext uri="{0D108BD9-81ED-4DB2-BD59-A6C34878D82A}">
                    <a16:rowId xmlns:a16="http://schemas.microsoft.com/office/drawing/2014/main" val="10004"/>
                  </a:ext>
                </a:extLst>
              </a:tr>
              <a:tr h="365760">
                <a:tc>
                  <a:txBody>
                    <a:bodyPr/>
                    <a:lstStyle/>
                    <a:p>
                      <a:r>
                        <a:rPr lang="tr-TR" dirty="0" smtClean="0"/>
                        <a:t>Japonya</a:t>
                      </a:r>
                      <a:endParaRPr lang="tr-TR" dirty="0"/>
                    </a:p>
                  </a:txBody>
                  <a:tcPr/>
                </a:tc>
                <a:tc>
                  <a:txBody>
                    <a:bodyPr/>
                    <a:lstStyle/>
                    <a:p>
                      <a:r>
                        <a:rPr lang="tr-TR" dirty="0" smtClean="0"/>
                        <a:t>104.14</a:t>
                      </a:r>
                      <a:endParaRPr lang="tr-TR" dirty="0"/>
                    </a:p>
                  </a:txBody>
                  <a:tcPr/>
                </a:tc>
                <a:extLst>
                  <a:ext uri="{0D108BD9-81ED-4DB2-BD59-A6C34878D82A}">
                    <a16:rowId xmlns:a16="http://schemas.microsoft.com/office/drawing/2014/main" val="10005"/>
                  </a:ext>
                </a:extLst>
              </a:tr>
              <a:tr h="365760">
                <a:tc>
                  <a:txBody>
                    <a:bodyPr/>
                    <a:lstStyle/>
                    <a:p>
                      <a:r>
                        <a:rPr lang="tr-TR" dirty="0" smtClean="0"/>
                        <a:t>Kanada</a:t>
                      </a:r>
                      <a:endParaRPr lang="tr-TR" dirty="0"/>
                    </a:p>
                  </a:txBody>
                  <a:tcPr/>
                </a:tc>
                <a:tc>
                  <a:txBody>
                    <a:bodyPr/>
                    <a:lstStyle/>
                    <a:p>
                      <a:r>
                        <a:rPr lang="tr-TR" dirty="0" smtClean="0"/>
                        <a:t>96.39</a:t>
                      </a:r>
                      <a:endParaRPr lang="tr-TR" dirty="0"/>
                    </a:p>
                  </a:txBody>
                  <a:tcPr/>
                </a:tc>
                <a:extLst>
                  <a:ext uri="{0D108BD9-81ED-4DB2-BD59-A6C34878D82A}">
                    <a16:rowId xmlns:a16="http://schemas.microsoft.com/office/drawing/2014/main" val="10006"/>
                  </a:ext>
                </a:extLst>
              </a:tr>
              <a:tr h="365760">
                <a:tc>
                  <a:txBody>
                    <a:bodyPr/>
                    <a:lstStyle/>
                    <a:p>
                      <a:r>
                        <a:rPr lang="tr-TR" dirty="0" smtClean="0"/>
                        <a:t>S</a:t>
                      </a:r>
                      <a:r>
                        <a:rPr lang="tr-TR" dirty="0" smtClean="0"/>
                        <a:t>. Arabistan</a:t>
                      </a:r>
                      <a:endParaRPr lang="tr-TR" dirty="0"/>
                    </a:p>
                  </a:txBody>
                  <a:tcPr/>
                </a:tc>
                <a:tc>
                  <a:txBody>
                    <a:bodyPr/>
                    <a:lstStyle/>
                    <a:p>
                      <a:r>
                        <a:rPr lang="tr-TR" dirty="0" smtClean="0"/>
                        <a:t>71.25</a:t>
                      </a:r>
                      <a:endParaRPr lang="tr-TR" dirty="0"/>
                    </a:p>
                  </a:txBody>
                  <a:tcPr/>
                </a:tc>
                <a:extLst>
                  <a:ext uri="{0D108BD9-81ED-4DB2-BD59-A6C34878D82A}">
                    <a16:rowId xmlns:a16="http://schemas.microsoft.com/office/drawing/2014/main" val="10007"/>
                  </a:ext>
                </a:extLst>
              </a:tr>
              <a:tr h="365760">
                <a:tc>
                  <a:txBody>
                    <a:bodyPr/>
                    <a:lstStyle/>
                    <a:p>
                      <a:r>
                        <a:rPr lang="tr-TR" dirty="0" smtClean="0"/>
                        <a:t>Almanya</a:t>
                      </a:r>
                      <a:endParaRPr lang="tr-TR" dirty="0"/>
                    </a:p>
                  </a:txBody>
                  <a:tcPr/>
                </a:tc>
                <a:tc>
                  <a:txBody>
                    <a:bodyPr/>
                    <a:lstStyle/>
                    <a:p>
                      <a:r>
                        <a:rPr lang="tr-TR" dirty="0" smtClean="0"/>
                        <a:t>67.15</a:t>
                      </a:r>
                      <a:endParaRPr lang="tr-TR" dirty="0"/>
                    </a:p>
                  </a:txBody>
                  <a:tcPr/>
                </a:tc>
                <a:extLst>
                  <a:ext uri="{0D108BD9-81ED-4DB2-BD59-A6C34878D82A}">
                    <a16:rowId xmlns:a16="http://schemas.microsoft.com/office/drawing/2014/main" val="10008"/>
                  </a:ext>
                </a:extLst>
              </a:tr>
              <a:tr h="365760">
                <a:tc>
                  <a:txBody>
                    <a:bodyPr/>
                    <a:lstStyle/>
                    <a:p>
                      <a:r>
                        <a:rPr lang="tr-TR" dirty="0" smtClean="0"/>
                        <a:t>Meksika</a:t>
                      </a:r>
                      <a:endParaRPr lang="tr-TR" dirty="0"/>
                    </a:p>
                  </a:txBody>
                  <a:tcPr/>
                </a:tc>
                <a:tc>
                  <a:txBody>
                    <a:bodyPr/>
                    <a:lstStyle/>
                    <a:p>
                      <a:r>
                        <a:rPr lang="tr-TR" dirty="0" smtClean="0"/>
                        <a:t>61.39</a:t>
                      </a:r>
                      <a:endParaRPr lang="tr-TR" dirty="0"/>
                    </a:p>
                  </a:txBody>
                  <a:tcPr/>
                </a:tc>
                <a:extLst>
                  <a:ext uri="{0D108BD9-81ED-4DB2-BD59-A6C34878D82A}">
                    <a16:rowId xmlns:a16="http://schemas.microsoft.com/office/drawing/2014/main" val="10009"/>
                  </a:ext>
                </a:extLst>
              </a:tr>
              <a:tr h="365760">
                <a:tc>
                  <a:txBody>
                    <a:bodyPr/>
                    <a:lstStyle/>
                    <a:p>
                      <a:r>
                        <a:rPr lang="tr-TR" dirty="0" smtClean="0"/>
                        <a:t>İngiltere</a:t>
                      </a:r>
                      <a:endParaRPr lang="tr-TR" dirty="0"/>
                    </a:p>
                  </a:txBody>
                  <a:tcPr/>
                </a:tc>
                <a:tc>
                  <a:txBody>
                    <a:bodyPr/>
                    <a:lstStyle/>
                    <a:p>
                      <a:r>
                        <a:rPr lang="tr-TR" dirty="0" smtClean="0"/>
                        <a:t>61.38</a:t>
                      </a:r>
                      <a:endParaRPr lang="tr-TR" dirty="0"/>
                    </a:p>
                  </a:txBody>
                  <a:tcPr/>
                </a:tc>
                <a:extLst>
                  <a:ext uri="{0D108BD9-81ED-4DB2-BD59-A6C34878D82A}">
                    <a16:rowId xmlns:a16="http://schemas.microsoft.com/office/drawing/2014/main" val="10010"/>
                  </a:ext>
                </a:extLst>
              </a:tr>
            </a:tbl>
          </a:graphicData>
        </a:graphic>
      </p:graphicFrame>
      <p:sp>
        <p:nvSpPr>
          <p:cNvPr id="9" name="8 Altbilgi Yer Tutucusu"/>
          <p:cNvSpPr>
            <a:spLocks noGrp="1"/>
          </p:cNvSpPr>
          <p:nvPr>
            <p:ph type="ftr" sz="quarter" idx="11"/>
          </p:nvPr>
        </p:nvSpPr>
        <p:spPr>
          <a:xfrm>
            <a:off x="5479504" y="6448252"/>
            <a:ext cx="3352800" cy="365125"/>
          </a:xfrm>
        </p:spPr>
        <p:txBody>
          <a:bodyPr/>
          <a:lstStyle/>
          <a:p>
            <a:r>
              <a:rPr lang="tr-TR" dirty="0" smtClean="0"/>
              <a:t>KAYNAK:IEA</a:t>
            </a:r>
            <a:endParaRPr lang="tr-TR" dirty="0"/>
          </a:p>
        </p:txBody>
      </p:sp>
    </p:spTree>
    <p:extLst>
      <p:ext uri="{BB962C8B-B14F-4D97-AF65-F5344CB8AC3E}">
        <p14:creationId xmlns:p14="http://schemas.microsoft.com/office/powerpoint/2010/main" val="38825764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53589" y="1028343"/>
            <a:ext cx="10450285" cy="4524315"/>
          </a:xfrm>
          <a:prstGeom prst="rect">
            <a:avLst/>
          </a:prstGeom>
        </p:spPr>
        <p:txBody>
          <a:bodyPr wrap="square">
            <a:spAutoFit/>
          </a:bodyPr>
          <a:lstStyle/>
          <a:p>
            <a:pPr algn="just"/>
            <a:r>
              <a:rPr lang="tr-TR" sz="2400" dirty="0" smtClean="0">
                <a:latin typeface="Cambria" panose="02040503050406030204" pitchFamily="18" charset="0"/>
              </a:rPr>
              <a:t>Türkiye’de Doğalgaz</a:t>
            </a:r>
          </a:p>
          <a:p>
            <a:pPr algn="just"/>
            <a:r>
              <a:rPr lang="tr-TR" sz="2400" dirty="0" smtClean="0">
                <a:latin typeface="Cambria" panose="02040503050406030204" pitchFamily="18" charset="0"/>
              </a:rPr>
              <a:t>Bu </a:t>
            </a:r>
            <a:r>
              <a:rPr lang="tr-TR" sz="2400" dirty="0">
                <a:latin typeface="Cambria" panose="02040503050406030204" pitchFamily="18" charset="0"/>
              </a:rPr>
              <a:t>enerji kaynağı Türkiye enerji pazarı içinde çok hızlı bir biçimde gelişmiştir. Ülkede ilk doğal gaz üretimi 1976 yılında Trakya’da gerçekleşmiş ve üretilen gaz </a:t>
            </a:r>
            <a:r>
              <a:rPr lang="tr-TR" sz="2400" dirty="0" err="1">
                <a:latin typeface="Cambria" panose="02040503050406030204" pitchFamily="18" charset="0"/>
              </a:rPr>
              <a:t>Hamitabat</a:t>
            </a:r>
            <a:r>
              <a:rPr lang="tr-TR" sz="2400" dirty="0">
                <a:latin typeface="Cambria" panose="02040503050406030204" pitchFamily="18" charset="0"/>
              </a:rPr>
              <a:t> ve çevresindeki sanayi kuruluşlarına verilmiştir (Şahin, 2007). Ancak üretim değerleri yüksek olmadığı için pek yaygınlaşmamıştır. Rusya’dan 1987 yılında başlanan ithalatla birlikte Türkiye’deki doğal gaz tüketimi hızlı bir şekilde artmıştır. Aradan geçen 27 yıllık süre sonunda tüketilen doğal gaz 2014 yılında 49,8 milyar m3’e ulaşmıştır. Bu miktarın sadece 502 milyon m3’ü yerli kaynaklara aittir (TPAO, 2015). Doğal gaz ihtiyacının ancak % 1’lik kısmı yerli kaynaklardan sağlayan Türkiye geri kalan bölümünü satın almaktadır. Türkiye’nin dışa bağımlı bir enerji kaynağı olan doğalgaz, ülkenin birincil enerji kaynakları tüketimi içinde %31,3 oranı ile ilk sırada </a:t>
            </a:r>
            <a:r>
              <a:rPr lang="tr-TR" sz="2400" dirty="0" smtClean="0">
                <a:latin typeface="Cambria" panose="02040503050406030204" pitchFamily="18" charset="0"/>
              </a:rPr>
              <a:t>gelmektedir. </a:t>
            </a:r>
            <a:r>
              <a:rPr lang="tr-TR" sz="2400" dirty="0">
                <a:latin typeface="Cambria" panose="02040503050406030204" pitchFamily="18" charset="0"/>
              </a:rPr>
              <a:t>Bugüne </a:t>
            </a:r>
          </a:p>
        </p:txBody>
      </p:sp>
    </p:spTree>
    <p:extLst>
      <p:ext uri="{BB962C8B-B14F-4D97-AF65-F5344CB8AC3E}">
        <p14:creationId xmlns:p14="http://schemas.microsoft.com/office/powerpoint/2010/main" val="244074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18011" y="613011"/>
            <a:ext cx="11377748" cy="6001643"/>
          </a:xfrm>
          <a:prstGeom prst="rect">
            <a:avLst/>
          </a:prstGeom>
        </p:spPr>
        <p:txBody>
          <a:bodyPr wrap="square">
            <a:spAutoFit/>
          </a:bodyPr>
          <a:lstStyle/>
          <a:p>
            <a:pPr algn="just"/>
            <a:r>
              <a:rPr lang="tr-TR" sz="2400" dirty="0">
                <a:latin typeface="Cambria" panose="02040503050406030204" pitchFamily="18" charset="0"/>
              </a:rPr>
              <a:t>Bugüne kadar yapılan arama ve sondaj çalışmalarına göre Türkiye’nin doğal gaz rezervleri 5 milyar m3 olarak tespit </a:t>
            </a:r>
            <a:r>
              <a:rPr lang="tr-TR" sz="2400" dirty="0" smtClean="0">
                <a:latin typeface="Cambria" panose="02040503050406030204" pitchFamily="18" charset="0"/>
              </a:rPr>
              <a:t>edilmiştir. </a:t>
            </a:r>
            <a:r>
              <a:rPr lang="tr-TR" sz="2400" dirty="0">
                <a:latin typeface="Cambria" panose="02040503050406030204" pitchFamily="18" charset="0"/>
              </a:rPr>
              <a:t>Bu rezerv değeri Türkiye’nin iki aylık toplam tüketimim miktarından daha azdır. Buda göstermektedir ki Türkiye fosil enerji kaynakları içinde an fazla doğalgaz açısından dışa bağımlıdır. Ancak birincil enerji kaynakları tüketiminde en büyük payında doğalgaza ait olması burada ciddi bir tezat oluşturmaktadır. Ülkedeki mevcut rezervler Trakya (</a:t>
            </a:r>
            <a:r>
              <a:rPr lang="tr-TR" sz="2400" dirty="0" err="1">
                <a:latin typeface="Cambria" panose="02040503050406030204" pitchFamily="18" charset="0"/>
              </a:rPr>
              <a:t>Hamitabat</a:t>
            </a:r>
            <a:r>
              <a:rPr lang="tr-TR" sz="2400" dirty="0">
                <a:latin typeface="Cambria" panose="02040503050406030204" pitchFamily="18" charset="0"/>
              </a:rPr>
              <a:t>, Kumrular), Kuzey Marmara ve Güneydoğu Anadolu Bölgesi’nde yer almaktadır. Türkiye 2014 yılında ithal ettiği 49,3 milyar m3 doğal gazı % 56’sının Rusya, %19’unun İran, %9’unun Azerbaycan, %9’unu Cezayir, %7’sini Nijerya ve %1’ini ve spot piyasalardan karşılamıştır. Bunlardan Rusya, İran ve Azerbaycan’dan Türkiye’ye doğal gaz boru hatlarıyla Cezayir, Nijerya ve spot piyasalardan LNG olarak gelmektedir. </a:t>
            </a:r>
            <a:endParaRPr lang="tr-TR" sz="2400" dirty="0" smtClean="0">
              <a:latin typeface="Cambria" panose="02040503050406030204" pitchFamily="18" charset="0"/>
            </a:endParaRPr>
          </a:p>
          <a:p>
            <a:pPr algn="just"/>
            <a:r>
              <a:rPr lang="tr-TR" sz="2400" dirty="0">
                <a:latin typeface="Cambria" panose="02040503050406030204" pitchFamily="18" charset="0"/>
              </a:rPr>
              <a:t>Türkiye’de tüketilen doğal gazın 2014 yılı </a:t>
            </a:r>
            <a:r>
              <a:rPr lang="tr-TR" sz="2400" dirty="0" err="1">
                <a:latin typeface="Cambria" panose="02040503050406030204" pitchFamily="18" charset="0"/>
              </a:rPr>
              <a:t>sektörel</a:t>
            </a:r>
            <a:r>
              <a:rPr lang="tr-TR" sz="2400" dirty="0">
                <a:latin typeface="Cambria" panose="02040503050406030204" pitchFamily="18" charset="0"/>
              </a:rPr>
              <a:t> dağılımına bakıldığında elektrik üretiminin ilk sırada ( %48,9) geldiği görülür. İkinci sırada sanayi sektörü (%25,4), daha sonra konutların ısıtılması (%19,1) ve hizmet sektörü (%6,2) gelir. Geri kalan %0,6’lık pay ise diğer sektörler tarafından kullanılmaktadır (EPDK, 2014).</a:t>
            </a:r>
          </a:p>
          <a:p>
            <a:pPr algn="just"/>
            <a:endParaRPr lang="tr-TR" sz="2400" dirty="0"/>
          </a:p>
        </p:txBody>
      </p:sp>
    </p:spTree>
    <p:extLst>
      <p:ext uri="{BB962C8B-B14F-4D97-AF65-F5344CB8AC3E}">
        <p14:creationId xmlns:p14="http://schemas.microsoft.com/office/powerpoint/2010/main" val="23347567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56673" y="782992"/>
            <a:ext cx="11277600" cy="5201424"/>
          </a:xfrm>
          <a:prstGeom prst="rect">
            <a:avLst/>
          </a:prstGeom>
        </p:spPr>
        <p:txBody>
          <a:bodyPr wrap="square">
            <a:spAutoFit/>
          </a:bodyPr>
          <a:lstStyle/>
          <a:p>
            <a:pPr algn="just">
              <a:spcAft>
                <a:spcPts val="0"/>
              </a:spcAft>
            </a:pPr>
            <a:r>
              <a:rPr lang="tr-TR" sz="2000" b="1" dirty="0">
                <a:solidFill>
                  <a:srgbClr val="222222"/>
                </a:solidFill>
                <a:latin typeface="Times New Roman" panose="02020603050405020304" pitchFamily="18" charset="0"/>
                <a:ea typeface="Times New Roman" panose="02020603050405020304" pitchFamily="18" charset="0"/>
              </a:rPr>
              <a:t>Kaya Gazı</a:t>
            </a:r>
            <a:endParaRPr lang="tr-TR" sz="2400" b="1" dirty="0">
              <a:latin typeface="Times New Roman" panose="02020603050405020304" pitchFamily="18" charset="0"/>
              <a:ea typeface="Times New Roman" panose="02020603050405020304" pitchFamily="18" charset="0"/>
            </a:endParaRPr>
          </a:p>
          <a:p>
            <a:pPr algn="just">
              <a:spcAft>
                <a:spcPts val="0"/>
              </a:spcAft>
            </a:pPr>
            <a:r>
              <a:rPr lang="tr-TR" dirty="0">
                <a:solidFill>
                  <a:srgbClr val="222222"/>
                </a:solidFill>
                <a:latin typeface="Times New Roman" panose="02020603050405020304" pitchFamily="18" charset="0"/>
                <a:ea typeface="Times New Roman" panose="02020603050405020304" pitchFamily="18" charset="0"/>
              </a:rPr>
              <a:t> </a:t>
            </a:r>
            <a:r>
              <a:rPr lang="tr-TR" sz="2400" dirty="0" smtClean="0">
                <a:solidFill>
                  <a:srgbClr val="222222"/>
                </a:solidFill>
                <a:latin typeface="Cambria" panose="02040503050406030204" pitchFamily="18" charset="0"/>
                <a:ea typeface="Times New Roman" panose="02020603050405020304" pitchFamily="18" charset="0"/>
              </a:rPr>
              <a:t>Konvansiyonel </a:t>
            </a:r>
            <a:r>
              <a:rPr lang="tr-TR" sz="2400" dirty="0">
                <a:solidFill>
                  <a:srgbClr val="222222"/>
                </a:solidFill>
                <a:latin typeface="Cambria" panose="02040503050406030204" pitchFamily="18" charset="0"/>
                <a:ea typeface="Times New Roman" panose="02020603050405020304" pitchFamily="18" charset="0"/>
              </a:rPr>
              <a:t>olmayan enerji kaynakları arasında yer alan ve ülkemizde </a:t>
            </a:r>
            <a:r>
              <a:rPr lang="tr-TR" sz="2400" dirty="0" err="1">
                <a:solidFill>
                  <a:srgbClr val="222222"/>
                </a:solidFill>
                <a:latin typeface="Cambria" panose="02040503050406030204" pitchFamily="18" charset="0"/>
                <a:ea typeface="Times New Roman" panose="02020603050405020304" pitchFamily="18" charset="0"/>
              </a:rPr>
              <a:t>şeyl</a:t>
            </a:r>
            <a:r>
              <a:rPr lang="tr-TR" sz="2400" dirty="0">
                <a:solidFill>
                  <a:srgbClr val="222222"/>
                </a:solidFill>
                <a:latin typeface="Cambria" panose="02040503050406030204" pitchFamily="18" charset="0"/>
                <a:ea typeface="Times New Roman" panose="02020603050405020304" pitchFamily="18" charset="0"/>
              </a:rPr>
              <a:t> gazı olarak da anılan kaya gazı, adını içinde bulundurduğu kayaç türünden almaktadır. Kaya gazı, </a:t>
            </a:r>
            <a:r>
              <a:rPr lang="tr-TR" sz="2400" dirty="0" err="1">
                <a:solidFill>
                  <a:srgbClr val="222222"/>
                </a:solidFill>
                <a:latin typeface="Cambria" panose="02040503050406030204" pitchFamily="18" charset="0"/>
                <a:ea typeface="Times New Roman" panose="02020603050405020304" pitchFamily="18" charset="0"/>
              </a:rPr>
              <a:t>şeyl</a:t>
            </a:r>
            <a:r>
              <a:rPr lang="tr-TR" sz="2400" dirty="0">
                <a:solidFill>
                  <a:srgbClr val="222222"/>
                </a:solidFill>
                <a:latin typeface="Cambria" panose="02040503050406030204" pitchFamily="18" charset="0"/>
                <a:ea typeface="Times New Roman" panose="02020603050405020304" pitchFamily="18" charset="0"/>
              </a:rPr>
              <a:t> adı verilen kil ve kuvars ve kalsit minerallerinden oluşan tortul kayaçların küçük gözeneklerinde bulunan gazdır</a:t>
            </a:r>
            <a:r>
              <a:rPr lang="tr-TR" sz="2400" dirty="0" smtClean="0">
                <a:solidFill>
                  <a:srgbClr val="222222"/>
                </a:solidFill>
                <a:latin typeface="Cambria" panose="02040503050406030204" pitchFamily="18" charset="0"/>
                <a:ea typeface="Times New Roman" panose="02020603050405020304" pitchFamily="18" charset="0"/>
              </a:rPr>
              <a:t>. </a:t>
            </a:r>
            <a:r>
              <a:rPr lang="tr-TR" sz="2400" dirty="0">
                <a:solidFill>
                  <a:srgbClr val="222222"/>
                </a:solidFill>
                <a:latin typeface="Cambria" panose="02040503050406030204" pitchFamily="18" charset="0"/>
                <a:ea typeface="Times New Roman" panose="02020603050405020304" pitchFamily="18" charset="0"/>
              </a:rPr>
              <a:t>Yaklaşık 350 milyon yıl öncesinde oluşan ince taneli çökelti kata formasyonları olan </a:t>
            </a:r>
            <a:r>
              <a:rPr lang="tr-TR" sz="2400" dirty="0" err="1">
                <a:solidFill>
                  <a:srgbClr val="222222"/>
                </a:solidFill>
                <a:latin typeface="Cambria" panose="02040503050406030204" pitchFamily="18" charset="0"/>
                <a:ea typeface="Times New Roman" panose="02020603050405020304" pitchFamily="18" charset="0"/>
              </a:rPr>
              <a:t>şeyl</a:t>
            </a:r>
            <a:r>
              <a:rPr lang="tr-TR" sz="2400" dirty="0">
                <a:solidFill>
                  <a:srgbClr val="222222"/>
                </a:solidFill>
                <a:latin typeface="Cambria" panose="02040503050406030204" pitchFamily="18" charset="0"/>
                <a:ea typeface="Times New Roman" panose="02020603050405020304" pitchFamily="18" charset="0"/>
              </a:rPr>
              <a:t> tabakaları, yüksek oranda hidrokarbon içerebilmektedir. Genelde 1500m. İla 5000 metre derinlikte yer alan </a:t>
            </a:r>
            <a:r>
              <a:rPr lang="tr-TR" sz="2400" dirty="0" err="1">
                <a:solidFill>
                  <a:srgbClr val="222222"/>
                </a:solidFill>
                <a:latin typeface="Cambria" panose="02040503050406030204" pitchFamily="18" charset="0"/>
                <a:ea typeface="Times New Roman" panose="02020603050405020304" pitchFamily="18" charset="0"/>
              </a:rPr>
              <a:t>şeyl</a:t>
            </a:r>
            <a:r>
              <a:rPr lang="tr-TR" sz="2400" dirty="0">
                <a:solidFill>
                  <a:srgbClr val="222222"/>
                </a:solidFill>
                <a:latin typeface="Cambria" panose="02040503050406030204" pitchFamily="18" charset="0"/>
                <a:ea typeface="Times New Roman" panose="02020603050405020304" pitchFamily="18" charset="0"/>
              </a:rPr>
              <a:t> tabakalarına kadar dikey kuyularla inildikten sonra tabaka içine yatay olarak 3000 metreye kadar sondaj yapılmakta ve hidrolik basınçla çatlaklar oluşturulmaktadır. Kaya içine hapsolmuş durumdaki doğalgaz, petrol ve diğer hidrokarbonlar, bu çatlaklardan sızarak sondaj borusuna akmakta ve yüzeye çıkarılmaktadır.  </a:t>
            </a:r>
            <a:endParaRPr lang="tr-TR" sz="2400" b="1" dirty="0">
              <a:latin typeface="Cambria" panose="02040503050406030204" pitchFamily="18" charset="0"/>
              <a:ea typeface="Times New Roman" panose="02020603050405020304" pitchFamily="18" charset="0"/>
            </a:endParaRPr>
          </a:p>
          <a:p>
            <a:pPr algn="just"/>
            <a:r>
              <a:rPr lang="tr-TR" sz="2400" dirty="0">
                <a:solidFill>
                  <a:srgbClr val="222222"/>
                </a:solidFill>
                <a:latin typeface="Cambria" panose="02040503050406030204" pitchFamily="18" charset="0"/>
                <a:ea typeface="Calibri" panose="020F0502020204030204" pitchFamily="34" charset="0"/>
                <a:cs typeface="Times New Roman" panose="02020603050405020304" pitchFamily="18" charset="0"/>
              </a:rPr>
              <a:t>	</a:t>
            </a:r>
            <a:r>
              <a:rPr lang="tr-TR" sz="2400" dirty="0" smtClean="0">
                <a:solidFill>
                  <a:srgbClr val="222222"/>
                </a:solidFill>
                <a:latin typeface="Cambria" panose="02040503050406030204" pitchFamily="18" charset="0"/>
                <a:ea typeface="Calibri" panose="020F0502020204030204" pitchFamily="34" charset="0"/>
                <a:cs typeface="Times New Roman" panose="02020603050405020304" pitchFamily="18" charset="0"/>
              </a:rPr>
              <a:t>Bütün </a:t>
            </a:r>
            <a:r>
              <a:rPr lang="tr-TR" sz="2400" dirty="0">
                <a:solidFill>
                  <a:srgbClr val="222222"/>
                </a:solidFill>
                <a:latin typeface="Cambria" panose="02040503050406030204" pitchFamily="18" charset="0"/>
                <a:ea typeface="Calibri" panose="020F0502020204030204" pitchFamily="34" charset="0"/>
                <a:cs typeface="Times New Roman" panose="02020603050405020304" pitchFamily="18" charset="0"/>
              </a:rPr>
              <a:t>Dünya’da petrol ve doğalgazdan kaynaklanan sıkıntılar, petrol ve doğalgazdan oluşmuş kayaların bünyesindeki gazın </a:t>
            </a:r>
            <a:r>
              <a:rPr lang="tr-TR" sz="2400" dirty="0" err="1" smtClean="0">
                <a:solidFill>
                  <a:srgbClr val="222222"/>
                </a:solidFill>
                <a:latin typeface="Cambria" panose="02040503050406030204" pitchFamily="18" charset="0"/>
                <a:ea typeface="Calibri" panose="020F0502020204030204" pitchFamily="34" charset="0"/>
                <a:cs typeface="Times New Roman" panose="02020603050405020304" pitchFamily="18" charset="0"/>
              </a:rPr>
              <a:t>üretilebilirliğini</a:t>
            </a:r>
            <a:r>
              <a:rPr lang="tr-TR" sz="2400" dirty="0" smtClean="0">
                <a:solidFill>
                  <a:srgbClr val="222222"/>
                </a:solidFill>
                <a:latin typeface="Cambria" panose="02040503050406030204" pitchFamily="18" charset="0"/>
                <a:ea typeface="Calibri" panose="020F0502020204030204" pitchFamily="34" charset="0"/>
                <a:cs typeface="Times New Roman" panose="02020603050405020304" pitchFamily="18" charset="0"/>
              </a:rPr>
              <a:t> </a:t>
            </a:r>
            <a:r>
              <a:rPr lang="tr-TR" sz="2400" dirty="0">
                <a:solidFill>
                  <a:srgbClr val="222222"/>
                </a:solidFill>
                <a:latin typeface="Cambria" panose="02040503050406030204" pitchFamily="18" charset="0"/>
                <a:ea typeface="Calibri" panose="020F0502020204030204" pitchFamily="34" charset="0"/>
                <a:cs typeface="Times New Roman" panose="02020603050405020304" pitchFamily="18" charset="0"/>
              </a:rPr>
              <a:t>gündeme getirmiştir. Ancak bütün </a:t>
            </a:r>
            <a:r>
              <a:rPr lang="tr-TR" sz="2400" dirty="0" err="1">
                <a:solidFill>
                  <a:srgbClr val="222222"/>
                </a:solidFill>
                <a:latin typeface="Cambria" panose="02040503050406030204" pitchFamily="18" charset="0"/>
                <a:ea typeface="Calibri" panose="020F0502020204030204" pitchFamily="34" charset="0"/>
                <a:cs typeface="Times New Roman" panose="02020603050405020304" pitchFamily="18" charset="0"/>
              </a:rPr>
              <a:t>şeyller</a:t>
            </a:r>
            <a:r>
              <a:rPr lang="tr-TR" sz="2400" dirty="0">
                <a:solidFill>
                  <a:srgbClr val="222222"/>
                </a:solidFill>
                <a:latin typeface="Cambria" panose="02040503050406030204" pitchFamily="18" charset="0"/>
                <a:ea typeface="Calibri" panose="020F0502020204030204" pitchFamily="34" charset="0"/>
                <a:cs typeface="Times New Roman" panose="02020603050405020304" pitchFamily="18" charset="0"/>
              </a:rPr>
              <a:t> kaya gazı içermez. </a:t>
            </a:r>
            <a:endParaRPr lang="tr-TR" sz="2400" dirty="0">
              <a:latin typeface="Cambria" panose="02040503050406030204" pitchFamily="18" charset="0"/>
            </a:endParaRPr>
          </a:p>
        </p:txBody>
      </p:sp>
    </p:spTree>
    <p:extLst>
      <p:ext uri="{BB962C8B-B14F-4D97-AF65-F5344CB8AC3E}">
        <p14:creationId xmlns:p14="http://schemas.microsoft.com/office/powerpoint/2010/main" val="378205126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216</TotalTime>
  <Words>1011</Words>
  <Application>Microsoft Office PowerPoint</Application>
  <PresentationFormat>Geniş ekran</PresentationFormat>
  <Paragraphs>124</Paragraphs>
  <Slides>11</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Arial</vt:lpstr>
      <vt:lpstr>Calibri</vt:lpstr>
      <vt:lpstr>Calibri Light</vt:lpstr>
      <vt:lpstr>Cambria</vt:lpstr>
      <vt:lpstr>Times New Roman</vt:lpstr>
      <vt:lpstr>Office Teması</vt:lpstr>
      <vt:lpstr>PowerPoint Sunusu</vt:lpstr>
      <vt:lpstr>Doğalgaz Bileşenleri</vt:lpstr>
      <vt:lpstr>PowerPoint Sunusu</vt:lpstr>
      <vt:lpstr>PowerPoint Sunusu</vt:lpstr>
      <vt:lpstr>PowerPoint Sunusu</vt:lpstr>
      <vt:lpstr>2015 yılı ülkelere göre üretim ve tüketim değerleri</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33</cp:revision>
  <dcterms:created xsi:type="dcterms:W3CDTF">2018-01-17T23:18:42Z</dcterms:created>
  <dcterms:modified xsi:type="dcterms:W3CDTF">2018-01-23T22:11:42Z</dcterms:modified>
</cp:coreProperties>
</file>