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ldx" ContentType="application/vnd.openxmlformats-officedocument.presentationml.slide"/>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330" r:id="rId3"/>
    <p:sldId id="333" r:id="rId4"/>
    <p:sldId id="331" r:id="rId5"/>
    <p:sldId id="332" r:id="rId6"/>
    <p:sldId id="334" r:id="rId7"/>
    <p:sldId id="257" r:id="rId8"/>
    <p:sldId id="259" r:id="rId9"/>
    <p:sldId id="287" r:id="rId10"/>
    <p:sldId id="288" r:id="rId11"/>
    <p:sldId id="290" r:id="rId12"/>
    <p:sldId id="289" r:id="rId13"/>
    <p:sldId id="315" r:id="rId14"/>
    <p:sldId id="292" r:id="rId15"/>
    <p:sldId id="293" r:id="rId16"/>
    <p:sldId id="295" r:id="rId17"/>
    <p:sldId id="296" r:id="rId18"/>
    <p:sldId id="291" r:id="rId19"/>
    <p:sldId id="297" r:id="rId20"/>
    <p:sldId id="258"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82" r:id="rId35"/>
    <p:sldId id="279" r:id="rId36"/>
    <p:sldId id="280" r:id="rId37"/>
    <p:sldId id="281" r:id="rId38"/>
    <p:sldId id="283" r:id="rId39"/>
    <p:sldId id="284" r:id="rId40"/>
    <p:sldId id="285" r:id="rId41"/>
    <p:sldId id="310" r:id="rId42"/>
    <p:sldId id="311" r:id="rId43"/>
    <p:sldId id="312" r:id="rId44"/>
    <p:sldId id="309" r:id="rId45"/>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83810" autoAdjust="0"/>
  </p:normalViewPr>
  <p:slideViewPr>
    <p:cSldViewPr>
      <p:cViewPr varScale="1">
        <p:scale>
          <a:sx n="72" d="100"/>
          <a:sy n="72" d="100"/>
        </p:scale>
        <p:origin x="1541"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CE1CA5-7087-4D78-BF35-8F344F0E8274}" type="doc">
      <dgm:prSet loTypeId="urn:microsoft.com/office/officeart/2005/8/layout/hProcess3" loCatId="process" qsTypeId="urn:microsoft.com/office/officeart/2005/8/quickstyle/simple3" qsCatId="simple" csTypeId="urn:microsoft.com/office/officeart/2005/8/colors/accent4_5" csCatId="accent4" phldr="1"/>
      <dgm:spPr/>
    </dgm:pt>
    <dgm:pt modelId="{CC0061DB-59B1-4926-8790-A63CA5C484A9}">
      <dgm:prSet phldrT="[Metin]" custT="1"/>
      <dgm:spPr/>
      <dgm:t>
        <a:bodyPr/>
        <a:lstStyle/>
        <a:p>
          <a:r>
            <a:rPr lang="tr-TR" sz="5000" b="1" dirty="0"/>
            <a:t>KATILIM</a:t>
          </a:r>
        </a:p>
      </dgm:t>
    </dgm:pt>
    <dgm:pt modelId="{0B38A7DE-608D-4ED7-80EB-438B1FCE70FC}" type="parTrans" cxnId="{399B7F93-02DC-4035-8749-0DA5ED213BF0}">
      <dgm:prSet/>
      <dgm:spPr/>
      <dgm:t>
        <a:bodyPr/>
        <a:lstStyle/>
        <a:p>
          <a:endParaRPr lang="tr-TR"/>
        </a:p>
      </dgm:t>
    </dgm:pt>
    <dgm:pt modelId="{B8BAF81B-7CF3-4A8F-98B1-8F23A5627CE8}" type="sibTrans" cxnId="{399B7F93-02DC-4035-8749-0DA5ED213BF0}">
      <dgm:prSet/>
      <dgm:spPr/>
      <dgm:t>
        <a:bodyPr/>
        <a:lstStyle/>
        <a:p>
          <a:endParaRPr lang="tr-TR"/>
        </a:p>
      </dgm:t>
    </dgm:pt>
    <dgm:pt modelId="{29ADAEF6-D2AC-422C-BCDB-ECDCCC4FBC76}" type="pres">
      <dgm:prSet presAssocID="{79CE1CA5-7087-4D78-BF35-8F344F0E8274}" presName="Name0" presStyleCnt="0">
        <dgm:presLayoutVars>
          <dgm:dir/>
          <dgm:animLvl val="lvl"/>
          <dgm:resizeHandles val="exact"/>
        </dgm:presLayoutVars>
      </dgm:prSet>
      <dgm:spPr/>
    </dgm:pt>
    <dgm:pt modelId="{F8C3D3DD-881A-47AF-B055-06512EFCECCF}" type="pres">
      <dgm:prSet presAssocID="{79CE1CA5-7087-4D78-BF35-8F344F0E8274}" presName="dummy" presStyleCnt="0"/>
      <dgm:spPr/>
    </dgm:pt>
    <dgm:pt modelId="{6C5B1B70-ABE4-4E38-BF79-8B085A04AE81}" type="pres">
      <dgm:prSet presAssocID="{79CE1CA5-7087-4D78-BF35-8F344F0E8274}" presName="linH" presStyleCnt="0"/>
      <dgm:spPr/>
    </dgm:pt>
    <dgm:pt modelId="{818BF7CC-C640-4366-8F23-85EEDCC1D739}" type="pres">
      <dgm:prSet presAssocID="{79CE1CA5-7087-4D78-BF35-8F344F0E8274}" presName="padding1" presStyleCnt="0"/>
      <dgm:spPr/>
    </dgm:pt>
    <dgm:pt modelId="{4F5FE5AC-4C32-4290-8515-946631320842}" type="pres">
      <dgm:prSet presAssocID="{CC0061DB-59B1-4926-8790-A63CA5C484A9}" presName="linV" presStyleCnt="0"/>
      <dgm:spPr/>
    </dgm:pt>
    <dgm:pt modelId="{9EE209B5-7EEF-474D-8D40-E1906C403CA6}" type="pres">
      <dgm:prSet presAssocID="{CC0061DB-59B1-4926-8790-A63CA5C484A9}" presName="spVertical1" presStyleCnt="0"/>
      <dgm:spPr/>
    </dgm:pt>
    <dgm:pt modelId="{3D56DA1A-9A79-4DA2-ABED-A4C1037D61B3}" type="pres">
      <dgm:prSet presAssocID="{CC0061DB-59B1-4926-8790-A63CA5C484A9}" presName="parTx" presStyleLbl="revTx" presStyleIdx="0" presStyleCnt="1" custScaleY="64293" custLinFactY="8722" custLinFactNeighborX="-5587" custLinFactNeighborY="100000">
        <dgm:presLayoutVars>
          <dgm:chMax val="0"/>
          <dgm:chPref val="0"/>
          <dgm:bulletEnabled val="1"/>
        </dgm:presLayoutVars>
      </dgm:prSet>
      <dgm:spPr/>
    </dgm:pt>
    <dgm:pt modelId="{8DF7DCA7-9F3D-4A59-99FE-DF4A642341B2}" type="pres">
      <dgm:prSet presAssocID="{CC0061DB-59B1-4926-8790-A63CA5C484A9}" presName="spVertical2" presStyleCnt="0"/>
      <dgm:spPr/>
    </dgm:pt>
    <dgm:pt modelId="{4C823AEA-8B75-44DA-84B1-2E24FA3836C0}" type="pres">
      <dgm:prSet presAssocID="{CC0061DB-59B1-4926-8790-A63CA5C484A9}" presName="spVertical3" presStyleCnt="0"/>
      <dgm:spPr/>
    </dgm:pt>
    <dgm:pt modelId="{FA968167-7A8E-4A8B-A6EA-E4C3F5C31F4D}" type="pres">
      <dgm:prSet presAssocID="{79CE1CA5-7087-4D78-BF35-8F344F0E8274}" presName="padding2" presStyleCnt="0"/>
      <dgm:spPr/>
    </dgm:pt>
    <dgm:pt modelId="{9A0C3941-40D9-4335-997F-BBC528EA6F48}" type="pres">
      <dgm:prSet presAssocID="{79CE1CA5-7087-4D78-BF35-8F344F0E8274}" presName="negArrow" presStyleCnt="0"/>
      <dgm:spPr/>
    </dgm:pt>
    <dgm:pt modelId="{B65443B9-16E8-4F8C-AA2C-430E993457D8}" type="pres">
      <dgm:prSet presAssocID="{79CE1CA5-7087-4D78-BF35-8F344F0E8274}" presName="backgroundArrow" presStyleLbl="node1" presStyleIdx="0" presStyleCnt="1" custLinFactNeighborX="6977" custLinFactNeighborY="15113"/>
      <dgm:spPr/>
    </dgm:pt>
  </dgm:ptLst>
  <dgm:cxnLst>
    <dgm:cxn modelId="{FE31E78C-122A-4F99-9356-56C232803C21}" type="presOf" srcId="{79CE1CA5-7087-4D78-BF35-8F344F0E8274}" destId="{29ADAEF6-D2AC-422C-BCDB-ECDCCC4FBC76}" srcOrd="0" destOrd="0" presId="urn:microsoft.com/office/officeart/2005/8/layout/hProcess3"/>
    <dgm:cxn modelId="{399B7F93-02DC-4035-8749-0DA5ED213BF0}" srcId="{79CE1CA5-7087-4D78-BF35-8F344F0E8274}" destId="{CC0061DB-59B1-4926-8790-A63CA5C484A9}" srcOrd="0" destOrd="0" parTransId="{0B38A7DE-608D-4ED7-80EB-438B1FCE70FC}" sibTransId="{B8BAF81B-7CF3-4A8F-98B1-8F23A5627CE8}"/>
    <dgm:cxn modelId="{718FFA9F-16AC-4949-A7B3-C652FA7117EA}" type="presOf" srcId="{CC0061DB-59B1-4926-8790-A63CA5C484A9}" destId="{3D56DA1A-9A79-4DA2-ABED-A4C1037D61B3}" srcOrd="0" destOrd="0" presId="urn:microsoft.com/office/officeart/2005/8/layout/hProcess3"/>
    <dgm:cxn modelId="{48A49CD9-9CF5-4579-ADDE-346F640B1420}" type="presParOf" srcId="{29ADAEF6-D2AC-422C-BCDB-ECDCCC4FBC76}" destId="{F8C3D3DD-881A-47AF-B055-06512EFCECCF}" srcOrd="0" destOrd="0" presId="urn:microsoft.com/office/officeart/2005/8/layout/hProcess3"/>
    <dgm:cxn modelId="{8D5FF5B7-6E8E-4A3E-9C2F-D0BB8A98D1D0}" type="presParOf" srcId="{29ADAEF6-D2AC-422C-BCDB-ECDCCC4FBC76}" destId="{6C5B1B70-ABE4-4E38-BF79-8B085A04AE81}" srcOrd="1" destOrd="0" presId="urn:microsoft.com/office/officeart/2005/8/layout/hProcess3"/>
    <dgm:cxn modelId="{2F3EEF0E-261D-45BB-A353-902091153C61}" type="presParOf" srcId="{6C5B1B70-ABE4-4E38-BF79-8B085A04AE81}" destId="{818BF7CC-C640-4366-8F23-85EEDCC1D739}" srcOrd="0" destOrd="0" presId="urn:microsoft.com/office/officeart/2005/8/layout/hProcess3"/>
    <dgm:cxn modelId="{3214B7DE-BCDC-44B2-A927-E4F073994FE7}" type="presParOf" srcId="{6C5B1B70-ABE4-4E38-BF79-8B085A04AE81}" destId="{4F5FE5AC-4C32-4290-8515-946631320842}" srcOrd="1" destOrd="0" presId="urn:microsoft.com/office/officeart/2005/8/layout/hProcess3"/>
    <dgm:cxn modelId="{45B9440A-BA3E-479D-B180-FCBE8590673B}" type="presParOf" srcId="{4F5FE5AC-4C32-4290-8515-946631320842}" destId="{9EE209B5-7EEF-474D-8D40-E1906C403CA6}" srcOrd="0" destOrd="0" presId="urn:microsoft.com/office/officeart/2005/8/layout/hProcess3"/>
    <dgm:cxn modelId="{0CAD83BC-0B92-4743-BDA6-972B217A205D}" type="presParOf" srcId="{4F5FE5AC-4C32-4290-8515-946631320842}" destId="{3D56DA1A-9A79-4DA2-ABED-A4C1037D61B3}" srcOrd="1" destOrd="0" presId="urn:microsoft.com/office/officeart/2005/8/layout/hProcess3"/>
    <dgm:cxn modelId="{88A584E9-9E70-4830-AF6A-E751EA6C98D6}" type="presParOf" srcId="{4F5FE5AC-4C32-4290-8515-946631320842}" destId="{8DF7DCA7-9F3D-4A59-99FE-DF4A642341B2}" srcOrd="2" destOrd="0" presId="urn:microsoft.com/office/officeart/2005/8/layout/hProcess3"/>
    <dgm:cxn modelId="{932FA024-23E4-4C6B-9AB0-019821C77E3F}" type="presParOf" srcId="{4F5FE5AC-4C32-4290-8515-946631320842}" destId="{4C823AEA-8B75-44DA-84B1-2E24FA3836C0}" srcOrd="3" destOrd="0" presId="urn:microsoft.com/office/officeart/2005/8/layout/hProcess3"/>
    <dgm:cxn modelId="{F26F0B97-7385-4ACC-A72C-B6011D6EBE67}" type="presParOf" srcId="{6C5B1B70-ABE4-4E38-BF79-8B085A04AE81}" destId="{FA968167-7A8E-4A8B-A6EA-E4C3F5C31F4D}" srcOrd="2" destOrd="0" presId="urn:microsoft.com/office/officeart/2005/8/layout/hProcess3"/>
    <dgm:cxn modelId="{5CEA0BF4-C43C-4674-A02F-341D4E782056}" type="presParOf" srcId="{6C5B1B70-ABE4-4E38-BF79-8B085A04AE81}" destId="{9A0C3941-40D9-4335-997F-BBC528EA6F48}" srcOrd="3" destOrd="0" presId="urn:microsoft.com/office/officeart/2005/8/layout/hProcess3"/>
    <dgm:cxn modelId="{72488A91-2F01-45C7-AF59-B143DF4ACDDB}" type="presParOf" srcId="{6C5B1B70-ABE4-4E38-BF79-8B085A04AE81}" destId="{B65443B9-16E8-4F8C-AA2C-430E993457D8}" srcOrd="4"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443B9-16E8-4F8C-AA2C-430E993457D8}">
      <dsp:nvSpPr>
        <dsp:cNvPr id="0" name=""/>
        <dsp:cNvSpPr/>
      </dsp:nvSpPr>
      <dsp:spPr>
        <a:xfrm>
          <a:off x="0" y="576057"/>
          <a:ext cx="4128120" cy="1651248"/>
        </a:xfrm>
        <a:prstGeom prst="rightArrow">
          <a:avLst/>
        </a:prstGeom>
        <a:gradFill rotWithShape="0">
          <a:gsLst>
            <a:gs pos="0">
              <a:schemeClr val="accent4">
                <a:alpha val="90000"/>
                <a:hueOff val="0"/>
                <a:satOff val="0"/>
                <a:lumOff val="0"/>
                <a:alphaOff val="0"/>
                <a:tint val="50000"/>
                <a:satMod val="300000"/>
              </a:schemeClr>
            </a:gs>
            <a:gs pos="35000">
              <a:schemeClr val="accent4">
                <a:alpha val="90000"/>
                <a:hueOff val="0"/>
                <a:satOff val="0"/>
                <a:lumOff val="0"/>
                <a:alphaOff val="0"/>
                <a:tint val="37000"/>
                <a:satMod val="300000"/>
              </a:schemeClr>
            </a:gs>
            <a:gs pos="100000">
              <a:schemeClr val="accent4">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D56DA1A-9A79-4DA2-ABED-A4C1037D61B3}">
      <dsp:nvSpPr>
        <dsp:cNvPr id="0" name=""/>
        <dsp:cNvSpPr/>
      </dsp:nvSpPr>
      <dsp:spPr>
        <a:xfrm>
          <a:off x="144020" y="1224138"/>
          <a:ext cx="3382317" cy="53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08000" rIns="0" bIns="508000" numCol="1" spcCol="1270" anchor="ctr" anchorCtr="0">
          <a:noAutofit/>
        </a:bodyPr>
        <a:lstStyle/>
        <a:p>
          <a:pPr marL="0" lvl="0" indent="0" algn="ctr" defTabSz="2222500">
            <a:lnSpc>
              <a:spcPct val="90000"/>
            </a:lnSpc>
            <a:spcBef>
              <a:spcPct val="0"/>
            </a:spcBef>
            <a:spcAft>
              <a:spcPct val="35000"/>
            </a:spcAft>
            <a:buNone/>
          </a:pPr>
          <a:r>
            <a:rPr lang="tr-TR" sz="5000" b="1" kern="1200" dirty="0"/>
            <a:t>KATILIM</a:t>
          </a:r>
        </a:p>
      </dsp:txBody>
      <dsp:txXfrm>
        <a:off x="144020" y="1224138"/>
        <a:ext cx="3382317" cy="53081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7125D1-502C-4248-84A1-E6715F574BF6}" type="datetimeFigureOut">
              <a:rPr lang="tr-TR" smtClean="0"/>
              <a:pPr/>
              <a:t>17.03.2020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E0AFB2-F1C0-48A9-BAF5-F7BD42CEA597}"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b="1" dirty="0"/>
              <a:t>GLOBAL</a:t>
            </a:r>
            <a:r>
              <a:rPr lang="tr-TR" b="1" baseline="0" dirty="0"/>
              <a:t> KÖY</a:t>
            </a:r>
          </a:p>
          <a:p>
            <a:endParaRPr lang="tr-TR" baseline="0" dirty="0"/>
          </a:p>
          <a:p>
            <a:r>
              <a:rPr lang="tr-TR" b="1" baseline="0" dirty="0"/>
              <a:t>ÇOCUK HAKLARI</a:t>
            </a:r>
            <a:endParaRPr lang="tr-TR" b="1" dirty="0"/>
          </a:p>
        </p:txBody>
      </p:sp>
      <p:sp>
        <p:nvSpPr>
          <p:cNvPr id="4" name="3 Slayt Numarası Yer Tutucusu"/>
          <p:cNvSpPr>
            <a:spLocks noGrp="1"/>
          </p:cNvSpPr>
          <p:nvPr>
            <p:ph type="sldNum" sz="quarter" idx="10"/>
          </p:nvPr>
        </p:nvSpPr>
        <p:spPr/>
        <p:txBody>
          <a:bodyPr/>
          <a:lstStyle/>
          <a:p>
            <a:fld id="{04E0AFB2-F1C0-48A9-BAF5-F7BD42CEA597}" type="slidenum">
              <a:rPr lang="tr-TR" smtClean="0"/>
              <a:pPr/>
              <a:t>17</a:t>
            </a:fld>
            <a:endParaRPr lang="tr-TR"/>
          </a:p>
        </p:txBody>
      </p:sp>
    </p:spTree>
    <p:extLst>
      <p:ext uri="{BB962C8B-B14F-4D97-AF65-F5344CB8AC3E}">
        <p14:creationId xmlns:p14="http://schemas.microsoft.com/office/powerpoint/2010/main" val="3271864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b="1" dirty="0"/>
              <a:t>SESSİZ ÜNİVERSİTE </a:t>
            </a:r>
          </a:p>
        </p:txBody>
      </p:sp>
      <p:sp>
        <p:nvSpPr>
          <p:cNvPr id="4" name="3 Slayt Numarası Yer Tutucusu"/>
          <p:cNvSpPr>
            <a:spLocks noGrp="1"/>
          </p:cNvSpPr>
          <p:nvPr>
            <p:ph type="sldNum" sz="quarter" idx="10"/>
          </p:nvPr>
        </p:nvSpPr>
        <p:spPr/>
        <p:txBody>
          <a:bodyPr/>
          <a:lstStyle/>
          <a:p>
            <a:fld id="{04E0AFB2-F1C0-48A9-BAF5-F7BD42CEA597}" type="slidenum">
              <a:rPr lang="tr-TR" smtClean="0"/>
              <a:pPr/>
              <a:t>39</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800" b="1" dirty="0">
                <a:solidFill>
                  <a:schemeClr val="accent6">
                    <a:lumMod val="20000"/>
                    <a:lumOff val="80000"/>
                  </a:schemeClr>
                </a:solidFill>
              </a:rPr>
              <a:t>İskoç Ulusal Müzesi</a:t>
            </a:r>
          </a:p>
        </p:txBody>
      </p:sp>
      <p:sp>
        <p:nvSpPr>
          <p:cNvPr id="4" name="3 Slayt Numarası Yer Tutucusu"/>
          <p:cNvSpPr>
            <a:spLocks noGrp="1"/>
          </p:cNvSpPr>
          <p:nvPr>
            <p:ph type="sldNum" sz="quarter" idx="10"/>
          </p:nvPr>
        </p:nvSpPr>
        <p:spPr/>
        <p:txBody>
          <a:bodyPr/>
          <a:lstStyle/>
          <a:p>
            <a:fld id="{DC35E85A-78AA-4E06-8BAB-18901BF03413}" type="slidenum">
              <a:rPr lang="tr-TR" smtClean="0"/>
              <a:pPr/>
              <a:t>41</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76803" name="2 Not Yer Tutucusu"/>
          <p:cNvSpPr>
            <a:spLocks noGrp="1"/>
          </p:cNvSpPr>
          <p:nvPr>
            <p:ph type="body" idx="1"/>
          </p:nvPr>
        </p:nvSpPr>
        <p:spPr bwMode="auto">
          <a:noFill/>
        </p:spPr>
        <p:txBody>
          <a:bodyPr wrap="square" numCol="1" anchor="t" anchorCtr="0" compatLnSpc="1">
            <a:prstTxWarp prst="textNoShape">
              <a:avLst/>
            </a:prstTxWarp>
          </a:bodyPr>
          <a:lstStyle/>
          <a:p>
            <a:r>
              <a:rPr lang="tr-TR" sz="2500" b="1" dirty="0"/>
              <a:t>#katılımcı</a:t>
            </a:r>
          </a:p>
          <a:p>
            <a:endParaRPr lang="tr-TR" sz="2500" b="1" dirty="0"/>
          </a:p>
        </p:txBody>
      </p:sp>
      <p:sp>
        <p:nvSpPr>
          <p:cNvPr id="76804"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6AF2BD-7952-4233-A6BD-E106C01B6D4E}" type="slidenum">
              <a:rPr lang="tr-TR" smtClean="0"/>
              <a:pPr/>
              <a:t>44</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2000" b="1" dirty="0" err="1">
                <a:solidFill>
                  <a:srgbClr val="FFFF00"/>
                </a:solidFill>
              </a:rPr>
              <a:t>Museo</a:t>
            </a:r>
            <a:r>
              <a:rPr lang="tr-TR" sz="2000" b="1" dirty="0">
                <a:solidFill>
                  <a:srgbClr val="FFFF00"/>
                </a:solidFill>
              </a:rPr>
              <a:t> </a:t>
            </a:r>
            <a:r>
              <a:rPr lang="tr-TR" sz="2000" b="1" dirty="0" err="1">
                <a:solidFill>
                  <a:srgbClr val="FFFF00"/>
                </a:solidFill>
              </a:rPr>
              <a:t>Pambata</a:t>
            </a:r>
            <a:r>
              <a:rPr lang="tr-TR" sz="2000" b="1" dirty="0">
                <a:solidFill>
                  <a:srgbClr val="FFFF00"/>
                </a:solidFill>
              </a:rPr>
              <a:t> gezici kütüphane</a:t>
            </a:r>
          </a:p>
        </p:txBody>
      </p:sp>
      <p:sp>
        <p:nvSpPr>
          <p:cNvPr id="4" name="3 Slayt Numarası Yer Tutucusu"/>
          <p:cNvSpPr>
            <a:spLocks noGrp="1"/>
          </p:cNvSpPr>
          <p:nvPr>
            <p:ph type="sldNum" sz="quarter" idx="10"/>
          </p:nvPr>
        </p:nvSpPr>
        <p:spPr/>
        <p:txBody>
          <a:bodyPr/>
          <a:lstStyle/>
          <a:p>
            <a:fld id="{04E0AFB2-F1C0-48A9-BAF5-F7BD42CEA597}" type="slidenum">
              <a:rPr lang="tr-TR" smtClean="0"/>
              <a:pPr/>
              <a:t>18</a:t>
            </a:fld>
            <a:endParaRPr lang="tr-TR"/>
          </a:p>
        </p:txBody>
      </p:sp>
    </p:spTree>
    <p:extLst>
      <p:ext uri="{BB962C8B-B14F-4D97-AF65-F5344CB8AC3E}">
        <p14:creationId xmlns:p14="http://schemas.microsoft.com/office/powerpoint/2010/main" val="660705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04E0AFB2-F1C0-48A9-BAF5-F7BD42CEA597}" type="slidenum">
              <a:rPr lang="tr-TR" smtClean="0"/>
              <a:pPr/>
              <a:t>20</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2000" b="1" dirty="0">
                <a:solidFill>
                  <a:schemeClr val="tx1"/>
                </a:solidFill>
              </a:rPr>
              <a:t>Galler Ulusal Kömür Müzesi</a:t>
            </a:r>
          </a:p>
        </p:txBody>
      </p:sp>
      <p:sp>
        <p:nvSpPr>
          <p:cNvPr id="4" name="3 Slayt Numarası Yer Tutucusu"/>
          <p:cNvSpPr>
            <a:spLocks noGrp="1"/>
          </p:cNvSpPr>
          <p:nvPr>
            <p:ph type="sldNum" sz="quarter" idx="10"/>
          </p:nvPr>
        </p:nvSpPr>
        <p:spPr/>
        <p:txBody>
          <a:bodyPr/>
          <a:lstStyle/>
          <a:p>
            <a:fld id="{04E0AFB2-F1C0-48A9-BAF5-F7BD42CEA597}" type="slidenum">
              <a:rPr lang="tr-TR" smtClean="0"/>
              <a:pPr/>
              <a:t>24</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b="1" kern="1200" baseline="0" dirty="0" err="1">
                <a:solidFill>
                  <a:schemeClr val="tx1"/>
                </a:solidFill>
                <a:latin typeface="+mn-lt"/>
                <a:ea typeface="+mn-ea"/>
                <a:cs typeface="+mn-cs"/>
              </a:rPr>
              <a:t>Stedelijk</a:t>
            </a:r>
            <a:r>
              <a:rPr lang="tr-TR" sz="1200" b="1" kern="1200" baseline="0" dirty="0">
                <a:solidFill>
                  <a:schemeClr val="tx1"/>
                </a:solidFill>
                <a:latin typeface="+mn-lt"/>
                <a:ea typeface="+mn-ea"/>
                <a:cs typeface="+mn-cs"/>
              </a:rPr>
              <a:t> Müzesi (Amsterdam) Genç Temsilciler Projesi</a:t>
            </a:r>
            <a:endParaRPr lang="tr-TR" b="1" dirty="0"/>
          </a:p>
        </p:txBody>
      </p:sp>
      <p:sp>
        <p:nvSpPr>
          <p:cNvPr id="4" name="3 Slayt Numarası Yer Tutucusu"/>
          <p:cNvSpPr>
            <a:spLocks noGrp="1"/>
          </p:cNvSpPr>
          <p:nvPr>
            <p:ph type="sldNum" sz="quarter" idx="10"/>
          </p:nvPr>
        </p:nvSpPr>
        <p:spPr/>
        <p:txBody>
          <a:bodyPr/>
          <a:lstStyle/>
          <a:p>
            <a:fld id="{04E0AFB2-F1C0-48A9-BAF5-F7BD42CEA597}" type="slidenum">
              <a:rPr lang="tr-TR" smtClean="0"/>
              <a:pPr/>
              <a:t>28</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b="1" dirty="0">
                <a:solidFill>
                  <a:srgbClr val="FFFF00"/>
                </a:solidFill>
              </a:rPr>
              <a:t>Varşova’daki Ulusal Müze “</a:t>
            </a:r>
            <a:r>
              <a:rPr lang="tr-TR" b="1" dirty="0" err="1">
                <a:solidFill>
                  <a:srgbClr val="FFFF00"/>
                </a:solidFill>
              </a:rPr>
              <a:t>Anthing</a:t>
            </a:r>
            <a:r>
              <a:rPr lang="tr-TR" b="1" dirty="0">
                <a:solidFill>
                  <a:srgbClr val="FFFF00"/>
                </a:solidFill>
              </a:rPr>
              <a:t> </a:t>
            </a:r>
            <a:r>
              <a:rPr lang="tr-TR" b="1" dirty="0" err="1">
                <a:solidFill>
                  <a:srgbClr val="FFFF00"/>
                </a:solidFill>
              </a:rPr>
              <a:t>Goes</a:t>
            </a:r>
            <a:r>
              <a:rPr lang="tr-TR" b="1" dirty="0">
                <a:solidFill>
                  <a:srgbClr val="FFFF00"/>
                </a:solidFill>
              </a:rPr>
              <a:t>” sergisi </a:t>
            </a:r>
            <a:endParaRPr lang="tr-TR" dirty="0">
              <a:solidFill>
                <a:srgbClr val="FFFF00"/>
              </a:solidFill>
            </a:endParaRPr>
          </a:p>
        </p:txBody>
      </p:sp>
      <p:sp>
        <p:nvSpPr>
          <p:cNvPr id="4" name="3 Slayt Numarası Yer Tutucusu"/>
          <p:cNvSpPr>
            <a:spLocks noGrp="1"/>
          </p:cNvSpPr>
          <p:nvPr>
            <p:ph type="sldNum" sz="quarter" idx="10"/>
          </p:nvPr>
        </p:nvSpPr>
        <p:spPr/>
        <p:txBody>
          <a:bodyPr/>
          <a:lstStyle/>
          <a:p>
            <a:fld id="{04E0AFB2-F1C0-48A9-BAF5-F7BD42CEA597}" type="slidenum">
              <a:rPr lang="tr-TR" smtClean="0"/>
              <a:pPr/>
              <a:t>32</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b="1" dirty="0"/>
              <a:t>KİTAP OKUMA BÖLÜMÜ </a:t>
            </a:r>
          </a:p>
        </p:txBody>
      </p:sp>
      <p:sp>
        <p:nvSpPr>
          <p:cNvPr id="4" name="3 Slayt Numarası Yer Tutucusu"/>
          <p:cNvSpPr>
            <a:spLocks noGrp="1"/>
          </p:cNvSpPr>
          <p:nvPr>
            <p:ph type="sldNum" sz="quarter" idx="10"/>
          </p:nvPr>
        </p:nvSpPr>
        <p:spPr/>
        <p:txBody>
          <a:bodyPr/>
          <a:lstStyle/>
          <a:p>
            <a:fld id="{04E0AFB2-F1C0-48A9-BAF5-F7BD42CEA597}" type="slidenum">
              <a:rPr lang="tr-TR" smtClean="0"/>
              <a:pPr/>
              <a:t>35</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b="1" dirty="0"/>
              <a:t>SANAT</a:t>
            </a:r>
            <a:r>
              <a:rPr lang="tr-TR" b="1" baseline="0" dirty="0"/>
              <a:t> ODASI </a:t>
            </a:r>
            <a:endParaRPr lang="tr-TR" b="1" dirty="0"/>
          </a:p>
        </p:txBody>
      </p:sp>
      <p:sp>
        <p:nvSpPr>
          <p:cNvPr id="4" name="3 Slayt Numarası Yer Tutucusu"/>
          <p:cNvSpPr>
            <a:spLocks noGrp="1"/>
          </p:cNvSpPr>
          <p:nvPr>
            <p:ph type="sldNum" sz="quarter" idx="10"/>
          </p:nvPr>
        </p:nvSpPr>
        <p:spPr/>
        <p:txBody>
          <a:bodyPr/>
          <a:lstStyle/>
          <a:p>
            <a:fld id="{04E0AFB2-F1C0-48A9-BAF5-F7BD42CEA597}" type="slidenum">
              <a:rPr lang="tr-TR" smtClean="0"/>
              <a:pPr/>
              <a:t>36</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err="1"/>
              <a:t>Tate’in</a:t>
            </a:r>
            <a:r>
              <a:rPr lang="tr-TR" dirty="0"/>
              <a:t> katılım programları arasında 2009’dan beri uygulanan SESSİZ</a:t>
            </a:r>
            <a:r>
              <a:rPr lang="tr-TR" baseline="0" dirty="0"/>
              <a:t> ÜNİVERSİTE, Ahmet Öğüt tarafından yürütülmekte. </a:t>
            </a:r>
            <a:endParaRPr lang="tr-TR" dirty="0"/>
          </a:p>
        </p:txBody>
      </p:sp>
      <p:sp>
        <p:nvSpPr>
          <p:cNvPr id="4" name="3 Slayt Numarası Yer Tutucusu"/>
          <p:cNvSpPr>
            <a:spLocks noGrp="1"/>
          </p:cNvSpPr>
          <p:nvPr>
            <p:ph type="sldNum" sz="quarter" idx="10"/>
          </p:nvPr>
        </p:nvSpPr>
        <p:spPr/>
        <p:txBody>
          <a:bodyPr/>
          <a:lstStyle/>
          <a:p>
            <a:fld id="{04E0AFB2-F1C0-48A9-BAF5-F7BD42CEA597}" type="slidenum">
              <a:rPr lang="tr-TR" smtClean="0"/>
              <a:pPr/>
              <a:t>38</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D0E3E5-0BC5-414C-98FC-581141EA1EBC}" type="datetimeFigureOut">
              <a:rPr lang="tr-TR" smtClean="0"/>
              <a:pPr/>
              <a:t>17.03.2020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0985B-94FF-457C-BF89-9EB8171F07E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oogle.com.tr/url?sa=i&amp;rct=j&amp;q=&amp;esrc=s&amp;source=images&amp;cd=&amp;cad=rja&amp;uact=8&amp;ved=0ahUKEwih3Jqi56bMAhXIWBoKHbzJAD4QjRwIBw&amp;url=http://www.raindeocampo.com/2012/07/sapato-manila-supports-museo-pambatas-mobile-library-on-its-7th-year-anniversary/&amp;psig=AFQjCNHcAzPUMlKnSurooaOBKRmDxqvEGQ&amp;ust=1461571089843217"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oogle.com.tr/url?sa=i&amp;rct=j&amp;q=&amp;esrc=s&amp;source=images&amp;cd=&amp;cad=rja&amp;uact=8&amp;ved=0ahUKEwjKu7WWr6XMAhUJOBoKHRRZCd8QjRwIBw&amp;url=http://www.stedelijk.nu/en/education/blikopeners/who-are-the-blikopeners&amp;psig=AFQjCNG6vGWIjARnPZXf75NxxFDYeMlOMQ&amp;ust=1461519994638406"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1.emf"/><Relationship Id="rId4" Type="http://schemas.openxmlformats.org/officeDocument/2006/relationships/package" Target="../embeddings/Microsoft_PowerPoint_Slide.sldx"/></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hyperlink" Target="http://www.google.com.tr/url?sa=i&amp;rct=j&amp;q=&amp;esrc=s&amp;frm=1&amp;source=images&amp;cd=&amp;cad=rja&amp;docid=rben0Gnrp1TF2M&amp;tbnid=GuTGf_5BCI0rVM:&amp;ved=0CAUQjRw&amp;url=http://commons.wikimedia.org/wiki/File:The_Childrens_Museum_of_Indianapolis_Welcome_Center.jpg&amp;ei=vYZdUZSCJcPPtQbT9YGYBg&amp;bvm=bv.44770516,d.bGE&amp;psig=AFQjCNF4V6YtHsEv81o5japCPNq1DHtA4Q&amp;ust=1365169573793936"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827584" y="1556792"/>
            <a:ext cx="7772400" cy="1470025"/>
          </a:xfrm>
        </p:spPr>
        <p:txBody>
          <a:bodyPr>
            <a:normAutofit fontScale="90000"/>
          </a:bodyPr>
          <a:lstStyle/>
          <a:p>
            <a:r>
              <a:rPr lang="tr-TR" b="1" dirty="0">
                <a:solidFill>
                  <a:srgbClr val="990033"/>
                </a:solidFill>
              </a:rPr>
              <a:t>ÇAĞDAŞ MÜZECİLİKTE ANAHTAR KAVRAMLAR</a:t>
            </a:r>
            <a:br>
              <a:rPr lang="tr-TR" b="1" dirty="0">
                <a:solidFill>
                  <a:srgbClr val="990033"/>
                </a:solidFill>
              </a:rPr>
            </a:br>
            <a:r>
              <a:rPr lang="tr-TR" b="1" dirty="0">
                <a:solidFill>
                  <a:srgbClr val="990033"/>
                </a:solidFill>
              </a:rPr>
              <a:t>VE </a:t>
            </a:r>
            <a:br>
              <a:rPr lang="tr-TR" b="1" dirty="0">
                <a:solidFill>
                  <a:srgbClr val="990033"/>
                </a:solidFill>
              </a:rPr>
            </a:br>
            <a:r>
              <a:rPr lang="tr-TR" b="1" dirty="0">
                <a:solidFill>
                  <a:srgbClr val="990033"/>
                </a:solidFill>
              </a:rPr>
              <a:t>KÜLTÜR</a:t>
            </a:r>
          </a:p>
        </p:txBody>
      </p:sp>
      <p:pic>
        <p:nvPicPr>
          <p:cNvPr id="75777" name="Picture 1" descr="C:\Users\User\Desktop\muze cizimler\Resim 001.jpg"/>
          <p:cNvPicPr>
            <a:picLocks noChangeAspect="1" noChangeArrowheads="1"/>
          </p:cNvPicPr>
          <p:nvPr/>
        </p:nvPicPr>
        <p:blipFill>
          <a:blip r:embed="rId2" cstate="print"/>
          <a:srcRect b="6964"/>
          <a:stretch>
            <a:fillRect/>
          </a:stretch>
        </p:blipFill>
        <p:spPr bwMode="auto">
          <a:xfrm>
            <a:off x="6562051" y="4337720"/>
            <a:ext cx="2581949" cy="2520280"/>
          </a:xfrm>
          <a:prstGeom prst="rect">
            <a:avLst/>
          </a:prstGeom>
          <a:noFill/>
        </p:spPr>
      </p:pic>
      <p:pic>
        <p:nvPicPr>
          <p:cNvPr id="75778" name="Picture 2" descr="C:\Users\User\Desktop\muze cizimler\Resim 003.jpg"/>
          <p:cNvPicPr>
            <a:picLocks noChangeAspect="1" noChangeArrowheads="1"/>
          </p:cNvPicPr>
          <p:nvPr/>
        </p:nvPicPr>
        <p:blipFill>
          <a:blip r:embed="rId3" cstate="print"/>
          <a:srcRect t="13263"/>
          <a:stretch>
            <a:fillRect/>
          </a:stretch>
        </p:blipFill>
        <p:spPr bwMode="auto">
          <a:xfrm>
            <a:off x="5004048" y="5445224"/>
            <a:ext cx="1686985" cy="1412776"/>
          </a:xfrm>
          <a:prstGeom prst="rect">
            <a:avLst/>
          </a:prstGeom>
          <a:noFill/>
        </p:spPr>
      </p:pic>
      <p:pic>
        <p:nvPicPr>
          <p:cNvPr id="75779" name="Picture 3" descr="C:\Users\User\Desktop\muze cizimler\Resim 005.jpg"/>
          <p:cNvPicPr>
            <a:picLocks noChangeAspect="1" noChangeArrowheads="1"/>
          </p:cNvPicPr>
          <p:nvPr/>
        </p:nvPicPr>
        <p:blipFill>
          <a:blip r:embed="rId4" cstate="print"/>
          <a:srcRect l="7521" r="7239" b="6670"/>
          <a:stretch>
            <a:fillRect/>
          </a:stretch>
        </p:blipFill>
        <p:spPr bwMode="auto">
          <a:xfrm>
            <a:off x="2627784" y="4218608"/>
            <a:ext cx="2448272" cy="2639392"/>
          </a:xfrm>
          <a:prstGeom prst="rect">
            <a:avLst/>
          </a:prstGeom>
          <a:noFill/>
        </p:spPr>
      </p:pic>
      <p:pic>
        <p:nvPicPr>
          <p:cNvPr id="75780" name="Picture 4" descr="C:\Users\User\Desktop\muze cizimler\Resim 004.jpg"/>
          <p:cNvPicPr>
            <a:picLocks noChangeAspect="1" noChangeArrowheads="1"/>
          </p:cNvPicPr>
          <p:nvPr/>
        </p:nvPicPr>
        <p:blipFill>
          <a:blip r:embed="rId5" cstate="print"/>
          <a:srcRect l="6831" r="8221" b="11821"/>
          <a:stretch>
            <a:fillRect/>
          </a:stretch>
        </p:blipFill>
        <p:spPr bwMode="auto">
          <a:xfrm>
            <a:off x="0" y="4913784"/>
            <a:ext cx="2627784" cy="1944216"/>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04664"/>
            <a:ext cx="8229600" cy="5721499"/>
          </a:xfrm>
        </p:spPr>
        <p:txBody>
          <a:bodyPr>
            <a:normAutofit fontScale="92500" lnSpcReduction="10000"/>
          </a:bodyPr>
          <a:lstStyle/>
          <a:p>
            <a:r>
              <a:rPr lang="tr-TR" dirty="0"/>
              <a:t>Değişen toplumsal, siyasal ve coğrafi bağlamlar içinde </a:t>
            </a:r>
            <a:r>
              <a:rPr lang="tr-TR" dirty="0">
                <a:solidFill>
                  <a:schemeClr val="tx2">
                    <a:lumMod val="60000"/>
                    <a:lumOff val="40000"/>
                  </a:schemeClr>
                </a:solidFill>
              </a:rPr>
              <a:t>bir arada yaşayan </a:t>
            </a:r>
            <a:r>
              <a:rPr lang="tr-TR" dirty="0"/>
              <a:t>insanlar ve </a:t>
            </a:r>
            <a:r>
              <a:rPr lang="tr-TR" dirty="0">
                <a:solidFill>
                  <a:schemeClr val="tx2">
                    <a:lumMod val="60000"/>
                    <a:lumOff val="40000"/>
                  </a:schemeClr>
                </a:solidFill>
              </a:rPr>
              <a:t>ekonomik süreçler</a:t>
            </a:r>
            <a:r>
              <a:rPr lang="tr-TR" dirty="0"/>
              <a:t> sonucunda ortaya çıkan ürünler… </a:t>
            </a:r>
          </a:p>
          <a:p>
            <a:r>
              <a:rPr lang="tr-TR" dirty="0"/>
              <a:t>Yaşam biçimleri, değerler, kuşaklararası ve cinsiyetler arası ilişkiler gibi her türlü sosyal ilişki, dil, bilişsel süreçler, sanatsal ifadeler, toplumsal kavramlar, bireysel alan ve özerklik, öğrenme ve düşünme biçimleri ve iletişim çeşitleri, yaşa dayalı farklılıklar, Yerel topluluklar, azınlıklar, etnik kimlik nedeniyle dışlanmış gruplar, dini ya da sosyal bağlılığı bulunan topluluklar, yaş, fiziksel yeterlikler, cinsiyet, cinsel tercih vb. unsurlar kültürel çeşitliliğin bileşenleridir…</a:t>
            </a:r>
          </a:p>
          <a:p>
            <a:endParaRPr lang="tr-TR" dirty="0"/>
          </a:p>
        </p:txBody>
      </p:sp>
    </p:spTree>
    <p:extLst>
      <p:ext uri="{BB962C8B-B14F-4D97-AF65-F5344CB8AC3E}">
        <p14:creationId xmlns:p14="http://schemas.microsoft.com/office/powerpoint/2010/main" val="1977466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a:solidFill>
                  <a:schemeClr val="accent5">
                    <a:lumMod val="75000"/>
                  </a:schemeClr>
                </a:solidFill>
              </a:rPr>
              <a:t>Müzede kültürel çeşitlilik - 1</a:t>
            </a:r>
          </a:p>
        </p:txBody>
      </p:sp>
      <p:sp>
        <p:nvSpPr>
          <p:cNvPr id="3" name="2 İçerik Yer Tutucusu"/>
          <p:cNvSpPr>
            <a:spLocks noGrp="1"/>
          </p:cNvSpPr>
          <p:nvPr>
            <p:ph idx="1"/>
          </p:nvPr>
        </p:nvSpPr>
        <p:spPr/>
        <p:txBody>
          <a:bodyPr/>
          <a:lstStyle/>
          <a:p>
            <a:pPr marL="514350" indent="-514350">
              <a:buAutoNum type="arabicPeriod"/>
            </a:pPr>
            <a:r>
              <a:rPr lang="tr-TR" dirty="0"/>
              <a:t>Müze koleksiyonunda çeşitliliği aramak. </a:t>
            </a:r>
          </a:p>
          <a:p>
            <a:pPr marL="514350" indent="-514350">
              <a:buAutoNum type="arabicPeriod"/>
            </a:pPr>
            <a:r>
              <a:rPr lang="tr-TR" dirty="0"/>
              <a:t>Kültürleri sergilemek (yüzleşme, tartışma vb.)</a:t>
            </a:r>
          </a:p>
          <a:p>
            <a:pPr marL="514350" indent="-514350">
              <a:buAutoNum type="arabicPeriod"/>
            </a:pPr>
            <a:r>
              <a:rPr lang="tr-TR" dirty="0"/>
              <a:t>Ziyaretçiye deneyim yaratmak (etkinlik çeşitliliği). </a:t>
            </a:r>
          </a:p>
          <a:p>
            <a:pPr marL="514350" indent="-514350">
              <a:buAutoNum type="arabicPeriod"/>
            </a:pPr>
            <a:r>
              <a:rPr lang="tr-TR" dirty="0"/>
              <a:t>Ziyaretçi çeşitliliğini sağlamak. </a:t>
            </a:r>
          </a:p>
          <a:p>
            <a:pPr marL="514350" indent="-514350">
              <a:buAutoNum type="arabicPeriod"/>
            </a:pPr>
            <a:r>
              <a:rPr lang="tr-TR" dirty="0"/>
              <a:t>Kurumlararası işbirliği sağlamak.</a:t>
            </a:r>
          </a:p>
          <a:p>
            <a:pPr marL="514350" indent="-514350">
              <a:buAutoNum type="arabicPeriod"/>
            </a:pPr>
            <a:r>
              <a:rPr lang="tr-TR" dirty="0"/>
              <a:t>Personel çeşitliliğini sağlamak. </a:t>
            </a:r>
          </a:p>
        </p:txBody>
      </p:sp>
    </p:spTree>
    <p:extLst>
      <p:ext uri="{BB962C8B-B14F-4D97-AF65-F5344CB8AC3E}">
        <p14:creationId xmlns:p14="http://schemas.microsoft.com/office/powerpoint/2010/main" val="2999276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23528" y="188640"/>
            <a:ext cx="8435280" cy="4853136"/>
          </a:xfrm>
        </p:spPr>
        <p:txBody>
          <a:bodyPr>
            <a:normAutofit/>
          </a:bodyPr>
          <a:lstStyle/>
          <a:p>
            <a:pPr>
              <a:buNone/>
            </a:pPr>
            <a:r>
              <a:rPr lang="tr-TR" sz="3000" dirty="0"/>
              <a:t>	</a:t>
            </a:r>
          </a:p>
        </p:txBody>
      </p:sp>
      <p:sp>
        <p:nvSpPr>
          <p:cNvPr id="4" name="3 Dikdörtgen"/>
          <p:cNvSpPr/>
          <p:nvPr/>
        </p:nvSpPr>
        <p:spPr>
          <a:xfrm>
            <a:off x="611560" y="764704"/>
            <a:ext cx="7920880" cy="4616648"/>
          </a:xfrm>
          <a:prstGeom prst="rect">
            <a:avLst/>
          </a:prstGeom>
        </p:spPr>
        <p:txBody>
          <a:bodyPr wrap="square">
            <a:spAutoFit/>
          </a:bodyPr>
          <a:lstStyle/>
          <a:p>
            <a:pPr algn="ctr"/>
            <a:r>
              <a:rPr lang="tr-TR" sz="4400" b="1" dirty="0">
                <a:solidFill>
                  <a:schemeClr val="accent6">
                    <a:lumMod val="75000"/>
                  </a:schemeClr>
                </a:solidFill>
              </a:rPr>
              <a:t>Müzede kültürel çeşitlilik – 2 </a:t>
            </a:r>
          </a:p>
          <a:p>
            <a:endParaRPr lang="tr-TR" sz="2500" dirty="0"/>
          </a:p>
          <a:p>
            <a:r>
              <a:rPr lang="tr-TR" sz="2500" b="1" dirty="0"/>
              <a:t>1. Müze ve koleksiyon programlarında çeşitlilik: </a:t>
            </a:r>
            <a:r>
              <a:rPr lang="tr-TR" sz="2500" dirty="0"/>
              <a:t>Koleksiyon</a:t>
            </a:r>
          </a:p>
          <a:p>
            <a:r>
              <a:rPr lang="tr-TR" sz="2500" dirty="0"/>
              <a:t>oluşturma ve sergileme sürecinde katılımlı ve işbirlikli</a:t>
            </a:r>
          </a:p>
          <a:p>
            <a:r>
              <a:rPr lang="tr-TR" sz="2500" dirty="0"/>
              <a:t>bir politika benimseme ve farklı topluluklarla etkinlikler</a:t>
            </a:r>
          </a:p>
          <a:p>
            <a:r>
              <a:rPr lang="tr-TR" sz="2500" dirty="0"/>
              <a:t>planlama.</a:t>
            </a:r>
          </a:p>
          <a:p>
            <a:r>
              <a:rPr lang="tr-TR" sz="2500" b="1" dirty="0"/>
              <a:t>2. İzleyici çeşitliliği: </a:t>
            </a:r>
            <a:r>
              <a:rPr lang="tr-TR" sz="2500" dirty="0"/>
              <a:t>Pazarlama ve izleyici geliştirme süreçlerinde toplumda öne çıkarılmayan ve göz ardı edilen</a:t>
            </a:r>
          </a:p>
          <a:p>
            <a:r>
              <a:rPr lang="tr-TR" sz="2500" dirty="0"/>
              <a:t>gruplara odaklanma.</a:t>
            </a:r>
          </a:p>
          <a:p>
            <a:r>
              <a:rPr lang="tr-TR" sz="2500" b="1" dirty="0"/>
              <a:t>3. İşgücü çeşitliliği: </a:t>
            </a:r>
            <a:r>
              <a:rPr lang="tr-TR" sz="2500" dirty="0"/>
              <a:t>Personel seçiminde ve organizasyonun</a:t>
            </a:r>
          </a:p>
          <a:p>
            <a:r>
              <a:rPr lang="tr-TR" sz="2500" dirty="0"/>
              <a:t>güçlendirilmesinde olumlu ve kalıcı sonuçlar geliştirme.</a:t>
            </a:r>
          </a:p>
        </p:txBody>
      </p:sp>
    </p:spTree>
    <p:extLst>
      <p:ext uri="{BB962C8B-B14F-4D97-AF65-F5344CB8AC3E}">
        <p14:creationId xmlns:p14="http://schemas.microsoft.com/office/powerpoint/2010/main" val="94723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l="32942" t="19765" r="22586" b="31481"/>
          <a:stretch>
            <a:fillRect/>
          </a:stretch>
        </p:blipFill>
        <p:spPr bwMode="auto">
          <a:xfrm>
            <a:off x="395536" y="260648"/>
            <a:ext cx="8302328" cy="6192688"/>
          </a:xfrm>
          <a:prstGeom prst="rect">
            <a:avLst/>
          </a:prstGeom>
          <a:noFill/>
          <a:ln w="9525">
            <a:noFill/>
            <a:miter lim="800000"/>
            <a:headEnd/>
            <a:tailEnd/>
          </a:ln>
        </p:spPr>
      </p:pic>
    </p:spTree>
    <p:extLst>
      <p:ext uri="{BB962C8B-B14F-4D97-AF65-F5344CB8AC3E}">
        <p14:creationId xmlns:p14="http://schemas.microsoft.com/office/powerpoint/2010/main" val="2423446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Başlık 1"/>
          <p:cNvSpPr txBox="1">
            <a:spLocks/>
          </p:cNvSpPr>
          <p:nvPr/>
        </p:nvSpPr>
        <p:spPr>
          <a:xfrm>
            <a:off x="0" y="0"/>
            <a:ext cx="5292080" cy="620688"/>
          </a:xfrm>
          <a:prstGeom prst="rect">
            <a:avLst/>
          </a:prstGeom>
          <a:solidFill>
            <a:schemeClr val="bg1"/>
          </a:solidFill>
        </p:spPr>
        <p:txBody>
          <a:bodyPr vert="horz" lIns="91440" tIns="45720" rIns="91440" bIns="45720" rtlCol="0" anchor="ctr">
            <a:normAutofit fontScale="850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4400" b="1" i="0" u="none" strike="noStrike" kern="1200" cap="none" spc="0" normalizeH="0" baseline="0" noProof="0" dirty="0">
                <a:ln>
                  <a:noFill/>
                </a:ln>
                <a:solidFill>
                  <a:schemeClr val="accent5">
                    <a:lumMod val="75000"/>
                  </a:schemeClr>
                </a:solidFill>
                <a:effectLst/>
                <a:uLnTx/>
                <a:uFillTx/>
                <a:latin typeface="+mj-lt"/>
                <a:ea typeface="+mj-ea"/>
                <a:cs typeface="+mj-cs"/>
              </a:rPr>
              <a:t>METROPOLİTAN MÜZESİ</a:t>
            </a:r>
          </a:p>
        </p:txBody>
      </p:sp>
    </p:spTree>
    <p:extLst>
      <p:ext uri="{BB962C8B-B14F-4D97-AF65-F5344CB8AC3E}">
        <p14:creationId xmlns:p14="http://schemas.microsoft.com/office/powerpoint/2010/main" val="3898987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188640"/>
            <a:ext cx="8424936" cy="5780112"/>
          </a:xfrm>
        </p:spPr>
        <p:txBody>
          <a:bodyPr>
            <a:normAutofit/>
          </a:bodyPr>
          <a:lstStyle/>
          <a:p>
            <a:r>
              <a:rPr lang="tr-TR" sz="2500" dirty="0"/>
              <a:t>Çok Kültürlü İzleyici Kalkınma Girişimi programı çerçevesinde, farklı kültürlere yönelik birçok çalışma yapılıyor.</a:t>
            </a:r>
          </a:p>
          <a:p>
            <a:r>
              <a:rPr lang="tr-TR" sz="2500" dirty="0"/>
              <a:t>Farklı toplulukların müzeye katılımını artırmak için Afrikalı-Amerikalı, Güney Asyalı kişilerden oluşan bir Kültür Danışma Komitesi kurulmuştur. Ayrıca farklı inançlardan kişiler ile de bir araya gelerek değişik etkinlikler düzenlenmektedir. </a:t>
            </a:r>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80928"/>
            <a:ext cx="9144000" cy="407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9675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l="28800" t="15120" r="18101" b="49601"/>
          <a:stretch>
            <a:fillRect/>
          </a:stretch>
        </p:blipFill>
        <p:spPr bwMode="auto">
          <a:xfrm>
            <a:off x="0" y="0"/>
            <a:ext cx="9144000" cy="4941168"/>
          </a:xfrm>
          <a:prstGeom prst="rect">
            <a:avLst/>
          </a:prstGeom>
          <a:noFill/>
          <a:ln w="9525">
            <a:noFill/>
            <a:miter lim="800000"/>
            <a:headEnd/>
            <a:tailEnd/>
          </a:ln>
        </p:spPr>
      </p:pic>
      <p:sp>
        <p:nvSpPr>
          <p:cNvPr id="5" name="4 Dikdörtgen"/>
          <p:cNvSpPr/>
          <p:nvPr/>
        </p:nvSpPr>
        <p:spPr>
          <a:xfrm>
            <a:off x="539552" y="5085184"/>
            <a:ext cx="8208912" cy="1477328"/>
          </a:xfrm>
          <a:prstGeom prst="rect">
            <a:avLst/>
          </a:prstGeom>
        </p:spPr>
        <p:txBody>
          <a:bodyPr wrap="square">
            <a:spAutoFit/>
          </a:bodyPr>
          <a:lstStyle/>
          <a:p>
            <a:r>
              <a:rPr lang="tr-TR" dirty="0"/>
              <a:t>’Çocuk Savunuculuğu Programı’’ kapsamında dezavantajlı topluluklardan seçilen çocuklara, atölyeler, geziler, film gösterileri vb. etkinlikler düzenlenmektedir. Amaç, Manila başta olmak üzere Filipinler genelinde çocukların gelişim süreçlerini göz önünde bulundurarak kapsayıcı eğitim programları geliştirmek ve orta ve düşül </a:t>
            </a:r>
            <a:r>
              <a:rPr lang="tr-TR" dirty="0" err="1"/>
              <a:t>SED’lerden</a:t>
            </a:r>
            <a:r>
              <a:rPr lang="tr-TR" dirty="0"/>
              <a:t> çocuklara eşit fırsatlar sunarak ulaştırmaktır. </a:t>
            </a:r>
          </a:p>
        </p:txBody>
      </p:sp>
      <p:sp>
        <p:nvSpPr>
          <p:cNvPr id="6" name="5 Dikdörtgen"/>
          <p:cNvSpPr/>
          <p:nvPr/>
        </p:nvSpPr>
        <p:spPr>
          <a:xfrm>
            <a:off x="4572000" y="0"/>
            <a:ext cx="4572000" cy="646331"/>
          </a:xfrm>
          <a:prstGeom prst="rect">
            <a:avLst/>
          </a:prstGeom>
        </p:spPr>
        <p:txBody>
          <a:bodyPr>
            <a:spAutoFit/>
          </a:bodyPr>
          <a:lstStyle/>
          <a:p>
            <a:pPr algn="r"/>
            <a:r>
              <a:rPr lang="tr-TR" dirty="0"/>
              <a:t>Müzeler daha </a:t>
            </a:r>
            <a:r>
              <a:rPr lang="tr-TR" b="1" dirty="0"/>
              <a:t>eşitlikçi ve adil bir toplum</a:t>
            </a:r>
            <a:r>
              <a:rPr lang="tr-TR" dirty="0"/>
              <a:t> yaratmak için kullanılabilir.</a:t>
            </a:r>
          </a:p>
        </p:txBody>
      </p:sp>
    </p:spTree>
    <p:extLst>
      <p:ext uri="{BB962C8B-B14F-4D97-AF65-F5344CB8AC3E}">
        <p14:creationId xmlns:p14="http://schemas.microsoft.com/office/powerpoint/2010/main" val="1751313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cstate="print"/>
          <a:srcRect l="31500" t="20160" r="40151" b="13875"/>
          <a:stretch>
            <a:fillRect/>
          </a:stretch>
        </p:blipFill>
        <p:spPr bwMode="auto">
          <a:xfrm>
            <a:off x="0" y="0"/>
            <a:ext cx="5076056" cy="6858000"/>
          </a:xfrm>
          <a:prstGeom prst="rect">
            <a:avLst/>
          </a:prstGeom>
          <a:noFill/>
          <a:ln w="9525">
            <a:noFill/>
            <a:miter lim="800000"/>
            <a:headEnd/>
            <a:tailEnd/>
          </a:ln>
        </p:spPr>
      </p:pic>
      <p:sp>
        <p:nvSpPr>
          <p:cNvPr id="5" name="4 Dikdörtgen"/>
          <p:cNvSpPr/>
          <p:nvPr/>
        </p:nvSpPr>
        <p:spPr>
          <a:xfrm>
            <a:off x="5076056" y="548680"/>
            <a:ext cx="1384033" cy="369332"/>
          </a:xfrm>
          <a:prstGeom prst="rect">
            <a:avLst/>
          </a:prstGeom>
        </p:spPr>
        <p:txBody>
          <a:bodyPr wrap="none">
            <a:spAutoFit/>
          </a:bodyPr>
          <a:lstStyle/>
          <a:p>
            <a:r>
              <a:rPr lang="tr-TR" b="1" dirty="0"/>
              <a:t>GLOBAL KÖY</a:t>
            </a:r>
          </a:p>
        </p:txBody>
      </p:sp>
      <p:sp>
        <p:nvSpPr>
          <p:cNvPr id="6" name="5 Dikdörtgen"/>
          <p:cNvSpPr/>
          <p:nvPr/>
        </p:nvSpPr>
        <p:spPr>
          <a:xfrm>
            <a:off x="5076056" y="4581128"/>
            <a:ext cx="3996992" cy="1754326"/>
          </a:xfrm>
          <a:prstGeom prst="rect">
            <a:avLst/>
          </a:prstGeom>
        </p:spPr>
        <p:txBody>
          <a:bodyPr wrap="none">
            <a:spAutoFit/>
          </a:bodyPr>
          <a:lstStyle/>
          <a:p>
            <a:r>
              <a:rPr lang="tr-TR" b="1" dirty="0"/>
              <a:t>ÇOCUK HAKLARI</a:t>
            </a:r>
          </a:p>
          <a:p>
            <a:r>
              <a:rPr lang="tr-TR" dirty="0"/>
              <a:t>Çocuklar için çocuk haklarını öğrenmeye </a:t>
            </a:r>
          </a:p>
          <a:p>
            <a:r>
              <a:rPr lang="tr-TR" dirty="0"/>
              <a:t>yönelik yazılı ve görsel malzeme </a:t>
            </a:r>
          </a:p>
          <a:p>
            <a:r>
              <a:rPr lang="tr-TR" dirty="0"/>
              <a:t>derlenmiştir. Bu bölümler bağlantılı </a:t>
            </a:r>
          </a:p>
          <a:p>
            <a:r>
              <a:rPr lang="tr-TR" dirty="0"/>
              <a:t>seminerler ve eğitim etkinlikleri </a:t>
            </a:r>
          </a:p>
          <a:p>
            <a:r>
              <a:rPr lang="tr-TR" dirty="0"/>
              <a:t>yapılmaktadır. </a:t>
            </a:r>
          </a:p>
        </p:txBody>
      </p:sp>
      <p:sp>
        <p:nvSpPr>
          <p:cNvPr id="7" name="6 Dikdörtgen"/>
          <p:cNvSpPr/>
          <p:nvPr/>
        </p:nvSpPr>
        <p:spPr>
          <a:xfrm>
            <a:off x="5076056" y="980728"/>
            <a:ext cx="4067944" cy="1754326"/>
          </a:xfrm>
          <a:prstGeom prst="rect">
            <a:avLst/>
          </a:prstGeom>
        </p:spPr>
        <p:txBody>
          <a:bodyPr wrap="square">
            <a:spAutoFit/>
          </a:bodyPr>
          <a:lstStyle/>
          <a:p>
            <a:r>
              <a:rPr lang="tr-TR" dirty="0"/>
              <a:t>Filipinlerin çokkültürlü yapısına ve kültürel çeşitliliğine vurgu yapan bir sergi bölümüdür. Hikaye anlatımı, oyuncak yapımı, kostüm tasarımı, geleneksel çocuk oyunları, müzik atölyesi vb çalışmalara yer verilmektedir. </a:t>
            </a:r>
          </a:p>
        </p:txBody>
      </p:sp>
    </p:spTree>
    <p:extLst>
      <p:ext uri="{BB962C8B-B14F-4D97-AF65-F5344CB8AC3E}">
        <p14:creationId xmlns:p14="http://schemas.microsoft.com/office/powerpoint/2010/main" val="1105584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95234" name="Picture 2" descr="http://museumplanner.org/wp-content/uploads/2010/02/mobile-library.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4 Dikdörtgen"/>
          <p:cNvSpPr/>
          <p:nvPr/>
        </p:nvSpPr>
        <p:spPr>
          <a:xfrm>
            <a:off x="5741274" y="6488668"/>
            <a:ext cx="3402726" cy="369332"/>
          </a:xfrm>
          <a:prstGeom prst="rect">
            <a:avLst/>
          </a:prstGeom>
        </p:spPr>
        <p:txBody>
          <a:bodyPr wrap="none">
            <a:spAutoFit/>
          </a:bodyPr>
          <a:lstStyle/>
          <a:p>
            <a:r>
              <a:rPr lang="tr-TR" b="1" dirty="0" err="1">
                <a:solidFill>
                  <a:srgbClr val="FFFF00"/>
                </a:solidFill>
              </a:rPr>
              <a:t>Museo</a:t>
            </a:r>
            <a:r>
              <a:rPr lang="tr-TR" b="1" dirty="0">
                <a:solidFill>
                  <a:srgbClr val="FFFF00"/>
                </a:solidFill>
              </a:rPr>
              <a:t> </a:t>
            </a:r>
            <a:r>
              <a:rPr lang="tr-TR" b="1" dirty="0" err="1">
                <a:solidFill>
                  <a:srgbClr val="FFFF00"/>
                </a:solidFill>
              </a:rPr>
              <a:t>Pambata</a:t>
            </a:r>
            <a:r>
              <a:rPr lang="tr-TR" b="1" dirty="0">
                <a:solidFill>
                  <a:srgbClr val="FFFF00"/>
                </a:solidFill>
              </a:rPr>
              <a:t> gezici kütüphane</a:t>
            </a:r>
          </a:p>
        </p:txBody>
      </p:sp>
    </p:spTree>
    <p:extLst>
      <p:ext uri="{BB962C8B-B14F-4D97-AF65-F5344CB8AC3E}">
        <p14:creationId xmlns:p14="http://schemas.microsoft.com/office/powerpoint/2010/main" val="2047417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10594" name="Picture 2" descr="http://raindeocampo.files.wordpress.com/2012/07/376861_10151763338227841_1354517214_n.jpg">
            <a:hlinkClick r:id="rId2"/>
          </p:cNvPr>
          <p:cNvPicPr>
            <a:picLocks noChangeAspect="1" noChangeArrowheads="1"/>
          </p:cNvPicPr>
          <p:nvPr/>
        </p:nvPicPr>
        <p:blipFill>
          <a:blip r:embed="rId3" cstate="print">
            <a:lum contrast="10000"/>
          </a:blip>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976058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86BDB27-2593-4C2D-9F6A-28482A943D6C}"/>
              </a:ext>
            </a:extLst>
          </p:cNvPr>
          <p:cNvSpPr>
            <a:spLocks noGrp="1"/>
          </p:cNvSpPr>
          <p:nvPr>
            <p:ph idx="1"/>
          </p:nvPr>
        </p:nvSpPr>
        <p:spPr/>
        <p:txBody>
          <a:bodyPr/>
          <a:lstStyle/>
          <a:p>
            <a:pPr lvl="0" algn="ctr"/>
            <a:r>
              <a:rPr lang="tr-TR" sz="5000" b="1" dirty="0"/>
              <a:t>Kültürel çeşitlilik</a:t>
            </a:r>
          </a:p>
          <a:p>
            <a:pPr lvl="0" algn="ctr"/>
            <a:r>
              <a:rPr lang="tr-TR" sz="5000" b="1" dirty="0"/>
              <a:t>Çokkültürlülük</a:t>
            </a:r>
          </a:p>
          <a:p>
            <a:pPr lvl="0" algn="ctr"/>
            <a:r>
              <a:rPr lang="tr-TR" sz="5000" b="1" dirty="0"/>
              <a:t>Kültürel etkileşim</a:t>
            </a:r>
          </a:p>
          <a:p>
            <a:pPr lvl="0" algn="ctr"/>
            <a:r>
              <a:rPr lang="tr-TR" sz="5000" b="1" dirty="0"/>
              <a:t>Kültürel katılım</a:t>
            </a:r>
          </a:p>
          <a:p>
            <a:endParaRPr lang="tr-TR" dirty="0"/>
          </a:p>
        </p:txBody>
      </p:sp>
    </p:spTree>
    <p:extLst>
      <p:ext uri="{BB962C8B-B14F-4D97-AF65-F5344CB8AC3E}">
        <p14:creationId xmlns:p14="http://schemas.microsoft.com/office/powerpoint/2010/main" val="16398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Başlık"/>
          <p:cNvSpPr txBox="1">
            <a:spLocks/>
          </p:cNvSpPr>
          <p:nvPr/>
        </p:nvSpPr>
        <p:spPr>
          <a:xfrm>
            <a:off x="611560" y="3140968"/>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5000" b="1" i="0" u="none" strike="noStrike" kern="1200" cap="none" spc="0" normalizeH="0" baseline="0" noProof="0" dirty="0">
                <a:ln>
                  <a:noFill/>
                </a:ln>
                <a:solidFill>
                  <a:schemeClr val="tx1"/>
                </a:solidFill>
                <a:effectLst/>
                <a:uLnTx/>
                <a:uFillTx/>
                <a:latin typeface="+mj-lt"/>
                <a:ea typeface="+mj-ea"/>
                <a:cs typeface="+mj-cs"/>
              </a:rPr>
              <a:t>KATILIM </a:t>
            </a:r>
            <a:br>
              <a:rPr kumimoji="0" lang="tr-TR" sz="5000" b="1" i="0" u="none" strike="noStrike" kern="1200" cap="none" spc="0" normalizeH="0" baseline="0" noProof="0" dirty="0">
                <a:ln>
                  <a:noFill/>
                </a:ln>
                <a:solidFill>
                  <a:schemeClr val="tx1"/>
                </a:solidFill>
                <a:effectLst/>
                <a:uLnTx/>
                <a:uFillTx/>
                <a:latin typeface="+mj-lt"/>
                <a:ea typeface="+mj-ea"/>
                <a:cs typeface="+mj-cs"/>
              </a:rPr>
            </a:br>
            <a:endParaRPr kumimoji="0" lang="tr-TR" sz="5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67544" y="692696"/>
            <a:ext cx="8424936" cy="5688632"/>
          </a:xfrm>
        </p:spPr>
        <p:txBody>
          <a:bodyPr>
            <a:normAutofit/>
          </a:bodyPr>
          <a:lstStyle/>
          <a:p>
            <a:pPr>
              <a:buNone/>
            </a:pPr>
            <a:r>
              <a:rPr lang="tr-TR" b="1" dirty="0"/>
              <a:t>Müzeler ve galeriler, </a:t>
            </a:r>
          </a:p>
          <a:p>
            <a:r>
              <a:rPr lang="tr-TR" dirty="0"/>
              <a:t>anlayış, fikir, işlev ve algıları bağlamında benzer özellikler taşıyan, </a:t>
            </a:r>
          </a:p>
          <a:p>
            <a:r>
              <a:rPr lang="tr-TR" dirty="0"/>
              <a:t>dinamik ve karmaşık biçimde </a:t>
            </a:r>
            <a:r>
              <a:rPr lang="tr-TR" b="1" dirty="0"/>
              <a:t>daha önce hiç olmadıkları kadar</a:t>
            </a:r>
            <a:r>
              <a:rPr lang="tr-TR" dirty="0"/>
              <a:t> sağlam bir ağ ile birbirlerine bağlıdır.</a:t>
            </a:r>
          </a:p>
          <a:p>
            <a:r>
              <a:rPr lang="tr-TR" dirty="0"/>
              <a:t>Müzeler bu güçlü ağı hem müze içinden hem de dışından aldıkları destekle sağlar.</a:t>
            </a:r>
          </a:p>
          <a:p>
            <a:r>
              <a:rPr lang="tr-TR" dirty="0"/>
              <a:t>Çünkü müzeler “anlam oluşturmak” için izleyicilerin katılımına önem verirler.</a:t>
            </a:r>
          </a:p>
          <a:p>
            <a:pPr>
              <a:buNone/>
            </a:pPr>
            <a:endParaRPr lang="tr-T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67544" y="332656"/>
            <a:ext cx="8229600" cy="5433467"/>
          </a:xfrm>
        </p:spPr>
        <p:txBody>
          <a:bodyPr/>
          <a:lstStyle/>
          <a:p>
            <a:pPr>
              <a:buNone/>
            </a:pPr>
            <a:r>
              <a:rPr lang="tr-TR" dirty="0">
                <a:solidFill>
                  <a:srgbClr val="FF0000"/>
                </a:solidFill>
              </a:rPr>
              <a:t>Katılım;</a:t>
            </a:r>
          </a:p>
          <a:p>
            <a:r>
              <a:rPr lang="tr-TR" dirty="0"/>
              <a:t>müze içinde kültürel miras yaratıcılarının</a:t>
            </a:r>
          </a:p>
          <a:p>
            <a:pPr>
              <a:buNone/>
            </a:pPr>
            <a:r>
              <a:rPr lang="tr-TR" dirty="0"/>
              <a:t>(dolaylı yollardan müze nesnesi aracığıyla ya da </a:t>
            </a:r>
          </a:p>
          <a:p>
            <a:pPr>
              <a:buNone/>
            </a:pPr>
            <a:r>
              <a:rPr lang="tr-TR" dirty="0"/>
              <a:t>doğrudan katılımla), </a:t>
            </a:r>
          </a:p>
          <a:p>
            <a:r>
              <a:rPr lang="tr-TR" dirty="0"/>
              <a:t>müze uzmanlarının, diğer müze paydaşlarının</a:t>
            </a:r>
          </a:p>
          <a:p>
            <a:pPr>
              <a:buNone/>
            </a:pPr>
            <a:r>
              <a:rPr lang="tr-TR" dirty="0"/>
              <a:t>öğrenme, eğlenme ve ilham kaynağı oluşturma</a:t>
            </a:r>
          </a:p>
          <a:p>
            <a:pPr>
              <a:buNone/>
            </a:pPr>
            <a:r>
              <a:rPr lang="tr-TR" dirty="0"/>
              <a:t>sürecine katkıları</a:t>
            </a:r>
          </a:p>
          <a:p>
            <a:pPr>
              <a:buNone/>
            </a:pPr>
            <a:r>
              <a:rPr lang="tr-TR" dirty="0"/>
              <a:t>ile gerçekleşir. </a:t>
            </a:r>
          </a:p>
        </p:txBody>
      </p:sp>
      <p:sp>
        <p:nvSpPr>
          <p:cNvPr id="4" name="3 Dikdörtgen"/>
          <p:cNvSpPr/>
          <p:nvPr/>
        </p:nvSpPr>
        <p:spPr>
          <a:xfrm>
            <a:off x="4644008" y="4509120"/>
            <a:ext cx="4248472" cy="2123658"/>
          </a:xfrm>
          <a:prstGeom prst="rect">
            <a:avLst/>
          </a:prstGeom>
        </p:spPr>
        <p:txBody>
          <a:bodyPr wrap="square">
            <a:spAutoFit/>
          </a:bodyPr>
          <a:lstStyle/>
          <a:p>
            <a:r>
              <a:rPr lang="tr-TR" sz="2200" b="1" dirty="0">
                <a:solidFill>
                  <a:srgbClr val="FF0000"/>
                </a:solidFill>
              </a:rPr>
              <a:t>     Konfor, uyum, hoş karşılama,</a:t>
            </a:r>
          </a:p>
          <a:p>
            <a:r>
              <a:rPr lang="tr-TR" sz="2200" b="1" dirty="0">
                <a:solidFill>
                  <a:srgbClr val="FF0000"/>
                </a:solidFill>
              </a:rPr>
              <a:t>      eğlence, sosyalleşme, saygı, </a:t>
            </a:r>
          </a:p>
          <a:p>
            <a:r>
              <a:rPr lang="tr-TR" sz="2200" b="1" dirty="0">
                <a:solidFill>
                  <a:srgbClr val="FF0000"/>
                </a:solidFill>
              </a:rPr>
              <a:t>  iletişim, öğrenme deneyimi, </a:t>
            </a:r>
          </a:p>
          <a:p>
            <a:r>
              <a:rPr lang="tr-TR" sz="2200" b="1" dirty="0">
                <a:solidFill>
                  <a:srgbClr val="FF0000"/>
                </a:solidFill>
              </a:rPr>
              <a:t>     seçenek ve kontrol, sorgulama, meydan okuma, güvenirlik,</a:t>
            </a:r>
          </a:p>
          <a:p>
            <a:r>
              <a:rPr lang="tr-TR" sz="2200" b="1" dirty="0">
                <a:solidFill>
                  <a:srgbClr val="FF0000"/>
                </a:solidFill>
              </a:rPr>
              <a:t>                   yenilenme.</a:t>
            </a:r>
          </a:p>
        </p:txBody>
      </p:sp>
      <p:graphicFrame>
        <p:nvGraphicFramePr>
          <p:cNvPr id="6" name="5 Diyagram"/>
          <p:cNvGraphicFramePr/>
          <p:nvPr/>
        </p:nvGraphicFramePr>
        <p:xfrm>
          <a:off x="467544" y="4149080"/>
          <a:ext cx="4128120" cy="230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168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tr-TR" sz="1400" b="1" i="0" u="none" strike="noStrike" cap="none" normalizeH="0" baseline="0" dirty="0">
                <a:ln>
                  <a:noFill/>
                </a:ln>
                <a:solidFill>
                  <a:schemeClr val="tx1"/>
                </a:solidFill>
                <a:effectLst/>
                <a:latin typeface="Times New Roman" pitchFamily="18" charset="0"/>
                <a:cs typeface="Times New Roman" pitchFamily="18" charset="0"/>
              </a:rPr>
              <a:t>Katılımcı müze</a:t>
            </a:r>
            <a:r>
              <a:rPr kumimoji="0" lang="tr-TR" sz="1400" b="0" i="0" u="none" strike="noStrike" cap="none" normalizeH="0" baseline="0" dirty="0">
                <a:ln>
                  <a:noFill/>
                </a:ln>
                <a:solidFill>
                  <a:schemeClr val="tx1"/>
                </a:solidFill>
                <a:effectLst/>
                <a:latin typeface="Times New Roman" pitchFamily="18" charset="0"/>
                <a:cs typeface="Times New Roman" pitchFamily="18" charset="0"/>
              </a:rPr>
              <a:t>, ziyaretçilerin paylaştığı, ilişki kurduğu, birlikte yarattığı müzedir.</a:t>
            </a:r>
            <a:endParaRPr kumimoji="0" lang="tr-TR"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8229600" cy="980728"/>
          </a:xfrm>
        </p:spPr>
        <p:txBody>
          <a:bodyPr>
            <a:noAutofit/>
          </a:bodyPr>
          <a:lstStyle/>
          <a:p>
            <a:pPr algn="l"/>
            <a:r>
              <a:rPr lang="tr-TR" sz="3500" b="1" dirty="0" err="1">
                <a:solidFill>
                  <a:schemeClr val="accent1"/>
                </a:solidFill>
              </a:rPr>
              <a:t>Every</a:t>
            </a:r>
            <a:r>
              <a:rPr lang="tr-TR" sz="3500" b="1" dirty="0">
                <a:solidFill>
                  <a:schemeClr val="accent1"/>
                </a:solidFill>
              </a:rPr>
              <a:t> Object </a:t>
            </a:r>
            <a:r>
              <a:rPr lang="tr-TR" sz="3500" b="1" dirty="0" err="1">
                <a:solidFill>
                  <a:schemeClr val="accent1"/>
                </a:solidFill>
              </a:rPr>
              <a:t>Tells</a:t>
            </a:r>
            <a:r>
              <a:rPr lang="tr-TR" sz="3500" b="1" dirty="0">
                <a:solidFill>
                  <a:schemeClr val="accent1"/>
                </a:solidFill>
              </a:rPr>
              <a:t> a </a:t>
            </a:r>
            <a:r>
              <a:rPr lang="tr-TR" sz="3500" b="1" dirty="0" err="1">
                <a:solidFill>
                  <a:schemeClr val="accent1"/>
                </a:solidFill>
              </a:rPr>
              <a:t>Story</a:t>
            </a:r>
            <a:br>
              <a:rPr lang="tr-TR" sz="3500" b="1" dirty="0">
                <a:solidFill>
                  <a:schemeClr val="accent1"/>
                </a:solidFill>
              </a:rPr>
            </a:br>
            <a:r>
              <a:rPr lang="tr-TR" sz="3500" b="1" dirty="0" err="1">
                <a:solidFill>
                  <a:schemeClr val="accent1"/>
                </a:solidFill>
              </a:rPr>
              <a:t>Notthingham</a:t>
            </a:r>
            <a:r>
              <a:rPr lang="tr-TR" sz="3500" b="1" dirty="0">
                <a:solidFill>
                  <a:schemeClr val="accent1"/>
                </a:solidFill>
              </a:rPr>
              <a:t> Kalesi Müzesi </a:t>
            </a:r>
          </a:p>
        </p:txBody>
      </p:sp>
      <p:sp>
        <p:nvSpPr>
          <p:cNvPr id="3" name="2 İçerik Yer Tutucusu"/>
          <p:cNvSpPr>
            <a:spLocks noGrp="1"/>
          </p:cNvSpPr>
          <p:nvPr>
            <p:ph idx="1"/>
          </p:nvPr>
        </p:nvSpPr>
        <p:spPr>
          <a:xfrm>
            <a:off x="6228184" y="1196752"/>
            <a:ext cx="2915816" cy="5661248"/>
          </a:xfrm>
        </p:spPr>
        <p:txBody>
          <a:bodyPr>
            <a:normAutofit fontScale="77500" lnSpcReduction="20000"/>
          </a:bodyPr>
          <a:lstStyle/>
          <a:p>
            <a:r>
              <a:rPr lang="tr-TR" dirty="0"/>
              <a:t>Müze galerilerinden kafeteryaya kadar</a:t>
            </a:r>
          </a:p>
          <a:p>
            <a:pPr>
              <a:buNone/>
            </a:pPr>
            <a:r>
              <a:rPr lang="tr-TR" dirty="0"/>
              <a:t>	farklı yaş gruplarından ve etnik kimlikten izleyiciyi müzeyle buluşturdu. </a:t>
            </a:r>
          </a:p>
          <a:p>
            <a:r>
              <a:rPr lang="tr-TR" dirty="0"/>
              <a:t>Dekoratif sanatlar konusunda açılan kurslarda işsiz gençlere sertifika verilerek istihdama katkı sağlandı. </a:t>
            </a:r>
          </a:p>
        </p:txBody>
      </p:sp>
      <p:pic>
        <p:nvPicPr>
          <p:cNvPr id="2050" name="Picture 2" descr="http://www.objectives.co.uk/Resources/nottingham.jpg"/>
          <p:cNvPicPr>
            <a:picLocks noChangeAspect="1" noChangeArrowheads="1"/>
          </p:cNvPicPr>
          <p:nvPr/>
        </p:nvPicPr>
        <p:blipFill>
          <a:blip r:embed="rId2" cstate="print"/>
          <a:srcRect/>
          <a:stretch>
            <a:fillRect/>
          </a:stretch>
        </p:blipFill>
        <p:spPr bwMode="auto">
          <a:xfrm>
            <a:off x="-1" y="1196752"/>
            <a:ext cx="6228185" cy="5661248"/>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4" name="3 İçerik Yer Tutucusu"/>
          <p:cNvSpPr>
            <a:spLocks noGrp="1"/>
          </p:cNvSpPr>
          <p:nvPr>
            <p:ph idx="1"/>
          </p:nvPr>
        </p:nvSpPr>
        <p:spPr/>
        <p:txBody>
          <a:bodyPr/>
          <a:lstStyle/>
          <a:p>
            <a:endParaRPr lang="tr-TR"/>
          </a:p>
        </p:txBody>
      </p:sp>
      <p:pic>
        <p:nvPicPr>
          <p:cNvPr id="26626" name="Picture 2" descr="http://www.museumwales.ac.uk/media/8565/thumb_1024/big_pit_sit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5 Dikdörtgen"/>
          <p:cNvSpPr/>
          <p:nvPr/>
        </p:nvSpPr>
        <p:spPr>
          <a:xfrm>
            <a:off x="5731078" y="188640"/>
            <a:ext cx="3412922" cy="430887"/>
          </a:xfrm>
          <a:prstGeom prst="rect">
            <a:avLst/>
          </a:prstGeom>
        </p:spPr>
        <p:txBody>
          <a:bodyPr wrap="none">
            <a:spAutoFit/>
          </a:bodyPr>
          <a:lstStyle/>
          <a:p>
            <a:r>
              <a:rPr lang="tr-TR" sz="2200" b="1" dirty="0"/>
              <a:t>Galler Ulusal Kömür Müzesi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0" y="6149677"/>
            <a:ext cx="9144000" cy="708323"/>
          </a:xfrm>
        </p:spPr>
        <p:txBody>
          <a:bodyPr>
            <a:normAutofit fontScale="62500" lnSpcReduction="20000"/>
          </a:bodyPr>
          <a:lstStyle/>
          <a:p>
            <a:pPr algn="ctr">
              <a:buNone/>
            </a:pPr>
            <a:r>
              <a:rPr lang="tr-TR" b="1" dirty="0"/>
              <a:t>Galler’deki Ulusal Kömür Müzesi emekli maden işçilerini madendeki uygulama</a:t>
            </a:r>
          </a:p>
          <a:p>
            <a:pPr algn="ctr">
              <a:buNone/>
            </a:pPr>
            <a:r>
              <a:rPr lang="tr-TR" b="1" dirty="0"/>
              <a:t>örneklerini göstermeleri için hafta sonları müzeye davet etmekte… </a:t>
            </a:r>
          </a:p>
        </p:txBody>
      </p:sp>
      <p:pic>
        <p:nvPicPr>
          <p:cNvPr id="27650" name="Picture 2" descr="https://www.abergavenny.org/visitwales/bigpit.jpg"/>
          <p:cNvPicPr>
            <a:picLocks noChangeAspect="1" noChangeArrowheads="1"/>
          </p:cNvPicPr>
          <p:nvPr/>
        </p:nvPicPr>
        <p:blipFill>
          <a:blip r:embed="rId2" cstate="print"/>
          <a:srcRect/>
          <a:stretch>
            <a:fillRect/>
          </a:stretch>
        </p:blipFill>
        <p:spPr bwMode="auto">
          <a:xfrm>
            <a:off x="0" y="0"/>
            <a:ext cx="9151373" cy="594928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30722" name="Picture 2" descr="http://www.museumwales.ac.uk/media/21390/MH-BIG-PIT-2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pic>
        <p:nvPicPr>
          <p:cNvPr id="31748" name="Picture 4" descr="http://www.visitwales.com/~/media/4fee80cc61814031a44be21433911ac9.ashx?la=en"/>
          <p:cNvPicPr>
            <a:picLocks noChangeAspect="1" noChangeArrowheads="1"/>
          </p:cNvPicPr>
          <p:nvPr/>
        </p:nvPicPr>
        <p:blipFill>
          <a:blip r:embed="rId2" cstate="print"/>
          <a:srcRect/>
          <a:stretch>
            <a:fillRect/>
          </a:stretch>
        </p:blipFill>
        <p:spPr bwMode="auto">
          <a:xfrm>
            <a:off x="0" y="0"/>
            <a:ext cx="9171516" cy="6858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32770" name="Picture 2" descr="http://journal.stedelijk.nl/wp-content/uploads/2014/10/blog1.png"/>
          <p:cNvPicPr>
            <a:picLocks noChangeAspect="1" noChangeArrowheads="1"/>
          </p:cNvPicPr>
          <p:nvPr/>
        </p:nvPicPr>
        <p:blipFill>
          <a:blip r:embed="rId3" cstate="print"/>
          <a:srcRect/>
          <a:stretch>
            <a:fillRect/>
          </a:stretch>
        </p:blipFill>
        <p:spPr bwMode="auto">
          <a:xfrm>
            <a:off x="0" y="0"/>
            <a:ext cx="9128702" cy="6858000"/>
          </a:xfrm>
          <a:prstGeom prst="rect">
            <a:avLst/>
          </a:prstGeom>
          <a:noFill/>
        </p:spPr>
      </p:pic>
      <p:sp>
        <p:nvSpPr>
          <p:cNvPr id="5" name="4 Dikdörtgen"/>
          <p:cNvSpPr/>
          <p:nvPr/>
        </p:nvSpPr>
        <p:spPr>
          <a:xfrm>
            <a:off x="3347864" y="0"/>
            <a:ext cx="5796136" cy="1015663"/>
          </a:xfrm>
          <a:prstGeom prst="rect">
            <a:avLst/>
          </a:prstGeom>
          <a:solidFill>
            <a:schemeClr val="bg1"/>
          </a:solidFill>
        </p:spPr>
        <p:txBody>
          <a:bodyPr wrap="square">
            <a:spAutoFit/>
          </a:bodyPr>
          <a:lstStyle/>
          <a:p>
            <a:pPr algn="r"/>
            <a:r>
              <a:rPr lang="tr-TR" sz="3000" b="1" dirty="0" err="1"/>
              <a:t>Stedelijk</a:t>
            </a:r>
            <a:r>
              <a:rPr lang="tr-TR" sz="3000" b="1" dirty="0"/>
              <a:t> Müzesi (Amsterdam) Genç Temsilciler Projesi</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79512" y="692696"/>
            <a:ext cx="3960440" cy="5847755"/>
          </a:xfrm>
          <a:prstGeom prst="rect">
            <a:avLst/>
          </a:prstGeom>
        </p:spPr>
        <p:txBody>
          <a:bodyPr wrap="square">
            <a:spAutoFit/>
          </a:bodyPr>
          <a:lstStyle/>
          <a:p>
            <a:r>
              <a:rPr lang="tr-TR" sz="2200" b="1" dirty="0"/>
              <a:t>Genç Temsilciler Projesi</a:t>
            </a:r>
            <a:r>
              <a:rPr lang="tr-TR" sz="2200" dirty="0"/>
              <a:t>, sanat ve müzeler konusunda ilgili ve istekli olmaları için gençleri cesaretlendirmeyi amaçladı. </a:t>
            </a:r>
          </a:p>
          <a:p>
            <a:r>
              <a:rPr lang="tr-TR" sz="2200" dirty="0"/>
              <a:t> </a:t>
            </a:r>
          </a:p>
          <a:p>
            <a:r>
              <a:rPr lang="tr-TR" sz="2200" dirty="0"/>
              <a:t>Müze, genç izleyicilerin müze için önemli olduklarının bilinciyle, hem müzeye değer kazandırmayı, hem de müzenin sürdürülebilirliğini sağlamayı hedeflemiştir. Projenin hazırlanmasında, New York’taki </a:t>
            </a:r>
            <a:r>
              <a:rPr lang="tr-TR" sz="2200" dirty="0" err="1"/>
              <a:t>Whitney</a:t>
            </a:r>
            <a:r>
              <a:rPr lang="tr-TR" sz="2200" dirty="0"/>
              <a:t> Müzesi , </a:t>
            </a:r>
            <a:r>
              <a:rPr lang="tr-TR" sz="2200" dirty="0" err="1"/>
              <a:t>Tate</a:t>
            </a:r>
            <a:r>
              <a:rPr lang="tr-TR" sz="2200" dirty="0"/>
              <a:t> Modern Sanatlar Galerisi ve Kopenhag’daki </a:t>
            </a:r>
            <a:r>
              <a:rPr lang="tr-TR" sz="2200" dirty="0" err="1"/>
              <a:t>Statens</a:t>
            </a:r>
            <a:r>
              <a:rPr lang="tr-TR" sz="2200" dirty="0"/>
              <a:t> Müzesi ile işbirliği yapılmıştır. </a:t>
            </a:r>
          </a:p>
          <a:p>
            <a:endParaRPr lang="tr-TR" sz="2200" dirty="0"/>
          </a:p>
        </p:txBody>
      </p:sp>
      <p:pic>
        <p:nvPicPr>
          <p:cNvPr id="34818" name="Picture 2" descr="http://www.stedelijk.nu/upload/educatie/blikopeners%202011/Wij_zijn_blikopeners.jpg">
            <a:hlinkClick r:id="rId2"/>
          </p:cNvPr>
          <p:cNvPicPr>
            <a:picLocks noChangeAspect="1" noChangeArrowheads="1"/>
          </p:cNvPicPr>
          <p:nvPr/>
        </p:nvPicPr>
        <p:blipFill>
          <a:blip r:embed="rId3" cstate="print"/>
          <a:srcRect r="19672"/>
          <a:stretch>
            <a:fillRect/>
          </a:stretch>
        </p:blipFill>
        <p:spPr bwMode="auto">
          <a:xfrm>
            <a:off x="4211960" y="0"/>
            <a:ext cx="4932040"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07473D8-DC43-4D46-B14F-619A0A6199CA}"/>
              </a:ext>
            </a:extLst>
          </p:cNvPr>
          <p:cNvSpPr>
            <a:spLocks noGrp="1"/>
          </p:cNvSpPr>
          <p:nvPr>
            <p:ph type="title"/>
          </p:nvPr>
        </p:nvSpPr>
        <p:spPr>
          <a:xfrm>
            <a:off x="539552" y="2636912"/>
            <a:ext cx="8229600" cy="1143000"/>
          </a:xfrm>
        </p:spPr>
        <p:txBody>
          <a:bodyPr/>
          <a:lstStyle/>
          <a:p>
            <a:r>
              <a:rPr lang="tr-TR" b="1" dirty="0"/>
              <a:t>Çokkültürlülük</a:t>
            </a:r>
          </a:p>
        </p:txBody>
      </p:sp>
    </p:spTree>
    <p:extLst>
      <p:ext uri="{BB962C8B-B14F-4D97-AF65-F5344CB8AC3E}">
        <p14:creationId xmlns:p14="http://schemas.microsoft.com/office/powerpoint/2010/main" val="1838996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51520" y="332656"/>
            <a:ext cx="4104456" cy="6247864"/>
          </a:xfrm>
          <a:prstGeom prst="rect">
            <a:avLst/>
          </a:prstGeom>
        </p:spPr>
        <p:txBody>
          <a:bodyPr wrap="square">
            <a:spAutoFit/>
          </a:bodyPr>
          <a:lstStyle/>
          <a:p>
            <a:r>
              <a:rPr lang="tr-TR" sz="2500" dirty="0"/>
              <a:t>Proje 2008’de 15-20 yaşlarındaki 15 genç katılımcı ile başladı. İlk grup 18 ay boyunca </a:t>
            </a:r>
            <a:r>
              <a:rPr lang="tr-TR" sz="2500" dirty="0" err="1"/>
              <a:t>Stedelijk</a:t>
            </a:r>
            <a:r>
              <a:rPr lang="tr-TR" sz="2500" dirty="0"/>
              <a:t> Müzesi’nde gönüllü olarak yarı zamanlı çalışmıştır.  Genç  insanlarla müze ortamında </a:t>
            </a:r>
            <a:r>
              <a:rPr lang="tr-TR" sz="2500" b="1" dirty="0"/>
              <a:t>sanatı </a:t>
            </a:r>
            <a:r>
              <a:rPr lang="tr-TR" sz="2500" dirty="0"/>
              <a:t>özgürce konuşmak, zor anlaşıldığı düşünülen kavramların ve kuramların içselleştirilmesini sağlamıştır.</a:t>
            </a:r>
          </a:p>
          <a:p>
            <a:endParaRPr lang="tr-TR" sz="2500" dirty="0"/>
          </a:p>
          <a:p>
            <a:r>
              <a:rPr lang="tr-TR" sz="2500" dirty="0"/>
              <a:t>Projenin en önemli çıktısı, gençlerin temsil ettiği kültürel çeşitliliğin müze bünyesine alınmasıdır.</a:t>
            </a:r>
          </a:p>
        </p:txBody>
      </p:sp>
      <p:pic>
        <p:nvPicPr>
          <p:cNvPr id="33793" name="Picture 1"/>
          <p:cNvPicPr>
            <a:picLocks noChangeAspect="1" noChangeArrowheads="1"/>
          </p:cNvPicPr>
          <p:nvPr/>
        </p:nvPicPr>
        <p:blipFill>
          <a:blip r:embed="rId2" cstate="print"/>
          <a:srcRect l="13555" t="43922" r="47705" b="18672"/>
          <a:stretch>
            <a:fillRect/>
          </a:stretch>
        </p:blipFill>
        <p:spPr bwMode="auto">
          <a:xfrm>
            <a:off x="4499992" y="0"/>
            <a:ext cx="4644008" cy="3356992"/>
          </a:xfrm>
          <a:prstGeom prst="rect">
            <a:avLst/>
          </a:prstGeom>
          <a:noFill/>
          <a:ln w="9525">
            <a:noFill/>
            <a:miter lim="800000"/>
            <a:headEnd/>
            <a:tailEnd/>
          </a:ln>
        </p:spPr>
      </p:pic>
      <p:pic>
        <p:nvPicPr>
          <p:cNvPr id="33794" name="Picture 2"/>
          <p:cNvPicPr>
            <a:picLocks noChangeAspect="1" noChangeArrowheads="1"/>
          </p:cNvPicPr>
          <p:nvPr/>
        </p:nvPicPr>
        <p:blipFill>
          <a:blip r:embed="rId3" cstate="print"/>
          <a:srcRect l="14860" t="31297" r="46680" b="21453"/>
          <a:stretch>
            <a:fillRect/>
          </a:stretch>
        </p:blipFill>
        <p:spPr bwMode="auto">
          <a:xfrm>
            <a:off x="4499992" y="3356992"/>
            <a:ext cx="4644008" cy="350100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908720"/>
            <a:ext cx="8229600" cy="864096"/>
          </a:xfrm>
        </p:spPr>
        <p:txBody>
          <a:bodyPr>
            <a:normAutofit/>
          </a:bodyPr>
          <a:lstStyle/>
          <a:p>
            <a:r>
              <a:rPr lang="tr-TR" sz="3500" b="1" dirty="0">
                <a:solidFill>
                  <a:schemeClr val="tx2"/>
                </a:solidFill>
              </a:rPr>
              <a:t>VARŞOVA ULUSAL MÜZESİ, POLONYA</a:t>
            </a:r>
          </a:p>
        </p:txBody>
      </p:sp>
      <p:sp>
        <p:nvSpPr>
          <p:cNvPr id="3" name="2 İçerik Yer Tutucusu"/>
          <p:cNvSpPr>
            <a:spLocks noGrp="1"/>
          </p:cNvSpPr>
          <p:nvPr>
            <p:ph idx="1"/>
          </p:nvPr>
        </p:nvSpPr>
        <p:spPr>
          <a:xfrm>
            <a:off x="467544" y="1928589"/>
            <a:ext cx="8229600" cy="4020691"/>
          </a:xfrm>
        </p:spPr>
        <p:txBody>
          <a:bodyPr>
            <a:normAutofit/>
          </a:bodyPr>
          <a:lstStyle/>
          <a:p>
            <a:r>
              <a:rPr lang="tr-TR" sz="3000" b="1" dirty="0"/>
              <a:t>Varşova’daki Ulusal Müze, </a:t>
            </a:r>
            <a:r>
              <a:rPr lang="tr-TR" sz="3000" dirty="0"/>
              <a:t>katılımı</a:t>
            </a:r>
            <a:r>
              <a:rPr lang="tr-TR" sz="3000" b="1" dirty="0"/>
              <a:t> çocuklarla </a:t>
            </a:r>
            <a:r>
              <a:rPr lang="tr-TR" sz="3000" dirty="0"/>
              <a:t>gerçekleşen bir proje başlattı.  </a:t>
            </a:r>
            <a:r>
              <a:rPr lang="tr-TR" sz="3000" b="1" dirty="0"/>
              <a:t>6 - 14 yaşları arasında 69 çocuk </a:t>
            </a:r>
            <a:r>
              <a:rPr lang="tr-TR" sz="3000" dirty="0"/>
              <a:t>3 ay boyunca müzenin içinde serbestçe hareket edip küratör olarak sergi tasarladılar. “</a:t>
            </a:r>
            <a:r>
              <a:rPr lang="tr-TR" sz="3000" b="1" dirty="0" err="1"/>
              <a:t>Anything</a:t>
            </a:r>
            <a:r>
              <a:rPr lang="tr-TR" sz="3000" b="1" dirty="0"/>
              <a:t> </a:t>
            </a:r>
            <a:r>
              <a:rPr lang="tr-TR" sz="3000" b="1" dirty="0" err="1"/>
              <a:t>Goes</a:t>
            </a:r>
            <a:r>
              <a:rPr lang="tr-TR" sz="3000" dirty="0"/>
              <a:t>” adlı serginin temasının, tasarımının, sesli rehberlerinin ve promosyon ürünlerinin çocuklar küratörlüğünde hazırlanması 6 ay sürdü. </a:t>
            </a:r>
          </a:p>
          <a:p>
            <a:endParaRPr lang="tr-T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36866" name="Picture 2" descr="cocuk kuratorlerin muzesi varsova 15"/>
          <p:cNvPicPr>
            <a:picLocks noChangeAspect="1" noChangeArrowheads="1"/>
          </p:cNvPicPr>
          <p:nvPr/>
        </p:nvPicPr>
        <p:blipFill>
          <a:blip r:embed="rId3" cstate="print">
            <a:lum bright="10000"/>
          </a:blip>
          <a:srcRect/>
          <a:stretch>
            <a:fillRect/>
          </a:stretch>
        </p:blipFill>
        <p:spPr bwMode="auto">
          <a:xfrm>
            <a:off x="0" y="0"/>
            <a:ext cx="9139944" cy="7029400"/>
          </a:xfrm>
          <a:prstGeom prst="rect">
            <a:avLst/>
          </a:prstGeom>
          <a:noFill/>
        </p:spPr>
      </p:pic>
      <p:sp>
        <p:nvSpPr>
          <p:cNvPr id="5" name="4 Dikdörtgen"/>
          <p:cNvSpPr/>
          <p:nvPr/>
        </p:nvSpPr>
        <p:spPr>
          <a:xfrm>
            <a:off x="4572000" y="0"/>
            <a:ext cx="4572000" cy="769441"/>
          </a:xfrm>
          <a:prstGeom prst="rect">
            <a:avLst/>
          </a:prstGeom>
        </p:spPr>
        <p:txBody>
          <a:bodyPr>
            <a:spAutoFit/>
          </a:bodyPr>
          <a:lstStyle/>
          <a:p>
            <a:pPr algn="r"/>
            <a:r>
              <a:rPr lang="tr-TR" sz="2200" b="1" dirty="0">
                <a:solidFill>
                  <a:srgbClr val="FFFF00"/>
                </a:solidFill>
              </a:rPr>
              <a:t>Varşova’daki Ulusal Müze “</a:t>
            </a:r>
            <a:r>
              <a:rPr lang="tr-TR" sz="2200" b="1" dirty="0" err="1">
                <a:solidFill>
                  <a:srgbClr val="FFFF00"/>
                </a:solidFill>
              </a:rPr>
              <a:t>Anthing</a:t>
            </a:r>
            <a:r>
              <a:rPr lang="tr-TR" sz="2200" b="1" dirty="0">
                <a:solidFill>
                  <a:srgbClr val="FFFF00"/>
                </a:solidFill>
              </a:rPr>
              <a:t> </a:t>
            </a:r>
            <a:r>
              <a:rPr lang="tr-TR" sz="2200" b="1" dirty="0" err="1">
                <a:solidFill>
                  <a:srgbClr val="FFFF00"/>
                </a:solidFill>
              </a:rPr>
              <a:t>Goes</a:t>
            </a:r>
            <a:r>
              <a:rPr lang="tr-TR" sz="2200" b="1" dirty="0">
                <a:solidFill>
                  <a:srgbClr val="FFFF00"/>
                </a:solidFill>
              </a:rPr>
              <a:t>” sergisi </a:t>
            </a:r>
            <a:endParaRPr lang="tr-TR" sz="2200" dirty="0">
              <a:solidFill>
                <a:srgbClr val="FFFF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395536" y="548680"/>
            <a:ext cx="8352928" cy="5170646"/>
          </a:xfrm>
          <a:prstGeom prst="rect">
            <a:avLst/>
          </a:prstGeom>
        </p:spPr>
        <p:txBody>
          <a:bodyPr wrap="square">
            <a:spAutoFit/>
          </a:bodyPr>
          <a:lstStyle/>
          <a:p>
            <a:r>
              <a:rPr lang="tr-TR" sz="3000" dirty="0"/>
              <a:t>Çocuklar, müzenin deposundaki koleksiyonu </a:t>
            </a:r>
          </a:p>
          <a:p>
            <a:r>
              <a:rPr lang="tr-TR" sz="3000" dirty="0"/>
              <a:t>özgürce seçerek sergi alanına yerleştirdiler. </a:t>
            </a:r>
            <a:r>
              <a:rPr lang="tr-TR" sz="3000" b="1" i="1" dirty="0"/>
              <a:t>“</a:t>
            </a:r>
            <a:r>
              <a:rPr lang="tr-TR" sz="3000" b="1" i="1" dirty="0" err="1"/>
              <a:t>Anything</a:t>
            </a:r>
            <a:r>
              <a:rPr lang="tr-TR" sz="3000" b="1" i="1" dirty="0"/>
              <a:t> </a:t>
            </a:r>
            <a:r>
              <a:rPr lang="tr-TR" sz="3000" b="1" i="1" dirty="0" err="1"/>
              <a:t>Goes</a:t>
            </a:r>
            <a:r>
              <a:rPr lang="tr-TR" sz="3000" b="1" i="1" dirty="0"/>
              <a:t>” </a:t>
            </a:r>
            <a:r>
              <a:rPr lang="tr-TR" sz="3000" dirty="0"/>
              <a:t>sergisi </a:t>
            </a:r>
            <a:r>
              <a:rPr lang="tr-TR" sz="3000" b="1" dirty="0">
                <a:solidFill>
                  <a:schemeClr val="accent6">
                    <a:lumMod val="75000"/>
                  </a:schemeClr>
                </a:solidFill>
              </a:rPr>
              <a:t>6</a:t>
            </a:r>
            <a:r>
              <a:rPr lang="tr-TR" sz="3000" dirty="0"/>
              <a:t> bölümden oluşuyor: </a:t>
            </a:r>
          </a:p>
          <a:p>
            <a:endParaRPr lang="tr-TR" sz="3000" dirty="0"/>
          </a:p>
          <a:p>
            <a:r>
              <a:rPr lang="tr-TR" sz="3000" b="1" u="sng" dirty="0">
                <a:solidFill>
                  <a:schemeClr val="accent6">
                    <a:lumMod val="75000"/>
                  </a:schemeClr>
                </a:solidFill>
              </a:rPr>
              <a:t>Atölye bölümleri: </a:t>
            </a:r>
          </a:p>
          <a:p>
            <a:r>
              <a:rPr lang="tr-TR" sz="3000" dirty="0"/>
              <a:t>Mumyalarla oluşturulan, çeşitli hayvanları barındıran bir orman. </a:t>
            </a:r>
          </a:p>
          <a:p>
            <a:r>
              <a:rPr lang="tr-TR" sz="3000" dirty="0"/>
              <a:t>20. yüzyıl sanatını anlatan eşyalar. </a:t>
            </a:r>
          </a:p>
          <a:p>
            <a:endParaRPr lang="tr-TR" sz="3000" dirty="0"/>
          </a:p>
          <a:p>
            <a:r>
              <a:rPr lang="tr-TR" sz="3000" dirty="0"/>
              <a:t>“</a:t>
            </a:r>
            <a:r>
              <a:rPr lang="tr-TR" sz="3000" dirty="0" err="1"/>
              <a:t>Minotor’un</a:t>
            </a:r>
            <a:r>
              <a:rPr lang="tr-TR" sz="3000" dirty="0"/>
              <a:t> Dansı”, “Hayalet Oda”, “Kahramanı Oynamak”, “Define”,“ Değişimler”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4034" name="Picture 2" descr="cocuk kuratorlerin muzesi varsova 14"/>
          <p:cNvPicPr>
            <a:picLocks noChangeAspect="1" noChangeArrowheads="1"/>
          </p:cNvPicPr>
          <p:nvPr/>
        </p:nvPicPr>
        <p:blipFill>
          <a:blip r:embed="rId2" cstate="print"/>
          <a:srcRect/>
          <a:stretch>
            <a:fillRect/>
          </a:stretch>
        </p:blipFill>
        <p:spPr bwMode="auto">
          <a:xfrm>
            <a:off x="0" y="0"/>
            <a:ext cx="9144000" cy="6309320"/>
          </a:xfrm>
          <a:prstGeom prst="rect">
            <a:avLst/>
          </a:prstGeom>
          <a:noFill/>
        </p:spPr>
      </p:pic>
      <p:sp>
        <p:nvSpPr>
          <p:cNvPr id="5" name="4 Dikdörtgen"/>
          <p:cNvSpPr/>
          <p:nvPr/>
        </p:nvSpPr>
        <p:spPr>
          <a:xfrm>
            <a:off x="0" y="6380946"/>
            <a:ext cx="9144000" cy="477054"/>
          </a:xfrm>
          <a:prstGeom prst="rect">
            <a:avLst/>
          </a:prstGeom>
        </p:spPr>
        <p:txBody>
          <a:bodyPr wrap="square">
            <a:spAutoFit/>
          </a:bodyPr>
          <a:lstStyle/>
          <a:p>
            <a:pPr algn="ctr"/>
            <a:r>
              <a:rPr lang="tr-TR" sz="2500" b="1" dirty="0"/>
              <a:t>Mumyalarla oluşturulan, çeşitli hayvanları barındıran bir orman.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38914" name="Picture 2" descr="cocuk kuratorlerin muzesi varsova 13"/>
          <p:cNvPicPr>
            <a:picLocks noChangeAspect="1" noChangeArrowheads="1"/>
          </p:cNvPicPr>
          <p:nvPr/>
        </p:nvPicPr>
        <p:blipFill>
          <a:blip r:embed="rId3" cstate="print"/>
          <a:srcRect b="10101"/>
          <a:stretch>
            <a:fillRect/>
          </a:stretch>
        </p:blipFill>
        <p:spPr bwMode="auto">
          <a:xfrm>
            <a:off x="-32651" y="0"/>
            <a:ext cx="9176651" cy="6858000"/>
          </a:xfrm>
          <a:prstGeom prst="rect">
            <a:avLst/>
          </a:prstGeom>
          <a:noFill/>
        </p:spPr>
      </p:pic>
      <p:sp>
        <p:nvSpPr>
          <p:cNvPr id="5" name="4 Dikdörtgen"/>
          <p:cNvSpPr/>
          <p:nvPr/>
        </p:nvSpPr>
        <p:spPr>
          <a:xfrm>
            <a:off x="0" y="2564904"/>
            <a:ext cx="3066289" cy="430887"/>
          </a:xfrm>
          <a:prstGeom prst="rect">
            <a:avLst/>
          </a:prstGeom>
          <a:solidFill>
            <a:schemeClr val="bg1"/>
          </a:solidFill>
        </p:spPr>
        <p:txBody>
          <a:bodyPr wrap="none">
            <a:spAutoFit/>
          </a:bodyPr>
          <a:lstStyle/>
          <a:p>
            <a:r>
              <a:rPr lang="tr-TR" sz="2200" b="1" dirty="0"/>
              <a:t>KİTAP OKUMA BÖLÜMÜ </a:t>
            </a:r>
          </a:p>
        </p:txBody>
      </p:sp>
      <p:pic>
        <p:nvPicPr>
          <p:cNvPr id="38916" name="Picture 4" descr="cocuk kuratorlerin muzesi varsova 10"/>
          <p:cNvPicPr>
            <a:picLocks noChangeAspect="1" noChangeArrowheads="1"/>
          </p:cNvPicPr>
          <p:nvPr/>
        </p:nvPicPr>
        <p:blipFill>
          <a:blip r:embed="rId4" cstate="print"/>
          <a:srcRect t="14228"/>
          <a:stretch>
            <a:fillRect/>
          </a:stretch>
        </p:blipFill>
        <p:spPr bwMode="auto">
          <a:xfrm>
            <a:off x="251520" y="188640"/>
            <a:ext cx="3528392" cy="2005492"/>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1986" name="Picture 2" descr="cocuk kuratorlerin muzesi varsova 11"/>
          <p:cNvPicPr>
            <a:picLocks noChangeAspect="1" noChangeArrowheads="1"/>
          </p:cNvPicPr>
          <p:nvPr/>
        </p:nvPicPr>
        <p:blipFill>
          <a:blip r:embed="rId3" cstate="print"/>
          <a:srcRect l="11414"/>
          <a:stretch>
            <a:fillRect/>
          </a:stretch>
        </p:blipFill>
        <p:spPr bwMode="auto">
          <a:xfrm>
            <a:off x="0" y="0"/>
            <a:ext cx="9143358" cy="6858000"/>
          </a:xfrm>
          <a:prstGeom prst="rect">
            <a:avLst/>
          </a:prstGeom>
          <a:noFill/>
        </p:spPr>
      </p:pic>
      <p:sp>
        <p:nvSpPr>
          <p:cNvPr id="5" name="4 Dikdörtgen"/>
          <p:cNvSpPr/>
          <p:nvPr/>
        </p:nvSpPr>
        <p:spPr>
          <a:xfrm>
            <a:off x="0" y="332656"/>
            <a:ext cx="2052550" cy="477054"/>
          </a:xfrm>
          <a:prstGeom prst="rect">
            <a:avLst/>
          </a:prstGeom>
          <a:solidFill>
            <a:schemeClr val="bg1"/>
          </a:solidFill>
        </p:spPr>
        <p:txBody>
          <a:bodyPr wrap="none">
            <a:spAutoFit/>
          </a:bodyPr>
          <a:lstStyle/>
          <a:p>
            <a:r>
              <a:rPr lang="tr-TR" sz="2500" b="1" dirty="0"/>
              <a:t>SANAT ODASI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5058" name="Picture 2" descr="cocuk kuratorlerin muzesi varsova 4"/>
          <p:cNvPicPr>
            <a:picLocks noChangeAspect="1" noChangeArrowheads="1"/>
          </p:cNvPicPr>
          <p:nvPr/>
        </p:nvPicPr>
        <p:blipFill>
          <a:blip r:embed="rId2" cstate="print"/>
          <a:srcRect/>
          <a:stretch>
            <a:fillRect/>
          </a:stretch>
        </p:blipFill>
        <p:spPr bwMode="auto">
          <a:xfrm>
            <a:off x="0" y="0"/>
            <a:ext cx="9165626" cy="68580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www.photoshopgurus.com/forum/attachments/general-photoshop-board/53470d1424850194t-tate-modern-logo-tate_logo-1-jpg"/>
          <p:cNvPicPr>
            <a:picLocks noChangeAspect="1" noChangeArrowheads="1"/>
          </p:cNvPicPr>
          <p:nvPr/>
        </p:nvPicPr>
        <p:blipFill>
          <a:blip r:embed="rId3" cstate="print"/>
          <a:srcRect l="16952"/>
          <a:stretch>
            <a:fillRect/>
          </a:stretch>
        </p:blipFill>
        <p:spPr bwMode="auto">
          <a:xfrm>
            <a:off x="0" y="4581128"/>
            <a:ext cx="3348880" cy="2276872"/>
          </a:xfrm>
          <a:prstGeom prst="rect">
            <a:avLst/>
          </a:prstGeom>
          <a:noFill/>
        </p:spPr>
      </p:pic>
      <p:pic>
        <p:nvPicPr>
          <p:cNvPr id="5" name="Picture 8" descr="https://www.photoshopgurus.com/forum/attachments/general-photoshop-board/53470d1424850194t-tate-modern-logo-tate_logo-1-jpg"/>
          <p:cNvPicPr>
            <a:picLocks noChangeAspect="1" noChangeArrowheads="1"/>
          </p:cNvPicPr>
          <p:nvPr/>
        </p:nvPicPr>
        <p:blipFill>
          <a:blip r:embed="rId4" cstate="print"/>
          <a:srcRect/>
          <a:stretch>
            <a:fillRect/>
          </a:stretch>
        </p:blipFill>
        <p:spPr bwMode="auto">
          <a:xfrm>
            <a:off x="4087775" y="5445224"/>
            <a:ext cx="3364545" cy="1412777"/>
          </a:xfrm>
          <a:prstGeom prst="rect">
            <a:avLst/>
          </a:prstGeom>
          <a:noFill/>
        </p:spPr>
      </p:pic>
      <p:pic>
        <p:nvPicPr>
          <p:cNvPr id="6" name="Picture 10" descr="http://www.ey.com/Media/vwLUImages/Logo_-_Tate/$FILE/tate_logo_189x92.gif"/>
          <p:cNvPicPr>
            <a:picLocks noChangeAspect="1" noChangeArrowheads="1"/>
          </p:cNvPicPr>
          <p:nvPr/>
        </p:nvPicPr>
        <p:blipFill>
          <a:blip r:embed="rId5" cstate="print"/>
          <a:srcRect/>
          <a:stretch>
            <a:fillRect/>
          </a:stretch>
        </p:blipFill>
        <p:spPr bwMode="auto">
          <a:xfrm rot="1262919">
            <a:off x="6852779" y="5244285"/>
            <a:ext cx="1988062" cy="1137556"/>
          </a:xfrm>
          <a:prstGeom prst="rect">
            <a:avLst/>
          </a:prstGeom>
          <a:noFill/>
        </p:spPr>
      </p:pic>
      <p:pic>
        <p:nvPicPr>
          <p:cNvPr id="7" name="Picture 12" descr="http://www.ey.com/Media/vwLUImages/Logo_-_Tate/$FILE/tate_logo_189x92.gif"/>
          <p:cNvPicPr>
            <a:picLocks noChangeAspect="1" noChangeArrowheads="1"/>
          </p:cNvPicPr>
          <p:nvPr/>
        </p:nvPicPr>
        <p:blipFill>
          <a:blip r:embed="rId5" cstate="print"/>
          <a:srcRect/>
          <a:stretch>
            <a:fillRect/>
          </a:stretch>
        </p:blipFill>
        <p:spPr bwMode="auto">
          <a:xfrm>
            <a:off x="2699792" y="5981700"/>
            <a:ext cx="1800225" cy="876300"/>
          </a:xfrm>
          <a:prstGeom prst="rect">
            <a:avLst/>
          </a:prstGeom>
          <a:noFill/>
        </p:spPr>
      </p:pic>
      <p:sp>
        <p:nvSpPr>
          <p:cNvPr id="8" name="7 Dikdörtgen"/>
          <p:cNvSpPr/>
          <p:nvPr/>
        </p:nvSpPr>
        <p:spPr>
          <a:xfrm>
            <a:off x="467544" y="692696"/>
            <a:ext cx="7848872" cy="3816429"/>
          </a:xfrm>
          <a:prstGeom prst="rect">
            <a:avLst/>
          </a:prstGeom>
        </p:spPr>
        <p:txBody>
          <a:bodyPr wrap="square">
            <a:spAutoFit/>
          </a:bodyPr>
          <a:lstStyle/>
          <a:p>
            <a:pPr algn="just"/>
            <a:r>
              <a:rPr lang="tr-TR" sz="2200" dirty="0"/>
              <a:t>	</a:t>
            </a:r>
            <a:r>
              <a:rPr lang="tr-TR" sz="2200" dirty="0" err="1"/>
              <a:t>Tate’in</a:t>
            </a:r>
            <a:r>
              <a:rPr lang="tr-TR" sz="2200" dirty="0"/>
              <a:t> katılım programları arasında 2009’dan beri uygulanan </a:t>
            </a:r>
            <a:r>
              <a:rPr lang="tr-TR" sz="2200" b="1" dirty="0"/>
              <a:t>SESSİZ ÜNİVERSİTE</a:t>
            </a:r>
            <a:r>
              <a:rPr lang="tr-TR" sz="2200" dirty="0"/>
              <a:t>, Ahmet Öğüt tarafından yürütülmekte. Bu platform göçmenlik ve sığınmacılık üzerine paylaşımlar yapmak ve kurumlar arası işbirliği geliştirmek için 6 yıldır sürdürülüyor. Geçmişlerinde mültecilik ve göçmenlik bulunan öğretim üyeleri, araştırmacılar ve psikolojik danışmanlar eşliğinde (göçmenlik ya da mülteciliğin dezavantajını yaşayarak mesleğinden uzak kalmış) göçmen ve mültecilere sanat ve topluma uyum temalı eğitimler yapılmakta ve projeler geliştirilmekte. Katılımcılar her hafta toplanarak müze etkinlikleri belirliyor ve mevcut sergilerden toplumsal etkinliklerde nasıl faydalanacaklarını tartışırlar.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sp>
        <p:nvSpPr>
          <p:cNvPr id="481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48129" name="Object 1"/>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8136" name="Slayt" r:id="rId4" imgW="4570532" imgH="3427618" progId="PowerPoint.Slide.12">
                  <p:embed/>
                </p:oleObj>
              </mc:Choice>
              <mc:Fallback>
                <p:oleObj name="Slayt" r:id="rId4" imgW="4570532" imgH="3427618" progId="PowerPoint.Slide.12">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5 Dikdörtgen"/>
          <p:cNvSpPr/>
          <p:nvPr/>
        </p:nvSpPr>
        <p:spPr>
          <a:xfrm>
            <a:off x="5537243" y="6180892"/>
            <a:ext cx="3606757" cy="677108"/>
          </a:xfrm>
          <a:prstGeom prst="rect">
            <a:avLst/>
          </a:prstGeom>
          <a:solidFill>
            <a:schemeClr val="bg1"/>
          </a:solidFill>
        </p:spPr>
        <p:txBody>
          <a:bodyPr wrap="none">
            <a:spAutoFit/>
          </a:bodyPr>
          <a:lstStyle/>
          <a:p>
            <a:r>
              <a:rPr lang="tr-TR" sz="2000" b="1" dirty="0"/>
              <a:t>SESSİZ ÜNİVERSİTE, Ahmet Öğüt</a:t>
            </a:r>
          </a:p>
          <a:p>
            <a:r>
              <a:rPr lang="tr-TR" b="1"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789DB73-78F1-43AE-9802-B94E950E398B}"/>
              </a:ext>
            </a:extLst>
          </p:cNvPr>
          <p:cNvSpPr>
            <a:spLocks noGrp="1"/>
          </p:cNvSpPr>
          <p:nvPr>
            <p:ph type="title"/>
          </p:nvPr>
        </p:nvSpPr>
        <p:spPr>
          <a:xfrm>
            <a:off x="465049" y="0"/>
            <a:ext cx="8229600" cy="1196752"/>
          </a:xfrm>
        </p:spPr>
        <p:txBody>
          <a:bodyPr/>
          <a:lstStyle/>
          <a:p>
            <a:pPr algn="l"/>
            <a:r>
              <a:rPr lang="tr-TR" dirty="0">
                <a:solidFill>
                  <a:srgbClr val="FF0000"/>
                </a:solidFill>
              </a:rPr>
              <a:t>DURUM: </a:t>
            </a:r>
          </a:p>
        </p:txBody>
      </p:sp>
      <p:sp>
        <p:nvSpPr>
          <p:cNvPr id="3" name="İçerik Yer Tutucusu 2">
            <a:extLst>
              <a:ext uri="{FF2B5EF4-FFF2-40B4-BE49-F238E27FC236}">
                <a16:creationId xmlns:a16="http://schemas.microsoft.com/office/drawing/2014/main" id="{8E111BA2-FC4D-4B15-8079-709F66E38915}"/>
              </a:ext>
            </a:extLst>
          </p:cNvPr>
          <p:cNvSpPr>
            <a:spLocks noGrp="1"/>
          </p:cNvSpPr>
          <p:nvPr>
            <p:ph idx="1"/>
          </p:nvPr>
        </p:nvSpPr>
        <p:spPr>
          <a:xfrm>
            <a:off x="282352" y="980728"/>
            <a:ext cx="8579296" cy="5386610"/>
          </a:xfrm>
        </p:spPr>
        <p:txBody>
          <a:bodyPr>
            <a:normAutofit fontScale="85000" lnSpcReduction="20000"/>
          </a:bodyPr>
          <a:lstStyle/>
          <a:p>
            <a:r>
              <a:rPr lang="tr-TR" dirty="0"/>
              <a:t>Nüfusun hızla artması, iletişim ve ulaşım teknolojilerinde yaşanan gelişmeler, yoğunlaşan uluslararası ilişkiler, ekonomi merkezlerinin değişmesi ve turizm, dünyanın küçülmesine ve hiçbir ulus ve kültürün diğerleriyle ilişkisini keserek yaşamını sürdüremez duruma gelmesine yol açmıştır. Bu gelişmeler bir yandan diğer kültürler hakkında bilgi edinme olanağı sağlarken, diğer yandan insanların yabancıyı tanıma merakını artırmakta, kültürlerarası iletişimi hızlandırmaktadır. Kültürlerarası iletişim, dünyanın birçok ülkesinde toplumu oluşturan tüm kültürleri birbirinden ayıran özelliklerin farkına varılmasını sağlamıştır. ABD, İngiltere, Almanya, İsviçre, Hollanda ve Fransa gibi ülkelerde "kültürel kimlik" kavramı tartışma konusudur. Bu ülkelerde gittikçe artan göçmen nüfus da yeni alt kültürlerin oluşmasına neden olmuştur.  </a:t>
            </a:r>
          </a:p>
        </p:txBody>
      </p:sp>
    </p:spTree>
    <p:extLst>
      <p:ext uri="{BB962C8B-B14F-4D97-AF65-F5344CB8AC3E}">
        <p14:creationId xmlns:p14="http://schemas.microsoft.com/office/powerpoint/2010/main" val="2705931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visibleproject.org/blog/wp-content/uploads/2013/12/L100490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endParaRPr lang="tr-TR"/>
          </a:p>
        </p:txBody>
      </p:sp>
      <p:pic>
        <p:nvPicPr>
          <p:cNvPr id="137218" name="Picture 2" descr="https://icchsresearch.files.wordpress.com/2013/04/one-nation-still.jpg"/>
          <p:cNvPicPr>
            <a:picLocks noChangeAspect="1" noChangeArrowheads="1"/>
          </p:cNvPicPr>
          <p:nvPr/>
        </p:nvPicPr>
        <p:blipFill>
          <a:blip r:embed="rId3" cstate="print">
            <a:lum contrast="10000"/>
          </a:blip>
          <a:srcRect t="2283"/>
          <a:stretch>
            <a:fillRect/>
          </a:stretch>
        </p:blipFill>
        <p:spPr bwMode="auto">
          <a:xfrm>
            <a:off x="0" y="692696"/>
            <a:ext cx="9144000" cy="6165304"/>
          </a:xfrm>
          <a:prstGeom prst="rect">
            <a:avLst/>
          </a:prstGeom>
          <a:noFill/>
        </p:spPr>
      </p:pic>
      <p:sp>
        <p:nvSpPr>
          <p:cNvPr id="5" name="4 Dikdörtgen"/>
          <p:cNvSpPr/>
          <p:nvPr/>
        </p:nvSpPr>
        <p:spPr>
          <a:xfrm>
            <a:off x="0" y="6380946"/>
            <a:ext cx="2761653" cy="477054"/>
          </a:xfrm>
          <a:prstGeom prst="rect">
            <a:avLst/>
          </a:prstGeom>
        </p:spPr>
        <p:txBody>
          <a:bodyPr wrap="none">
            <a:spAutoFit/>
          </a:bodyPr>
          <a:lstStyle/>
          <a:p>
            <a:r>
              <a:rPr lang="tr-TR" sz="2500" b="1" dirty="0">
                <a:solidFill>
                  <a:schemeClr val="accent6">
                    <a:lumMod val="20000"/>
                    <a:lumOff val="80000"/>
                  </a:schemeClr>
                </a:solidFill>
              </a:rPr>
              <a:t>İskoç Ulusal Müzesi</a:t>
            </a:r>
          </a:p>
        </p:txBody>
      </p:sp>
      <p:sp>
        <p:nvSpPr>
          <p:cNvPr id="6" name="1 Başlık"/>
          <p:cNvSpPr txBox="1">
            <a:spLocks/>
          </p:cNvSpPr>
          <p:nvPr/>
        </p:nvSpPr>
        <p:spPr>
          <a:xfrm>
            <a:off x="0" y="0"/>
            <a:ext cx="9144000" cy="62068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1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Katılım: Sergi oluşturma sürecine ziyaretçi katılımı, süreç boyunca öğrenme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07504" y="188640"/>
            <a:ext cx="8820472" cy="3240360"/>
          </a:xfrm>
        </p:spPr>
        <p:txBody>
          <a:bodyPr>
            <a:normAutofit fontScale="92500" lnSpcReduction="10000"/>
          </a:bodyPr>
          <a:lstStyle/>
          <a:p>
            <a:pPr>
              <a:buNone/>
            </a:pPr>
            <a:r>
              <a:rPr lang="tr-TR" b="1" i="1" dirty="0">
                <a:solidFill>
                  <a:srgbClr val="00B050"/>
                </a:solidFill>
                <a:latin typeface="Times New Roman" pitchFamily="18" charset="0"/>
                <a:cs typeface="Times New Roman" pitchFamily="18" charset="0"/>
              </a:rPr>
              <a:t> 	“Bir Ulus: 5 Milyon Ses”  (İskoç Ulusal Müzesi)</a:t>
            </a:r>
          </a:p>
          <a:p>
            <a:pPr algn="just">
              <a:buNone/>
            </a:pPr>
            <a:r>
              <a:rPr lang="tr-TR" i="1" dirty="0"/>
              <a:t>	</a:t>
            </a:r>
            <a:r>
              <a:rPr lang="tr-TR" sz="2700" dirty="0">
                <a:latin typeface="Times New Roman" pitchFamily="18" charset="0"/>
                <a:cs typeface="Times New Roman" pitchFamily="18" charset="0"/>
              </a:rPr>
              <a:t>İskoçya’da doğmuş, büyümüş ya da göç yoluyla İskoçya’ya gelmiş insanların İskoç olmanın ve İskoçya’da yaşamanın kendileri için ne anlam ifade ettiğini açıkladıkları bir filmi içeriyor. Film, İskoçya’da kullanılan farklı lehçeleri, göç yoluyla ülkeye gelmiş İtalyan, Yahudi ve Çinli göçmenlerin gündelik yaşamını gözler önüne seriyor ve ziyaretçilerin gönderimleriyle giderek uzuyor….</a:t>
            </a:r>
          </a:p>
        </p:txBody>
      </p:sp>
      <p:pic>
        <p:nvPicPr>
          <p:cNvPr id="139265" name="Picture 1"/>
          <p:cNvPicPr>
            <a:picLocks noChangeAspect="1" noChangeArrowheads="1"/>
          </p:cNvPicPr>
          <p:nvPr/>
        </p:nvPicPr>
        <p:blipFill>
          <a:blip r:embed="rId2" cstate="print"/>
          <a:srcRect l="30712" t="18329" r="29722" b="16704"/>
          <a:stretch>
            <a:fillRect/>
          </a:stretch>
        </p:blipFill>
        <p:spPr bwMode="auto">
          <a:xfrm>
            <a:off x="0" y="3573016"/>
            <a:ext cx="2771800" cy="3284985"/>
          </a:xfrm>
          <a:prstGeom prst="rect">
            <a:avLst/>
          </a:prstGeom>
          <a:noFill/>
          <a:ln w="9525">
            <a:noFill/>
            <a:miter lim="800000"/>
            <a:headEnd/>
            <a:tailEnd/>
          </a:ln>
        </p:spPr>
      </p:pic>
      <p:pic>
        <p:nvPicPr>
          <p:cNvPr id="139266" name="Picture 2"/>
          <p:cNvPicPr>
            <a:picLocks noChangeAspect="1" noChangeArrowheads="1"/>
          </p:cNvPicPr>
          <p:nvPr/>
        </p:nvPicPr>
        <p:blipFill>
          <a:blip r:embed="rId3" cstate="print"/>
          <a:srcRect l="36164" t="17516" r="24542" b="21454"/>
          <a:stretch>
            <a:fillRect/>
          </a:stretch>
        </p:blipFill>
        <p:spPr bwMode="auto">
          <a:xfrm>
            <a:off x="2555776" y="3573016"/>
            <a:ext cx="3168352" cy="3284983"/>
          </a:xfrm>
          <a:prstGeom prst="rect">
            <a:avLst/>
          </a:prstGeom>
          <a:noFill/>
          <a:ln w="9525">
            <a:noFill/>
            <a:miter lim="800000"/>
            <a:headEnd/>
            <a:tailEnd/>
          </a:ln>
        </p:spPr>
      </p:pic>
      <p:pic>
        <p:nvPicPr>
          <p:cNvPr id="139268" name="Picture 4"/>
          <p:cNvPicPr>
            <a:picLocks noChangeAspect="1" noChangeArrowheads="1"/>
          </p:cNvPicPr>
          <p:nvPr/>
        </p:nvPicPr>
        <p:blipFill>
          <a:blip r:embed="rId4" cstate="print"/>
          <a:srcRect l="29198" t="17516" r="25649" b="24407"/>
          <a:stretch>
            <a:fillRect/>
          </a:stretch>
        </p:blipFill>
        <p:spPr bwMode="auto">
          <a:xfrm>
            <a:off x="5652120" y="3573016"/>
            <a:ext cx="3491878" cy="3284984"/>
          </a:xfrm>
          <a:prstGeom prst="rect">
            <a:avLst/>
          </a:prstGeom>
          <a:noFill/>
          <a:ln w="9525">
            <a:noFill/>
            <a:miter lim="800000"/>
            <a:headEnd/>
            <a:tailEnd/>
          </a:ln>
        </p:spPr>
      </p:pic>
      <p:sp>
        <p:nvSpPr>
          <p:cNvPr id="6" name="5 Dikdörtgen"/>
          <p:cNvSpPr/>
          <p:nvPr/>
        </p:nvSpPr>
        <p:spPr>
          <a:xfrm>
            <a:off x="5148064" y="3068960"/>
            <a:ext cx="2971839" cy="369332"/>
          </a:xfrm>
          <a:prstGeom prst="rect">
            <a:avLst/>
          </a:prstGeom>
        </p:spPr>
        <p:txBody>
          <a:bodyPr wrap="none">
            <a:spAutoFit/>
          </a:bodyPr>
          <a:lstStyle/>
          <a:p>
            <a:r>
              <a:rPr lang="tr-TR" dirty="0"/>
              <a:t>https://vimeo.com/15808388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476672"/>
            <a:ext cx="8855968" cy="2016224"/>
          </a:xfrm>
        </p:spPr>
        <p:txBody>
          <a:bodyPr>
            <a:normAutofit/>
          </a:bodyPr>
          <a:lstStyle/>
          <a:p>
            <a:pPr algn="just">
              <a:buNone/>
            </a:pPr>
            <a:r>
              <a:rPr lang="tr-TR" sz="2500" dirty="0"/>
              <a:t>	</a:t>
            </a:r>
            <a:r>
              <a:rPr lang="tr-TR" sz="2200" dirty="0">
                <a:latin typeface="Times New Roman" pitchFamily="18" charset="0"/>
                <a:cs typeface="Times New Roman" pitchFamily="18" charset="0"/>
              </a:rPr>
              <a:t>2007’de sanatçı </a:t>
            </a:r>
            <a:r>
              <a:rPr lang="tr-TR" sz="2200" dirty="0" err="1">
                <a:latin typeface="Times New Roman" pitchFamily="18" charset="0"/>
                <a:cs typeface="Times New Roman" pitchFamily="18" charset="0"/>
              </a:rPr>
              <a:t>Sue</a:t>
            </a:r>
            <a:r>
              <a:rPr lang="tr-TR" sz="2200" dirty="0">
                <a:latin typeface="Times New Roman" pitchFamily="18" charset="0"/>
                <a:cs typeface="Times New Roman" pitchFamily="18" charset="0"/>
              </a:rPr>
              <a:t> </a:t>
            </a:r>
            <a:r>
              <a:rPr lang="tr-TR" sz="2200" dirty="0" err="1">
                <a:latin typeface="Times New Roman" pitchFamily="18" charset="0"/>
                <a:cs typeface="Times New Roman" pitchFamily="18" charset="0"/>
              </a:rPr>
              <a:t>Lawty’nin</a:t>
            </a:r>
            <a:r>
              <a:rPr lang="tr-TR" sz="2200" dirty="0">
                <a:latin typeface="Times New Roman" pitchFamily="18" charset="0"/>
                <a:cs typeface="Times New Roman" pitchFamily="18" charset="0"/>
              </a:rPr>
              <a:t> liderliğinde </a:t>
            </a:r>
            <a:r>
              <a:rPr lang="tr-TR" sz="2200" b="1" i="1" dirty="0">
                <a:solidFill>
                  <a:schemeClr val="accent6">
                    <a:lumMod val="75000"/>
                  </a:schemeClr>
                </a:solidFill>
                <a:latin typeface="Times New Roman" pitchFamily="18" charset="0"/>
                <a:cs typeface="Times New Roman" pitchFamily="18" charset="0"/>
              </a:rPr>
              <a:t>Dünya Plajı Projesi </a:t>
            </a:r>
            <a:r>
              <a:rPr lang="tr-TR" sz="2200" dirty="0">
                <a:latin typeface="Times New Roman" pitchFamily="18" charset="0"/>
                <a:cs typeface="Times New Roman" pitchFamily="18" charset="0"/>
              </a:rPr>
              <a:t>gerçekleştirilmiştir. Amaç, çeşitli plajlarda taşlarla yapılmış küresel bir haritanın sanat bölümlerini oluşturmaktır. Proje izleyicileri doğrudan içermedi, sanal katılım oluştu. Her tasarım bir kişiyi, bir şehri ve bir ülkeyi anlattı. </a:t>
            </a:r>
            <a:endParaRPr lang="tr-TR" sz="2200" dirty="0"/>
          </a:p>
        </p:txBody>
      </p:sp>
      <p:pic>
        <p:nvPicPr>
          <p:cNvPr id="142339" name="Picture 3"/>
          <p:cNvPicPr>
            <a:picLocks noChangeAspect="1" noChangeArrowheads="1"/>
          </p:cNvPicPr>
          <p:nvPr/>
        </p:nvPicPr>
        <p:blipFill>
          <a:blip r:embed="rId2" cstate="print"/>
          <a:srcRect l="14853" t="26375" r="46061" b="28344"/>
          <a:stretch>
            <a:fillRect/>
          </a:stretch>
        </p:blipFill>
        <p:spPr bwMode="auto">
          <a:xfrm>
            <a:off x="0" y="2276872"/>
            <a:ext cx="4139952" cy="4581128"/>
          </a:xfrm>
          <a:prstGeom prst="rect">
            <a:avLst/>
          </a:prstGeom>
          <a:noFill/>
          <a:ln w="9525">
            <a:noFill/>
            <a:miter lim="800000"/>
            <a:headEnd/>
            <a:tailEnd/>
          </a:ln>
        </p:spPr>
      </p:pic>
      <p:pic>
        <p:nvPicPr>
          <p:cNvPr id="142341" name="Picture 5" descr="http://www.vam.ac.uk/apps/map_uploads/uploads/largeImages/1227369539.jpg"/>
          <p:cNvPicPr>
            <a:picLocks noChangeAspect="1" noChangeArrowheads="1"/>
          </p:cNvPicPr>
          <p:nvPr/>
        </p:nvPicPr>
        <p:blipFill>
          <a:blip r:embed="rId3" cstate="print"/>
          <a:srcRect l="12150" r="18215"/>
          <a:stretch>
            <a:fillRect/>
          </a:stretch>
        </p:blipFill>
        <p:spPr bwMode="auto">
          <a:xfrm>
            <a:off x="0" y="2276872"/>
            <a:ext cx="1938853" cy="2232248"/>
          </a:xfrm>
          <a:prstGeom prst="rect">
            <a:avLst/>
          </a:prstGeom>
          <a:ln>
            <a:noFill/>
          </a:ln>
          <a:effectLst>
            <a:softEdge rad="112500"/>
          </a:effectLst>
        </p:spPr>
      </p:pic>
      <p:sp>
        <p:nvSpPr>
          <p:cNvPr id="5" name="1 Başlık"/>
          <p:cNvSpPr>
            <a:spLocks noGrp="1"/>
          </p:cNvSpPr>
          <p:nvPr>
            <p:ph type="title"/>
          </p:nvPr>
        </p:nvSpPr>
        <p:spPr>
          <a:xfrm>
            <a:off x="0" y="0"/>
            <a:ext cx="8229600" cy="562074"/>
          </a:xfrm>
        </p:spPr>
        <p:txBody>
          <a:bodyPr>
            <a:normAutofit/>
          </a:bodyPr>
          <a:lstStyle/>
          <a:p>
            <a:pPr algn="l"/>
            <a:r>
              <a:rPr lang="tr-TR" sz="2600" b="1" dirty="0">
                <a:solidFill>
                  <a:schemeClr val="tx2">
                    <a:lumMod val="60000"/>
                    <a:lumOff val="40000"/>
                  </a:schemeClr>
                </a:solidFill>
                <a:latin typeface="Times New Roman" pitchFamily="18" charset="0"/>
                <a:cs typeface="Times New Roman" pitchFamily="18" charset="0"/>
              </a:rPr>
              <a:t>Katılım: Dünya Plajı Sergisi (VAM, İngiltere)</a:t>
            </a:r>
          </a:p>
        </p:txBody>
      </p:sp>
      <p:pic>
        <p:nvPicPr>
          <p:cNvPr id="6" name="Picture 2"/>
          <p:cNvPicPr>
            <a:picLocks noChangeAspect="1" noChangeArrowheads="1"/>
          </p:cNvPicPr>
          <p:nvPr/>
        </p:nvPicPr>
        <p:blipFill>
          <a:blip r:embed="rId4" cstate="print"/>
          <a:srcRect l="22516" t="26203" r="39403" b="25563"/>
          <a:stretch>
            <a:fillRect/>
          </a:stretch>
        </p:blipFill>
        <p:spPr bwMode="auto">
          <a:xfrm>
            <a:off x="4139952" y="2276872"/>
            <a:ext cx="5004048" cy="4581128"/>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Başlık"/>
          <p:cNvSpPr>
            <a:spLocks noGrp="1"/>
          </p:cNvSpPr>
          <p:nvPr>
            <p:ph type="title"/>
          </p:nvPr>
        </p:nvSpPr>
        <p:spPr/>
        <p:txBody>
          <a:bodyPr/>
          <a:lstStyle/>
          <a:p>
            <a:pPr fontAlgn="auto">
              <a:spcAft>
                <a:spcPts val="0"/>
              </a:spcAft>
              <a:defRPr/>
            </a:pPr>
            <a:endParaRPr lang="tr-TR">
              <a:solidFill>
                <a:schemeClr val="tx2">
                  <a:satMod val="130000"/>
                </a:schemeClr>
              </a:solidFill>
            </a:endParaRPr>
          </a:p>
        </p:txBody>
      </p:sp>
      <p:pic>
        <p:nvPicPr>
          <p:cNvPr id="52227" name="Picture 2" descr="http://upload.wikimedia.org/wikipedia/commons/0/01/The_Childrens_Museum_of_Indianapolis_Welcome_Center.jpg">
            <a:hlinkClick r:id="rId3"/>
          </p:cNvPr>
          <p:cNvPicPr>
            <a:picLocks noChangeAspect="1" noChangeArrowheads="1"/>
          </p:cNvPicPr>
          <p:nvPr/>
        </p:nvPicPr>
        <p:blipFill>
          <a:blip r:embed="rId4" cstate="print"/>
          <a:srcRect/>
          <a:stretch>
            <a:fillRect/>
          </a:stretch>
        </p:blipFill>
        <p:spPr bwMode="auto">
          <a:xfrm>
            <a:off x="0" y="0"/>
            <a:ext cx="9166225" cy="6858000"/>
          </a:xfrm>
          <a:prstGeom prst="rect">
            <a:avLst/>
          </a:prstGeom>
          <a:noFill/>
          <a:ln w="9525">
            <a:noFill/>
            <a:miter lim="800000"/>
            <a:headEnd/>
            <a:tailEnd/>
          </a:ln>
        </p:spPr>
      </p:pic>
      <p:sp>
        <p:nvSpPr>
          <p:cNvPr id="52228" name="4 Dikdörtgen"/>
          <p:cNvSpPr>
            <a:spLocks noChangeArrowheads="1"/>
          </p:cNvSpPr>
          <p:nvPr/>
        </p:nvSpPr>
        <p:spPr bwMode="auto">
          <a:xfrm>
            <a:off x="5224787" y="6427113"/>
            <a:ext cx="3919213" cy="430887"/>
          </a:xfrm>
          <a:prstGeom prst="rect">
            <a:avLst/>
          </a:prstGeom>
          <a:noFill/>
          <a:ln w="9525">
            <a:noFill/>
            <a:miter lim="800000"/>
            <a:headEnd/>
            <a:tailEnd/>
          </a:ln>
        </p:spPr>
        <p:txBody>
          <a:bodyPr wrap="none">
            <a:spAutoFit/>
          </a:bodyPr>
          <a:lstStyle/>
          <a:p>
            <a:pPr algn="r"/>
            <a:r>
              <a:rPr lang="tr-TR" sz="2200" b="1" dirty="0" err="1"/>
              <a:t>Indianapolis</a:t>
            </a:r>
            <a:r>
              <a:rPr lang="tr-TR" sz="2200" b="1" dirty="0"/>
              <a:t> Çocuk Müzesi, ABD</a:t>
            </a:r>
          </a:p>
        </p:txBody>
      </p:sp>
      <p:sp>
        <p:nvSpPr>
          <p:cNvPr id="52229" name="4 Dikdörtgen"/>
          <p:cNvSpPr>
            <a:spLocks noChangeArrowheads="1"/>
          </p:cNvSpPr>
          <p:nvPr/>
        </p:nvSpPr>
        <p:spPr bwMode="auto">
          <a:xfrm rot="-1765973">
            <a:off x="899301" y="764257"/>
            <a:ext cx="1984839" cy="630942"/>
          </a:xfrm>
          <a:prstGeom prst="rect">
            <a:avLst/>
          </a:prstGeom>
          <a:noFill/>
          <a:ln w="9525">
            <a:noFill/>
            <a:miter lim="800000"/>
            <a:headEnd/>
            <a:tailEnd/>
          </a:ln>
        </p:spPr>
        <p:txBody>
          <a:bodyPr wrap="none">
            <a:spAutoFit/>
          </a:bodyPr>
          <a:lstStyle/>
          <a:p>
            <a:r>
              <a:rPr lang="tr-TR" sz="3500" b="1" dirty="0">
                <a:solidFill>
                  <a:srgbClr val="00B050"/>
                </a:solidFill>
              </a:rPr>
              <a:t>#katılımcı</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14270C3-2AD2-4C8E-B1E7-6858325A16DE}"/>
              </a:ext>
            </a:extLst>
          </p:cNvPr>
          <p:cNvSpPr>
            <a:spLocks noGrp="1"/>
          </p:cNvSpPr>
          <p:nvPr>
            <p:ph idx="1"/>
          </p:nvPr>
        </p:nvSpPr>
        <p:spPr>
          <a:xfrm>
            <a:off x="457200" y="1166018"/>
            <a:ext cx="8229600" cy="4525963"/>
          </a:xfrm>
        </p:spPr>
        <p:txBody>
          <a:bodyPr>
            <a:normAutofit lnSpcReduction="10000"/>
          </a:bodyPr>
          <a:lstStyle/>
          <a:p>
            <a:r>
              <a:rPr lang="tr-TR" dirty="0"/>
              <a:t>UNESCO tarafından 2009’da yayımlanan </a:t>
            </a:r>
            <a:r>
              <a:rPr lang="tr-TR" b="1" i="1" dirty="0">
                <a:solidFill>
                  <a:schemeClr val="accent6"/>
                </a:solidFill>
              </a:rPr>
              <a:t>Kültürel Çeşitlilik ve Kültürlerarası Diyalog Raporu</a:t>
            </a:r>
            <a:r>
              <a:rPr lang="tr-TR" dirty="0"/>
              <a:t> ile, kültürel çeşitlilik ve çokkültürlülük kavramları 21. yüzyılın anahtar kavramları haline gelmiştir. Malların ve hizmetlerin serbestçe hareketi, liberalizm ve küreselleşme, kültürlerarası etkileşimi artırmış ve kültürlerarası dengelerin kurulmasına ya da mevcut dengelerin değişmesine neden olmuştur. </a:t>
            </a:r>
          </a:p>
        </p:txBody>
      </p:sp>
    </p:spTree>
    <p:extLst>
      <p:ext uri="{BB962C8B-B14F-4D97-AF65-F5344CB8AC3E}">
        <p14:creationId xmlns:p14="http://schemas.microsoft.com/office/powerpoint/2010/main" val="2664139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D8B2BC7-6237-4EC6-A6BF-A07BA59B471C}"/>
              </a:ext>
            </a:extLst>
          </p:cNvPr>
          <p:cNvSpPr>
            <a:spLocks noGrp="1"/>
          </p:cNvSpPr>
          <p:nvPr>
            <p:ph idx="1"/>
          </p:nvPr>
        </p:nvSpPr>
        <p:spPr>
          <a:xfrm>
            <a:off x="457200" y="1166018"/>
            <a:ext cx="8229600" cy="4525963"/>
          </a:xfrm>
        </p:spPr>
        <p:txBody>
          <a:bodyPr>
            <a:normAutofit fontScale="92500" lnSpcReduction="10000"/>
          </a:bodyPr>
          <a:lstStyle/>
          <a:p>
            <a:r>
              <a:rPr lang="tr-TR" dirty="0"/>
              <a:t>UNESCO’ya göre (2009:10) kültürel çeşitliliğin “diğerlerini tüm farklılıklarına rağmen benimseyip, onlara ilişkin her türlü önyargıdan kurtulma gibi önemli politik bir söylemi bulunmaktadır. Bu nedenle kültürel çeşitlilik insanlığın ortak mirasını yeniden keşfetmek, bu mirası sürdürmek ve kültürlerarasında barışı inşa etmek için kültürel, entelektüel ve bilimsel işbirliği ile birlikte yönetilebilecek en önemli kaynaktır </a:t>
            </a:r>
          </a:p>
        </p:txBody>
      </p:sp>
    </p:spTree>
    <p:extLst>
      <p:ext uri="{BB962C8B-B14F-4D97-AF65-F5344CB8AC3E}">
        <p14:creationId xmlns:p14="http://schemas.microsoft.com/office/powerpoint/2010/main" val="1181229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a:solidFill>
                  <a:schemeClr val="accent5">
                    <a:lumMod val="75000"/>
                  </a:schemeClr>
                </a:solidFill>
              </a:rPr>
              <a:t>Çağdaş müzecilikte anahtar kavramlar </a:t>
            </a:r>
          </a:p>
        </p:txBody>
      </p:sp>
      <p:sp>
        <p:nvSpPr>
          <p:cNvPr id="3" name="2 İçerik Yer Tutucusu"/>
          <p:cNvSpPr>
            <a:spLocks noGrp="1"/>
          </p:cNvSpPr>
          <p:nvPr>
            <p:ph idx="1"/>
          </p:nvPr>
        </p:nvSpPr>
        <p:spPr>
          <a:xfrm>
            <a:off x="1763688" y="1484784"/>
            <a:ext cx="6131024" cy="4525963"/>
          </a:xfrm>
        </p:spPr>
        <p:txBody>
          <a:bodyPr>
            <a:normAutofit/>
          </a:bodyPr>
          <a:lstStyle/>
          <a:p>
            <a:r>
              <a:rPr lang="tr-TR" dirty="0"/>
              <a:t>Katılımcılık yaklaşımı </a:t>
            </a:r>
          </a:p>
          <a:p>
            <a:r>
              <a:rPr lang="tr-TR" dirty="0"/>
              <a:t>Kültürel çeşitlilik </a:t>
            </a:r>
          </a:p>
          <a:p>
            <a:r>
              <a:rPr lang="tr-TR" dirty="0"/>
              <a:t>Ziyaretçi geliştirme stratejileri </a:t>
            </a:r>
          </a:p>
          <a:p>
            <a:r>
              <a:rPr lang="tr-TR" dirty="0"/>
              <a:t>Sergi tasarımı /teknoloji kullanımı</a:t>
            </a:r>
          </a:p>
          <a:p>
            <a:r>
              <a:rPr lang="tr-TR" dirty="0"/>
              <a:t>Ulaşılabilirlik stratejileri</a:t>
            </a:r>
          </a:p>
          <a:p>
            <a:r>
              <a:rPr lang="tr-TR" dirty="0"/>
              <a:t>Tanıtım, sponsorluk ve pazarlama</a:t>
            </a:r>
          </a:p>
          <a:p>
            <a:r>
              <a:rPr lang="tr-TR" dirty="0"/>
              <a:t>Müze personeli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Başlık"/>
          <p:cNvSpPr txBox="1">
            <a:spLocks/>
          </p:cNvSpPr>
          <p:nvPr/>
        </p:nvSpPr>
        <p:spPr>
          <a:xfrm>
            <a:off x="-684584" y="2708920"/>
            <a:ext cx="8229600" cy="11430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tr-TR" sz="5000" b="1" i="0" u="none" strike="noStrike" kern="1200" cap="none" spc="0" normalizeH="0" baseline="0" noProof="0" dirty="0">
                <a:ln>
                  <a:noFill/>
                </a:ln>
                <a:solidFill>
                  <a:srgbClr val="7030A0"/>
                </a:solidFill>
                <a:effectLst/>
                <a:uLnTx/>
                <a:uFillTx/>
                <a:latin typeface="+mj-lt"/>
                <a:ea typeface="+mj-ea"/>
                <a:cs typeface="+mj-cs"/>
              </a:rPr>
              <a:t>KÜLTÜREL ÇEŞİTLİLİK </a:t>
            </a:r>
          </a:p>
        </p:txBody>
      </p:sp>
    </p:spTree>
    <p:extLst>
      <p:ext uri="{BB962C8B-B14F-4D97-AF65-F5344CB8AC3E}">
        <p14:creationId xmlns:p14="http://schemas.microsoft.com/office/powerpoint/2010/main" val="4292605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476672"/>
            <a:ext cx="8229600" cy="1143000"/>
          </a:xfrm>
        </p:spPr>
        <p:txBody>
          <a:bodyPr/>
          <a:lstStyle/>
          <a:p>
            <a:r>
              <a:rPr lang="tr-TR" b="1" dirty="0">
                <a:solidFill>
                  <a:schemeClr val="tx2">
                    <a:lumMod val="60000"/>
                    <a:lumOff val="40000"/>
                  </a:schemeClr>
                </a:solidFill>
              </a:rPr>
              <a:t>KÜLTÜR, KÜLTÜREL ÇEŞİTLİLİK</a:t>
            </a:r>
          </a:p>
        </p:txBody>
      </p:sp>
      <p:sp>
        <p:nvSpPr>
          <p:cNvPr id="3" name="2 İçerik Yer Tutucusu"/>
          <p:cNvSpPr>
            <a:spLocks noGrp="1"/>
          </p:cNvSpPr>
          <p:nvPr>
            <p:ph idx="1"/>
          </p:nvPr>
        </p:nvSpPr>
        <p:spPr>
          <a:xfrm>
            <a:off x="539552" y="1556792"/>
            <a:ext cx="8229600" cy="4525963"/>
          </a:xfrm>
        </p:spPr>
        <p:txBody>
          <a:bodyPr>
            <a:normAutofit fontScale="85000" lnSpcReduction="10000"/>
          </a:bodyPr>
          <a:lstStyle/>
          <a:p>
            <a:pPr>
              <a:buNone/>
            </a:pPr>
            <a:r>
              <a:rPr lang="tr-TR" dirty="0"/>
              <a:t>UNESCO 1982 yılında Meksika’da düzenlediği Dünya</a:t>
            </a:r>
          </a:p>
          <a:p>
            <a:pPr>
              <a:buNone/>
            </a:pPr>
            <a:r>
              <a:rPr lang="tr-TR" dirty="0"/>
              <a:t>Kültür </a:t>
            </a:r>
            <a:r>
              <a:rPr lang="en-US" dirty="0" err="1"/>
              <a:t>Politikaları</a:t>
            </a:r>
            <a:r>
              <a:rPr lang="en-US" dirty="0"/>
              <a:t> </a:t>
            </a:r>
            <a:r>
              <a:rPr lang="en-US" dirty="0" err="1"/>
              <a:t>Konferansı’nda</a:t>
            </a:r>
            <a:r>
              <a:rPr lang="en-US" dirty="0"/>
              <a:t> (World Conferences on</a:t>
            </a:r>
            <a:endParaRPr lang="tr-TR" dirty="0"/>
          </a:p>
          <a:p>
            <a:pPr>
              <a:buNone/>
            </a:pPr>
            <a:r>
              <a:rPr lang="en-US" dirty="0"/>
              <a:t>Cultural</a:t>
            </a:r>
            <a:r>
              <a:rPr lang="tr-TR" dirty="0"/>
              <a:t> </a:t>
            </a:r>
            <a:r>
              <a:rPr lang="tr-TR" dirty="0" err="1"/>
              <a:t>Policies</a:t>
            </a:r>
            <a:r>
              <a:rPr lang="tr-TR" dirty="0"/>
              <a:t>) kültürü, </a:t>
            </a:r>
          </a:p>
          <a:p>
            <a:pPr>
              <a:buNone/>
            </a:pPr>
            <a:r>
              <a:rPr lang="tr-TR" dirty="0"/>
              <a:t>	</a:t>
            </a:r>
            <a:r>
              <a:rPr lang="tr-TR" i="1" dirty="0"/>
              <a:t>“bir topluluğun ya da toplumsal bir grubun karakterine</a:t>
            </a:r>
          </a:p>
          <a:p>
            <a:pPr>
              <a:buNone/>
            </a:pPr>
            <a:r>
              <a:rPr lang="tr-TR" i="1" dirty="0"/>
              <a:t>damgasını vuran entelektüel ve duygusal özellikler ile</a:t>
            </a:r>
          </a:p>
          <a:p>
            <a:pPr>
              <a:buNone/>
            </a:pPr>
            <a:r>
              <a:rPr lang="tr-TR" i="1" dirty="0"/>
              <a:t>yaşama ilişkin gelenek, inanç ve değerler sistemini de</a:t>
            </a:r>
          </a:p>
          <a:p>
            <a:pPr>
              <a:buNone/>
            </a:pPr>
            <a:r>
              <a:rPr lang="tr-TR" i="1" dirty="0"/>
              <a:t>Kapsayan tüm maddi, manevi</a:t>
            </a:r>
          </a:p>
          <a:p>
            <a:pPr>
              <a:buNone/>
            </a:pPr>
            <a:r>
              <a:rPr lang="tr-TR" i="1" dirty="0"/>
              <a:t>ayırt edici özelliklerin</a:t>
            </a:r>
          </a:p>
          <a:p>
            <a:pPr>
              <a:buNone/>
            </a:pPr>
            <a:r>
              <a:rPr lang="tr-TR" i="1" dirty="0"/>
              <a:t>bütünü “olarak tanımlamıştır.</a:t>
            </a:r>
          </a:p>
        </p:txBody>
      </p:sp>
      <p:pic>
        <p:nvPicPr>
          <p:cNvPr id="4" name="Picture 2" descr="http://blog.readytomanage.com/wp-content/uploads/2012/07/diversity-cultural-awareness-cartoon.jpg"/>
          <p:cNvPicPr>
            <a:picLocks noChangeAspect="1" noChangeArrowheads="1"/>
          </p:cNvPicPr>
          <p:nvPr/>
        </p:nvPicPr>
        <p:blipFill>
          <a:blip r:embed="rId2" cstate="print"/>
          <a:srcRect t="14295" r="1675"/>
          <a:stretch>
            <a:fillRect/>
          </a:stretch>
        </p:blipFill>
        <p:spPr bwMode="auto">
          <a:xfrm>
            <a:off x="5111552" y="4399739"/>
            <a:ext cx="4032448" cy="2458261"/>
          </a:xfrm>
          <a:prstGeom prst="rect">
            <a:avLst/>
          </a:prstGeom>
          <a:noFill/>
        </p:spPr>
      </p:pic>
    </p:spTree>
    <p:extLst>
      <p:ext uri="{BB962C8B-B14F-4D97-AF65-F5344CB8AC3E}">
        <p14:creationId xmlns:p14="http://schemas.microsoft.com/office/powerpoint/2010/main" val="1041428131"/>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1348</TotalTime>
  <Words>1479</Words>
  <Application>Microsoft Office PowerPoint</Application>
  <PresentationFormat>Ekran Gösterisi (4:3)</PresentationFormat>
  <Paragraphs>149</Paragraphs>
  <Slides>44</Slides>
  <Notes>12</Notes>
  <HiddenSlides>0</HiddenSlides>
  <MMClips>0</MMClips>
  <ScaleCrop>false</ScaleCrop>
  <HeadingPairs>
    <vt:vector size="8" baseType="variant">
      <vt:variant>
        <vt:lpstr>Kullanılan Yazı Tipleri</vt:lpstr>
      </vt:variant>
      <vt:variant>
        <vt:i4>3</vt:i4>
      </vt:variant>
      <vt:variant>
        <vt:lpstr>Tema</vt:lpstr>
      </vt:variant>
      <vt:variant>
        <vt:i4>1</vt:i4>
      </vt:variant>
      <vt:variant>
        <vt:lpstr>Eklenmiş OLE Hizmet Programları</vt:lpstr>
      </vt:variant>
      <vt:variant>
        <vt:i4>1</vt:i4>
      </vt:variant>
      <vt:variant>
        <vt:lpstr>Slayt Başlıkları</vt:lpstr>
      </vt:variant>
      <vt:variant>
        <vt:i4>44</vt:i4>
      </vt:variant>
    </vt:vector>
  </HeadingPairs>
  <TitlesOfParts>
    <vt:vector size="49" baseType="lpstr">
      <vt:lpstr>Arial</vt:lpstr>
      <vt:lpstr>Calibri</vt:lpstr>
      <vt:lpstr>Times New Roman</vt:lpstr>
      <vt:lpstr>Ofis Teması</vt:lpstr>
      <vt:lpstr>Slayt</vt:lpstr>
      <vt:lpstr>ÇAĞDAŞ MÜZECİLİKTE ANAHTAR KAVRAMLAR VE  KÜLTÜR</vt:lpstr>
      <vt:lpstr>PowerPoint Sunusu</vt:lpstr>
      <vt:lpstr>Çokkültürlülük</vt:lpstr>
      <vt:lpstr>DURUM: </vt:lpstr>
      <vt:lpstr>PowerPoint Sunusu</vt:lpstr>
      <vt:lpstr>PowerPoint Sunusu</vt:lpstr>
      <vt:lpstr>Çağdaş müzecilikte anahtar kavramlar </vt:lpstr>
      <vt:lpstr>PowerPoint Sunusu</vt:lpstr>
      <vt:lpstr>KÜLTÜR, KÜLTÜREL ÇEŞİTLİLİK</vt:lpstr>
      <vt:lpstr>PowerPoint Sunusu</vt:lpstr>
      <vt:lpstr>Müzede kültürel çeşitlilik - 1</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Every Object Tells a Story Notthingham Kalesi Müzesi </vt:lpstr>
      <vt:lpstr>PowerPoint Sunusu</vt:lpstr>
      <vt:lpstr>PowerPoint Sunusu</vt:lpstr>
      <vt:lpstr>PowerPoint Sunusu</vt:lpstr>
      <vt:lpstr>PowerPoint Sunusu</vt:lpstr>
      <vt:lpstr>PowerPoint Sunusu</vt:lpstr>
      <vt:lpstr>PowerPoint Sunusu</vt:lpstr>
      <vt:lpstr>PowerPoint Sunusu</vt:lpstr>
      <vt:lpstr>VARŞOVA ULUSAL MÜZESİ, POLONYA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Katılım: Dünya Plajı Sergisi (VAM, İngiltere)</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Ceren Karadeniz</dc:creator>
  <cp:lastModifiedBy>Ceren Karadeniz</cp:lastModifiedBy>
  <cp:revision>147</cp:revision>
  <dcterms:created xsi:type="dcterms:W3CDTF">2016-04-22T02:36:35Z</dcterms:created>
  <dcterms:modified xsi:type="dcterms:W3CDTF">2020-03-17T19:07:19Z</dcterms:modified>
</cp:coreProperties>
</file>