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86" r:id="rId21"/>
    <p:sldId id="285" r:id="rId22"/>
    <p:sldId id="275" r:id="rId23"/>
    <p:sldId id="276" r:id="rId24"/>
    <p:sldId id="277" r:id="rId25"/>
    <p:sldId id="281" r:id="rId26"/>
    <p:sldId id="283" r:id="rId27"/>
    <p:sldId id="284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28.3.2016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28.3.2016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28.3.2016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28.3.2016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BELLEK HAFIZA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821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Depolama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KSB’in</a:t>
            </a:r>
            <a:r>
              <a:rPr lang="tr-TR" dirty="0" smtClean="0"/>
              <a:t> </a:t>
            </a:r>
            <a:r>
              <a:rPr lang="tr-TR" dirty="0"/>
              <a:t>sınırlı ve küçük bir kapasitesi vardır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Ortalama </a:t>
            </a:r>
            <a:r>
              <a:rPr lang="tr-TR" dirty="0"/>
              <a:t>olarak bu kapasite yedi birimliktir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Bazı </a:t>
            </a:r>
            <a:r>
              <a:rPr lang="tr-TR" dirty="0"/>
              <a:t>kimseler beş birimden sonra bazıları ise </a:t>
            </a:r>
          </a:p>
          <a:p>
            <a:pPr marL="0" indent="0">
              <a:buNone/>
            </a:pPr>
            <a:r>
              <a:rPr lang="tr-TR" dirty="0"/>
              <a:t>dokuz birimden sonra hata yapmaya başlarlar .</a:t>
            </a:r>
          </a:p>
        </p:txBody>
      </p:sp>
    </p:spTree>
    <p:extLst>
      <p:ext uri="{BB962C8B-B14F-4D97-AF65-F5344CB8AC3E}">
        <p14:creationId xmlns:p14="http://schemas.microsoft.com/office/powerpoint/2010/main" val="2295671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Depolama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KSB</a:t>
            </a:r>
            <a:r>
              <a:rPr lang="tr-TR" dirty="0"/>
              <a:t> kapasitesi 7±2 formülü ile ifade edilebilir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 smtClean="0"/>
              <a:t>KSB</a:t>
            </a:r>
            <a:r>
              <a:rPr lang="tr-TR" dirty="0" smtClean="0"/>
              <a:t> </a:t>
            </a:r>
            <a:r>
              <a:rPr lang="tr-TR" dirty="0"/>
              <a:t>kapasitesi ‘’yerini alma ‘’ilkesi ile de </a:t>
            </a:r>
            <a:r>
              <a:rPr lang="tr-TR" dirty="0" smtClean="0"/>
              <a:t>açıklanabilir.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ilke </a:t>
            </a:r>
            <a:r>
              <a:rPr lang="tr-TR" dirty="0" err="1"/>
              <a:t>KSB</a:t>
            </a:r>
            <a:r>
              <a:rPr lang="tr-TR" dirty="0"/>
              <a:t> genliğini açıklamakla kalmaz aynı </a:t>
            </a:r>
            <a:r>
              <a:rPr lang="tr-TR" dirty="0" smtClean="0"/>
              <a:t>zamanda </a:t>
            </a:r>
            <a:r>
              <a:rPr lang="tr-TR" dirty="0" err="1"/>
              <a:t>KSB</a:t>
            </a:r>
            <a:r>
              <a:rPr lang="tr-TR" dirty="0"/>
              <a:t> ‘de unutmanın mekanizmasını da </a:t>
            </a:r>
            <a:r>
              <a:rPr lang="tr-TR" dirty="0" smtClean="0"/>
              <a:t>açıklar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395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KSB</a:t>
            </a:r>
            <a:r>
              <a:rPr lang="tr-TR" dirty="0" smtClean="0"/>
              <a:t> </a:t>
            </a:r>
            <a:r>
              <a:rPr lang="tr-TR" dirty="0"/>
              <a:t>ve Düşünme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Araştırmacılar </a:t>
            </a:r>
            <a:r>
              <a:rPr lang="tr-TR" dirty="0" err="1" smtClean="0"/>
              <a:t>KSB’nin</a:t>
            </a:r>
            <a:r>
              <a:rPr lang="tr-TR" dirty="0" smtClean="0"/>
              <a:t> </a:t>
            </a:r>
            <a:r>
              <a:rPr lang="tr-TR" dirty="0"/>
              <a:t>insan </a:t>
            </a:r>
            <a:r>
              <a:rPr lang="tr-TR" dirty="0" smtClean="0"/>
              <a:t>düşünme sürecini doğrudan </a:t>
            </a:r>
            <a:r>
              <a:rPr lang="tr-TR" dirty="0"/>
              <a:t>etkilediği kanaatindeler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Birçok </a:t>
            </a:r>
            <a:r>
              <a:rPr lang="tr-TR" dirty="0"/>
              <a:t>çalışmacıya göre </a:t>
            </a:r>
            <a:r>
              <a:rPr lang="tr-TR" dirty="0" err="1"/>
              <a:t>KSB</a:t>
            </a:r>
            <a:r>
              <a:rPr lang="tr-TR" dirty="0"/>
              <a:t> kapasitesi insan </a:t>
            </a:r>
            <a:r>
              <a:rPr lang="tr-TR" dirty="0" smtClean="0"/>
              <a:t>düşünmesinin </a:t>
            </a:r>
            <a:r>
              <a:rPr lang="tr-TR" dirty="0"/>
              <a:t>de sınırını </a:t>
            </a:r>
            <a:r>
              <a:rPr lang="tr-TR" dirty="0" smtClean="0"/>
              <a:t>belirler. </a:t>
            </a:r>
          </a:p>
          <a:p>
            <a:endParaRPr lang="tr-TR" dirty="0"/>
          </a:p>
          <a:p>
            <a:r>
              <a:rPr lang="tr-TR" dirty="0" smtClean="0"/>
              <a:t>Zihnimiz </a:t>
            </a:r>
            <a:r>
              <a:rPr lang="tr-TR" dirty="0"/>
              <a:t>aynı anda iki farkı işleme </a:t>
            </a:r>
            <a:r>
              <a:rPr lang="tr-TR" dirty="0" smtClean="0"/>
              <a:t>tabi tutulduğunda  </a:t>
            </a:r>
            <a:r>
              <a:rPr lang="tr-TR" dirty="0" err="1" smtClean="0"/>
              <a:t>KSB</a:t>
            </a:r>
            <a:r>
              <a:rPr lang="tr-TR" dirty="0" smtClean="0"/>
              <a:t> </a:t>
            </a:r>
            <a:r>
              <a:rPr lang="tr-TR" dirty="0"/>
              <a:t>kapasitesini aşar ve bilgi  </a:t>
            </a:r>
            <a:r>
              <a:rPr lang="tr-TR" dirty="0" smtClean="0"/>
              <a:t>birbirini çelmeler.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8207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err="1" smtClean="0"/>
              <a:t>KSB</a:t>
            </a:r>
            <a:r>
              <a:rPr lang="tr-TR" sz="3600" dirty="0" smtClean="0"/>
              <a:t> </a:t>
            </a:r>
            <a:r>
              <a:rPr lang="tr-TR" sz="3600" dirty="0"/>
              <a:t>kapasitesini aşan durumlarda ne yapmak </a:t>
            </a:r>
            <a:br>
              <a:rPr lang="tr-TR" sz="3600" dirty="0"/>
            </a:br>
            <a:r>
              <a:rPr lang="tr-TR" sz="3600" dirty="0" smtClean="0"/>
              <a:t>gereklidir</a:t>
            </a:r>
            <a:r>
              <a:rPr lang="tr-TR" sz="3600" dirty="0"/>
              <a:t>?</a:t>
            </a:r>
            <a:br>
              <a:rPr lang="tr-TR" sz="3600" dirty="0"/>
            </a:b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Günlük </a:t>
            </a:r>
            <a:r>
              <a:rPr lang="tr-TR" dirty="0"/>
              <a:t>yaşamda öğreneceğimiz konular bize </a:t>
            </a:r>
            <a:r>
              <a:rPr lang="tr-TR" dirty="0" smtClean="0"/>
              <a:t>ufak </a:t>
            </a:r>
            <a:r>
              <a:rPr lang="tr-TR" dirty="0"/>
              <a:t>ufak birimler halinde verilmez 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Öyle </a:t>
            </a:r>
            <a:r>
              <a:rPr lang="tr-TR" dirty="0"/>
              <a:t>zaman </a:t>
            </a:r>
            <a:r>
              <a:rPr lang="tr-TR" dirty="0" smtClean="0"/>
              <a:t>olur ki </a:t>
            </a:r>
            <a:r>
              <a:rPr lang="tr-TR" dirty="0"/>
              <a:t>uzun uzun birbirine bağlı </a:t>
            </a:r>
            <a:r>
              <a:rPr lang="tr-TR" dirty="0" smtClean="0"/>
              <a:t>olan </a:t>
            </a:r>
            <a:r>
              <a:rPr lang="tr-TR" dirty="0"/>
              <a:t>materyali hatırlamak zorunda kalırız. 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KSB</a:t>
            </a:r>
            <a:r>
              <a:rPr lang="tr-TR" dirty="0" smtClean="0"/>
              <a:t> </a:t>
            </a:r>
            <a:r>
              <a:rPr lang="tr-TR" dirty="0"/>
              <a:t>kapasitesini aşan  onun üstünde görünen </a:t>
            </a:r>
            <a:r>
              <a:rPr lang="tr-TR" dirty="0" smtClean="0"/>
              <a:t>görevleri </a:t>
            </a:r>
            <a:r>
              <a:rPr lang="tr-TR" dirty="0"/>
              <a:t>‘’kümeleme ‘’işlemiyle başarırız.</a:t>
            </a:r>
          </a:p>
        </p:txBody>
      </p:sp>
    </p:spTree>
    <p:extLst>
      <p:ext uri="{BB962C8B-B14F-4D97-AF65-F5344CB8AC3E}">
        <p14:creationId xmlns:p14="http://schemas.microsoft.com/office/powerpoint/2010/main" val="3420980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Uzun </a:t>
            </a:r>
            <a:r>
              <a:rPr lang="tr-TR" dirty="0"/>
              <a:t>Süreli Bellek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30 </a:t>
            </a:r>
            <a:r>
              <a:rPr lang="tr-TR" dirty="0"/>
              <a:t>sn. geçtikten sonra hatırlanan her bilgi veya </a:t>
            </a:r>
            <a:r>
              <a:rPr lang="tr-TR" dirty="0" smtClean="0"/>
              <a:t>olay USB </a:t>
            </a:r>
            <a:r>
              <a:rPr lang="tr-TR" dirty="0"/>
              <a:t>‘ten çağrılır.</a:t>
            </a:r>
          </a:p>
          <a:p>
            <a:r>
              <a:rPr lang="tr-TR" dirty="0"/>
              <a:t>Kısa  süreli  öğrenmenin  oluştuğu  süreçle  </a:t>
            </a:r>
            <a:r>
              <a:rPr lang="tr-TR" dirty="0" smtClean="0"/>
              <a:t>bağlantılı olarak    </a:t>
            </a:r>
            <a:r>
              <a:rPr lang="tr-TR" dirty="0"/>
              <a:t>sinir    hücrelerinde    RNA    ve    </a:t>
            </a:r>
            <a:r>
              <a:rPr lang="tr-TR" dirty="0" smtClean="0"/>
              <a:t>protein senteziyle    </a:t>
            </a:r>
            <a:r>
              <a:rPr lang="tr-TR" dirty="0"/>
              <a:t>ortaya    çıkar.    </a:t>
            </a:r>
          </a:p>
          <a:p>
            <a:r>
              <a:rPr lang="tr-TR" dirty="0"/>
              <a:t>Sözcükler  yerine  anlamlar  oluşturulur  ve  tutulur.</a:t>
            </a:r>
          </a:p>
          <a:p>
            <a:r>
              <a:rPr lang="tr-TR" dirty="0"/>
              <a:t>Depodaki bilgiler yeni gelen bilgilerle </a:t>
            </a:r>
            <a:r>
              <a:rPr lang="tr-TR" dirty="0" smtClean="0"/>
              <a:t>güncellenir, yeniden </a:t>
            </a:r>
            <a:r>
              <a:rPr lang="tr-TR" dirty="0"/>
              <a:t>organize edilir ve zamanla değişir.</a:t>
            </a:r>
          </a:p>
          <a:p>
            <a:r>
              <a:rPr lang="tr-TR" dirty="0" err="1"/>
              <a:t>USB’te</a:t>
            </a:r>
            <a:r>
              <a:rPr lang="tr-TR" dirty="0"/>
              <a:t> de kodlama , depolama ve </a:t>
            </a:r>
            <a:r>
              <a:rPr lang="tr-TR" dirty="0" smtClean="0"/>
              <a:t>ara- </a:t>
            </a:r>
            <a:r>
              <a:rPr lang="tr-TR" dirty="0"/>
              <a:t>bul- geriye </a:t>
            </a:r>
            <a:r>
              <a:rPr lang="tr-TR" dirty="0" smtClean="0"/>
              <a:t> getir </a:t>
            </a:r>
            <a:r>
              <a:rPr lang="tr-TR" dirty="0"/>
              <a:t>süreçleri mevcuttur.</a:t>
            </a:r>
          </a:p>
        </p:txBody>
      </p:sp>
    </p:spTree>
    <p:extLst>
      <p:ext uri="{BB962C8B-B14F-4D97-AF65-F5344CB8AC3E}">
        <p14:creationId xmlns:p14="http://schemas.microsoft.com/office/powerpoint/2010/main" val="366311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UZUN SÜRELİ BELLEK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Uzun süreli bellekteki bilgilerimiz aracılığıyla </a:t>
            </a:r>
            <a:r>
              <a:rPr lang="tr-TR" dirty="0" smtClean="0"/>
              <a:t> bize </a:t>
            </a:r>
            <a:r>
              <a:rPr lang="tr-TR" dirty="0"/>
              <a:t>verilen yeni birimleri anlamlı bir </a:t>
            </a:r>
            <a:r>
              <a:rPr lang="tr-TR" dirty="0" smtClean="0"/>
              <a:t>biçimde gruplama </a:t>
            </a:r>
            <a:r>
              <a:rPr lang="tr-TR" dirty="0"/>
              <a:t>sürecine ‘’kümeleme’’ adı verilir ve </a:t>
            </a:r>
            <a:r>
              <a:rPr lang="tr-TR" dirty="0" smtClean="0"/>
              <a:t> her </a:t>
            </a:r>
            <a:r>
              <a:rPr lang="tr-TR" dirty="0"/>
              <a:t>gruba da ‘’</a:t>
            </a:r>
            <a:r>
              <a:rPr lang="tr-TR" dirty="0" err="1"/>
              <a:t>küme’’denir</a:t>
            </a:r>
            <a:r>
              <a:rPr lang="tr-TR" dirty="0"/>
              <a:t>.</a:t>
            </a:r>
          </a:p>
          <a:p>
            <a:r>
              <a:rPr lang="tr-TR" dirty="0" smtClean="0"/>
              <a:t>Kümeleme </a:t>
            </a:r>
            <a:r>
              <a:rPr lang="tr-TR" dirty="0"/>
              <a:t>sayesinde son derece karmaşık ve </a:t>
            </a:r>
            <a:r>
              <a:rPr lang="tr-TR" dirty="0" smtClean="0"/>
              <a:t>uzun </a:t>
            </a:r>
            <a:r>
              <a:rPr lang="tr-TR" dirty="0"/>
              <a:t>uyarıcı birimleri , önceden bilinen az </a:t>
            </a:r>
            <a:r>
              <a:rPr lang="tr-TR" dirty="0" smtClean="0"/>
              <a:t> sayıda </a:t>
            </a:r>
            <a:r>
              <a:rPr lang="tr-TR" dirty="0"/>
              <a:t>birim gruplarına indirgeme olanağı </a:t>
            </a:r>
            <a:r>
              <a:rPr lang="tr-TR" dirty="0" smtClean="0"/>
              <a:t>vardır</a:t>
            </a:r>
            <a:r>
              <a:rPr lang="tr-TR" dirty="0"/>
              <a:t>. </a:t>
            </a:r>
          </a:p>
          <a:p>
            <a:r>
              <a:rPr lang="tr-TR" dirty="0" smtClean="0"/>
              <a:t>Provalar</a:t>
            </a:r>
            <a:r>
              <a:rPr lang="tr-TR" dirty="0"/>
              <a:t>, tekrarlar, gruplamalar ve diğer </a:t>
            </a:r>
            <a:r>
              <a:rPr lang="tr-TR" dirty="0" smtClean="0"/>
              <a:t>bilişsel işlemler </a:t>
            </a:r>
            <a:r>
              <a:rPr lang="tr-TR" dirty="0"/>
              <a:t>çalışma belleğinin kapasitesini artırabilir.</a:t>
            </a:r>
          </a:p>
        </p:txBody>
      </p:sp>
    </p:spTree>
    <p:extLst>
      <p:ext uri="{BB962C8B-B14F-4D97-AF65-F5344CB8AC3E}">
        <p14:creationId xmlns:p14="http://schemas.microsoft.com/office/powerpoint/2010/main" val="185175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USB Kodlama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Dış </a:t>
            </a:r>
            <a:r>
              <a:rPr lang="tr-TR" dirty="0"/>
              <a:t>dünya olaylarının ve insan yaşantısının tüm </a:t>
            </a:r>
            <a:r>
              <a:rPr lang="tr-TR" dirty="0" smtClean="0"/>
              <a:t>boyutlarını </a:t>
            </a:r>
            <a:r>
              <a:rPr lang="tr-TR" dirty="0"/>
              <a:t>kapsayan kodlama sistemi insan </a:t>
            </a:r>
            <a:r>
              <a:rPr lang="tr-TR" dirty="0" smtClean="0"/>
              <a:t>belleğinin </a:t>
            </a:r>
            <a:r>
              <a:rPr lang="tr-TR" dirty="0"/>
              <a:t>bilgi kaydının temelini oluşturur.</a:t>
            </a:r>
          </a:p>
          <a:p>
            <a:r>
              <a:rPr lang="tr-TR" dirty="0" smtClean="0"/>
              <a:t>Ses </a:t>
            </a:r>
            <a:r>
              <a:rPr lang="tr-TR" dirty="0"/>
              <a:t>, ışık, renk, dokunma vs. gibi yaşantılara </a:t>
            </a:r>
            <a:r>
              <a:rPr lang="tr-TR" dirty="0" smtClean="0"/>
              <a:t>karşılık </a:t>
            </a:r>
            <a:r>
              <a:rPr lang="tr-TR" dirty="0"/>
              <a:t>olan her uyarıcı türü </a:t>
            </a:r>
            <a:r>
              <a:rPr lang="tr-TR" dirty="0" smtClean="0"/>
              <a:t>bellekte kodlanabilir</a:t>
            </a:r>
            <a:r>
              <a:rPr lang="tr-TR" dirty="0"/>
              <a:t>.</a:t>
            </a:r>
          </a:p>
          <a:p>
            <a:r>
              <a:rPr lang="tr-TR" dirty="0" smtClean="0"/>
              <a:t>Sözlü </a:t>
            </a:r>
            <a:r>
              <a:rPr lang="tr-TR" dirty="0"/>
              <a:t>iletişimde anlam en önemli kodlama </a:t>
            </a:r>
            <a:r>
              <a:rPr lang="tr-TR" dirty="0" smtClean="0"/>
              <a:t>aracıdır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814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İnsan zihni sözlü ya da yazılı gelen tüm </a:t>
            </a:r>
            <a:r>
              <a:rPr lang="tr-TR" dirty="0" smtClean="0"/>
              <a:t> uyarıcıları </a:t>
            </a:r>
            <a:r>
              <a:rPr lang="tr-TR" dirty="0"/>
              <a:t>içerdikleri anlam itibariyle bulup </a:t>
            </a:r>
            <a:r>
              <a:rPr lang="tr-TR" dirty="0" smtClean="0"/>
              <a:t> çıkararak, </a:t>
            </a:r>
            <a:r>
              <a:rPr lang="tr-TR" dirty="0"/>
              <a:t>gelen uyarıcıları değil, fakat bu </a:t>
            </a:r>
            <a:r>
              <a:rPr lang="tr-TR" dirty="0" smtClean="0"/>
              <a:t>uyarıcıların </a:t>
            </a:r>
            <a:r>
              <a:rPr lang="tr-TR" dirty="0"/>
              <a:t>içeriğini oluşturan anlamı bellekte </a:t>
            </a:r>
            <a:r>
              <a:rPr lang="tr-TR" dirty="0" smtClean="0"/>
              <a:t>tutar.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nedenle , anlamsız biçimde , birbirleriyle </a:t>
            </a:r>
            <a:r>
              <a:rPr lang="tr-TR" dirty="0" smtClean="0"/>
              <a:t> ilişkisizmiş </a:t>
            </a:r>
            <a:r>
              <a:rPr lang="tr-TR" dirty="0"/>
              <a:t>gibi gelen kelime çiftleri  ya </a:t>
            </a:r>
            <a:r>
              <a:rPr lang="tr-TR" dirty="0" smtClean="0"/>
              <a:t>da uyarıcı </a:t>
            </a:r>
            <a:r>
              <a:rPr lang="tr-TR" dirty="0"/>
              <a:t>dizileri anlamlı ilişkiler içine </a:t>
            </a:r>
            <a:r>
              <a:rPr lang="tr-TR" dirty="0" smtClean="0"/>
              <a:t>sokulursa, belleme </a:t>
            </a:r>
            <a:r>
              <a:rPr lang="tr-TR" dirty="0"/>
              <a:t>kolaylaşır.</a:t>
            </a:r>
          </a:p>
        </p:txBody>
      </p:sp>
    </p:spTree>
    <p:extLst>
      <p:ext uri="{BB962C8B-B14F-4D97-AF65-F5344CB8AC3E}">
        <p14:creationId xmlns:p14="http://schemas.microsoft.com/office/powerpoint/2010/main" val="1903279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Bir çalışmada , cümle içinde kullanılan veya bir </a:t>
            </a:r>
            <a:r>
              <a:rPr lang="tr-TR" dirty="0" smtClean="0"/>
              <a:t> ilişki </a:t>
            </a:r>
            <a:r>
              <a:rPr lang="tr-TR" dirty="0"/>
              <a:t>içine sokulan kelime çiftlerinin hatırlanma </a:t>
            </a:r>
            <a:r>
              <a:rPr lang="tr-TR" dirty="0" smtClean="0"/>
              <a:t>düzeyinin</a:t>
            </a:r>
            <a:r>
              <a:rPr lang="tr-TR" dirty="0"/>
              <a:t>% 75, yalnız ezberleme </a:t>
            </a:r>
            <a:r>
              <a:rPr lang="tr-TR" dirty="0" smtClean="0"/>
              <a:t>yoluyla hatırlama </a:t>
            </a:r>
            <a:r>
              <a:rPr lang="tr-TR" dirty="0"/>
              <a:t>düzeyinin ise % 35 olduğu </a:t>
            </a:r>
            <a:r>
              <a:rPr lang="tr-TR" dirty="0" smtClean="0"/>
              <a:t>gözlenmiştir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 smtClean="0"/>
              <a:t>Bellenmesi </a:t>
            </a:r>
            <a:r>
              <a:rPr lang="tr-TR" dirty="0"/>
              <a:t>istenen malzemenin ne </a:t>
            </a:r>
            <a:r>
              <a:rPr lang="tr-TR" dirty="0" smtClean="0"/>
              <a:t>kadar ayrıntısına </a:t>
            </a:r>
            <a:r>
              <a:rPr lang="tr-TR" dirty="0"/>
              <a:t>gidilirse , bellekte o kadar iyi kalır.</a:t>
            </a:r>
          </a:p>
        </p:txBody>
      </p:sp>
    </p:spTree>
    <p:extLst>
      <p:ext uri="{BB962C8B-B14F-4D97-AF65-F5344CB8AC3E}">
        <p14:creationId xmlns:p14="http://schemas.microsoft.com/office/powerpoint/2010/main" val="3203603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Depolama </a:t>
            </a:r>
            <a:r>
              <a:rPr lang="tr-TR" dirty="0" smtClean="0"/>
              <a:t>ve Ara-Bul-Geriye  </a:t>
            </a:r>
            <a:r>
              <a:rPr lang="tr-TR" dirty="0"/>
              <a:t>Getir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KSB</a:t>
            </a:r>
            <a:r>
              <a:rPr lang="tr-TR" dirty="0"/>
              <a:t>’ de işlenen bilgi </a:t>
            </a:r>
            <a:r>
              <a:rPr lang="tr-TR" dirty="0" err="1"/>
              <a:t>USB’e</a:t>
            </a:r>
            <a:r>
              <a:rPr lang="tr-TR" dirty="0"/>
              <a:t> aktarılır ve burada </a:t>
            </a:r>
            <a:r>
              <a:rPr lang="tr-TR" dirty="0" smtClean="0"/>
              <a:t> depolanır</a:t>
            </a:r>
            <a:r>
              <a:rPr lang="tr-TR" dirty="0"/>
              <a:t>.</a:t>
            </a:r>
          </a:p>
          <a:p>
            <a:r>
              <a:rPr lang="tr-TR" dirty="0" smtClean="0"/>
              <a:t>Hatırlamak </a:t>
            </a:r>
            <a:r>
              <a:rPr lang="tr-TR" dirty="0"/>
              <a:t>istediğimiz bilgiyi aramaya başlarız.</a:t>
            </a:r>
          </a:p>
          <a:p>
            <a:r>
              <a:rPr lang="tr-TR" dirty="0" smtClean="0"/>
              <a:t>Hatırlayabilmemiz </a:t>
            </a:r>
            <a:r>
              <a:rPr lang="tr-TR" dirty="0"/>
              <a:t>için iki koşulun </a:t>
            </a:r>
            <a:r>
              <a:rPr lang="tr-TR" dirty="0" smtClean="0"/>
              <a:t>yerine </a:t>
            </a:r>
            <a:r>
              <a:rPr lang="tr-TR" dirty="0"/>
              <a:t>getirilmesi </a:t>
            </a:r>
            <a:r>
              <a:rPr lang="tr-TR" dirty="0" smtClean="0"/>
              <a:t>gerekir</a:t>
            </a:r>
            <a:r>
              <a:rPr lang="tr-TR" dirty="0"/>
              <a:t>:</a:t>
            </a:r>
          </a:p>
          <a:p>
            <a:r>
              <a:rPr lang="tr-TR" dirty="0" smtClean="0"/>
              <a:t>1-hatırlamak </a:t>
            </a:r>
            <a:r>
              <a:rPr lang="tr-TR" dirty="0"/>
              <a:t>istediğimiz bilginin bellekte depolanmış </a:t>
            </a:r>
            <a:r>
              <a:rPr lang="tr-TR" dirty="0" smtClean="0"/>
              <a:t>olması</a:t>
            </a:r>
            <a:endParaRPr lang="tr-TR" dirty="0"/>
          </a:p>
          <a:p>
            <a:r>
              <a:rPr lang="tr-TR" dirty="0" smtClean="0"/>
              <a:t>2-depolanmış </a:t>
            </a:r>
            <a:r>
              <a:rPr lang="tr-TR" dirty="0"/>
              <a:t>bilgiye bizi götüren ara- </a:t>
            </a:r>
            <a:r>
              <a:rPr lang="tr-TR" dirty="0" smtClean="0"/>
              <a:t>bul-geriye -getir </a:t>
            </a:r>
            <a:r>
              <a:rPr lang="tr-TR" dirty="0"/>
              <a:t>ipuçlarının var olması </a:t>
            </a:r>
          </a:p>
        </p:txBody>
      </p:sp>
    </p:spTree>
    <p:extLst>
      <p:ext uri="{BB962C8B-B14F-4D97-AF65-F5344CB8AC3E}">
        <p14:creationId xmlns:p14="http://schemas.microsoft.com/office/powerpoint/2010/main" val="385494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BELLEK (HAFIZA)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İnsan davranışlarının </a:t>
            </a:r>
            <a:r>
              <a:rPr lang="tr-TR" dirty="0"/>
              <a:t>oldukça büyük </a:t>
            </a:r>
            <a:r>
              <a:rPr lang="tr-TR" dirty="0" smtClean="0"/>
              <a:t>kısmı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öğrenilmiş davranışlardır. 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Öğrenilmemiş davranışlar: </a:t>
            </a:r>
          </a:p>
          <a:p>
            <a:r>
              <a:rPr lang="tr-TR" dirty="0" smtClean="0"/>
              <a:t>refleksler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err="1" smtClean="0"/>
              <a:t>içdürtüler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smtClean="0"/>
              <a:t>içgüdülerdir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7398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8" name="Picture 4" descr="C:\Users\veli\Desktop\YeniBelge 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22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3" name="Picture 3" descr="C:\Users\veli\Desktop\belle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96448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26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dirty="0" smtClean="0"/>
              <a:t>Uzun </a:t>
            </a:r>
            <a:r>
              <a:rPr lang="tr-TR" dirty="0"/>
              <a:t>süreli bellekteki bilgiler olasılıkla </a:t>
            </a:r>
            <a:r>
              <a:rPr lang="tr-TR" dirty="0" err="1" smtClean="0"/>
              <a:t>REM</a:t>
            </a:r>
            <a:r>
              <a:rPr lang="tr-TR" dirty="0" smtClean="0"/>
              <a:t> uykusu </a:t>
            </a:r>
            <a:r>
              <a:rPr lang="tr-TR" dirty="0"/>
              <a:t>döneminde kalıcı bellek </a:t>
            </a:r>
            <a:r>
              <a:rPr lang="tr-TR" dirty="0" smtClean="0"/>
              <a:t>depolarına yığılırlar.</a:t>
            </a:r>
          </a:p>
          <a:p>
            <a:r>
              <a:rPr lang="tr-TR" dirty="0" err="1" smtClean="0"/>
              <a:t>REM</a:t>
            </a:r>
            <a:r>
              <a:rPr lang="tr-TR" dirty="0" smtClean="0"/>
              <a:t> uykusu: </a:t>
            </a:r>
            <a:r>
              <a:rPr lang="tr-TR" dirty="0"/>
              <a:t>Hızlı göz hareketleri (</a:t>
            </a:r>
            <a:r>
              <a:rPr lang="tr-TR" dirty="0" err="1"/>
              <a:t>REM</a:t>
            </a:r>
            <a:r>
              <a:rPr lang="tr-TR" dirty="0"/>
              <a:t>) uykusu, uykunun rüya görülen evresidir, ya da bu dönemde görülen rüyalar uyanınca hatırlanır. Bu evre uykunun diğer evrelerinin arasına serpiştirilmiştir.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7241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Bilginin İçeriği Açısından Bellek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– </a:t>
            </a:r>
            <a:r>
              <a:rPr lang="tr-TR" dirty="0"/>
              <a:t>Örtük Bellek (</a:t>
            </a:r>
            <a:r>
              <a:rPr lang="tr-TR" dirty="0" err="1"/>
              <a:t>implicit</a:t>
            </a:r>
            <a:r>
              <a:rPr lang="tr-TR" dirty="0"/>
              <a:t>, </a:t>
            </a:r>
            <a:r>
              <a:rPr lang="tr-TR" dirty="0" err="1"/>
              <a:t>non</a:t>
            </a:r>
            <a:r>
              <a:rPr lang="tr-TR" dirty="0"/>
              <a:t> </a:t>
            </a:r>
            <a:r>
              <a:rPr lang="tr-TR" dirty="0" err="1"/>
              <a:t>dekleratif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Önceden </a:t>
            </a:r>
            <a:r>
              <a:rPr lang="tr-TR" dirty="0"/>
              <a:t>edinilmiş bilgilerin bilinçli hatırlamayı </a:t>
            </a:r>
            <a:r>
              <a:rPr lang="tr-TR" dirty="0" smtClean="0"/>
              <a:t>gerektirmeden </a:t>
            </a:r>
            <a:r>
              <a:rPr lang="tr-TR" dirty="0"/>
              <a:t>hatırlanması</a:t>
            </a:r>
          </a:p>
          <a:p>
            <a:r>
              <a:rPr lang="tr-TR" dirty="0" smtClean="0"/>
              <a:t>Daha </a:t>
            </a:r>
            <a:r>
              <a:rPr lang="tr-TR" dirty="0"/>
              <a:t>iyi veya daha hızlı yapılan işler</a:t>
            </a:r>
          </a:p>
          <a:p>
            <a:r>
              <a:rPr lang="tr-TR" dirty="0" smtClean="0"/>
              <a:t>Kural </a:t>
            </a:r>
            <a:r>
              <a:rPr lang="tr-TR" dirty="0"/>
              <a:t>ve seri işlemlerin edinilmesi</a:t>
            </a:r>
          </a:p>
        </p:txBody>
      </p:sp>
    </p:spTree>
    <p:extLst>
      <p:ext uri="{BB962C8B-B14F-4D97-AF65-F5344CB8AC3E}">
        <p14:creationId xmlns:p14="http://schemas.microsoft.com/office/powerpoint/2010/main" val="3234151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Bilginin </a:t>
            </a:r>
            <a:r>
              <a:rPr lang="tr-TR" dirty="0"/>
              <a:t>İçeriği Açısından Bellek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Açık Bellek (</a:t>
            </a:r>
            <a:r>
              <a:rPr lang="tr-TR" dirty="0" err="1"/>
              <a:t>explicit</a:t>
            </a:r>
            <a:r>
              <a:rPr lang="tr-TR" dirty="0"/>
              <a:t>, </a:t>
            </a:r>
            <a:r>
              <a:rPr lang="tr-TR" dirty="0" err="1"/>
              <a:t>dekleratif</a:t>
            </a:r>
            <a:r>
              <a:rPr lang="tr-TR" dirty="0"/>
              <a:t>)</a:t>
            </a:r>
          </a:p>
          <a:p>
            <a:r>
              <a:rPr lang="tr-TR" dirty="0" smtClean="0"/>
              <a:t>Gerçeklerin</a:t>
            </a:r>
            <a:r>
              <a:rPr lang="tr-TR" dirty="0"/>
              <a:t>, olayların bilinçli </a:t>
            </a:r>
            <a:r>
              <a:rPr lang="tr-TR" dirty="0" smtClean="0"/>
              <a:t>olarak hatırlanması </a:t>
            </a:r>
            <a:r>
              <a:rPr lang="tr-TR" dirty="0"/>
              <a:t>yada </a:t>
            </a:r>
            <a:r>
              <a:rPr lang="tr-TR" dirty="0" smtClean="0"/>
              <a:t> bilinmesi</a:t>
            </a:r>
            <a:r>
              <a:rPr lang="tr-TR" dirty="0"/>
              <a:t>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• </a:t>
            </a:r>
            <a:r>
              <a:rPr lang="tr-TR" dirty="0" err="1"/>
              <a:t>Hipokampus</a:t>
            </a:r>
            <a:r>
              <a:rPr lang="tr-TR" dirty="0"/>
              <a:t> ve  </a:t>
            </a:r>
            <a:r>
              <a:rPr lang="tr-TR" dirty="0" err="1"/>
              <a:t>Medial</a:t>
            </a:r>
            <a:r>
              <a:rPr lang="tr-TR" dirty="0"/>
              <a:t> </a:t>
            </a:r>
            <a:r>
              <a:rPr lang="tr-TR" dirty="0" err="1"/>
              <a:t>temporal</a:t>
            </a:r>
            <a:r>
              <a:rPr lang="tr-TR" dirty="0"/>
              <a:t> lobda </a:t>
            </a:r>
            <a:r>
              <a:rPr lang="tr-TR" dirty="0" smtClean="0"/>
              <a:t>depolanır.</a:t>
            </a:r>
          </a:p>
          <a:p>
            <a:endParaRPr lang="tr-TR" dirty="0"/>
          </a:p>
          <a:p>
            <a:r>
              <a:rPr lang="tr-TR" dirty="0" smtClean="0"/>
              <a:t>Korteksle </a:t>
            </a:r>
            <a:r>
              <a:rPr lang="tr-TR" dirty="0"/>
              <a:t>de </a:t>
            </a:r>
            <a:r>
              <a:rPr lang="tr-TR" dirty="0" smtClean="0"/>
              <a:t>bağlantılıdır.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7631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USB Hazırlama(</a:t>
            </a:r>
            <a:r>
              <a:rPr lang="tr-TR" dirty="0" err="1" smtClean="0"/>
              <a:t>priming</a:t>
            </a:r>
            <a:r>
              <a:rPr lang="tr-TR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tr-TR" dirty="0"/>
              <a:t>D</a:t>
            </a:r>
            <a:r>
              <a:rPr lang="tr-TR" dirty="0" smtClean="0"/>
              <a:t>aha </a:t>
            </a:r>
            <a:r>
              <a:rPr lang="tr-TR" dirty="0"/>
              <a:t>önceden algılanmış </a:t>
            </a:r>
            <a:r>
              <a:rPr lang="tr-TR" dirty="0" smtClean="0"/>
              <a:t>uyaranın </a:t>
            </a:r>
            <a:r>
              <a:rPr lang="tr-TR" dirty="0"/>
              <a:t>gelecekteki performansa etkisi</a:t>
            </a:r>
          </a:p>
          <a:p>
            <a:r>
              <a:rPr lang="tr-TR" dirty="0" smtClean="0"/>
              <a:t>Bilginin </a:t>
            </a:r>
            <a:r>
              <a:rPr lang="tr-TR" dirty="0"/>
              <a:t>bilince yansıması olmaksızın tanınması</a:t>
            </a:r>
          </a:p>
          <a:p>
            <a:r>
              <a:rPr lang="tr-TR" dirty="0" smtClean="0"/>
              <a:t>Kavramsal </a:t>
            </a:r>
            <a:r>
              <a:rPr lang="tr-TR" dirty="0"/>
              <a:t>ve algısal hazırlama</a:t>
            </a:r>
          </a:p>
          <a:p>
            <a:r>
              <a:rPr lang="tr-TR" dirty="0" smtClean="0"/>
              <a:t>Uyaranlar </a:t>
            </a:r>
            <a:r>
              <a:rPr lang="tr-TR" dirty="0"/>
              <a:t>her evrede aynı </a:t>
            </a:r>
            <a:r>
              <a:rPr lang="tr-TR" dirty="0" smtClean="0"/>
              <a:t>duysal yapıda(algısal</a:t>
            </a:r>
            <a:r>
              <a:rPr lang="tr-TR" dirty="0"/>
              <a:t>, meyve -elma)</a:t>
            </a:r>
          </a:p>
          <a:p>
            <a:r>
              <a:rPr lang="tr-TR" dirty="0" smtClean="0"/>
              <a:t>Uyaranlar </a:t>
            </a:r>
            <a:r>
              <a:rPr lang="tr-TR" dirty="0"/>
              <a:t>sadece aynı kategori veya kavramı </a:t>
            </a:r>
            <a:r>
              <a:rPr lang="tr-TR" dirty="0" smtClean="0"/>
              <a:t>paylaşır(kavramsal</a:t>
            </a:r>
            <a:r>
              <a:rPr lang="tr-TR" dirty="0"/>
              <a:t>, kelime-içindeki harf)</a:t>
            </a:r>
          </a:p>
        </p:txBody>
      </p:sp>
    </p:spTree>
    <p:extLst>
      <p:ext uri="{BB962C8B-B14F-4D97-AF65-F5344CB8AC3E}">
        <p14:creationId xmlns:p14="http://schemas.microsoft.com/office/powerpoint/2010/main" val="3734230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tr-TR" dirty="0"/>
              <a:t>HAFIZADA KALMA ORANLARI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82" y="1600200"/>
            <a:ext cx="718143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229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ÖĞRENİRKEN NELER OLUR</a:t>
            </a: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09119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95536" y="1268760"/>
            <a:ext cx="432047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Sinir hücrelerinin uzantıları büyür.</a:t>
            </a:r>
          </a:p>
          <a:p>
            <a:endParaRPr lang="tr-TR" sz="3200" dirty="0"/>
          </a:p>
          <a:p>
            <a:r>
              <a:rPr lang="tr-TR" sz="3200" dirty="0" smtClean="0"/>
              <a:t>Hücreler arası bağlantılar büyür.</a:t>
            </a:r>
          </a:p>
          <a:p>
            <a:endParaRPr lang="tr-TR" sz="3200" dirty="0"/>
          </a:p>
          <a:p>
            <a:r>
              <a:rPr lang="tr-TR" sz="3200" dirty="0"/>
              <a:t>S</a:t>
            </a:r>
            <a:r>
              <a:rPr lang="tr-TR" sz="3200" dirty="0" smtClean="0"/>
              <a:t>inir </a:t>
            </a:r>
            <a:r>
              <a:rPr lang="tr-TR" sz="3200" dirty="0"/>
              <a:t>h</a:t>
            </a:r>
            <a:r>
              <a:rPr lang="tr-TR" sz="3200" dirty="0" smtClean="0"/>
              <a:t>ücreleri daha hızlı haberleşmeye başlar.</a:t>
            </a:r>
          </a:p>
          <a:p>
            <a:endParaRPr lang="tr-TR" sz="3200" dirty="0"/>
          </a:p>
          <a:p>
            <a:r>
              <a:rPr lang="tr-TR" sz="3200" dirty="0" smtClean="0"/>
              <a:t>Yeni bağlantı noktaları oluşur. 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01100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BELLEK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Bellek öğrenilmiş bilgilerin saklanmasını sağlayan bilişsel bir </a:t>
            </a:r>
            <a:r>
              <a:rPr lang="tr-TR" dirty="0" smtClean="0"/>
              <a:t>süreçtir</a:t>
            </a:r>
            <a:r>
              <a:rPr lang="tr-TR" dirty="0"/>
              <a:t>.</a:t>
            </a:r>
          </a:p>
          <a:p>
            <a:r>
              <a:rPr lang="tr-TR" dirty="0" smtClean="0"/>
              <a:t>Düşünce</a:t>
            </a:r>
            <a:r>
              <a:rPr lang="tr-TR" dirty="0"/>
              <a:t>, algı ve deneyimleri bir arada tutar</a:t>
            </a:r>
          </a:p>
          <a:p>
            <a:r>
              <a:rPr lang="tr-TR" dirty="0" smtClean="0"/>
              <a:t>Belleğin </a:t>
            </a:r>
            <a:r>
              <a:rPr lang="tr-TR" dirty="0"/>
              <a:t>içeriği, öğrenilen her şeydir; duygu, düşünce, </a:t>
            </a:r>
            <a:r>
              <a:rPr lang="tr-TR" dirty="0" smtClean="0"/>
              <a:t> davranış</a:t>
            </a:r>
            <a:r>
              <a:rPr lang="tr-TR" dirty="0"/>
              <a:t>.</a:t>
            </a:r>
          </a:p>
          <a:p>
            <a:r>
              <a:rPr lang="tr-TR" dirty="0" smtClean="0"/>
              <a:t>Bu </a:t>
            </a:r>
            <a:r>
              <a:rPr lang="tr-TR" dirty="0"/>
              <a:t>süreç geçmişi , hal ve geleceği birbirine bağlayan bir </a:t>
            </a:r>
            <a:r>
              <a:rPr lang="tr-TR" dirty="0" smtClean="0"/>
              <a:t>köprüdür</a:t>
            </a:r>
            <a:r>
              <a:rPr lang="tr-TR" dirty="0"/>
              <a:t>.</a:t>
            </a:r>
          </a:p>
          <a:p>
            <a:r>
              <a:rPr lang="tr-TR" dirty="0" smtClean="0"/>
              <a:t>Kimlik </a:t>
            </a:r>
            <a:r>
              <a:rPr lang="tr-TR" dirty="0"/>
              <a:t>algısının, uyumun ve dolayısıyla da ruh </a:t>
            </a:r>
            <a:r>
              <a:rPr lang="tr-TR" dirty="0" smtClean="0"/>
              <a:t>sağlığının temelidir</a:t>
            </a:r>
            <a:r>
              <a:rPr lang="tr-TR" dirty="0"/>
              <a:t>.</a:t>
            </a:r>
          </a:p>
          <a:p>
            <a:r>
              <a:rPr lang="tr-TR" dirty="0" smtClean="0"/>
              <a:t>Modifikasyon</a:t>
            </a:r>
            <a:r>
              <a:rPr lang="tr-TR" dirty="0"/>
              <a:t>, adaptasyon ve bozulmaya uğrar </a:t>
            </a:r>
          </a:p>
          <a:p>
            <a:r>
              <a:rPr lang="tr-TR" dirty="0" smtClean="0"/>
              <a:t>En </a:t>
            </a:r>
            <a:r>
              <a:rPr lang="tr-TR" dirty="0"/>
              <a:t>sık rastlanan bilgi işleme bozukluğu  </a:t>
            </a:r>
            <a:r>
              <a:rPr lang="tr-TR" dirty="0" smtClean="0"/>
              <a:t>bellek bozukluğudur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714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Belleğin </a:t>
            </a:r>
            <a:r>
              <a:rPr lang="tr-TR" dirty="0"/>
              <a:t>Belirgin Özellikleri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İki </a:t>
            </a:r>
            <a:r>
              <a:rPr lang="tr-TR" dirty="0"/>
              <a:t>temel boyuttaki belirgin </a:t>
            </a:r>
            <a:r>
              <a:rPr lang="tr-TR" dirty="0" smtClean="0"/>
              <a:t>özelliği vardır:</a:t>
            </a:r>
          </a:p>
          <a:p>
            <a:endParaRPr lang="tr-TR" dirty="0" smtClean="0"/>
          </a:p>
          <a:p>
            <a:r>
              <a:rPr lang="tr-TR" dirty="0" smtClean="0"/>
              <a:t>Birinci </a:t>
            </a:r>
            <a:r>
              <a:rPr lang="tr-TR" dirty="0"/>
              <a:t>boyut belleğin aşamalarını </a:t>
            </a:r>
            <a:endParaRPr lang="tr-TR" dirty="0" smtClean="0"/>
          </a:p>
          <a:p>
            <a:r>
              <a:rPr lang="tr-TR" dirty="0" smtClean="0"/>
              <a:t>İkinci </a:t>
            </a:r>
            <a:r>
              <a:rPr lang="tr-TR" dirty="0"/>
              <a:t>boyut  zamansal açıdan belleğin türlerini </a:t>
            </a:r>
            <a:r>
              <a:rPr lang="tr-TR" dirty="0" smtClean="0"/>
              <a:t>ifade </a:t>
            </a:r>
            <a:r>
              <a:rPr lang="tr-TR" dirty="0"/>
              <a:t>eder.</a:t>
            </a:r>
          </a:p>
        </p:txBody>
      </p:sp>
    </p:spTree>
    <p:extLst>
      <p:ext uri="{BB962C8B-B14F-4D97-AF65-F5344CB8AC3E}">
        <p14:creationId xmlns:p14="http://schemas.microsoft.com/office/powerpoint/2010/main" val="227391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Belleğin Aşamaları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– </a:t>
            </a:r>
            <a:r>
              <a:rPr lang="tr-TR" dirty="0"/>
              <a:t>kodlama( bilgi belleğe yerleştirilir)</a:t>
            </a:r>
          </a:p>
          <a:p>
            <a:r>
              <a:rPr lang="tr-TR" dirty="0"/>
              <a:t>– depolama ( bilgi bellekte tutulur)</a:t>
            </a:r>
          </a:p>
          <a:p>
            <a:r>
              <a:rPr lang="tr-TR" dirty="0"/>
              <a:t>– ara- bul-geriye getir. (bilgi bellekten çağrılır</a:t>
            </a:r>
            <a:r>
              <a:rPr lang="tr-TR" dirty="0" smtClean="0"/>
              <a:t>)</a:t>
            </a:r>
          </a:p>
          <a:p>
            <a:endParaRPr lang="tr-TR" dirty="0"/>
          </a:p>
          <a:p>
            <a:r>
              <a:rPr lang="tr-TR" dirty="0"/>
              <a:t>B</a:t>
            </a:r>
            <a:r>
              <a:rPr lang="tr-TR" dirty="0" smtClean="0"/>
              <a:t>u </a:t>
            </a:r>
            <a:r>
              <a:rPr lang="tr-TR" dirty="0"/>
              <a:t>üç aşamadaki süreçlerden birinin aksaması </a:t>
            </a:r>
          </a:p>
          <a:p>
            <a:pPr marL="0" indent="0">
              <a:buNone/>
            </a:pPr>
            <a:r>
              <a:rPr lang="tr-TR" dirty="0"/>
              <a:t>bellek sorunu ortaya çıkarır.</a:t>
            </a:r>
          </a:p>
          <a:p>
            <a:r>
              <a:rPr lang="tr-TR" dirty="0" smtClean="0"/>
              <a:t>Hastalıklara </a:t>
            </a:r>
            <a:r>
              <a:rPr lang="tr-TR" dirty="0"/>
              <a:t>göre bu üç süreçten </a:t>
            </a:r>
            <a:r>
              <a:rPr lang="tr-TR" dirty="0" smtClean="0"/>
              <a:t>biri bozulabilir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576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Zamansal Açıdan Bellek Sınıflaması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tr-TR" dirty="0" err="1" smtClean="0"/>
              <a:t>Ebbingham</a:t>
            </a:r>
            <a:r>
              <a:rPr lang="tr-TR" dirty="0"/>
              <a:t>: kısa ve uzun süreli bellek</a:t>
            </a:r>
          </a:p>
          <a:p>
            <a:r>
              <a:rPr lang="tr-TR" dirty="0" err="1" smtClean="0"/>
              <a:t>Atkinson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/>
              <a:t>Shiffrin</a:t>
            </a:r>
            <a:r>
              <a:rPr lang="tr-TR" dirty="0"/>
              <a:t>: çok kısa, kısa ve </a:t>
            </a:r>
            <a:r>
              <a:rPr lang="tr-TR" dirty="0" smtClean="0"/>
              <a:t>uzun süreli</a:t>
            </a:r>
            <a:endParaRPr lang="tr-TR" dirty="0"/>
          </a:p>
          <a:p>
            <a:r>
              <a:rPr lang="tr-TR" dirty="0"/>
              <a:t>Çok Kısa Süreli Bellek; duysal bellek</a:t>
            </a:r>
            <a:r>
              <a:rPr lang="tr-TR" dirty="0" smtClean="0"/>
              <a:t>, milisaniyeleri  kapsar</a:t>
            </a:r>
            <a:r>
              <a:rPr lang="tr-TR" dirty="0"/>
              <a:t>, duysal kanallardaki bilginin depolanması</a:t>
            </a:r>
          </a:p>
          <a:p>
            <a:r>
              <a:rPr lang="tr-TR" dirty="0"/>
              <a:t>Her iki belleğin de kendine özgü kodlama , depolama </a:t>
            </a:r>
            <a:r>
              <a:rPr lang="tr-TR" dirty="0" smtClean="0"/>
              <a:t>ve </a:t>
            </a:r>
            <a:r>
              <a:rPr lang="tr-TR" dirty="0"/>
              <a:t>ara- bul- geriye getir süreçleri mevcuttur.</a:t>
            </a:r>
          </a:p>
        </p:txBody>
      </p:sp>
    </p:spTree>
    <p:extLst>
      <p:ext uri="{BB962C8B-B14F-4D97-AF65-F5344CB8AC3E}">
        <p14:creationId xmlns:p14="http://schemas.microsoft.com/office/powerpoint/2010/main" val="320734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KISA SÜRELİ BELLEK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KSB</a:t>
            </a:r>
            <a:r>
              <a:rPr lang="tr-TR" dirty="0" smtClean="0"/>
              <a:t> </a:t>
            </a:r>
            <a:r>
              <a:rPr lang="tr-TR" dirty="0"/>
              <a:t>biyofizik bir süreç :</a:t>
            </a:r>
            <a:r>
              <a:rPr lang="tr-TR" dirty="0" err="1"/>
              <a:t>Nörokimyasal</a:t>
            </a:r>
            <a:r>
              <a:rPr lang="tr-TR" dirty="0"/>
              <a:t> </a:t>
            </a:r>
            <a:r>
              <a:rPr lang="tr-TR" dirty="0" err="1"/>
              <a:t>taşınımlarla</a:t>
            </a:r>
            <a:r>
              <a:rPr lang="tr-TR" dirty="0"/>
              <a:t> </a:t>
            </a:r>
            <a:r>
              <a:rPr lang="tr-TR" dirty="0" smtClean="0"/>
              <a:t>sinirsel </a:t>
            </a:r>
            <a:r>
              <a:rPr lang="tr-TR" dirty="0"/>
              <a:t>döngülerin aktif hale gelmesi sonucu </a:t>
            </a:r>
            <a:r>
              <a:rPr lang="tr-TR" dirty="0" smtClean="0"/>
              <a:t>oluşur.</a:t>
            </a:r>
            <a:endParaRPr lang="tr-TR" dirty="0"/>
          </a:p>
          <a:p>
            <a:r>
              <a:rPr lang="tr-TR" dirty="0"/>
              <a:t>B</a:t>
            </a:r>
            <a:r>
              <a:rPr lang="tr-TR" dirty="0" smtClean="0"/>
              <a:t>ilgileri </a:t>
            </a:r>
            <a:r>
              <a:rPr lang="tr-TR" dirty="0"/>
              <a:t>tutma süresi 30 saniyeden daha kısa </a:t>
            </a:r>
          </a:p>
          <a:p>
            <a:r>
              <a:rPr lang="tr-TR" dirty="0"/>
              <a:t>olan bellektir</a:t>
            </a:r>
          </a:p>
          <a:p>
            <a:r>
              <a:rPr lang="tr-TR" dirty="0" err="1" smtClean="0"/>
              <a:t>Frontoparietal</a:t>
            </a:r>
            <a:r>
              <a:rPr lang="tr-TR" dirty="0" smtClean="0"/>
              <a:t> </a:t>
            </a:r>
            <a:r>
              <a:rPr lang="tr-TR" dirty="0"/>
              <a:t>şebeke kontrolünde</a:t>
            </a:r>
          </a:p>
          <a:p>
            <a:r>
              <a:rPr lang="tr-TR" dirty="0" smtClean="0"/>
              <a:t>Öğrenilen </a:t>
            </a:r>
            <a:r>
              <a:rPr lang="tr-TR" dirty="0"/>
              <a:t>bilginin ancak 2-3 saniye gibi kısa bir </a:t>
            </a:r>
            <a:r>
              <a:rPr lang="tr-TR" dirty="0" smtClean="0"/>
              <a:t>süre </a:t>
            </a:r>
            <a:r>
              <a:rPr lang="tr-TR" dirty="0"/>
              <a:t>tutulduğu durumlarda bile </a:t>
            </a:r>
            <a:r>
              <a:rPr lang="tr-TR" dirty="0" smtClean="0"/>
              <a:t>kodlama, depolama </a:t>
            </a:r>
            <a:r>
              <a:rPr lang="tr-TR" dirty="0"/>
              <a:t>ve ara- bul- geriye getir </a:t>
            </a:r>
            <a:r>
              <a:rPr lang="tr-TR" dirty="0" smtClean="0"/>
              <a:t>aşamaları yer </a:t>
            </a:r>
            <a:r>
              <a:rPr lang="tr-TR" dirty="0"/>
              <a:t>alır.</a:t>
            </a:r>
          </a:p>
        </p:txBody>
      </p:sp>
    </p:spTree>
    <p:extLst>
      <p:ext uri="{BB962C8B-B14F-4D97-AF65-F5344CB8AC3E}">
        <p14:creationId xmlns:p14="http://schemas.microsoft.com/office/powerpoint/2010/main" val="1572241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Kodlama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Dış </a:t>
            </a:r>
            <a:r>
              <a:rPr lang="tr-TR" dirty="0"/>
              <a:t>çevremizdeki uyaranları seçici bir biçimde </a:t>
            </a:r>
            <a:r>
              <a:rPr lang="tr-TR" dirty="0" smtClean="0"/>
              <a:t>algılarız</a:t>
            </a:r>
            <a:r>
              <a:rPr lang="tr-TR" dirty="0"/>
              <a:t>.</a:t>
            </a:r>
          </a:p>
          <a:p>
            <a:r>
              <a:rPr lang="tr-TR" dirty="0" smtClean="0"/>
              <a:t>Yani</a:t>
            </a:r>
            <a:r>
              <a:rPr lang="tr-TR" dirty="0"/>
              <a:t>, çevredeki uyarıcı ve olayların bir çoğu </a:t>
            </a:r>
            <a:r>
              <a:rPr lang="tr-TR" dirty="0" err="1" smtClean="0"/>
              <a:t>KSB’ye</a:t>
            </a:r>
            <a:r>
              <a:rPr lang="tr-TR" dirty="0" smtClean="0"/>
              <a:t> hiçbir </a:t>
            </a:r>
            <a:r>
              <a:rPr lang="tr-TR" dirty="0"/>
              <a:t>zaman ulaşamaz.</a:t>
            </a:r>
          </a:p>
          <a:p>
            <a:r>
              <a:rPr lang="tr-TR" dirty="0" smtClean="0"/>
              <a:t>Belleğe </a:t>
            </a:r>
            <a:r>
              <a:rPr lang="tr-TR" dirty="0"/>
              <a:t>girmemiş </a:t>
            </a:r>
            <a:r>
              <a:rPr lang="tr-TR" dirty="0" smtClean="0"/>
              <a:t>olayların, deneyimlerin hatırlanması söz konusu </a:t>
            </a:r>
            <a:r>
              <a:rPr lang="tr-TR" dirty="0"/>
              <a:t>değildir.</a:t>
            </a:r>
          </a:p>
          <a:p>
            <a:r>
              <a:rPr lang="tr-TR" dirty="0" smtClean="0"/>
              <a:t>Belleklerinden </a:t>
            </a:r>
            <a:r>
              <a:rPr lang="tr-TR" dirty="0"/>
              <a:t>şikayet eden birçok kişinin asıl </a:t>
            </a:r>
            <a:r>
              <a:rPr lang="tr-TR" dirty="0" smtClean="0"/>
              <a:t>sorunu </a:t>
            </a:r>
            <a:r>
              <a:rPr lang="tr-TR" dirty="0"/>
              <a:t>bellek sorunu değil seçici </a:t>
            </a:r>
            <a:r>
              <a:rPr lang="tr-TR" dirty="0" smtClean="0"/>
              <a:t>algılama süreçlerinden </a:t>
            </a:r>
            <a:r>
              <a:rPr lang="tr-TR" dirty="0"/>
              <a:t>kaynaklanır.</a:t>
            </a:r>
          </a:p>
          <a:p>
            <a:r>
              <a:rPr lang="tr-TR" dirty="0" smtClean="0"/>
              <a:t>Kolayca </a:t>
            </a:r>
            <a:r>
              <a:rPr lang="tr-TR" dirty="0"/>
              <a:t>kurulabilir ve bozulabilir</a:t>
            </a:r>
          </a:p>
        </p:txBody>
      </p:sp>
    </p:spTree>
    <p:extLst>
      <p:ext uri="{BB962C8B-B14F-4D97-AF65-F5344CB8AC3E}">
        <p14:creationId xmlns:p14="http://schemas.microsoft.com/office/powerpoint/2010/main" val="29133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Kodlama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Çevrede olan olaylar , o olay ve yaşantının </a:t>
            </a:r>
            <a:r>
              <a:rPr lang="tr-TR" dirty="0" smtClean="0"/>
              <a:t> türüne </a:t>
            </a:r>
            <a:r>
              <a:rPr lang="tr-TR" dirty="0"/>
              <a:t>uygun bir duyusal kodla algılanır ve </a:t>
            </a:r>
            <a:r>
              <a:rPr lang="tr-TR" dirty="0" smtClean="0"/>
              <a:t> </a:t>
            </a:r>
            <a:r>
              <a:rPr lang="tr-TR" dirty="0" err="1" smtClean="0"/>
              <a:t>KSB</a:t>
            </a:r>
            <a:r>
              <a:rPr lang="tr-TR" dirty="0" smtClean="0"/>
              <a:t> </a:t>
            </a:r>
            <a:r>
              <a:rPr lang="tr-TR" dirty="0"/>
              <a:t>‘e gelir.</a:t>
            </a:r>
          </a:p>
          <a:p>
            <a:r>
              <a:rPr lang="tr-TR" dirty="0" smtClean="0"/>
              <a:t>Bir </a:t>
            </a:r>
            <a:r>
              <a:rPr lang="tr-TR" dirty="0"/>
              <a:t>evin adresini işittiğimizde sesle ilgili </a:t>
            </a:r>
            <a:r>
              <a:rPr lang="tr-TR" dirty="0" smtClean="0"/>
              <a:t>kodu, resme </a:t>
            </a:r>
            <a:r>
              <a:rPr lang="tr-TR" dirty="0"/>
              <a:t>baktığımızda görsel kodu </a:t>
            </a:r>
            <a:r>
              <a:rPr lang="tr-TR" dirty="0" smtClean="0"/>
              <a:t>kullanırız. Görsel </a:t>
            </a:r>
            <a:r>
              <a:rPr lang="tr-TR" dirty="0" err="1"/>
              <a:t>mekansal</a:t>
            </a:r>
            <a:endParaRPr lang="tr-TR" dirty="0"/>
          </a:p>
          <a:p>
            <a:r>
              <a:rPr lang="tr-TR" dirty="0" smtClean="0"/>
              <a:t>Harf </a:t>
            </a:r>
            <a:r>
              <a:rPr lang="tr-TR" dirty="0"/>
              <a:t>kelime gibi dille ilgili uyarıcılarda </a:t>
            </a:r>
            <a:r>
              <a:rPr lang="tr-TR" dirty="0" err="1" smtClean="0"/>
              <a:t>sessel</a:t>
            </a:r>
            <a:r>
              <a:rPr lang="tr-TR" dirty="0" smtClean="0"/>
              <a:t> kod </a:t>
            </a:r>
            <a:r>
              <a:rPr lang="tr-TR" dirty="0"/>
              <a:t>ağırlık kazanır. </a:t>
            </a:r>
            <a:r>
              <a:rPr lang="tr-TR" dirty="0" smtClean="0"/>
              <a:t>fonolojik (ses bilimi)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568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989</Words>
  <Application>Microsoft Office PowerPoint</Application>
  <PresentationFormat>Ekran Gösterisi (4:3)</PresentationFormat>
  <Paragraphs>133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Ofis Teması</vt:lpstr>
      <vt:lpstr>BELLEK HAFIZA</vt:lpstr>
      <vt:lpstr>BELLEK (HAFIZA)</vt:lpstr>
      <vt:lpstr>BELLEK</vt:lpstr>
      <vt:lpstr> Belleğin Belirgin Özellikleri </vt:lpstr>
      <vt:lpstr> Belleğin Aşamaları </vt:lpstr>
      <vt:lpstr> Zamansal Açıdan Bellek Sınıflaması</vt:lpstr>
      <vt:lpstr>KISA SÜRELİ BELLEK</vt:lpstr>
      <vt:lpstr> Kodlama  </vt:lpstr>
      <vt:lpstr>Kodlama</vt:lpstr>
      <vt:lpstr> Depolama </vt:lpstr>
      <vt:lpstr>Depolama</vt:lpstr>
      <vt:lpstr> KSB ve Düşünme </vt:lpstr>
      <vt:lpstr> KSB kapasitesini aşan durumlarda ne yapmak  gereklidir? </vt:lpstr>
      <vt:lpstr> Uzun Süreli Bellek </vt:lpstr>
      <vt:lpstr>UZUN SÜRELİ BELLEK</vt:lpstr>
      <vt:lpstr> USB Kodlama  </vt:lpstr>
      <vt:lpstr>PowerPoint Sunusu</vt:lpstr>
      <vt:lpstr>PowerPoint Sunusu</vt:lpstr>
      <vt:lpstr>Depolama ve Ara-Bul-Geriye  Getir </vt:lpstr>
      <vt:lpstr>PowerPoint Sunusu</vt:lpstr>
      <vt:lpstr>PowerPoint Sunusu</vt:lpstr>
      <vt:lpstr>REM</vt:lpstr>
      <vt:lpstr> Bilginin İçeriği Açısından Bellek </vt:lpstr>
      <vt:lpstr> Bilginin İçeriği Açısından Bellek </vt:lpstr>
      <vt:lpstr>USB Hazırlama(priming)</vt:lpstr>
      <vt:lpstr>HAFIZADA KALMA ORANLARI</vt:lpstr>
      <vt:lpstr>ÖĞRENİRKEN NELER OLUR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BELLEK HAFIZA</dc:title>
  <dc:creator>bilgisayar</dc:creator>
  <cp:lastModifiedBy>veli</cp:lastModifiedBy>
  <cp:revision>6</cp:revision>
  <dcterms:created xsi:type="dcterms:W3CDTF">2016-03-28T17:43:54Z</dcterms:created>
  <dcterms:modified xsi:type="dcterms:W3CDTF">2016-03-28T18:45:54Z</dcterms:modified>
</cp:coreProperties>
</file>