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761"/>
  </p:normalViewPr>
  <p:slideViewPr>
    <p:cSldViewPr snapToGrid="0" snapToObjects="1">
      <p:cViewPr varScale="1">
        <p:scale>
          <a:sx n="110" d="100"/>
          <a:sy n="110" d="100"/>
        </p:scale>
        <p:origin x="63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3/14/21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3/14/21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3/14/21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3/14/21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3/14/21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865E9AC-74EE-014C-BEEE-060038A2A9C6}"/>
              </a:ext>
            </a:extLst>
          </p:cNvPr>
          <p:cNvSpPr>
            <a:spLocks noGrp="1"/>
          </p:cNvSpPr>
          <p:nvPr>
            <p:ph type="ctrTitle"/>
          </p:nvPr>
        </p:nvSpPr>
        <p:spPr/>
        <p:txBody>
          <a:bodyPr/>
          <a:lstStyle/>
          <a:p>
            <a:r>
              <a:rPr lang="tr-TR">
                <a:latin typeface="Times New Roman" panose="02020603050405020304" pitchFamily="18" charset="0"/>
                <a:cs typeface="Times New Roman" panose="02020603050405020304" pitchFamily="18" charset="0"/>
              </a:rPr>
              <a:t>Hukukun temel kavramları</a:t>
            </a:r>
            <a:endParaRPr lang="tr-TR" dirty="0">
              <a:latin typeface="Times New Roman" panose="02020603050405020304" pitchFamily="18" charset="0"/>
              <a:cs typeface="Times New Roman" panose="02020603050405020304" pitchFamily="18" charset="0"/>
            </a:endParaRPr>
          </a:p>
        </p:txBody>
      </p:sp>
      <p:sp>
        <p:nvSpPr>
          <p:cNvPr id="3" name="Alt Başlık 2">
            <a:extLst>
              <a:ext uri="{FF2B5EF4-FFF2-40B4-BE49-F238E27FC236}">
                <a16:creationId xmlns:a16="http://schemas.microsoft.com/office/drawing/2014/main" id="{48254B3F-7C4A-4F44-8CBB-2980F9E112A4}"/>
              </a:ext>
            </a:extLst>
          </p:cNvPr>
          <p:cNvSpPr>
            <a:spLocks noGrp="1"/>
          </p:cNvSpPr>
          <p:nvPr>
            <p:ph type="subTitle" idx="1"/>
          </p:nvPr>
        </p:nvSpPr>
        <p:spPr/>
        <p:txBody>
          <a:bodyPr/>
          <a:lstStyle/>
          <a:p>
            <a:r>
              <a:rPr lang="tr-TR" dirty="0">
                <a:latin typeface="Times New Roman" panose="02020603050405020304" pitchFamily="18" charset="0"/>
                <a:cs typeface="Times New Roman" panose="02020603050405020304" pitchFamily="18" charset="0"/>
              </a:rPr>
              <a:t>Toplumsal Hayatı Düzenleyen Kurallar III</a:t>
            </a:r>
          </a:p>
        </p:txBody>
      </p:sp>
    </p:spTree>
    <p:extLst>
      <p:ext uri="{BB962C8B-B14F-4D97-AF65-F5344CB8AC3E}">
        <p14:creationId xmlns:p14="http://schemas.microsoft.com/office/powerpoint/2010/main" val="10445943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FFFB6AD-115F-2E4B-AA88-FF541F18EF3E}"/>
              </a:ext>
            </a:extLst>
          </p:cNvPr>
          <p:cNvSpPr>
            <a:spLocks noGrp="1"/>
          </p:cNvSpPr>
          <p:nvPr>
            <p:ph type="title"/>
          </p:nvPr>
        </p:nvSpPr>
        <p:spPr/>
        <p:txBody>
          <a:bodyPr>
            <a:normAutofit fontScale="90000"/>
          </a:bodyPr>
          <a:lstStyle/>
          <a:p>
            <a:r>
              <a:rPr lang="tr-TR" dirty="0">
                <a:latin typeface="Times New Roman" panose="02020603050405020304" pitchFamily="18" charset="0"/>
                <a:cs typeface="Times New Roman" panose="02020603050405020304" pitchFamily="18" charset="0"/>
              </a:rPr>
              <a:t>Toplumsal Hayatı Düzenleyen Kurallar III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A0EB763D-4E63-9C4F-9B68-3F16178C6C9C}"/>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Hukuk kurallarının ve diğer toplumsal düzen kurallarının neler olduklarına önceden değinildi ve hukukun farklı anlamlarından yukarıda bahsedildi.</a:t>
            </a:r>
          </a:p>
          <a:p>
            <a:r>
              <a:rPr lang="tr-TR" dirty="0">
                <a:latin typeface="Times New Roman" panose="02020603050405020304" pitchFamily="18" charset="0"/>
                <a:cs typeface="Times New Roman" panose="02020603050405020304" pitchFamily="18" charset="0"/>
              </a:rPr>
              <a:t>Bütün toplumsal düzen kurallarının ortak amacının toplumsal düzeni sağlamak olduğu muhakkaktır. Ancak burada hukuk kurallarının amaçları üzerinde daha detaylı şekilde durulacaktır.</a:t>
            </a:r>
          </a:p>
        </p:txBody>
      </p:sp>
    </p:spTree>
    <p:extLst>
      <p:ext uri="{BB962C8B-B14F-4D97-AF65-F5344CB8AC3E}">
        <p14:creationId xmlns:p14="http://schemas.microsoft.com/office/powerpoint/2010/main" val="2433650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FFFB6AD-115F-2E4B-AA88-FF541F18EF3E}"/>
              </a:ext>
            </a:extLst>
          </p:cNvPr>
          <p:cNvSpPr>
            <a:spLocks noGrp="1"/>
          </p:cNvSpPr>
          <p:nvPr>
            <p:ph type="title"/>
          </p:nvPr>
        </p:nvSpPr>
        <p:spPr/>
        <p:txBody>
          <a:bodyPr>
            <a:normAutofit fontScale="90000"/>
          </a:bodyPr>
          <a:lstStyle/>
          <a:p>
            <a:r>
              <a:rPr lang="tr-TR" dirty="0">
                <a:latin typeface="Times New Roman" panose="02020603050405020304" pitchFamily="18" charset="0"/>
                <a:cs typeface="Times New Roman" panose="02020603050405020304" pitchFamily="18" charset="0"/>
              </a:rPr>
              <a:t>Toplumsal Hayatı Düzenleyen Kurallar III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A0EB763D-4E63-9C4F-9B68-3F16178C6C9C}"/>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Hukuk kuralları koyulduğunda, kuralı koyan kamu otoritesi tarafından kuralın ya da kuralların amacı belirtilebilir. Bazı kanunların giriş maddelerinde yer alan «kanunun amacı» başlıklı maddeler bulunmaktadır, bu maddeler bu duruma örnek gösterilebilir.</a:t>
            </a:r>
          </a:p>
          <a:p>
            <a:r>
              <a:rPr lang="tr-TR" dirty="0">
                <a:latin typeface="Times New Roman" panose="02020603050405020304" pitchFamily="18" charset="0"/>
                <a:cs typeface="Times New Roman" panose="02020603050405020304" pitchFamily="18" charset="0"/>
              </a:rPr>
              <a:t>Bunun yanında, her bir kanun hükmünün bir özel gerekçesi ve kanunların genel olarak da genel gerekçeleri bulunur. Bu gerekçelerde de ilgili hukuk kurallarının amaçlarına yer verilebilir.</a:t>
            </a:r>
          </a:p>
        </p:txBody>
      </p:sp>
    </p:spTree>
    <p:extLst>
      <p:ext uri="{BB962C8B-B14F-4D97-AF65-F5344CB8AC3E}">
        <p14:creationId xmlns:p14="http://schemas.microsoft.com/office/powerpoint/2010/main" val="22664869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FFFB6AD-115F-2E4B-AA88-FF541F18EF3E}"/>
              </a:ext>
            </a:extLst>
          </p:cNvPr>
          <p:cNvSpPr>
            <a:spLocks noGrp="1"/>
          </p:cNvSpPr>
          <p:nvPr>
            <p:ph type="title"/>
          </p:nvPr>
        </p:nvSpPr>
        <p:spPr/>
        <p:txBody>
          <a:bodyPr>
            <a:normAutofit fontScale="90000"/>
          </a:bodyPr>
          <a:lstStyle/>
          <a:p>
            <a:r>
              <a:rPr lang="tr-TR" dirty="0">
                <a:latin typeface="Times New Roman" panose="02020603050405020304" pitchFamily="18" charset="0"/>
                <a:cs typeface="Times New Roman" panose="02020603050405020304" pitchFamily="18" charset="0"/>
              </a:rPr>
              <a:t>Toplumsal Hayatı Düzenleyen Kurallar III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A0EB763D-4E63-9C4F-9B68-3F16178C6C9C}"/>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1. Dirlik ve düzeni sağlamak:</a:t>
            </a:r>
          </a:p>
          <a:p>
            <a:r>
              <a:rPr lang="tr-TR" dirty="0">
                <a:latin typeface="Times New Roman" panose="02020603050405020304" pitchFamily="18" charset="0"/>
                <a:cs typeface="Times New Roman" panose="02020603050405020304" pitchFamily="18" charset="0"/>
              </a:rPr>
              <a:t>Hukuk kuralları da toplumsal hayatı düzenleyen kurallardan birisi oldukları için, öncelikli amaçları toplumun düzen içerisinde yaşamasını sağlamak, bu vesileyle de toplum hayatının sürekliliğini gerçekleştirebilmektir. </a:t>
            </a:r>
          </a:p>
          <a:p>
            <a:r>
              <a:rPr lang="tr-TR" dirty="0">
                <a:latin typeface="Times New Roman" panose="02020603050405020304" pitchFamily="18" charset="0"/>
                <a:cs typeface="Times New Roman" panose="02020603050405020304" pitchFamily="18" charset="0"/>
              </a:rPr>
              <a:t>Hukuk kurallarının bu amacı, sadece topluma değil, tekil boyutta bireyler açısından da bir güven, huzur ve barış ortamının sağlanmasını sağlamak noktasında da faydalar sağlar.</a:t>
            </a:r>
          </a:p>
        </p:txBody>
      </p:sp>
    </p:spTree>
    <p:extLst>
      <p:ext uri="{BB962C8B-B14F-4D97-AF65-F5344CB8AC3E}">
        <p14:creationId xmlns:p14="http://schemas.microsoft.com/office/powerpoint/2010/main" val="28602888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FFFB6AD-115F-2E4B-AA88-FF541F18EF3E}"/>
              </a:ext>
            </a:extLst>
          </p:cNvPr>
          <p:cNvSpPr>
            <a:spLocks noGrp="1"/>
          </p:cNvSpPr>
          <p:nvPr>
            <p:ph type="title"/>
          </p:nvPr>
        </p:nvSpPr>
        <p:spPr/>
        <p:txBody>
          <a:bodyPr>
            <a:normAutofit fontScale="90000"/>
          </a:bodyPr>
          <a:lstStyle/>
          <a:p>
            <a:r>
              <a:rPr lang="tr-TR" dirty="0">
                <a:latin typeface="Times New Roman" panose="02020603050405020304" pitchFamily="18" charset="0"/>
                <a:cs typeface="Times New Roman" panose="02020603050405020304" pitchFamily="18" charset="0"/>
              </a:rPr>
              <a:t>Toplumsal Hayatı Düzenleyen Kurallar III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A0EB763D-4E63-9C4F-9B68-3F16178C6C9C}"/>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2. Hukuk güvenliğini sağlamak</a:t>
            </a:r>
          </a:p>
          <a:p>
            <a:r>
              <a:rPr lang="tr-TR" dirty="0">
                <a:latin typeface="Times New Roman" panose="02020603050405020304" pitchFamily="18" charset="0"/>
                <a:cs typeface="Times New Roman" panose="02020603050405020304" pitchFamily="18" charset="0"/>
              </a:rPr>
              <a:t>Bu amacı ile hukuk kurallarının, ona uymakla yükümlü olan kişiler tarafından önceden bilinmesi sağlanır.</a:t>
            </a:r>
          </a:p>
          <a:p>
            <a:r>
              <a:rPr lang="tr-TR" dirty="0">
                <a:latin typeface="Times New Roman" panose="02020603050405020304" pitchFamily="18" charset="0"/>
                <a:cs typeface="Times New Roman" panose="02020603050405020304" pitchFamily="18" charset="0"/>
              </a:rPr>
              <a:t>Böylelikle bireyle, hukukun neye cevaz verip neyi yasakladığını bilecekler ve bu çerçevede davranacaklardır.</a:t>
            </a:r>
          </a:p>
          <a:p>
            <a:r>
              <a:rPr lang="tr-TR" dirty="0">
                <a:latin typeface="Times New Roman" panose="02020603050405020304" pitchFamily="18" charset="0"/>
                <a:cs typeface="Times New Roman" panose="02020603050405020304" pitchFamily="18" charset="0"/>
              </a:rPr>
              <a:t>Bu yolla da hukuk kurallarının keyfiliğin önüne geçtiği </a:t>
            </a:r>
            <a:r>
              <a:rPr lang="tr-TR" dirty="0" err="1">
                <a:latin typeface="Times New Roman" panose="02020603050405020304" pitchFamily="18" charset="0"/>
                <a:cs typeface="Times New Roman" panose="02020603050405020304" pitchFamily="18" charset="0"/>
              </a:rPr>
              <a:t>söylenebililr</a:t>
            </a:r>
            <a:r>
              <a:rPr lang="tr-TR" dirty="0">
                <a:latin typeface="Times New Roman" panose="02020603050405020304" pitchFamily="18" charset="0"/>
                <a:cs typeface="Times New Roman" panose="02020603050405020304" pitchFamily="18" charset="0"/>
              </a:rPr>
              <a:t>.</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03506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FFFB6AD-115F-2E4B-AA88-FF541F18EF3E}"/>
              </a:ext>
            </a:extLst>
          </p:cNvPr>
          <p:cNvSpPr>
            <a:spLocks noGrp="1"/>
          </p:cNvSpPr>
          <p:nvPr>
            <p:ph type="title"/>
          </p:nvPr>
        </p:nvSpPr>
        <p:spPr/>
        <p:txBody>
          <a:bodyPr>
            <a:normAutofit fontScale="90000"/>
          </a:bodyPr>
          <a:lstStyle/>
          <a:p>
            <a:r>
              <a:rPr lang="tr-TR" dirty="0">
                <a:latin typeface="Times New Roman" panose="02020603050405020304" pitchFamily="18" charset="0"/>
                <a:cs typeface="Times New Roman" panose="02020603050405020304" pitchFamily="18" charset="0"/>
              </a:rPr>
              <a:t>Toplumsal Hayatı Düzenleyen Kurallar III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A0EB763D-4E63-9C4F-9B68-3F16178C6C9C}"/>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3. Adaleti sağlama:</a:t>
            </a:r>
          </a:p>
          <a:p>
            <a:r>
              <a:rPr lang="tr-TR" dirty="0">
                <a:latin typeface="Times New Roman" panose="02020603050405020304" pitchFamily="18" charset="0"/>
                <a:cs typeface="Times New Roman" panose="02020603050405020304" pitchFamily="18" charset="0"/>
              </a:rPr>
              <a:t>Adalet, üzerinde çok tartışmaların yapıldığı ve insanlık tarihi kadar eski bir kavramdır.</a:t>
            </a:r>
          </a:p>
          <a:p>
            <a:r>
              <a:rPr lang="tr-TR" dirty="0">
                <a:latin typeface="Times New Roman" panose="02020603050405020304" pitchFamily="18" charset="0"/>
                <a:cs typeface="Times New Roman" panose="02020603050405020304" pitchFamily="18" charset="0"/>
              </a:rPr>
              <a:t>Adalet, </a:t>
            </a:r>
            <a:r>
              <a:rPr lang="tr-TR" dirty="0" err="1">
                <a:latin typeface="Times New Roman" panose="02020603050405020304" pitchFamily="18" charset="0"/>
                <a:cs typeface="Times New Roman" panose="02020603050405020304" pitchFamily="18" charset="0"/>
              </a:rPr>
              <a:t>denkleştirici</a:t>
            </a:r>
            <a:r>
              <a:rPr lang="tr-TR" dirty="0">
                <a:latin typeface="Times New Roman" panose="02020603050405020304" pitchFamily="18" charset="0"/>
                <a:cs typeface="Times New Roman" panose="02020603050405020304" pitchFamily="18" charset="0"/>
              </a:rPr>
              <a:t> ve dağıtıcı adalet olmak üzere iki çeşittir.</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365003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FFFB6AD-115F-2E4B-AA88-FF541F18EF3E}"/>
              </a:ext>
            </a:extLst>
          </p:cNvPr>
          <p:cNvSpPr>
            <a:spLocks noGrp="1"/>
          </p:cNvSpPr>
          <p:nvPr>
            <p:ph type="title"/>
          </p:nvPr>
        </p:nvSpPr>
        <p:spPr/>
        <p:txBody>
          <a:bodyPr>
            <a:normAutofit fontScale="90000"/>
          </a:bodyPr>
          <a:lstStyle/>
          <a:p>
            <a:r>
              <a:rPr lang="tr-TR" dirty="0">
                <a:latin typeface="Times New Roman" panose="02020603050405020304" pitchFamily="18" charset="0"/>
                <a:cs typeface="Times New Roman" panose="02020603050405020304" pitchFamily="18" charset="0"/>
              </a:rPr>
              <a:t>Toplumsal Hayatı Düzenleyen Kurallar III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A0EB763D-4E63-9C4F-9B68-3F16178C6C9C}"/>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4. Toplumun gereksinimlerini karşılama:</a:t>
            </a:r>
          </a:p>
          <a:p>
            <a:r>
              <a:rPr lang="tr-TR" dirty="0">
                <a:latin typeface="Times New Roman" panose="02020603050405020304" pitchFamily="18" charset="0"/>
                <a:cs typeface="Times New Roman" panose="02020603050405020304" pitchFamily="18" charset="0"/>
              </a:rPr>
              <a:t>Hukuk, teknolojideki değişimler karşısında toplumun da bu değişimlere uyumunun sağlanmasında önem taşır. Hukuk kurallarının teknik ve bilimdeki gelişmeleri izlemesi sayesinde, hukuk kurallarının toplumdaki teknik ve bilimsel faaliyetlere ilişkin gereksinimler de karşılanmış olacaktır.</a:t>
            </a:r>
          </a:p>
        </p:txBody>
      </p:sp>
    </p:spTree>
    <p:extLst>
      <p:ext uri="{BB962C8B-B14F-4D97-AF65-F5344CB8AC3E}">
        <p14:creationId xmlns:p14="http://schemas.microsoft.com/office/powerpoint/2010/main" val="432355278"/>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Galeri</Template>
  <TotalTime>14</TotalTime>
  <Words>331</Words>
  <Application>Microsoft Macintosh PowerPoint</Application>
  <PresentationFormat>Geniş ekran</PresentationFormat>
  <Paragraphs>24</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Gill Sans MT</vt:lpstr>
      <vt:lpstr>Times New Roman</vt:lpstr>
      <vt:lpstr>Galeri</vt:lpstr>
      <vt:lpstr>Hukukun temel kavramları</vt:lpstr>
      <vt:lpstr>Toplumsal Hayatı Düzenleyen Kurallar III </vt:lpstr>
      <vt:lpstr>Toplumsal Hayatı Düzenleyen Kurallar III </vt:lpstr>
      <vt:lpstr>Toplumsal Hayatı Düzenleyen Kurallar III </vt:lpstr>
      <vt:lpstr>Toplumsal Hayatı Düzenleyen Kurallar III </vt:lpstr>
      <vt:lpstr>Toplumsal Hayatı Düzenleyen Kurallar III </vt:lpstr>
      <vt:lpstr>Toplumsal Hayatı Düzenleyen Kurallar III </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 Başlangıcı</dc:title>
  <dc:creator>Ali Şahbaz</dc:creator>
  <cp:lastModifiedBy>Ali Şahbaz</cp:lastModifiedBy>
  <cp:revision>15</cp:revision>
  <dcterms:created xsi:type="dcterms:W3CDTF">2020-11-21T12:08:03Z</dcterms:created>
  <dcterms:modified xsi:type="dcterms:W3CDTF">2021-03-14T19:12:21Z</dcterms:modified>
</cp:coreProperties>
</file>