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2" r:id="rId6"/>
    <p:sldId id="263" r:id="rId7"/>
    <p:sldId id="264" r:id="rId8"/>
    <p:sldId id="265" r:id="rId9"/>
    <p:sldId id="267" r:id="rId10"/>
    <p:sldId id="268" r:id="rId11"/>
    <p:sldId id="290" r:id="rId12"/>
    <p:sldId id="269" r:id="rId13"/>
    <p:sldId id="270" r:id="rId14"/>
    <p:sldId id="271" r:id="rId15"/>
    <p:sldId id="272" r:id="rId16"/>
    <p:sldId id="273" r:id="rId17"/>
    <p:sldId id="275" r:id="rId18"/>
    <p:sldId id="278" r:id="rId19"/>
    <p:sldId id="279" r:id="rId20"/>
    <p:sldId id="280" r:id="rId21"/>
    <p:sldId id="281" r:id="rId22"/>
    <p:sldId id="283" r:id="rId23"/>
    <p:sldId id="284" r:id="rId24"/>
    <p:sldId id="285" r:id="rId25"/>
    <p:sldId id="286" r:id="rId26"/>
    <p:sldId id="287" r:id="rId27"/>
    <p:sldId id="288" r:id="rId28"/>
    <p:sldId id="289" r:id="rId29"/>
    <p:sldId id="29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9"/>
    <p:restoredTop sz="96192"/>
  </p:normalViewPr>
  <p:slideViewPr>
    <p:cSldViewPr snapToGrid="0">
      <p:cViewPr varScale="1">
        <p:scale>
          <a:sx n="91" d="100"/>
          <a:sy n="91" d="100"/>
        </p:scale>
        <p:origin x="6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1160EA64-D806-43AC-9DF2-F8C432F32B4C}" type="datetimeFigureOut">
              <a:rPr lang="en-US" dirty="0"/>
              <a:t>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1/10/2024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583436" y="3143250"/>
            <a:ext cx="4270248" cy="25967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7" name="Date Placeholder 6"/>
          <p:cNvSpPr>
            <a:spLocks noGrp="1"/>
          </p:cNvSpPr>
          <p:nvPr>
            <p:ph type="dt" sz="half" idx="10"/>
          </p:nvPr>
        </p:nvSpPr>
        <p:spPr/>
        <p:txBody>
          <a:bodyPr/>
          <a:lstStyle/>
          <a:p>
            <a:fld id="{4F7D4976-E339-4826-83B7-FBD03F55ECF8}" type="datetimeFigureOut">
              <a:rPr lang="en-US" dirty="0"/>
              <a:t>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9" name="Date Placeholder 8"/>
          <p:cNvSpPr>
            <a:spLocks noGrp="1"/>
          </p:cNvSpPr>
          <p:nvPr>
            <p:ph type="dt" sz="half" idx="10"/>
          </p:nvPr>
        </p:nvSpPr>
        <p:spPr/>
        <p:txBody>
          <a:bodyPr/>
          <a:lstStyle/>
          <a:p>
            <a:fld id="{D1BE4249-C0D0-4B06-8692-E8BB871AF643}" type="datetimeFigureOut">
              <a:rPr lang="en-US" dirty="0"/>
              <a:t>1/10/2024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1/10/2024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1/10/2024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3F36DE-33DE-AD55-3757-EB9595E7463D}"/>
              </a:ext>
            </a:extLst>
          </p:cNvPr>
          <p:cNvSpPr>
            <a:spLocks noGrp="1"/>
          </p:cNvSpPr>
          <p:nvPr>
            <p:ph type="ctrTitle"/>
          </p:nvPr>
        </p:nvSpPr>
        <p:spPr>
          <a:xfrm>
            <a:off x="1108364" y="1297459"/>
            <a:ext cx="10113818" cy="3512285"/>
          </a:xfrm>
        </p:spPr>
        <p:txBody>
          <a:bodyPr>
            <a:normAutofit/>
          </a:bodyPr>
          <a:lstStyle/>
          <a:p>
            <a:r>
              <a:rPr lang="tr-TR" dirty="0"/>
              <a:t>Serbest eczanelerde üçlü olumsuz etki riski altında olan müşterilere danışmanlık – </a:t>
            </a:r>
            <a:br>
              <a:rPr lang="tr-TR" dirty="0"/>
            </a:br>
            <a:r>
              <a:rPr lang="tr-TR" dirty="0"/>
              <a:t>Bir fizibilite çalışması (Soyut)</a:t>
            </a:r>
          </a:p>
        </p:txBody>
      </p:sp>
      <p:sp>
        <p:nvSpPr>
          <p:cNvPr id="3" name="Alt Başlık 2">
            <a:extLst>
              <a:ext uri="{FF2B5EF4-FFF2-40B4-BE49-F238E27FC236}">
                <a16:creationId xmlns:a16="http://schemas.microsoft.com/office/drawing/2014/main" id="{AE3CEE45-F918-C40F-D2A4-59E97DFB1F58}"/>
              </a:ext>
            </a:extLst>
          </p:cNvPr>
          <p:cNvSpPr>
            <a:spLocks noGrp="1"/>
          </p:cNvSpPr>
          <p:nvPr>
            <p:ph type="subTitle" idx="1"/>
          </p:nvPr>
        </p:nvSpPr>
        <p:spPr>
          <a:xfrm>
            <a:off x="2695194" y="5279545"/>
            <a:ext cx="6801612" cy="1239894"/>
          </a:xfrm>
        </p:spPr>
        <p:txBody>
          <a:bodyPr>
            <a:normAutofit lnSpcReduction="10000"/>
          </a:bodyPr>
          <a:lstStyle/>
          <a:p>
            <a:r>
              <a:rPr lang="tr-TR" dirty="0"/>
              <a:t>GENEL ETİK-ECZACILIK ETİĞİ VE HASTA İLETİŞİMİ</a:t>
            </a:r>
          </a:p>
          <a:p>
            <a:r>
              <a:rPr lang="tr-TR" dirty="0"/>
              <a:t>PROF. DR. GÜLBİN ÖZÇELİKAY</a:t>
            </a:r>
          </a:p>
          <a:p>
            <a:r>
              <a:rPr lang="tr-TR" dirty="0"/>
              <a:t>BİRDEM BERSU İLVAN-19030102</a:t>
            </a:r>
          </a:p>
        </p:txBody>
      </p:sp>
    </p:spTree>
    <p:extLst>
      <p:ext uri="{BB962C8B-B14F-4D97-AF65-F5344CB8AC3E}">
        <p14:creationId xmlns:p14="http://schemas.microsoft.com/office/powerpoint/2010/main" val="3804617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FBF105-AFBF-A727-3B44-7F3BFFC80484}"/>
              </a:ext>
            </a:extLst>
          </p:cNvPr>
          <p:cNvSpPr>
            <a:spLocks noGrp="1"/>
          </p:cNvSpPr>
          <p:nvPr>
            <p:ph type="title"/>
          </p:nvPr>
        </p:nvSpPr>
        <p:spPr>
          <a:xfrm>
            <a:off x="1206499" y="342900"/>
            <a:ext cx="9779001" cy="2011531"/>
          </a:xfrm>
        </p:spPr>
        <p:txBody>
          <a:bodyPr>
            <a:normAutofit/>
          </a:bodyPr>
          <a:lstStyle/>
          <a:p>
            <a:r>
              <a:rPr lang="tr-TR" dirty="0"/>
              <a:t>2.2. NSAID isteyen müşterilerden veri toplanması ve analizi, üçlü tehlike riskinin değerlendirilmesi ve danışmanlık</a:t>
            </a:r>
          </a:p>
        </p:txBody>
      </p:sp>
      <p:sp>
        <p:nvSpPr>
          <p:cNvPr id="3" name="İçerik Yer Tutucusu 2">
            <a:extLst>
              <a:ext uri="{FF2B5EF4-FFF2-40B4-BE49-F238E27FC236}">
                <a16:creationId xmlns:a16="http://schemas.microsoft.com/office/drawing/2014/main" id="{211BA0E7-274E-8490-E4E7-D8DC5C211316}"/>
              </a:ext>
            </a:extLst>
          </p:cNvPr>
          <p:cNvSpPr>
            <a:spLocks noGrp="1"/>
          </p:cNvSpPr>
          <p:nvPr>
            <p:ph idx="1"/>
          </p:nvPr>
        </p:nvSpPr>
        <p:spPr>
          <a:xfrm>
            <a:off x="1206500" y="2311400"/>
            <a:ext cx="9499600" cy="4203700"/>
          </a:xfrm>
        </p:spPr>
        <p:txBody>
          <a:bodyPr>
            <a:normAutofit fontScale="92500"/>
          </a:bodyPr>
          <a:lstStyle/>
          <a:p>
            <a:r>
              <a:rPr lang="tr-TR" dirty="0"/>
              <a:t>Serbest eczanelerin risk değerlendirmesi, müşterilerin ilaçları ve reçete veya OTC NSAID isteyen müşterilere yönelik danışmanlık hakkında veri toplamak için bir elektronik veri toplama aracı geliştirildi. </a:t>
            </a:r>
          </a:p>
          <a:p>
            <a:r>
              <a:rPr lang="tr-TR" dirty="0"/>
              <a:t>Araç, üç serbest eczacı ve iki araştırmacıdan oluşan proje grubundaki tartışmalar yoluyla geliştirildi. Araç, bir eczanede 10 müşteri için bir hafta boyunca pilot olarak test edildi ve nihai araca uyarlandı. </a:t>
            </a:r>
          </a:p>
          <a:p>
            <a:r>
              <a:rPr lang="tr-TR" dirty="0"/>
              <a:t>12 maddelik araç, müşterilerin reçeteli veya reçetesiz NSAID talep edip etmediği, ilk kez NSAID kullanıcıları olup olmadıkları, üçlü tehlike riski altında olup olmadıkları, ACE-i/ARB, </a:t>
            </a:r>
            <a:r>
              <a:rPr lang="tr-TR" dirty="0" err="1"/>
              <a:t>diüretik</a:t>
            </a:r>
            <a:r>
              <a:rPr lang="tr-TR" dirty="0"/>
              <a:t> ve NSAID kullanımları, danışmanlık istekleri ve danışmanlığın sonucu. </a:t>
            </a:r>
          </a:p>
          <a:p>
            <a:r>
              <a:rPr lang="tr-TR" dirty="0"/>
              <a:t>İngilizce sürümü Ek A'da verilmiştir. Aracı yapılandırmak ve verileri depolamak için çevrimiçi </a:t>
            </a:r>
            <a:r>
              <a:rPr lang="tr-TR" dirty="0" err="1"/>
              <a:t>veritabanları</a:t>
            </a:r>
            <a:r>
              <a:rPr lang="tr-TR" dirty="0"/>
              <a:t> ve anketler oluşturmak ve yönetmek için güvenli bir web platformu olan REDCap16 kullanıldı. </a:t>
            </a:r>
          </a:p>
          <a:p>
            <a:r>
              <a:rPr lang="tr-TR" dirty="0"/>
              <a:t>Katılımcı serbest eczane personeli, Nisan-Mayıs 2021 döneminde 10 iş günü seçti ve burada OTC veya kendileri için reçeteyle NSAID talep eden tüm eczane müşterileri için veri eklediler ve topladılar. Verileri </a:t>
            </a:r>
            <a:r>
              <a:rPr lang="tr-TR" dirty="0" err="1"/>
              <a:t>REDCap'teki</a:t>
            </a:r>
            <a:r>
              <a:rPr lang="tr-TR" dirty="0"/>
              <a:t> elektronik veri toplama aracında topladılar. NSAID isteyen müşterilere ilişkin veriler, Microsoft Excel'deki tanımlayıcı istatistikler kullanılarak analiz edildi.</a:t>
            </a:r>
          </a:p>
        </p:txBody>
      </p:sp>
    </p:spTree>
    <p:extLst>
      <p:ext uri="{BB962C8B-B14F-4D97-AF65-F5344CB8AC3E}">
        <p14:creationId xmlns:p14="http://schemas.microsoft.com/office/powerpoint/2010/main" val="12259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C7AFAE37-73A3-CA03-41BF-F363CF97BE2E}"/>
              </a:ext>
            </a:extLst>
          </p:cNvPr>
          <p:cNvPicPr>
            <a:picLocks noGrp="1" noChangeAspect="1"/>
          </p:cNvPicPr>
          <p:nvPr>
            <p:ph idx="1"/>
          </p:nvPr>
        </p:nvPicPr>
        <p:blipFill>
          <a:blip r:embed="rId2"/>
          <a:stretch>
            <a:fillRect/>
          </a:stretch>
        </p:blipFill>
        <p:spPr>
          <a:xfrm>
            <a:off x="1609797" y="403225"/>
            <a:ext cx="8972406" cy="5760367"/>
          </a:xfrm>
        </p:spPr>
      </p:pic>
      <p:sp>
        <p:nvSpPr>
          <p:cNvPr id="7" name="Metin kutusu 6">
            <a:extLst>
              <a:ext uri="{FF2B5EF4-FFF2-40B4-BE49-F238E27FC236}">
                <a16:creationId xmlns:a16="http://schemas.microsoft.com/office/drawing/2014/main" id="{47C11DD1-C064-3CA4-B48B-A4A962C7EE91}"/>
              </a:ext>
            </a:extLst>
          </p:cNvPr>
          <p:cNvSpPr txBox="1"/>
          <p:nvPr/>
        </p:nvSpPr>
        <p:spPr>
          <a:xfrm>
            <a:off x="1701800" y="6270109"/>
            <a:ext cx="6096000" cy="369332"/>
          </a:xfrm>
          <a:prstGeom prst="rect">
            <a:avLst/>
          </a:prstGeom>
          <a:noFill/>
        </p:spPr>
        <p:txBody>
          <a:bodyPr wrap="square">
            <a:spAutoFit/>
          </a:bodyPr>
          <a:lstStyle/>
          <a:p>
            <a:r>
              <a:rPr lang="tr-TR" dirty="0" err="1"/>
              <a:t>https</a:t>
            </a:r>
            <a:r>
              <a:rPr lang="tr-TR" dirty="0"/>
              <a:t>://</a:t>
            </a:r>
            <a:r>
              <a:rPr lang="tr-TR" dirty="0" err="1"/>
              <a:t>maviarge.com</a:t>
            </a:r>
            <a:r>
              <a:rPr lang="tr-TR" dirty="0"/>
              <a:t>/</a:t>
            </a:r>
            <a:r>
              <a:rPr lang="tr-TR" dirty="0" err="1"/>
              <a:t>redcap</a:t>
            </a:r>
            <a:r>
              <a:rPr lang="tr-TR" dirty="0"/>
              <a:t>/</a:t>
            </a:r>
          </a:p>
        </p:txBody>
      </p:sp>
    </p:spTree>
    <p:extLst>
      <p:ext uri="{BB962C8B-B14F-4D97-AF65-F5344CB8AC3E}">
        <p14:creationId xmlns:p14="http://schemas.microsoft.com/office/powerpoint/2010/main" val="242747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238236-17B7-F59C-93E0-5E171D395CDD}"/>
              </a:ext>
            </a:extLst>
          </p:cNvPr>
          <p:cNvSpPr>
            <a:spLocks noGrp="1"/>
          </p:cNvSpPr>
          <p:nvPr>
            <p:ph type="title"/>
          </p:nvPr>
        </p:nvSpPr>
        <p:spPr/>
        <p:txBody>
          <a:bodyPr/>
          <a:lstStyle/>
          <a:p>
            <a:r>
              <a:rPr lang="tr-TR" dirty="0"/>
              <a:t>2.3. Katılımcı serbest eczanelere ve materyallere giriş</a:t>
            </a:r>
          </a:p>
        </p:txBody>
      </p:sp>
      <p:sp>
        <p:nvSpPr>
          <p:cNvPr id="3" name="İçerik Yer Tutucusu 2">
            <a:extLst>
              <a:ext uri="{FF2B5EF4-FFF2-40B4-BE49-F238E27FC236}">
                <a16:creationId xmlns:a16="http://schemas.microsoft.com/office/drawing/2014/main" id="{01A8E58D-D6C3-8549-3E7C-797ECCA14E07}"/>
              </a:ext>
            </a:extLst>
          </p:cNvPr>
          <p:cNvSpPr>
            <a:spLocks noGrp="1"/>
          </p:cNvSpPr>
          <p:nvPr>
            <p:ph idx="1"/>
          </p:nvPr>
        </p:nvSpPr>
        <p:spPr/>
        <p:txBody>
          <a:bodyPr>
            <a:normAutofit fontScale="92500" lnSpcReduction="20000"/>
          </a:bodyPr>
          <a:lstStyle/>
          <a:p>
            <a:r>
              <a:rPr lang="tr-TR" dirty="0"/>
              <a:t>Veri toplamadan önce, eczanelerdeki tüm katılımcı çalışanların, verileri doğru toplayabildiklerinden emin olmak için veri toplama işlemini açıklayan bir PowerPoint sunumu yapmaları gerekiyordu. Ayrıca, her eczanedeki sorumlu kişiye, hastaların ACE-i/</a:t>
            </a:r>
            <a:r>
              <a:rPr lang="tr-TR" dirty="0" err="1"/>
              <a:t>ARB'leri</a:t>
            </a:r>
            <a:r>
              <a:rPr lang="tr-TR" dirty="0"/>
              <a:t>, </a:t>
            </a:r>
            <a:r>
              <a:rPr lang="tr-TR" dirty="0" err="1"/>
              <a:t>diüretikleri</a:t>
            </a:r>
            <a:r>
              <a:rPr lang="tr-TR" dirty="0"/>
              <a:t> ve </a:t>
            </a:r>
            <a:r>
              <a:rPr lang="tr-TR" dirty="0" err="1"/>
              <a:t>NSAID'leri</a:t>
            </a:r>
            <a:r>
              <a:rPr lang="tr-TR" dirty="0"/>
              <a:t> aynı anda aldığında TWE ve akut böbrek hasarı riskiyle ilgili gerçekleri içeren öğrenme materyali sağlandı. Sorumlu kişi, üçlü tehlike riski altındaki müşterileri belirleme ve onlara nasıl danışmanlık yapmaları gerektiği konusundaki yeterliliklerini geliştirmek için eczanedeki tüm katılımcılara öğrenme materyalini sundu. Eczanelere ayrıca TWE ile ilgili gerçekleri, doktorla konuşma tavsiyelerini ve üçlü tehlike riski altındaki hastaların danışmanlığında kullanılacak ACE-i, </a:t>
            </a:r>
            <a:r>
              <a:rPr lang="tr-TR" dirty="0" err="1"/>
              <a:t>ARB'ler</a:t>
            </a:r>
            <a:r>
              <a:rPr lang="tr-TR" dirty="0"/>
              <a:t>, </a:t>
            </a:r>
            <a:r>
              <a:rPr lang="tr-TR" dirty="0" err="1"/>
              <a:t>diüretikler</a:t>
            </a:r>
            <a:r>
              <a:rPr lang="tr-TR" dirty="0"/>
              <a:t> ve </a:t>
            </a:r>
            <a:r>
              <a:rPr lang="tr-TR" dirty="0" err="1"/>
              <a:t>NSAID'lerin</a:t>
            </a:r>
            <a:r>
              <a:rPr lang="tr-TR" dirty="0"/>
              <a:t> bir listesini içeren bir hasta bilgilendirme broşürü de sağlandı. Öğrenme materyali ve hasta bilgi broşürü, proje grubundaki üç serbest eczacı tarafından geliştirildi ve daha büyük ölçekte test edilmeden önce bir eczanede pilot teste tabi tutuldu.</a:t>
            </a:r>
          </a:p>
        </p:txBody>
      </p:sp>
    </p:spTree>
    <p:extLst>
      <p:ext uri="{BB962C8B-B14F-4D97-AF65-F5344CB8AC3E}">
        <p14:creationId xmlns:p14="http://schemas.microsoft.com/office/powerpoint/2010/main" val="161486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4422F9-9D45-9875-5182-671B2106696F}"/>
              </a:ext>
            </a:extLst>
          </p:cNvPr>
          <p:cNvSpPr>
            <a:spLocks noGrp="1"/>
          </p:cNvSpPr>
          <p:nvPr>
            <p:ph type="title"/>
          </p:nvPr>
        </p:nvSpPr>
        <p:spPr>
          <a:xfrm>
            <a:off x="1939636" y="659892"/>
            <a:ext cx="8312728" cy="1673352"/>
          </a:xfrm>
        </p:spPr>
        <p:txBody>
          <a:bodyPr>
            <a:normAutofit/>
          </a:bodyPr>
          <a:lstStyle/>
          <a:p>
            <a:r>
              <a:rPr lang="tr-TR" dirty="0"/>
              <a:t>2.4. Öğrenme materyallerinin ve hasta bilgilendirme broşürünün değerlendirilmesi</a:t>
            </a:r>
          </a:p>
        </p:txBody>
      </p:sp>
      <p:sp>
        <p:nvSpPr>
          <p:cNvPr id="3" name="İçerik Yer Tutucusu 2">
            <a:extLst>
              <a:ext uri="{FF2B5EF4-FFF2-40B4-BE49-F238E27FC236}">
                <a16:creationId xmlns:a16="http://schemas.microsoft.com/office/drawing/2014/main" id="{342DE03A-4249-DE34-AFCC-73A3312FF2FF}"/>
              </a:ext>
            </a:extLst>
          </p:cNvPr>
          <p:cNvSpPr>
            <a:spLocks noGrp="1"/>
          </p:cNvSpPr>
          <p:nvPr>
            <p:ph idx="1"/>
          </p:nvPr>
        </p:nvSpPr>
        <p:spPr/>
        <p:txBody>
          <a:bodyPr/>
          <a:lstStyle/>
          <a:p>
            <a:r>
              <a:rPr lang="tr-TR" dirty="0"/>
              <a:t>Haziran 2021'de, NSAID isteyen müşterilere ilişkin veri toplama işlemi tamamlandıktan sonra katılımcı eczane personeli, Microsoft </a:t>
            </a:r>
            <a:r>
              <a:rPr lang="tr-TR" dirty="0" err="1"/>
              <a:t>Forms'daki</a:t>
            </a:r>
            <a:r>
              <a:rPr lang="tr-TR" dirty="0"/>
              <a:t> elektronik bir anket aracılığıyla </a:t>
            </a:r>
            <a:r>
              <a:rPr lang="tr-TR" dirty="0" err="1"/>
              <a:t>TWE'deki</a:t>
            </a:r>
            <a:r>
              <a:rPr lang="tr-TR" dirty="0"/>
              <a:t> öğrenme materyalini ve hasta bilgi broşürünü değerlendirdi</a:t>
            </a:r>
          </a:p>
          <a:p>
            <a:r>
              <a:rPr lang="tr-TR" dirty="0"/>
              <a:t>. Anket, 0'dan 10'a kadar (burada 10 en iyisidir) bir ölçek kullanan ve cevaplarını serbest metinle netleştirme olanağı sunan niceliksel sorulardan oluşmuştur.</a:t>
            </a:r>
          </a:p>
          <a:p>
            <a:r>
              <a:rPr lang="tr-TR" dirty="0"/>
              <a:t> Serbest metin yanıtları, proje grubunun iki üyesinin dört adımı gerçekleştirmesiyle içerik analizi yoluyla analiz edildi: bağlamdan çıkarma, yeniden bağlamdan çıkarma, kategorize etme ve derleme.</a:t>
            </a:r>
          </a:p>
        </p:txBody>
      </p:sp>
    </p:spTree>
    <p:extLst>
      <p:ext uri="{BB962C8B-B14F-4D97-AF65-F5344CB8AC3E}">
        <p14:creationId xmlns:p14="http://schemas.microsoft.com/office/powerpoint/2010/main" val="1571188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343EC2-4C97-D9BA-8A8F-E76098608B6C}"/>
              </a:ext>
            </a:extLst>
          </p:cNvPr>
          <p:cNvSpPr>
            <a:spLocks noGrp="1"/>
          </p:cNvSpPr>
          <p:nvPr>
            <p:ph type="title"/>
          </p:nvPr>
        </p:nvSpPr>
        <p:spPr/>
        <p:txBody>
          <a:bodyPr/>
          <a:lstStyle/>
          <a:p>
            <a:r>
              <a:rPr lang="tr-TR" b="1" i="0" u="none" strike="noStrike" dirty="0">
                <a:solidFill>
                  <a:srgbClr val="1B1B1B"/>
                </a:solidFill>
                <a:effectLst/>
                <a:latin typeface="-apple-system-font"/>
              </a:rPr>
              <a:t>2.5. Etik</a:t>
            </a:r>
            <a:endParaRPr lang="tr-TR" dirty="0"/>
          </a:p>
        </p:txBody>
      </p:sp>
      <p:sp>
        <p:nvSpPr>
          <p:cNvPr id="3" name="İçerik Yer Tutucusu 2">
            <a:extLst>
              <a:ext uri="{FF2B5EF4-FFF2-40B4-BE49-F238E27FC236}">
                <a16:creationId xmlns:a16="http://schemas.microsoft.com/office/drawing/2014/main" id="{F949EC01-54A3-7299-89F8-A251B7C67010}"/>
              </a:ext>
            </a:extLst>
          </p:cNvPr>
          <p:cNvSpPr>
            <a:spLocks noGrp="1"/>
          </p:cNvSpPr>
          <p:nvPr>
            <p:ph idx="1"/>
          </p:nvPr>
        </p:nvSpPr>
        <p:spPr/>
        <p:txBody>
          <a:bodyPr/>
          <a:lstStyle/>
          <a:p>
            <a:r>
              <a:rPr lang="tr-TR" dirty="0"/>
              <a:t>Danimarka mevzuatına ve AB Genel Veri Koruma Yönetmeliği </a:t>
            </a:r>
            <a:r>
              <a:rPr lang="tr-TR" dirty="0" err="1"/>
              <a:t>ACT'ye</a:t>
            </a:r>
            <a:r>
              <a:rPr lang="tr-TR" dirty="0"/>
              <a:t> (GDPR) göre, veri toplama işlemine katılan müşterilerin kimliği belirlenemedi. Eczanelerin isimleri sadece yazarlar tarafından bilinmektedir. Sonuç olarak Danimarka mevzuatına göre etik veya veri koruma açısından herhangi bir onaya gerek yoktu.</a:t>
            </a:r>
          </a:p>
        </p:txBody>
      </p:sp>
      <p:pic>
        <p:nvPicPr>
          <p:cNvPr id="4" name="Resim 3">
            <a:extLst>
              <a:ext uri="{FF2B5EF4-FFF2-40B4-BE49-F238E27FC236}">
                <a16:creationId xmlns:a16="http://schemas.microsoft.com/office/drawing/2014/main" id="{1CF003E6-59F1-96A4-EBC6-F2ECE99A0131}"/>
              </a:ext>
            </a:extLst>
          </p:cNvPr>
          <p:cNvPicPr>
            <a:picLocks noChangeAspect="1"/>
          </p:cNvPicPr>
          <p:nvPr/>
        </p:nvPicPr>
        <p:blipFill>
          <a:blip r:embed="rId2"/>
          <a:stretch>
            <a:fillRect/>
          </a:stretch>
        </p:blipFill>
        <p:spPr>
          <a:xfrm>
            <a:off x="3140075" y="4287909"/>
            <a:ext cx="5911850" cy="1936750"/>
          </a:xfrm>
          <a:prstGeom prst="rect">
            <a:avLst/>
          </a:prstGeom>
        </p:spPr>
      </p:pic>
    </p:spTree>
    <p:extLst>
      <p:ext uri="{BB962C8B-B14F-4D97-AF65-F5344CB8AC3E}">
        <p14:creationId xmlns:p14="http://schemas.microsoft.com/office/powerpoint/2010/main" val="3931570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83D4E2-BD0D-F12C-6ED7-E0FF985BA991}"/>
              </a:ext>
            </a:extLst>
          </p:cNvPr>
          <p:cNvSpPr>
            <a:spLocks noGrp="1"/>
          </p:cNvSpPr>
          <p:nvPr>
            <p:ph type="title"/>
          </p:nvPr>
        </p:nvSpPr>
        <p:spPr/>
        <p:txBody>
          <a:bodyPr>
            <a:normAutofit/>
          </a:bodyPr>
          <a:lstStyle/>
          <a:p>
            <a:r>
              <a:rPr lang="tr-TR" dirty="0"/>
              <a:t>3.SONUÇLAR</a:t>
            </a:r>
          </a:p>
        </p:txBody>
      </p:sp>
      <p:sp>
        <p:nvSpPr>
          <p:cNvPr id="3" name="İçerik Yer Tutucusu 2">
            <a:extLst>
              <a:ext uri="{FF2B5EF4-FFF2-40B4-BE49-F238E27FC236}">
                <a16:creationId xmlns:a16="http://schemas.microsoft.com/office/drawing/2014/main" id="{92D8E4DC-0C30-1864-4D60-966BF20634F7}"/>
              </a:ext>
            </a:extLst>
          </p:cNvPr>
          <p:cNvSpPr>
            <a:spLocks noGrp="1"/>
          </p:cNvSpPr>
          <p:nvPr>
            <p:ph idx="1"/>
          </p:nvPr>
        </p:nvSpPr>
        <p:spPr/>
        <p:txBody>
          <a:bodyPr>
            <a:normAutofit/>
          </a:bodyPr>
          <a:lstStyle/>
          <a:p>
            <a:r>
              <a:rPr lang="tr-TR" dirty="0"/>
              <a:t>Katılımcı eczaneler, kendileri için OTC veya reçeteli NSAID isteyen 1779 müşteri hakkında bilgi değerlendirdi ve topladı. </a:t>
            </a:r>
          </a:p>
          <a:p>
            <a:r>
              <a:rPr lang="tr-TR" dirty="0"/>
              <a:t>Eczanelerin değerlendirmesine göre 215 müşteri (%12,1) TWE riski altındaydı, 1557 müşteri (%87,5) risk altında değildi ve yedi müşteri için (%0,4) eczaneler riski karşılamadı. </a:t>
            </a:r>
          </a:p>
          <a:p>
            <a:r>
              <a:rPr lang="tr-TR" dirty="0"/>
              <a:t>1779 müşterinin ilaçlarına (ACE-i/</a:t>
            </a:r>
            <a:r>
              <a:rPr lang="tr-TR" dirty="0" err="1"/>
              <a:t>ARB'ler</a:t>
            </a:r>
            <a:r>
              <a:rPr lang="tr-TR" dirty="0"/>
              <a:t> ve </a:t>
            </a:r>
            <a:r>
              <a:rPr lang="tr-TR" dirty="0" err="1"/>
              <a:t>diüretikler</a:t>
            </a:r>
            <a:r>
              <a:rPr lang="tr-TR" dirty="0"/>
              <a:t>) ilişkin verilere bakıldığında, yalnızca 142'sinde (%8,0) ACE-i/</a:t>
            </a:r>
            <a:r>
              <a:rPr lang="tr-TR" dirty="0" err="1"/>
              <a:t>ARB'ler</a:t>
            </a:r>
            <a:r>
              <a:rPr lang="tr-TR" dirty="0"/>
              <a:t>, </a:t>
            </a:r>
            <a:r>
              <a:rPr lang="tr-TR" dirty="0" err="1"/>
              <a:t>diüretikler</a:t>
            </a:r>
            <a:r>
              <a:rPr lang="tr-TR" dirty="0"/>
              <a:t> ve NSAID kombinasyonu vardı ve bu da onları TWE açısından gerçek risk altına sokuyordu.</a:t>
            </a:r>
          </a:p>
        </p:txBody>
      </p:sp>
    </p:spTree>
    <p:extLst>
      <p:ext uri="{BB962C8B-B14F-4D97-AF65-F5344CB8AC3E}">
        <p14:creationId xmlns:p14="http://schemas.microsoft.com/office/powerpoint/2010/main" val="347613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667CDF1E-55E5-FEB9-1E89-9DDAC2CE606E}"/>
              </a:ext>
            </a:extLst>
          </p:cNvPr>
          <p:cNvPicPr>
            <a:picLocks noGrp="1" noChangeAspect="1"/>
          </p:cNvPicPr>
          <p:nvPr>
            <p:ph idx="1"/>
          </p:nvPr>
        </p:nvPicPr>
        <p:blipFill>
          <a:blip r:embed="rId2"/>
          <a:stretch>
            <a:fillRect/>
          </a:stretch>
        </p:blipFill>
        <p:spPr>
          <a:xfrm>
            <a:off x="1422742" y="571500"/>
            <a:ext cx="9803716" cy="5892800"/>
          </a:xfrm>
        </p:spPr>
      </p:pic>
      <p:pic>
        <p:nvPicPr>
          <p:cNvPr id="4" name="Resim 3">
            <a:extLst>
              <a:ext uri="{FF2B5EF4-FFF2-40B4-BE49-F238E27FC236}">
                <a16:creationId xmlns:a16="http://schemas.microsoft.com/office/drawing/2014/main" id="{771D278B-AE52-FBAB-4DAA-AC0BA3D6F8F1}"/>
              </a:ext>
            </a:extLst>
          </p:cNvPr>
          <p:cNvPicPr>
            <a:picLocks noChangeAspect="1"/>
          </p:cNvPicPr>
          <p:nvPr/>
        </p:nvPicPr>
        <p:blipFill rotWithShape="1">
          <a:blip r:embed="rId3"/>
          <a:srcRect l="3602" t="16437" r="9307" b="13090"/>
          <a:stretch/>
        </p:blipFill>
        <p:spPr>
          <a:xfrm>
            <a:off x="1371771" y="444500"/>
            <a:ext cx="9905658" cy="6019800"/>
          </a:xfrm>
          <a:prstGeom prst="rect">
            <a:avLst/>
          </a:prstGeom>
        </p:spPr>
      </p:pic>
    </p:spTree>
    <p:extLst>
      <p:ext uri="{BB962C8B-B14F-4D97-AF65-F5344CB8AC3E}">
        <p14:creationId xmlns:p14="http://schemas.microsoft.com/office/powerpoint/2010/main" val="447191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849A08-643C-1FFF-2FCD-FB17DC4C2336}"/>
              </a:ext>
            </a:extLst>
          </p:cNvPr>
          <p:cNvSpPr>
            <a:spLocks noGrp="1"/>
          </p:cNvSpPr>
          <p:nvPr>
            <p:ph type="title"/>
          </p:nvPr>
        </p:nvSpPr>
        <p:spPr>
          <a:xfrm>
            <a:off x="1814945" y="533400"/>
            <a:ext cx="8562109" cy="1673352"/>
          </a:xfrm>
        </p:spPr>
        <p:txBody>
          <a:bodyPr>
            <a:normAutofit/>
          </a:bodyPr>
          <a:lstStyle/>
          <a:p>
            <a:r>
              <a:rPr lang="tr-TR" dirty="0"/>
              <a:t>3.2. Öğrenme materyalinin ve hasta bilgilendirme broşürünün değerlendirilmesi</a:t>
            </a:r>
          </a:p>
        </p:txBody>
      </p:sp>
      <p:sp>
        <p:nvSpPr>
          <p:cNvPr id="3" name="İçerik Yer Tutucusu 2">
            <a:extLst>
              <a:ext uri="{FF2B5EF4-FFF2-40B4-BE49-F238E27FC236}">
                <a16:creationId xmlns:a16="http://schemas.microsoft.com/office/drawing/2014/main" id="{E8B2DE7D-7FAF-8160-57AE-C63B6E3DB685}"/>
              </a:ext>
            </a:extLst>
          </p:cNvPr>
          <p:cNvSpPr>
            <a:spLocks noGrp="1"/>
          </p:cNvSpPr>
          <p:nvPr>
            <p:ph idx="1"/>
          </p:nvPr>
        </p:nvSpPr>
        <p:spPr>
          <a:xfrm>
            <a:off x="368300" y="2638044"/>
            <a:ext cx="4318000" cy="3686556"/>
          </a:xfrm>
        </p:spPr>
        <p:txBody>
          <a:bodyPr>
            <a:normAutofit fontScale="92500" lnSpcReduction="20000"/>
          </a:bodyPr>
          <a:lstStyle/>
          <a:p>
            <a:r>
              <a:rPr lang="tr-TR" dirty="0"/>
              <a:t>Öğrenme materyalini ve hasta broşürünü değerlendiren ankete, katılımcı 13 eczanenin tamamından 79 personelden, eczane başına iki ila 11 arasında yanıt alındı. </a:t>
            </a:r>
          </a:p>
          <a:p>
            <a:r>
              <a:rPr lang="tr-TR" dirty="0"/>
              <a:t>79 yanıtın 39'u eczane teknisyenlerinden, 10'u eczane teknisyeni öğrencilerinden, 19'u eczacılardan, dördü eczacı öğrencilerinden ve yedisi eczane sahiplerinden geldi. </a:t>
            </a:r>
          </a:p>
          <a:p>
            <a:r>
              <a:rPr lang="tr-TR" dirty="0"/>
              <a:t>Öğretim materyalinin personelin üçlü tehlikeyle ilgili bilgilerini artırmasına ve onlara danışmanlık konusunda ne ölçüde yardımcı olduğuna ilişkin iki soruyla ilgili olarak, her iki sorunun medyanı hem toplanan tüm personel hem de eczane teknisyenleri ve eczacılar için 8’di.</a:t>
            </a:r>
          </a:p>
        </p:txBody>
      </p:sp>
      <p:pic>
        <p:nvPicPr>
          <p:cNvPr id="4" name="İçerik Yer Tutucusu 4">
            <a:extLst>
              <a:ext uri="{FF2B5EF4-FFF2-40B4-BE49-F238E27FC236}">
                <a16:creationId xmlns:a16="http://schemas.microsoft.com/office/drawing/2014/main" id="{00F65D01-5B52-66B1-E995-96F9F4C6F93D}"/>
              </a:ext>
            </a:extLst>
          </p:cNvPr>
          <p:cNvPicPr>
            <a:picLocks noChangeAspect="1"/>
          </p:cNvPicPr>
          <p:nvPr/>
        </p:nvPicPr>
        <p:blipFill>
          <a:blip r:embed="rId2"/>
          <a:stretch>
            <a:fillRect/>
          </a:stretch>
        </p:blipFill>
        <p:spPr>
          <a:xfrm>
            <a:off x="5248233" y="2638044"/>
            <a:ext cx="6791367" cy="3101975"/>
          </a:xfrm>
          <a:prstGeom prst="rect">
            <a:avLst/>
          </a:prstGeom>
        </p:spPr>
      </p:pic>
    </p:spTree>
    <p:extLst>
      <p:ext uri="{BB962C8B-B14F-4D97-AF65-F5344CB8AC3E}">
        <p14:creationId xmlns:p14="http://schemas.microsoft.com/office/powerpoint/2010/main" val="4230954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CEF471ED-E139-2CFF-551C-B6BE1251C24C}"/>
              </a:ext>
            </a:extLst>
          </p:cNvPr>
          <p:cNvPicPr>
            <a:picLocks noGrp="1" noChangeAspect="1"/>
          </p:cNvPicPr>
          <p:nvPr>
            <p:ph idx="1"/>
          </p:nvPr>
        </p:nvPicPr>
        <p:blipFill>
          <a:blip r:embed="rId2"/>
          <a:stretch>
            <a:fillRect/>
          </a:stretch>
        </p:blipFill>
        <p:spPr>
          <a:xfrm>
            <a:off x="2012042" y="1281112"/>
            <a:ext cx="8462159" cy="4295775"/>
          </a:xfrm>
        </p:spPr>
      </p:pic>
    </p:spTree>
    <p:extLst>
      <p:ext uri="{BB962C8B-B14F-4D97-AF65-F5344CB8AC3E}">
        <p14:creationId xmlns:p14="http://schemas.microsoft.com/office/powerpoint/2010/main" val="2445559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1F945A7-5F06-CA5A-C9CE-8F8E7E2E11A9}"/>
              </a:ext>
            </a:extLst>
          </p:cNvPr>
          <p:cNvSpPr>
            <a:spLocks noGrp="1"/>
          </p:cNvSpPr>
          <p:nvPr>
            <p:ph idx="1"/>
          </p:nvPr>
        </p:nvSpPr>
        <p:spPr>
          <a:xfrm>
            <a:off x="1854200" y="2638044"/>
            <a:ext cx="8826500" cy="3521456"/>
          </a:xfrm>
        </p:spPr>
        <p:txBody>
          <a:bodyPr>
            <a:normAutofit/>
          </a:bodyPr>
          <a:lstStyle/>
          <a:p>
            <a:r>
              <a:rPr lang="tr-TR" dirty="0"/>
              <a:t>Eczane personeli, broşürün danışmanlıklarının iyileştirilmesine katkıda bulunduğunu bildirdi. İçeriğin iyi bir genel bakış sağladığını ve anlaşılmasının kolay olduğunu değerlendirdiler. Üç ilaç grubunun ilaç listesi özellikle faydalı oldu. Broşür bir diyalog başlatmak için kullanıldı ve yazılı bir şeyin bulunması eczane personelinin danışmanlık sağlamasını kolaylaştırdı. </a:t>
            </a:r>
          </a:p>
          <a:p>
            <a:r>
              <a:rPr lang="tr-TR" dirty="0"/>
              <a:t>Bazı personel, müşterilerinin sözlü danışmanlık aldıktan sonra yazılı bilgiye ihtiyaç duymadığını değerlendirdikleri için broşürü kullanmadı. </a:t>
            </a:r>
          </a:p>
          <a:p>
            <a:r>
              <a:rPr lang="tr-TR" dirty="0"/>
              <a:t>Personel, müşterilerin broşürü evlerine götürüp okuyup doktorlarına götürme fırsatını takdir ettiklerini deneyimledi. Müşteriler ayrıca </a:t>
            </a:r>
            <a:r>
              <a:rPr lang="tr-TR" dirty="0" err="1"/>
              <a:t>TWE'nin</a:t>
            </a:r>
            <a:r>
              <a:rPr lang="tr-TR" dirty="0"/>
              <a:t> ve bundan nasıl kaçınılabileceğinin de farkına vardı. Bazı personel, müşterilerin bilgi miktarından bunaldığını ve örneğin "tehlikeli üçlü" kelimelerinin kullanılması nedeniyle broşürün korkutucu görünebileceğini deneyimledi.</a:t>
            </a:r>
          </a:p>
        </p:txBody>
      </p:sp>
      <p:pic>
        <p:nvPicPr>
          <p:cNvPr id="5" name="Resim 4">
            <a:extLst>
              <a:ext uri="{FF2B5EF4-FFF2-40B4-BE49-F238E27FC236}">
                <a16:creationId xmlns:a16="http://schemas.microsoft.com/office/drawing/2014/main" id="{BA424240-A2BF-12F1-21DD-593C94AB4E29}"/>
              </a:ext>
            </a:extLst>
          </p:cNvPr>
          <p:cNvPicPr>
            <a:picLocks noChangeAspect="1"/>
          </p:cNvPicPr>
          <p:nvPr/>
        </p:nvPicPr>
        <p:blipFill>
          <a:blip r:embed="rId2"/>
          <a:stretch>
            <a:fillRect/>
          </a:stretch>
        </p:blipFill>
        <p:spPr>
          <a:xfrm>
            <a:off x="3441700" y="546100"/>
            <a:ext cx="5308600" cy="1863344"/>
          </a:xfrm>
          <a:prstGeom prst="rect">
            <a:avLst/>
          </a:prstGeom>
        </p:spPr>
      </p:pic>
    </p:spTree>
    <p:extLst>
      <p:ext uri="{BB962C8B-B14F-4D97-AF65-F5344CB8AC3E}">
        <p14:creationId xmlns:p14="http://schemas.microsoft.com/office/powerpoint/2010/main" val="2340691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370C7E1-9CAE-26F5-61DC-EE2657A91D1E}"/>
              </a:ext>
            </a:extLst>
          </p:cNvPr>
          <p:cNvSpPr>
            <a:spLocks noGrp="1"/>
          </p:cNvSpPr>
          <p:nvPr>
            <p:ph type="title"/>
          </p:nvPr>
        </p:nvSpPr>
        <p:spPr/>
        <p:txBody>
          <a:bodyPr/>
          <a:lstStyle/>
          <a:p>
            <a:r>
              <a:rPr lang="tr-TR" dirty="0"/>
              <a:t>Çalışmaya genel bir bakış</a:t>
            </a:r>
          </a:p>
        </p:txBody>
      </p:sp>
      <p:sp>
        <p:nvSpPr>
          <p:cNvPr id="3" name="İçerik Yer Tutucusu 2">
            <a:extLst>
              <a:ext uri="{FF2B5EF4-FFF2-40B4-BE49-F238E27FC236}">
                <a16:creationId xmlns:a16="http://schemas.microsoft.com/office/drawing/2014/main" id="{B0C78C37-CEFD-533F-6A7D-3F1837F54B3C}"/>
              </a:ext>
            </a:extLst>
          </p:cNvPr>
          <p:cNvSpPr>
            <a:spLocks noGrp="1"/>
          </p:cNvSpPr>
          <p:nvPr>
            <p:ph idx="1"/>
          </p:nvPr>
        </p:nvSpPr>
        <p:spPr/>
        <p:txBody>
          <a:bodyPr/>
          <a:lstStyle/>
          <a:p>
            <a:r>
              <a:rPr lang="tr-TR" dirty="0" err="1"/>
              <a:t>Diüretikler</a:t>
            </a:r>
            <a:r>
              <a:rPr lang="tr-TR" dirty="0"/>
              <a:t>, </a:t>
            </a:r>
            <a:r>
              <a:rPr lang="tr-TR" dirty="0" err="1"/>
              <a:t>anjiyotensin</a:t>
            </a:r>
            <a:r>
              <a:rPr lang="tr-TR" dirty="0"/>
              <a:t> dönüştürücü enzim inhibitörleri (ACE-i)/</a:t>
            </a:r>
            <a:r>
              <a:rPr lang="tr-TR" dirty="0" err="1"/>
              <a:t>anjiyotensin</a:t>
            </a:r>
            <a:r>
              <a:rPr lang="tr-TR" dirty="0"/>
              <a:t> II reseptör </a:t>
            </a:r>
            <a:r>
              <a:rPr lang="tr-TR" dirty="0" err="1"/>
              <a:t>blokerleri</a:t>
            </a:r>
            <a:r>
              <a:rPr lang="tr-TR" dirty="0"/>
              <a:t> (</a:t>
            </a:r>
            <a:r>
              <a:rPr lang="tr-TR" dirty="0" err="1"/>
              <a:t>ARB'ler</a:t>
            </a:r>
            <a:r>
              <a:rPr lang="tr-TR" dirty="0"/>
              <a:t>) ve </a:t>
            </a:r>
            <a:r>
              <a:rPr lang="tr-TR" dirty="0" err="1"/>
              <a:t>steroidal</a:t>
            </a:r>
            <a:r>
              <a:rPr lang="tr-TR" dirty="0"/>
              <a:t> olmayan </a:t>
            </a:r>
            <a:r>
              <a:rPr lang="tr-TR" dirty="0" err="1"/>
              <a:t>antiinflamatuar</a:t>
            </a:r>
            <a:r>
              <a:rPr lang="tr-TR" dirty="0"/>
              <a:t> ilaçların (NSAID) kombinasyonu, üçlü olumsuz etki (TWE) olarak bilinen akut böbrek yetmezliği riskini içerir. </a:t>
            </a:r>
          </a:p>
          <a:p>
            <a:r>
              <a:rPr lang="tr-TR" dirty="0"/>
              <a:t>NSAID reçeteyle veya reçetesiz (OTC) olarak sağlanabilir ve ilaç güvenliğine katkıda bulunmak için serbest eczaneler her gün bu ilaç hakkında danışmanlık yapar. </a:t>
            </a:r>
          </a:p>
          <a:p>
            <a:r>
              <a:rPr lang="tr-TR" dirty="0"/>
              <a:t>Bu çalışmanın amacı serbest eczanelerin TWE(üçlü olumsuz etki) riski altındaki müşterileri tespit edip onlara danışmanlık yaptığı bir müdahalenin fizibilitesini test etmektir.</a:t>
            </a:r>
          </a:p>
        </p:txBody>
      </p:sp>
      <p:pic>
        <p:nvPicPr>
          <p:cNvPr id="4" name="Resim 3">
            <a:extLst>
              <a:ext uri="{FF2B5EF4-FFF2-40B4-BE49-F238E27FC236}">
                <a16:creationId xmlns:a16="http://schemas.microsoft.com/office/drawing/2014/main" id="{5288D0BA-2026-7BE3-2139-3DB823E483DE}"/>
              </a:ext>
            </a:extLst>
          </p:cNvPr>
          <p:cNvPicPr>
            <a:picLocks noChangeAspect="1"/>
          </p:cNvPicPr>
          <p:nvPr/>
        </p:nvPicPr>
        <p:blipFill>
          <a:blip r:embed="rId2"/>
          <a:stretch>
            <a:fillRect/>
          </a:stretch>
        </p:blipFill>
        <p:spPr>
          <a:xfrm>
            <a:off x="10099187" y="964692"/>
            <a:ext cx="1979726" cy="2148378"/>
          </a:xfrm>
          <a:prstGeom prst="rect">
            <a:avLst/>
          </a:prstGeom>
        </p:spPr>
      </p:pic>
    </p:spTree>
    <p:extLst>
      <p:ext uri="{BB962C8B-B14F-4D97-AF65-F5344CB8AC3E}">
        <p14:creationId xmlns:p14="http://schemas.microsoft.com/office/powerpoint/2010/main" val="350243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178A66E-D150-6E3D-63FE-470A7E66A428}"/>
              </a:ext>
            </a:extLst>
          </p:cNvPr>
          <p:cNvSpPr>
            <a:spLocks noGrp="1"/>
          </p:cNvSpPr>
          <p:nvPr>
            <p:ph type="title"/>
          </p:nvPr>
        </p:nvSpPr>
        <p:spPr>
          <a:xfrm>
            <a:off x="2921000" y="457200"/>
            <a:ext cx="6544564" cy="825500"/>
          </a:xfrm>
        </p:spPr>
        <p:txBody>
          <a:bodyPr>
            <a:normAutofit/>
          </a:bodyPr>
          <a:lstStyle/>
          <a:p>
            <a:r>
              <a:rPr lang="tr-TR" dirty="0"/>
              <a:t>4.tartışma</a:t>
            </a:r>
          </a:p>
        </p:txBody>
      </p:sp>
      <p:sp>
        <p:nvSpPr>
          <p:cNvPr id="3" name="İçerik Yer Tutucusu 2">
            <a:extLst>
              <a:ext uri="{FF2B5EF4-FFF2-40B4-BE49-F238E27FC236}">
                <a16:creationId xmlns:a16="http://schemas.microsoft.com/office/drawing/2014/main" id="{284B41EA-43BA-1465-78AD-749EB272AD11}"/>
              </a:ext>
            </a:extLst>
          </p:cNvPr>
          <p:cNvSpPr>
            <a:spLocks noGrp="1"/>
          </p:cNvSpPr>
          <p:nvPr>
            <p:ph idx="1"/>
          </p:nvPr>
        </p:nvSpPr>
        <p:spPr>
          <a:xfrm>
            <a:off x="1392936" y="1447800"/>
            <a:ext cx="9694164" cy="5168900"/>
          </a:xfrm>
        </p:spPr>
        <p:txBody>
          <a:bodyPr>
            <a:normAutofit lnSpcReduction="10000"/>
          </a:bodyPr>
          <a:lstStyle/>
          <a:p>
            <a:r>
              <a:rPr lang="tr-TR" dirty="0"/>
              <a:t>Özellikle OTC NSAID müşterilerinin eczanede tanımlanması önemlidir çünkü yalnızca burada tanımlanabilmektedir. Ayrıca bazı NSAID türleri (</a:t>
            </a:r>
            <a:r>
              <a:rPr lang="tr-TR" dirty="0" err="1"/>
              <a:t>örn</a:t>
            </a:r>
            <a:r>
              <a:rPr lang="tr-TR" dirty="0"/>
              <a:t>. </a:t>
            </a:r>
            <a:r>
              <a:rPr lang="tr-TR" dirty="0" err="1"/>
              <a:t>ibuprofen</a:t>
            </a:r>
            <a:r>
              <a:rPr lang="tr-TR" dirty="0"/>
              <a:t> ve </a:t>
            </a:r>
            <a:r>
              <a:rPr lang="tr-TR" dirty="0" err="1"/>
              <a:t>asetilsalisilik</a:t>
            </a:r>
            <a:r>
              <a:rPr lang="tr-TR" dirty="0"/>
              <a:t> asit), Danimarka da dahil olmak üzere birçok ülkede danışmanlık hizmeti verilmeyen perakende satış mağazalarında mevcuttur ve müşterinin yalnızca ilaç paketindeki bilgi broşürüne erişimi vardır</a:t>
            </a:r>
          </a:p>
          <a:p>
            <a:r>
              <a:rPr lang="tr-TR" dirty="0"/>
              <a:t>. Eczane dışı kısıtlamalı OTC ilaçlara ilişkin Danimarka bilgi broşürlerinin niteliksel bir metin analizi yoluyla, bir çalışma, bilgi broşürlerinin halk dostu olma açısından mevcut mevzuata ve yönergelere ne ölçüde uygun olduğunu araştırdı. </a:t>
            </a:r>
          </a:p>
          <a:p>
            <a:r>
              <a:rPr lang="tr-TR" dirty="0"/>
              <a:t>Çalışma, broşürlerin, ilacı kullanan hastalar için bir bilgi kaynağı olarak tek başına tek başına ele alınamayacak kadar karmaşık olduğunu ortaya çıkardı.</a:t>
            </a:r>
          </a:p>
          <a:p>
            <a:r>
              <a:rPr lang="tr-TR" dirty="0"/>
              <a:t> Bu nedenle, serbest eczaneler, ilaç konusunda danışmanlık yapmada ve özellikle reçetesiz ilaçların uygunsuz kullanımının önlenmesinde, danışmanlık hizmetinin dışarıdan verildiği durumlarda önemli bir rol oynamaktadır.</a:t>
            </a:r>
          </a:p>
          <a:p>
            <a:r>
              <a:rPr lang="tr-TR" dirty="0"/>
              <a:t> Bu fizibilite çalışması, serbest eczane personelinin, OTC NSAID talebinde bulunurken TWE riski taşıyan müşterileri belirlemesinin ve danışmanlık yaparak ve müşterilere bir hekime yönlendirerek potansiyel olarak olumsuz olayları önlemesinin mümkün olduğunu göstermektedir. </a:t>
            </a:r>
          </a:p>
          <a:p>
            <a:r>
              <a:rPr lang="tr-TR" dirty="0"/>
              <a:t>Reçeteli NSAID için eczanelerin rolü, güvenli kullanım ve üçlü tehlike riski hakkında danışmanlık yapmak ve gerektiğinde müşterileri bir doktora yönlendirmektir.</a:t>
            </a:r>
          </a:p>
        </p:txBody>
      </p:sp>
    </p:spTree>
    <p:extLst>
      <p:ext uri="{BB962C8B-B14F-4D97-AF65-F5344CB8AC3E}">
        <p14:creationId xmlns:p14="http://schemas.microsoft.com/office/powerpoint/2010/main" val="167681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25FC1FB-75D5-D212-BDC2-D7583AE3A1AE}"/>
              </a:ext>
            </a:extLst>
          </p:cNvPr>
          <p:cNvSpPr>
            <a:spLocks noGrp="1"/>
          </p:cNvSpPr>
          <p:nvPr>
            <p:ph idx="1"/>
          </p:nvPr>
        </p:nvSpPr>
        <p:spPr>
          <a:xfrm>
            <a:off x="1356868" y="771144"/>
            <a:ext cx="9478264" cy="4486656"/>
          </a:xfrm>
        </p:spPr>
        <p:txBody>
          <a:bodyPr>
            <a:normAutofit/>
          </a:bodyPr>
          <a:lstStyle/>
          <a:p>
            <a:r>
              <a:rPr lang="tr-TR" dirty="0"/>
              <a:t>Bu fizibilite çalışmasında, danışmanlık sonrasında NSAID satın alan müşterilerin yüzdesi (%81,3), serbest eczane personelinin TWE riski konusunda danışmanlık yapmasına rağmen danışmanlık sonrasında satın almaktan kaçınanlardan (%18,7) daha yüksektir. </a:t>
            </a:r>
          </a:p>
          <a:p>
            <a:r>
              <a:rPr lang="tr-TR" dirty="0"/>
              <a:t>Müşteriler </a:t>
            </a:r>
            <a:r>
              <a:rPr lang="tr-TR" dirty="0" err="1"/>
              <a:t>NSAID'i</a:t>
            </a:r>
            <a:r>
              <a:rPr lang="tr-TR" dirty="0"/>
              <a:t> satın alsalar bile, bunu alıp almadıkları ve bu konuyu düşündüklerinde veya doktorlarıyla konuştuklarında serbest eczane çalışanlarının tavsiyelerine uyup uymadıkları bilinmiyor. Müşteriler NSAID reçetesi istediğinde bir doktorun tedaviyi zaten değerlendirmiş olması da mümkündür. Bu durumda, bu çalışmadaki gibi bir hasta bilgilendirme broşürü, müşterilerin </a:t>
            </a:r>
            <a:r>
              <a:rPr lang="tr-TR" dirty="0" err="1"/>
              <a:t>NSAID'i</a:t>
            </a:r>
            <a:r>
              <a:rPr lang="tr-TR" dirty="0"/>
              <a:t> almaya devam edip etmeyeceklerine veya bunu doktorlarıyla tartışıp tartışmayacaklarına karar vermelerine yardımcı olmak için eczanedeki sözlü danışmanlığı tamamlayıcı bir araç olabilir. Eczane personeli, broşürün danışmanlıkta iyi bir diyalog aracı olduğunu ve müşterilerin broşürü okuma fırsatını takdir ettiğini değerlendirdi.</a:t>
            </a:r>
          </a:p>
          <a:p>
            <a:r>
              <a:rPr lang="tr-TR" dirty="0"/>
              <a:t> Bu çalışmanın bir sınırlılığı, kullanma talimatı ve danışmanlık konusundaki hasta deneyiminin değerlendirilmemiş olması, dolayısıyla hasta merkezli danışmanlık isteğine ilişkin hastanın bakış açısının eksik olmasıdır.</a:t>
            </a:r>
          </a:p>
        </p:txBody>
      </p:sp>
      <p:pic>
        <p:nvPicPr>
          <p:cNvPr id="4" name="Resim 3">
            <a:extLst>
              <a:ext uri="{FF2B5EF4-FFF2-40B4-BE49-F238E27FC236}">
                <a16:creationId xmlns:a16="http://schemas.microsoft.com/office/drawing/2014/main" id="{4E679BB6-1018-F934-C739-54884E3F8663}"/>
              </a:ext>
            </a:extLst>
          </p:cNvPr>
          <p:cNvPicPr>
            <a:picLocks noChangeAspect="1"/>
          </p:cNvPicPr>
          <p:nvPr/>
        </p:nvPicPr>
        <p:blipFill>
          <a:blip r:embed="rId2"/>
          <a:stretch>
            <a:fillRect/>
          </a:stretch>
        </p:blipFill>
        <p:spPr>
          <a:xfrm>
            <a:off x="6311900" y="4713329"/>
            <a:ext cx="4686300" cy="1966871"/>
          </a:xfrm>
          <a:prstGeom prst="rect">
            <a:avLst/>
          </a:prstGeom>
        </p:spPr>
      </p:pic>
    </p:spTree>
    <p:extLst>
      <p:ext uri="{BB962C8B-B14F-4D97-AF65-F5344CB8AC3E}">
        <p14:creationId xmlns:p14="http://schemas.microsoft.com/office/powerpoint/2010/main" val="948936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C741C6-27A3-8F5B-C11C-32AEC63BB591}"/>
              </a:ext>
            </a:extLst>
          </p:cNvPr>
          <p:cNvSpPr>
            <a:spLocks noGrp="1"/>
          </p:cNvSpPr>
          <p:nvPr>
            <p:ph type="title"/>
          </p:nvPr>
        </p:nvSpPr>
        <p:spPr/>
        <p:txBody>
          <a:bodyPr/>
          <a:lstStyle/>
          <a:p>
            <a:r>
              <a:rPr lang="tr-TR" dirty="0"/>
              <a:t>sınırlılık</a:t>
            </a:r>
          </a:p>
        </p:txBody>
      </p:sp>
      <p:sp>
        <p:nvSpPr>
          <p:cNvPr id="3" name="İçerik Yer Tutucusu 2">
            <a:extLst>
              <a:ext uri="{FF2B5EF4-FFF2-40B4-BE49-F238E27FC236}">
                <a16:creationId xmlns:a16="http://schemas.microsoft.com/office/drawing/2014/main" id="{605DDBF2-61EA-219B-968B-A5AA8F716E0C}"/>
              </a:ext>
            </a:extLst>
          </p:cNvPr>
          <p:cNvSpPr>
            <a:spLocks noGrp="1"/>
          </p:cNvSpPr>
          <p:nvPr>
            <p:ph idx="1"/>
          </p:nvPr>
        </p:nvSpPr>
        <p:spPr/>
        <p:txBody>
          <a:bodyPr>
            <a:normAutofit lnSpcReduction="10000"/>
          </a:bodyPr>
          <a:lstStyle/>
          <a:p>
            <a:r>
              <a:rPr lang="tr-TR" dirty="0"/>
              <a:t>Diğer bir sınırlılık ise çalışmanın bir bırakma analizi sunmamış olmasıdır. Eczanelerin, gerekli 10 gün içinde NSAID alan tüm NSAID müşterilerine ilişkin veri toplayıp toplamadığını kontrol etmek mümkün olmadı. Bu sınırlamanın üstesinden gelmek için, veri toplama aracı, personelin bir müşterinin üçlü tehlike riski altında olup olmadığını sormayı ve değerlendirmeyi unuttuğunu belirtebileceği bir soru içeriyordu ancak bu, eczane personelinin gerçekten kutuyu işaretlemesine bağlıydı. Sınırlama nedeniyle, </a:t>
            </a:r>
            <a:r>
              <a:rPr lang="tr-TR" dirty="0" err="1"/>
              <a:t>TWE'nin</a:t>
            </a:r>
            <a:r>
              <a:rPr lang="tr-TR" dirty="0"/>
              <a:t> risk altındaki müşteri sayısı, risk altındaki müşterilerin gerçek bir haritalaması olarak kullanılamaz. Çalışma, serbest eczanelerin, öğrenme materyali ve hasta bilgi broşürü desteğiyle TWE riski altındaki eczane müşterilerini tespit edip onlara danışmanlık yaptığı bir müdahalenin fizibilitesine odaklandı.</a:t>
            </a:r>
          </a:p>
        </p:txBody>
      </p:sp>
      <p:pic>
        <p:nvPicPr>
          <p:cNvPr id="4" name="Resim 3">
            <a:extLst>
              <a:ext uri="{FF2B5EF4-FFF2-40B4-BE49-F238E27FC236}">
                <a16:creationId xmlns:a16="http://schemas.microsoft.com/office/drawing/2014/main" id="{A508625A-12EE-1E5E-D184-15D0F19DCDF7}"/>
              </a:ext>
            </a:extLst>
          </p:cNvPr>
          <p:cNvPicPr>
            <a:picLocks noChangeAspect="1"/>
          </p:cNvPicPr>
          <p:nvPr/>
        </p:nvPicPr>
        <p:blipFill>
          <a:blip r:embed="rId2"/>
          <a:stretch>
            <a:fillRect/>
          </a:stretch>
        </p:blipFill>
        <p:spPr>
          <a:xfrm>
            <a:off x="9960864" y="2540000"/>
            <a:ext cx="1900936" cy="2971800"/>
          </a:xfrm>
          <a:prstGeom prst="rect">
            <a:avLst/>
          </a:prstGeom>
        </p:spPr>
      </p:pic>
    </p:spTree>
    <p:extLst>
      <p:ext uri="{BB962C8B-B14F-4D97-AF65-F5344CB8AC3E}">
        <p14:creationId xmlns:p14="http://schemas.microsoft.com/office/powerpoint/2010/main" val="3654156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4C07D0-48AC-AAB8-7779-ADAE542323E4}"/>
              </a:ext>
            </a:extLst>
          </p:cNvPr>
          <p:cNvSpPr>
            <a:spLocks noGrp="1"/>
          </p:cNvSpPr>
          <p:nvPr>
            <p:ph type="title"/>
          </p:nvPr>
        </p:nvSpPr>
        <p:spPr/>
        <p:txBody>
          <a:bodyPr>
            <a:normAutofit fontScale="90000"/>
          </a:bodyPr>
          <a:lstStyle/>
          <a:p>
            <a:r>
              <a:rPr lang="tr-TR" dirty="0">
                <a:effectLst/>
              </a:rPr>
              <a:t/>
            </a:r>
            <a:br>
              <a:rPr lang="tr-TR" dirty="0">
                <a:effectLst/>
              </a:rPr>
            </a:br>
            <a:r>
              <a:rPr lang="tr-TR" dirty="0">
                <a:effectLst/>
              </a:rPr>
              <a:t>5.sonuçlar</a:t>
            </a:r>
            <a:r>
              <a:rPr lang="tr-TR" dirty="0"/>
              <a:t/>
            </a:r>
            <a:br>
              <a:rPr lang="tr-TR" dirty="0"/>
            </a:br>
            <a:endParaRPr lang="tr-TR" dirty="0"/>
          </a:p>
        </p:txBody>
      </p:sp>
      <p:sp>
        <p:nvSpPr>
          <p:cNvPr id="3" name="İçerik Yer Tutucusu 2">
            <a:extLst>
              <a:ext uri="{FF2B5EF4-FFF2-40B4-BE49-F238E27FC236}">
                <a16:creationId xmlns:a16="http://schemas.microsoft.com/office/drawing/2014/main" id="{A5A0D783-76E7-8F1C-95B6-7F942CE98D9A}"/>
              </a:ext>
            </a:extLst>
          </p:cNvPr>
          <p:cNvSpPr>
            <a:spLocks noGrp="1"/>
          </p:cNvSpPr>
          <p:nvPr>
            <p:ph idx="1"/>
          </p:nvPr>
        </p:nvSpPr>
        <p:spPr>
          <a:xfrm>
            <a:off x="1620077" y="2405269"/>
            <a:ext cx="7653131" cy="3955773"/>
          </a:xfrm>
        </p:spPr>
        <p:txBody>
          <a:bodyPr>
            <a:normAutofit lnSpcReduction="10000"/>
          </a:bodyPr>
          <a:lstStyle/>
          <a:p>
            <a:r>
              <a:rPr lang="tr-TR" dirty="0"/>
              <a:t>Bu fizibilite çalışması, eczane personelinin öğrenme materyalinden memnun olduğunu bildirmesine rağmen, personelin, öğretim materyali aracılığıyla NSAID isteyen müşteriler için üçlü olumsuzluk riskini değerlendirme konusunda yeterince iyi eğitilmediğini göstermektedir. </a:t>
            </a:r>
          </a:p>
          <a:p>
            <a:r>
              <a:rPr lang="tr-TR" dirty="0"/>
              <a:t>Eczane personeli, gerçekte olduğundan daha fazla müşterinin risk altında olduğunu değerlendirdi. Eczane personeli değerlendirmelerine göre NSAID isteyen tüm müşterilerin %12,1'i (n = 215) TWE riski altındayken, müşterilerin ilaçları baz alındığında bu sayı %8,0 (n = 142) idi. Serbest eczanelerde TWE müdahalelerinin nasıl yürütüleceği konusunda daha fazla araştırmaya ihtiyaç vardır, böylece ihtiyaç duyan müşterileri tespit edebilir ve onlara danışmanlık yapabilirsiniz, özellikle de serbest eczane personelinin TWE konusunda nasıl eğitileceğine odaklanarak - çünkü bu çalışma önleme potansiyeli olduğunu göstermektedir serbest eczanelerden NSAID istediklerinde üçlü tehlike riskiyle karşı karşıya olan kişileri belirleyerek akut böbrek yetmezliğinin önüne geçebilir.</a:t>
            </a:r>
          </a:p>
        </p:txBody>
      </p:sp>
      <p:pic>
        <p:nvPicPr>
          <p:cNvPr id="4" name="Resim 3">
            <a:extLst>
              <a:ext uri="{FF2B5EF4-FFF2-40B4-BE49-F238E27FC236}">
                <a16:creationId xmlns:a16="http://schemas.microsoft.com/office/drawing/2014/main" id="{2D5B23D7-F644-9B5D-41FF-4F53ACC5C235}"/>
              </a:ext>
            </a:extLst>
          </p:cNvPr>
          <p:cNvPicPr>
            <a:picLocks noChangeAspect="1"/>
          </p:cNvPicPr>
          <p:nvPr/>
        </p:nvPicPr>
        <p:blipFill>
          <a:blip r:embed="rId2"/>
          <a:stretch>
            <a:fillRect/>
          </a:stretch>
        </p:blipFill>
        <p:spPr>
          <a:xfrm>
            <a:off x="9273208" y="4383155"/>
            <a:ext cx="2557869" cy="1689608"/>
          </a:xfrm>
          <a:prstGeom prst="rect">
            <a:avLst/>
          </a:prstGeom>
        </p:spPr>
      </p:pic>
    </p:spTree>
    <p:extLst>
      <p:ext uri="{BB962C8B-B14F-4D97-AF65-F5344CB8AC3E}">
        <p14:creationId xmlns:p14="http://schemas.microsoft.com/office/powerpoint/2010/main" val="325398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AF87F9-D66A-4AF7-76B3-38B54947A749}"/>
              </a:ext>
            </a:extLst>
          </p:cNvPr>
          <p:cNvSpPr>
            <a:spLocks noGrp="1"/>
          </p:cNvSpPr>
          <p:nvPr>
            <p:ph type="title"/>
          </p:nvPr>
        </p:nvSpPr>
        <p:spPr/>
        <p:txBody>
          <a:bodyPr/>
          <a:lstStyle/>
          <a:p>
            <a:r>
              <a:rPr lang="tr-TR" dirty="0"/>
              <a:t>Finansman kaynaklarının formatlanması</a:t>
            </a:r>
          </a:p>
        </p:txBody>
      </p:sp>
      <p:sp>
        <p:nvSpPr>
          <p:cNvPr id="3" name="İçerik Yer Tutucusu 2">
            <a:extLst>
              <a:ext uri="{FF2B5EF4-FFF2-40B4-BE49-F238E27FC236}">
                <a16:creationId xmlns:a16="http://schemas.microsoft.com/office/drawing/2014/main" id="{7BDAA1D0-4819-1C55-8CA3-21056FCBC506}"/>
              </a:ext>
            </a:extLst>
          </p:cNvPr>
          <p:cNvSpPr>
            <a:spLocks noGrp="1"/>
          </p:cNvSpPr>
          <p:nvPr>
            <p:ph idx="1"/>
          </p:nvPr>
        </p:nvSpPr>
        <p:spPr/>
        <p:txBody>
          <a:bodyPr/>
          <a:lstStyle/>
          <a:p>
            <a:r>
              <a:rPr lang="tr-TR" dirty="0"/>
              <a:t>U2F – Danimarka Eczacılar Birliği'nin (</a:t>
            </a:r>
            <a:r>
              <a:rPr lang="tr-TR" dirty="0" err="1"/>
              <a:t>Pharmadanmark</a:t>
            </a:r>
            <a:r>
              <a:rPr lang="tr-TR" dirty="0"/>
              <a:t>) Eğitim ve Gelişim Fonu. Eğitim ve Gelişim Fonu, Danimarka'daki serbest eczacıların mesleki eğitimine, geliştirilmesine ve çalışma koşullarının iyileştirilmesine katkıda bulunmaktadır. Fon, çalışmada kullanılan hasta bilgi broşürlerinin düzenini ve basılmasını finanse ederek bu araştırmayı desteklemiştir. Yayın ücretine de destek verdi.</a:t>
            </a:r>
          </a:p>
        </p:txBody>
      </p:sp>
      <p:pic>
        <p:nvPicPr>
          <p:cNvPr id="4" name="Resim 3">
            <a:extLst>
              <a:ext uri="{FF2B5EF4-FFF2-40B4-BE49-F238E27FC236}">
                <a16:creationId xmlns:a16="http://schemas.microsoft.com/office/drawing/2014/main" id="{0F3821A2-D100-DA86-C705-1D5CE78A8A67}"/>
              </a:ext>
            </a:extLst>
          </p:cNvPr>
          <p:cNvPicPr>
            <a:picLocks noChangeAspect="1"/>
          </p:cNvPicPr>
          <p:nvPr/>
        </p:nvPicPr>
        <p:blipFill>
          <a:blip r:embed="rId2"/>
          <a:stretch>
            <a:fillRect/>
          </a:stretch>
        </p:blipFill>
        <p:spPr>
          <a:xfrm>
            <a:off x="6578600" y="4268486"/>
            <a:ext cx="4292600" cy="1956173"/>
          </a:xfrm>
          <a:prstGeom prst="rect">
            <a:avLst/>
          </a:prstGeom>
        </p:spPr>
      </p:pic>
    </p:spTree>
    <p:extLst>
      <p:ext uri="{BB962C8B-B14F-4D97-AF65-F5344CB8AC3E}">
        <p14:creationId xmlns:p14="http://schemas.microsoft.com/office/powerpoint/2010/main" val="1178909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2DAAC4-307F-D855-C6BE-9BF1550D5840}"/>
              </a:ext>
            </a:extLst>
          </p:cNvPr>
          <p:cNvSpPr>
            <a:spLocks noGrp="1"/>
          </p:cNvSpPr>
          <p:nvPr>
            <p:ph type="title"/>
          </p:nvPr>
        </p:nvSpPr>
        <p:spPr/>
        <p:txBody>
          <a:bodyPr>
            <a:normAutofit/>
          </a:bodyPr>
          <a:lstStyle/>
          <a:p>
            <a:r>
              <a:rPr lang="tr-TR" dirty="0"/>
              <a:t>soru1</a:t>
            </a:r>
          </a:p>
        </p:txBody>
      </p:sp>
      <p:sp>
        <p:nvSpPr>
          <p:cNvPr id="3" name="İçerik Yer Tutucusu 2">
            <a:extLst>
              <a:ext uri="{FF2B5EF4-FFF2-40B4-BE49-F238E27FC236}">
                <a16:creationId xmlns:a16="http://schemas.microsoft.com/office/drawing/2014/main" id="{63C0B266-CDCA-0B3E-F757-E153DA04EA57}"/>
              </a:ext>
            </a:extLst>
          </p:cNvPr>
          <p:cNvSpPr>
            <a:spLocks noGrp="1"/>
          </p:cNvSpPr>
          <p:nvPr>
            <p:ph idx="1"/>
          </p:nvPr>
        </p:nvSpPr>
        <p:spPr>
          <a:xfrm>
            <a:off x="2231136" y="2638044"/>
            <a:ext cx="7729728" cy="3686556"/>
          </a:xfrm>
        </p:spPr>
        <p:txBody>
          <a:bodyPr>
            <a:normAutofit/>
          </a:bodyPr>
          <a:lstStyle/>
          <a:p>
            <a:r>
              <a:rPr lang="tr-TR" dirty="0"/>
              <a:t>1-)Aşağıdakilerden hangisi üçlü olumsuz etki(TWE) olarak bilinen akut böbrek yetmezliği </a:t>
            </a:r>
            <a:r>
              <a:rPr lang="tr-TR" dirty="0" err="1"/>
              <a:t>riskinine</a:t>
            </a:r>
            <a:r>
              <a:rPr lang="tr-TR" dirty="0"/>
              <a:t> sebep olabilecek içeren ilaç gruplarından biridir?</a:t>
            </a:r>
          </a:p>
          <a:p>
            <a:r>
              <a:rPr lang="tr-TR" dirty="0"/>
              <a:t>A-)</a:t>
            </a:r>
            <a:r>
              <a:rPr lang="tr-TR" dirty="0" err="1"/>
              <a:t>Benzodiazepinler</a:t>
            </a:r>
            <a:endParaRPr lang="tr-TR" dirty="0"/>
          </a:p>
          <a:p>
            <a:r>
              <a:rPr lang="tr-TR" dirty="0"/>
              <a:t>B-)</a:t>
            </a:r>
            <a:r>
              <a:rPr lang="tr-TR" dirty="0" err="1"/>
              <a:t>Antipsikotikler</a:t>
            </a:r>
            <a:endParaRPr lang="tr-TR" dirty="0"/>
          </a:p>
          <a:p>
            <a:r>
              <a:rPr lang="tr-TR" dirty="0"/>
              <a:t>C-) NSAID</a:t>
            </a:r>
          </a:p>
          <a:p>
            <a:r>
              <a:rPr lang="tr-TR" dirty="0"/>
              <a:t>D-)</a:t>
            </a:r>
            <a:r>
              <a:rPr lang="tr-TR" dirty="0" err="1"/>
              <a:t>Sedatif-Hipnotikler</a:t>
            </a:r>
            <a:endParaRPr lang="tr-TR" dirty="0"/>
          </a:p>
          <a:p>
            <a:r>
              <a:rPr lang="tr-TR" dirty="0"/>
              <a:t>E-)</a:t>
            </a:r>
            <a:r>
              <a:rPr lang="tr-TR" dirty="0" err="1"/>
              <a:t>Barbitüratlar</a:t>
            </a:r>
            <a:endParaRPr lang="tr-TR" dirty="0"/>
          </a:p>
          <a:p>
            <a:endParaRPr lang="tr-TR" dirty="0"/>
          </a:p>
          <a:p>
            <a:r>
              <a:rPr lang="tr-TR" dirty="0"/>
              <a:t>CEVAP:C</a:t>
            </a:r>
          </a:p>
          <a:p>
            <a:endParaRPr lang="tr-TR" dirty="0"/>
          </a:p>
        </p:txBody>
      </p:sp>
    </p:spTree>
    <p:extLst>
      <p:ext uri="{BB962C8B-B14F-4D97-AF65-F5344CB8AC3E}">
        <p14:creationId xmlns:p14="http://schemas.microsoft.com/office/powerpoint/2010/main" val="621852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3D747C-6334-B86B-A9CD-A55B8C1338AE}"/>
              </a:ext>
            </a:extLst>
          </p:cNvPr>
          <p:cNvSpPr>
            <a:spLocks noGrp="1"/>
          </p:cNvSpPr>
          <p:nvPr>
            <p:ph type="title"/>
          </p:nvPr>
        </p:nvSpPr>
        <p:spPr/>
        <p:txBody>
          <a:bodyPr/>
          <a:lstStyle/>
          <a:p>
            <a:r>
              <a:rPr lang="tr-TR" dirty="0"/>
              <a:t>soru2</a:t>
            </a:r>
          </a:p>
        </p:txBody>
      </p:sp>
      <p:sp>
        <p:nvSpPr>
          <p:cNvPr id="3" name="İçerik Yer Tutucusu 2">
            <a:extLst>
              <a:ext uri="{FF2B5EF4-FFF2-40B4-BE49-F238E27FC236}">
                <a16:creationId xmlns:a16="http://schemas.microsoft.com/office/drawing/2014/main" id="{D37EE411-F762-E75A-CA0F-F5C9A5B8ADD0}"/>
              </a:ext>
            </a:extLst>
          </p:cNvPr>
          <p:cNvSpPr>
            <a:spLocks noGrp="1"/>
          </p:cNvSpPr>
          <p:nvPr>
            <p:ph idx="1"/>
          </p:nvPr>
        </p:nvSpPr>
        <p:spPr>
          <a:xfrm>
            <a:off x="2231136" y="2638044"/>
            <a:ext cx="7729728" cy="3597656"/>
          </a:xfrm>
        </p:spPr>
        <p:txBody>
          <a:bodyPr>
            <a:normAutofit lnSpcReduction="10000"/>
          </a:bodyPr>
          <a:lstStyle/>
          <a:p>
            <a:r>
              <a:rPr lang="tr-TR" dirty="0"/>
              <a:t>Aşağıdakilerden hangisi serbest eczanelerde üçlü olumsuz etki riski altında olan müşterilere danışmanlık konulu fizibilite çalışmasında kullanılan yardımcı materyaldir?</a:t>
            </a:r>
          </a:p>
          <a:p>
            <a:r>
              <a:rPr lang="tr-TR" dirty="0"/>
              <a:t>A-)Kitap</a:t>
            </a:r>
          </a:p>
          <a:p>
            <a:r>
              <a:rPr lang="tr-TR" dirty="0"/>
              <a:t>B-)Dergi</a:t>
            </a:r>
          </a:p>
          <a:p>
            <a:r>
              <a:rPr lang="tr-TR" dirty="0"/>
              <a:t>C-)Ansiklopedi</a:t>
            </a:r>
          </a:p>
          <a:p>
            <a:r>
              <a:rPr lang="tr-TR" dirty="0"/>
              <a:t>D-)Broşür</a:t>
            </a:r>
          </a:p>
          <a:p>
            <a:r>
              <a:rPr lang="tr-TR" dirty="0"/>
              <a:t>E-)Katalog</a:t>
            </a:r>
          </a:p>
          <a:p>
            <a:endParaRPr lang="tr-TR" dirty="0"/>
          </a:p>
          <a:p>
            <a:r>
              <a:rPr lang="tr-TR" dirty="0"/>
              <a:t>CEVAP:D</a:t>
            </a:r>
          </a:p>
        </p:txBody>
      </p:sp>
    </p:spTree>
    <p:extLst>
      <p:ext uri="{BB962C8B-B14F-4D97-AF65-F5344CB8AC3E}">
        <p14:creationId xmlns:p14="http://schemas.microsoft.com/office/powerpoint/2010/main" val="2590956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C10388-6A59-5263-0F77-99A7291BBDC2}"/>
              </a:ext>
            </a:extLst>
          </p:cNvPr>
          <p:cNvSpPr>
            <a:spLocks noGrp="1"/>
          </p:cNvSpPr>
          <p:nvPr>
            <p:ph type="title"/>
          </p:nvPr>
        </p:nvSpPr>
        <p:spPr/>
        <p:txBody>
          <a:bodyPr/>
          <a:lstStyle/>
          <a:p>
            <a:r>
              <a:rPr lang="tr-TR" dirty="0"/>
              <a:t>soru3</a:t>
            </a:r>
          </a:p>
        </p:txBody>
      </p:sp>
      <p:sp>
        <p:nvSpPr>
          <p:cNvPr id="3" name="İçerik Yer Tutucusu 2">
            <a:extLst>
              <a:ext uri="{FF2B5EF4-FFF2-40B4-BE49-F238E27FC236}">
                <a16:creationId xmlns:a16="http://schemas.microsoft.com/office/drawing/2014/main" id="{0BF33733-A1BF-88FC-901F-4A79498F2DE3}"/>
              </a:ext>
            </a:extLst>
          </p:cNvPr>
          <p:cNvSpPr>
            <a:spLocks noGrp="1"/>
          </p:cNvSpPr>
          <p:nvPr>
            <p:ph idx="1"/>
          </p:nvPr>
        </p:nvSpPr>
        <p:spPr>
          <a:xfrm>
            <a:off x="2231136" y="2638044"/>
            <a:ext cx="7729728" cy="3750056"/>
          </a:xfrm>
        </p:spPr>
        <p:txBody>
          <a:bodyPr>
            <a:normAutofit lnSpcReduction="10000"/>
          </a:bodyPr>
          <a:lstStyle/>
          <a:p>
            <a:r>
              <a:rPr lang="tr-TR" dirty="0"/>
              <a:t>I-) </a:t>
            </a:r>
            <a:r>
              <a:rPr lang="tr-TR" dirty="0" err="1"/>
              <a:t>Diüretikler</a:t>
            </a:r>
            <a:endParaRPr lang="tr-TR" dirty="0"/>
          </a:p>
          <a:p>
            <a:r>
              <a:rPr lang="tr-TR" dirty="0"/>
              <a:t>II-) ACE inhibitörleri ve </a:t>
            </a:r>
            <a:r>
              <a:rPr lang="tr-TR" dirty="0" err="1"/>
              <a:t>ARB’ler</a:t>
            </a:r>
            <a:endParaRPr lang="tr-TR" dirty="0"/>
          </a:p>
          <a:p>
            <a:r>
              <a:rPr lang="tr-TR" dirty="0"/>
              <a:t>III-)NSAID</a:t>
            </a:r>
          </a:p>
          <a:p>
            <a:r>
              <a:rPr lang="tr-TR" dirty="0"/>
              <a:t>IV-)Kalsiyum Kanal </a:t>
            </a:r>
            <a:r>
              <a:rPr lang="tr-TR" dirty="0" err="1"/>
              <a:t>Blokerleri</a:t>
            </a:r>
            <a:endParaRPr lang="tr-TR" dirty="0"/>
          </a:p>
          <a:p>
            <a:r>
              <a:rPr lang="tr-TR" dirty="0"/>
              <a:t>V-)Beta </a:t>
            </a:r>
            <a:r>
              <a:rPr lang="tr-TR" dirty="0" err="1"/>
              <a:t>Blokerler</a:t>
            </a:r>
            <a:endParaRPr lang="tr-TR" dirty="0"/>
          </a:p>
          <a:p>
            <a:r>
              <a:rPr lang="tr-TR" dirty="0"/>
              <a:t>Yukarıdakilerden hangilerinin birlikte kullanımı TWE olarak bilinen akut böbrek yetmezliği riskini içerir?</a:t>
            </a:r>
          </a:p>
          <a:p>
            <a:r>
              <a:rPr lang="tr-TR" dirty="0"/>
              <a:t>A-) I,III,V      B-)II,IV,V       C-)I,II,III      D-)I,II,IV.     E-)I,III,IV</a:t>
            </a:r>
          </a:p>
          <a:p>
            <a:endParaRPr lang="tr-TR" dirty="0"/>
          </a:p>
          <a:p>
            <a:r>
              <a:rPr lang="tr-TR" dirty="0"/>
              <a:t>CEVAP:C</a:t>
            </a:r>
          </a:p>
          <a:p>
            <a:endParaRPr lang="tr-TR" dirty="0"/>
          </a:p>
        </p:txBody>
      </p:sp>
    </p:spTree>
    <p:extLst>
      <p:ext uri="{BB962C8B-B14F-4D97-AF65-F5344CB8AC3E}">
        <p14:creationId xmlns:p14="http://schemas.microsoft.com/office/powerpoint/2010/main" val="960944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819E38-5767-ED80-0672-2F457E157833}"/>
              </a:ext>
            </a:extLst>
          </p:cNvPr>
          <p:cNvSpPr>
            <a:spLocks noGrp="1"/>
          </p:cNvSpPr>
          <p:nvPr>
            <p:ph type="title"/>
          </p:nvPr>
        </p:nvSpPr>
        <p:spPr/>
        <p:txBody>
          <a:bodyPr/>
          <a:lstStyle/>
          <a:p>
            <a:r>
              <a:rPr lang="tr-TR"/>
              <a:t>kaynakça</a:t>
            </a:r>
          </a:p>
        </p:txBody>
      </p:sp>
      <p:sp>
        <p:nvSpPr>
          <p:cNvPr id="3" name="İçerik Yer Tutucusu 2">
            <a:extLst>
              <a:ext uri="{FF2B5EF4-FFF2-40B4-BE49-F238E27FC236}">
                <a16:creationId xmlns:a16="http://schemas.microsoft.com/office/drawing/2014/main" id="{DCA9DAB1-6684-03B8-5586-7495484D8426}"/>
              </a:ext>
            </a:extLst>
          </p:cNvPr>
          <p:cNvSpPr>
            <a:spLocks noGrp="1"/>
          </p:cNvSpPr>
          <p:nvPr>
            <p:ph idx="1"/>
          </p:nvPr>
        </p:nvSpPr>
        <p:spPr/>
        <p:txBody>
          <a:bodyPr/>
          <a:lstStyle/>
          <a:p>
            <a:r>
              <a:rPr lang="tr-TR" b="0" i="0" u="none" strike="noStrike" dirty="0" err="1">
                <a:solidFill>
                  <a:srgbClr val="374151"/>
                </a:solidFill>
                <a:effectLst/>
                <a:latin typeface="Söhne"/>
              </a:rPr>
              <a:t>Hansen</a:t>
            </a:r>
            <a:r>
              <a:rPr lang="tr-TR" b="0" i="0" u="none" strike="noStrike" dirty="0">
                <a:solidFill>
                  <a:srgbClr val="374151"/>
                </a:solidFill>
                <a:effectLst/>
                <a:latin typeface="Söhne"/>
              </a:rPr>
              <a:t>, R. N., </a:t>
            </a:r>
            <a:r>
              <a:rPr lang="tr-TR" b="0" i="0" u="none" strike="noStrike" dirty="0" err="1">
                <a:solidFill>
                  <a:srgbClr val="374151"/>
                </a:solidFill>
                <a:effectLst/>
                <a:latin typeface="Söhne"/>
              </a:rPr>
              <a:t>Burghle</a:t>
            </a:r>
            <a:r>
              <a:rPr lang="tr-TR" b="0" i="0" u="none" strike="noStrike" dirty="0">
                <a:solidFill>
                  <a:srgbClr val="374151"/>
                </a:solidFill>
                <a:effectLst/>
                <a:latin typeface="Söhne"/>
              </a:rPr>
              <a:t>, A., </a:t>
            </a:r>
            <a:r>
              <a:rPr lang="tr-TR" b="0" i="0" u="none" strike="noStrike" dirty="0" err="1">
                <a:solidFill>
                  <a:srgbClr val="374151"/>
                </a:solidFill>
                <a:effectLst/>
                <a:latin typeface="Söhne"/>
              </a:rPr>
              <a:t>Grünfeld</a:t>
            </a:r>
            <a:r>
              <a:rPr lang="tr-TR" b="0" i="0" u="none" strike="noStrike" dirty="0">
                <a:solidFill>
                  <a:srgbClr val="374151"/>
                </a:solidFill>
                <a:effectLst/>
                <a:latin typeface="Söhne"/>
              </a:rPr>
              <a:t>, S. B., </a:t>
            </a:r>
            <a:r>
              <a:rPr lang="tr-TR" b="0" i="0" u="none" strike="noStrike" dirty="0" err="1">
                <a:solidFill>
                  <a:srgbClr val="374151"/>
                </a:solidFill>
                <a:effectLst/>
                <a:latin typeface="Söhne"/>
              </a:rPr>
              <a:t>Jørgensen</a:t>
            </a:r>
            <a:r>
              <a:rPr lang="tr-TR" b="0" i="0" u="none" strike="noStrike" dirty="0">
                <a:solidFill>
                  <a:srgbClr val="374151"/>
                </a:solidFill>
                <a:effectLst/>
                <a:latin typeface="Söhne"/>
              </a:rPr>
              <a:t>, A. M., </a:t>
            </a:r>
            <a:r>
              <a:rPr lang="tr-TR" b="0" i="0" u="none" strike="noStrike" dirty="0" err="1">
                <a:solidFill>
                  <a:srgbClr val="374151"/>
                </a:solidFill>
                <a:effectLst/>
                <a:latin typeface="Söhne"/>
              </a:rPr>
              <a:t>Westergaard</a:t>
            </a:r>
            <a:r>
              <a:rPr lang="tr-TR" b="0" i="0" u="none" strike="noStrike" dirty="0">
                <a:solidFill>
                  <a:srgbClr val="374151"/>
                </a:solidFill>
                <a:effectLst/>
                <a:latin typeface="Söhne"/>
              </a:rPr>
              <a:t>, S., Hamid, H., &amp; </a:t>
            </a:r>
            <a:r>
              <a:rPr lang="tr-TR" b="0" i="0" u="none" strike="noStrike" dirty="0" err="1">
                <a:solidFill>
                  <a:srgbClr val="374151"/>
                </a:solidFill>
                <a:effectLst/>
                <a:latin typeface="Söhne"/>
              </a:rPr>
              <a:t>Rossing</a:t>
            </a:r>
            <a:r>
              <a:rPr lang="tr-TR" b="0" i="0" u="none" strike="noStrike" dirty="0">
                <a:solidFill>
                  <a:srgbClr val="374151"/>
                </a:solidFill>
                <a:effectLst/>
                <a:latin typeface="Söhne"/>
              </a:rPr>
              <a:t>, C. V. (2023). </a:t>
            </a:r>
            <a:r>
              <a:rPr lang="tr-TR" b="0" i="0" u="none" strike="noStrike" dirty="0" err="1">
                <a:solidFill>
                  <a:srgbClr val="374151"/>
                </a:solidFill>
                <a:effectLst/>
                <a:latin typeface="Söhne"/>
              </a:rPr>
              <a:t>Counselling</a:t>
            </a:r>
            <a:r>
              <a:rPr lang="tr-TR" b="0" i="0" u="none" strike="noStrike" dirty="0">
                <a:solidFill>
                  <a:srgbClr val="374151"/>
                </a:solidFill>
                <a:effectLst/>
                <a:latin typeface="Söhne"/>
              </a:rPr>
              <a:t> </a:t>
            </a:r>
            <a:r>
              <a:rPr lang="tr-TR" b="0" i="0" u="none" strike="noStrike" dirty="0" err="1">
                <a:solidFill>
                  <a:srgbClr val="374151"/>
                </a:solidFill>
                <a:effectLst/>
                <a:latin typeface="Söhne"/>
              </a:rPr>
              <a:t>customers</a:t>
            </a:r>
            <a:r>
              <a:rPr lang="tr-TR" b="0" i="0" u="none" strike="noStrike" dirty="0">
                <a:solidFill>
                  <a:srgbClr val="374151"/>
                </a:solidFill>
                <a:effectLst/>
                <a:latin typeface="Söhne"/>
              </a:rPr>
              <a:t> at risk of </a:t>
            </a:r>
            <a:r>
              <a:rPr lang="tr-TR" b="0" i="0" u="none" strike="noStrike" dirty="0" err="1">
                <a:solidFill>
                  <a:srgbClr val="374151"/>
                </a:solidFill>
                <a:effectLst/>
                <a:latin typeface="Söhne"/>
              </a:rPr>
              <a:t>the</a:t>
            </a:r>
            <a:r>
              <a:rPr lang="tr-TR" b="0" i="0" u="none" strike="noStrike" dirty="0">
                <a:solidFill>
                  <a:srgbClr val="374151"/>
                </a:solidFill>
                <a:effectLst/>
                <a:latin typeface="Söhne"/>
              </a:rPr>
              <a:t> </a:t>
            </a:r>
            <a:r>
              <a:rPr lang="tr-TR" b="0" i="0" u="none" strike="noStrike" dirty="0" err="1">
                <a:solidFill>
                  <a:srgbClr val="374151"/>
                </a:solidFill>
                <a:effectLst/>
                <a:latin typeface="Söhne"/>
              </a:rPr>
              <a:t>triple</a:t>
            </a:r>
            <a:r>
              <a:rPr lang="tr-TR" b="0" i="0" u="none" strike="noStrike" dirty="0">
                <a:solidFill>
                  <a:srgbClr val="374151"/>
                </a:solidFill>
                <a:effectLst/>
                <a:latin typeface="Söhne"/>
              </a:rPr>
              <a:t> </a:t>
            </a:r>
            <a:r>
              <a:rPr lang="tr-TR" b="0" i="0" u="none" strike="noStrike" dirty="0" err="1">
                <a:solidFill>
                  <a:srgbClr val="374151"/>
                </a:solidFill>
                <a:effectLst/>
                <a:latin typeface="Söhne"/>
              </a:rPr>
              <a:t>whammy</a:t>
            </a:r>
            <a:r>
              <a:rPr lang="tr-TR" b="0" i="0" u="none" strike="noStrike" dirty="0">
                <a:solidFill>
                  <a:srgbClr val="374151"/>
                </a:solidFill>
                <a:effectLst/>
                <a:latin typeface="Söhne"/>
              </a:rPr>
              <a:t> </a:t>
            </a:r>
            <a:r>
              <a:rPr lang="tr-TR" b="0" i="0" u="none" strike="noStrike" dirty="0" err="1">
                <a:solidFill>
                  <a:srgbClr val="374151"/>
                </a:solidFill>
                <a:effectLst/>
                <a:latin typeface="Söhne"/>
              </a:rPr>
              <a:t>effect</a:t>
            </a:r>
            <a:r>
              <a:rPr lang="tr-TR" b="0" i="0" u="none" strike="noStrike" dirty="0">
                <a:solidFill>
                  <a:srgbClr val="374151"/>
                </a:solidFill>
                <a:effectLst/>
                <a:latin typeface="Söhne"/>
              </a:rPr>
              <a:t> at </a:t>
            </a:r>
            <a:r>
              <a:rPr lang="tr-TR" b="0" i="0" u="none" strike="noStrike" dirty="0" err="1">
                <a:solidFill>
                  <a:srgbClr val="374151"/>
                </a:solidFill>
                <a:effectLst/>
                <a:latin typeface="Söhne"/>
              </a:rPr>
              <a:t>community</a:t>
            </a:r>
            <a:r>
              <a:rPr lang="tr-TR" b="0" i="0" u="none" strike="noStrike" dirty="0">
                <a:solidFill>
                  <a:srgbClr val="374151"/>
                </a:solidFill>
                <a:effectLst/>
                <a:latin typeface="Söhne"/>
              </a:rPr>
              <a:t> </a:t>
            </a:r>
            <a:r>
              <a:rPr lang="tr-TR" b="0" i="0" u="none" strike="noStrike" dirty="0" err="1">
                <a:solidFill>
                  <a:srgbClr val="374151"/>
                </a:solidFill>
                <a:effectLst/>
                <a:latin typeface="Söhne"/>
              </a:rPr>
              <a:t>pharmacies</a:t>
            </a:r>
            <a:r>
              <a:rPr lang="tr-TR" b="0" i="0" u="none" strike="noStrike" dirty="0">
                <a:solidFill>
                  <a:srgbClr val="374151"/>
                </a:solidFill>
                <a:effectLst/>
                <a:latin typeface="Söhne"/>
              </a:rPr>
              <a:t> – A </a:t>
            </a:r>
            <a:r>
              <a:rPr lang="tr-TR" b="0" i="0" u="none" strike="noStrike" dirty="0" err="1">
                <a:solidFill>
                  <a:srgbClr val="374151"/>
                </a:solidFill>
                <a:effectLst/>
                <a:latin typeface="Söhne"/>
              </a:rPr>
              <a:t>feasibility</a:t>
            </a:r>
            <a:r>
              <a:rPr lang="tr-TR" b="0" i="0" u="none" strike="noStrike" dirty="0">
                <a:solidFill>
                  <a:srgbClr val="374151"/>
                </a:solidFill>
                <a:effectLst/>
                <a:latin typeface="Söhne"/>
              </a:rPr>
              <a:t> </a:t>
            </a:r>
            <a:r>
              <a:rPr lang="tr-TR" b="0" i="0" u="none" strike="noStrike" dirty="0" err="1">
                <a:solidFill>
                  <a:srgbClr val="374151"/>
                </a:solidFill>
                <a:effectLst/>
                <a:latin typeface="Söhne"/>
              </a:rPr>
              <a:t>study</a:t>
            </a:r>
            <a:r>
              <a:rPr lang="tr-TR" b="0" i="0" u="none" strike="noStrike" dirty="0">
                <a:solidFill>
                  <a:srgbClr val="374151"/>
                </a:solidFill>
                <a:effectLst/>
                <a:latin typeface="Söhne"/>
              </a:rPr>
              <a:t>. </a:t>
            </a:r>
            <a:r>
              <a:rPr lang="tr-TR" b="0" i="1" u="none" strike="noStrike" dirty="0" err="1">
                <a:solidFill>
                  <a:srgbClr val="374151"/>
                </a:solidFill>
                <a:effectLst/>
                <a:latin typeface="Söhne"/>
              </a:rPr>
              <a:t>Pharmakon</a:t>
            </a:r>
            <a:r>
              <a:rPr lang="tr-TR" b="0" i="1" u="none" strike="noStrike" dirty="0">
                <a:solidFill>
                  <a:srgbClr val="374151"/>
                </a:solidFill>
                <a:effectLst/>
                <a:latin typeface="Söhne"/>
              </a:rPr>
              <a:t>, </a:t>
            </a:r>
            <a:r>
              <a:rPr lang="tr-TR" b="0" i="1" u="none" strike="noStrike" dirty="0" err="1">
                <a:solidFill>
                  <a:srgbClr val="374151"/>
                </a:solidFill>
                <a:effectLst/>
                <a:latin typeface="Söhne"/>
              </a:rPr>
              <a:t>Danish</a:t>
            </a:r>
            <a:r>
              <a:rPr lang="tr-TR" b="0" i="1" u="none" strike="noStrike" dirty="0">
                <a:solidFill>
                  <a:srgbClr val="374151"/>
                </a:solidFill>
                <a:effectLst/>
                <a:latin typeface="Söhne"/>
              </a:rPr>
              <a:t> </a:t>
            </a:r>
            <a:r>
              <a:rPr lang="tr-TR" b="0" i="1" u="none" strike="noStrike" dirty="0" err="1">
                <a:solidFill>
                  <a:srgbClr val="374151"/>
                </a:solidFill>
                <a:effectLst/>
                <a:latin typeface="Söhne"/>
              </a:rPr>
              <a:t>College</a:t>
            </a:r>
            <a:r>
              <a:rPr lang="tr-TR" b="0" i="1" u="none" strike="noStrike" dirty="0">
                <a:solidFill>
                  <a:srgbClr val="374151"/>
                </a:solidFill>
                <a:effectLst/>
                <a:latin typeface="Söhne"/>
              </a:rPr>
              <a:t> of </a:t>
            </a:r>
            <a:r>
              <a:rPr lang="tr-TR" b="0" i="1" u="none" strike="noStrike" dirty="0" err="1">
                <a:solidFill>
                  <a:srgbClr val="374151"/>
                </a:solidFill>
                <a:effectLst/>
                <a:latin typeface="Söhne"/>
              </a:rPr>
              <a:t>Pharmacy</a:t>
            </a:r>
            <a:r>
              <a:rPr lang="tr-TR" b="0" i="1" u="none" strike="noStrike" dirty="0">
                <a:solidFill>
                  <a:srgbClr val="374151"/>
                </a:solidFill>
                <a:effectLst/>
                <a:latin typeface="Söhne"/>
              </a:rPr>
              <a:t> </a:t>
            </a:r>
            <a:r>
              <a:rPr lang="tr-TR" b="0" i="1" u="none" strike="noStrike" dirty="0" err="1">
                <a:solidFill>
                  <a:srgbClr val="374151"/>
                </a:solidFill>
                <a:effectLst/>
                <a:latin typeface="Söhne"/>
              </a:rPr>
              <a:t>Practice</a:t>
            </a:r>
            <a:endParaRPr lang="tr-TR" dirty="0">
              <a:solidFill>
                <a:srgbClr val="374151"/>
              </a:solidFill>
              <a:latin typeface="Söhne"/>
            </a:endParaRPr>
          </a:p>
          <a:p>
            <a:r>
              <a:rPr lang="tr-TR" dirty="0" err="1"/>
              <a:t>https</a:t>
            </a:r>
            <a:r>
              <a:rPr lang="tr-TR" dirty="0"/>
              <a:t>://</a:t>
            </a:r>
            <a:r>
              <a:rPr lang="tr-TR" dirty="0" err="1"/>
              <a:t>www.sciencedirect.com</a:t>
            </a:r>
            <a:r>
              <a:rPr lang="tr-TR" dirty="0"/>
              <a:t>/</a:t>
            </a:r>
            <a:r>
              <a:rPr lang="tr-TR" dirty="0" err="1"/>
              <a:t>science</a:t>
            </a:r>
            <a:r>
              <a:rPr lang="tr-TR" dirty="0"/>
              <a:t>/</a:t>
            </a:r>
            <a:r>
              <a:rPr lang="tr-TR" dirty="0" err="1"/>
              <a:t>article</a:t>
            </a:r>
            <a:r>
              <a:rPr lang="tr-TR" dirty="0"/>
              <a:t>/</a:t>
            </a:r>
            <a:r>
              <a:rPr lang="tr-TR" dirty="0" err="1"/>
              <a:t>pii</a:t>
            </a:r>
            <a:r>
              <a:rPr lang="tr-TR" dirty="0"/>
              <a:t>/S2667276623001208?dgcid=</a:t>
            </a:r>
            <a:r>
              <a:rPr lang="tr-TR" dirty="0" err="1"/>
              <a:t>rss_sd_all</a:t>
            </a:r>
            <a:endParaRPr lang="tr-TR" dirty="0"/>
          </a:p>
        </p:txBody>
      </p:sp>
    </p:spTree>
    <p:extLst>
      <p:ext uri="{BB962C8B-B14F-4D97-AF65-F5344CB8AC3E}">
        <p14:creationId xmlns:p14="http://schemas.microsoft.com/office/powerpoint/2010/main" val="81216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177D91-83A0-E484-8DA7-083869858F77}"/>
              </a:ext>
            </a:extLst>
          </p:cNvPr>
          <p:cNvSpPr>
            <a:spLocks noGrp="1"/>
          </p:cNvSpPr>
          <p:nvPr>
            <p:ph type="title"/>
          </p:nvPr>
        </p:nvSpPr>
        <p:spPr>
          <a:xfrm>
            <a:off x="2189019" y="2189018"/>
            <a:ext cx="8340436" cy="1935942"/>
          </a:xfrm>
        </p:spPr>
        <p:txBody>
          <a:bodyPr>
            <a:normAutofit/>
          </a:bodyPr>
          <a:lstStyle/>
          <a:p>
            <a:r>
              <a:rPr lang="tr-TR" dirty="0"/>
              <a:t>Dinlediğiniz için teşekkürler </a:t>
            </a:r>
            <a:br>
              <a:rPr lang="tr-TR" dirty="0"/>
            </a:br>
            <a:r>
              <a:rPr lang="tr-TR" dirty="0"/>
              <a:t/>
            </a:r>
            <a:br>
              <a:rPr lang="tr-TR" dirty="0"/>
            </a:br>
            <a:r>
              <a:rPr lang="tr-TR" dirty="0" err="1"/>
              <a:t>birdem</a:t>
            </a:r>
            <a:r>
              <a:rPr lang="tr-TR" dirty="0"/>
              <a:t> bersu ilvan-19030102</a:t>
            </a:r>
          </a:p>
        </p:txBody>
      </p:sp>
      <p:pic>
        <p:nvPicPr>
          <p:cNvPr id="4" name="Resim 3">
            <a:extLst>
              <a:ext uri="{FF2B5EF4-FFF2-40B4-BE49-F238E27FC236}">
                <a16:creationId xmlns:a16="http://schemas.microsoft.com/office/drawing/2014/main" id="{E48B2AB0-532F-BF83-F667-66E1774249F4}"/>
              </a:ext>
            </a:extLst>
          </p:cNvPr>
          <p:cNvPicPr>
            <a:picLocks noChangeAspect="1"/>
          </p:cNvPicPr>
          <p:nvPr/>
        </p:nvPicPr>
        <p:blipFill>
          <a:blip r:embed="rId2"/>
          <a:stretch>
            <a:fillRect/>
          </a:stretch>
        </p:blipFill>
        <p:spPr>
          <a:xfrm>
            <a:off x="5156200" y="4425950"/>
            <a:ext cx="1879600" cy="1079500"/>
          </a:xfrm>
          <a:prstGeom prst="rect">
            <a:avLst/>
          </a:prstGeom>
        </p:spPr>
      </p:pic>
    </p:spTree>
    <p:extLst>
      <p:ext uri="{BB962C8B-B14F-4D97-AF65-F5344CB8AC3E}">
        <p14:creationId xmlns:p14="http://schemas.microsoft.com/office/powerpoint/2010/main" val="230996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9F5BFD-6CE4-C655-C110-99A27176BA8C}"/>
              </a:ext>
            </a:extLst>
          </p:cNvPr>
          <p:cNvSpPr>
            <a:spLocks noGrp="1"/>
          </p:cNvSpPr>
          <p:nvPr>
            <p:ph type="title"/>
          </p:nvPr>
        </p:nvSpPr>
        <p:spPr/>
        <p:txBody>
          <a:bodyPr/>
          <a:lstStyle/>
          <a:p>
            <a:r>
              <a:rPr lang="tr-TR" dirty="0"/>
              <a:t>Çalışmanın yöntemi</a:t>
            </a:r>
          </a:p>
        </p:txBody>
      </p:sp>
      <p:sp>
        <p:nvSpPr>
          <p:cNvPr id="3" name="İçerik Yer Tutucusu 2">
            <a:extLst>
              <a:ext uri="{FF2B5EF4-FFF2-40B4-BE49-F238E27FC236}">
                <a16:creationId xmlns:a16="http://schemas.microsoft.com/office/drawing/2014/main" id="{872CAF6F-89DA-0723-5DA4-396C5363E826}"/>
              </a:ext>
            </a:extLst>
          </p:cNvPr>
          <p:cNvSpPr>
            <a:spLocks noGrp="1"/>
          </p:cNvSpPr>
          <p:nvPr>
            <p:ph idx="1"/>
          </p:nvPr>
        </p:nvSpPr>
        <p:spPr/>
        <p:txBody>
          <a:bodyPr>
            <a:normAutofit/>
          </a:bodyPr>
          <a:lstStyle/>
          <a:p>
            <a:r>
              <a:rPr lang="tr-TR" dirty="0"/>
              <a:t>Katılımcı eczaneler Danimarka ve Faroe Adaları'ndan toplandı. Nisan-Mayıs 2021 arasında, 13 serbest eczanedeki tüm personel, risk değerlendirmeleri, müşterilerin ilaçları ve NSAID isteyen müşteriler için TWE hakkında danışmanlık konularında elektronik bir araçta veri toplamak için 10 iş günü seçti. </a:t>
            </a:r>
          </a:p>
          <a:p>
            <a:r>
              <a:rPr lang="tr-TR" dirty="0"/>
              <a:t>Eczane personeline doğru veri toplama konusunda eğitim verildi ve TWE hakkında öğrenme materyali ve hasta bilgi broşürü verildi. Bu veriler </a:t>
            </a:r>
            <a:r>
              <a:rPr lang="tr-TR" dirty="0" err="1"/>
              <a:t>betimsel</a:t>
            </a:r>
            <a:r>
              <a:rPr lang="tr-TR" dirty="0"/>
              <a:t> olarak analiz edilmiştir. Personel, öğrenme materyalini ve hasta bilgilendirme broşürünü bir ankette değerlendirdi. Ankete verilen nicel cevaplar </a:t>
            </a:r>
            <a:r>
              <a:rPr lang="tr-TR" dirty="0" err="1"/>
              <a:t>betimsel</a:t>
            </a:r>
            <a:r>
              <a:rPr lang="tr-TR" dirty="0"/>
              <a:t> olarak analiz edilmiş, nitel cevaplar ise içerik analizi kullanılarak analiz edilmiştir.</a:t>
            </a:r>
          </a:p>
        </p:txBody>
      </p:sp>
      <p:pic>
        <p:nvPicPr>
          <p:cNvPr id="5" name="Resim 4">
            <a:extLst>
              <a:ext uri="{FF2B5EF4-FFF2-40B4-BE49-F238E27FC236}">
                <a16:creationId xmlns:a16="http://schemas.microsoft.com/office/drawing/2014/main" id="{3C72514C-368F-59E1-BB03-4FAA1AB75A76}"/>
              </a:ext>
            </a:extLst>
          </p:cNvPr>
          <p:cNvPicPr>
            <a:picLocks noChangeAspect="1"/>
          </p:cNvPicPr>
          <p:nvPr/>
        </p:nvPicPr>
        <p:blipFill>
          <a:blip r:embed="rId2"/>
          <a:stretch>
            <a:fillRect/>
          </a:stretch>
        </p:blipFill>
        <p:spPr>
          <a:xfrm>
            <a:off x="407722" y="2638044"/>
            <a:ext cx="1823414" cy="1396051"/>
          </a:xfrm>
          <a:prstGeom prst="rect">
            <a:avLst/>
          </a:prstGeom>
        </p:spPr>
      </p:pic>
      <p:pic>
        <p:nvPicPr>
          <p:cNvPr id="6" name="Resim 5">
            <a:extLst>
              <a:ext uri="{FF2B5EF4-FFF2-40B4-BE49-F238E27FC236}">
                <a16:creationId xmlns:a16="http://schemas.microsoft.com/office/drawing/2014/main" id="{F5DC5D71-4867-5174-3770-D2A0E11FFEE7}"/>
              </a:ext>
            </a:extLst>
          </p:cNvPr>
          <p:cNvPicPr>
            <a:picLocks noChangeAspect="1"/>
          </p:cNvPicPr>
          <p:nvPr/>
        </p:nvPicPr>
        <p:blipFill>
          <a:blip r:embed="rId3"/>
          <a:stretch>
            <a:fillRect/>
          </a:stretch>
        </p:blipFill>
        <p:spPr>
          <a:xfrm>
            <a:off x="9960864" y="3884463"/>
            <a:ext cx="1917700" cy="1855564"/>
          </a:xfrm>
          <a:prstGeom prst="rect">
            <a:avLst/>
          </a:prstGeom>
        </p:spPr>
      </p:pic>
    </p:spTree>
    <p:extLst>
      <p:ext uri="{BB962C8B-B14F-4D97-AF65-F5344CB8AC3E}">
        <p14:creationId xmlns:p14="http://schemas.microsoft.com/office/powerpoint/2010/main" val="339394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6F7F596-A4AC-E279-44C6-3F61F9F79EDF}"/>
              </a:ext>
            </a:extLst>
          </p:cNvPr>
          <p:cNvSpPr>
            <a:spLocks noGrp="1"/>
          </p:cNvSpPr>
          <p:nvPr>
            <p:ph idx="1"/>
          </p:nvPr>
        </p:nvSpPr>
        <p:spPr>
          <a:xfrm>
            <a:off x="1604413" y="1273326"/>
            <a:ext cx="4405969" cy="4233622"/>
          </a:xfrm>
        </p:spPr>
        <p:txBody>
          <a:bodyPr>
            <a:normAutofit fontScale="92500" lnSpcReduction="10000"/>
          </a:bodyPr>
          <a:lstStyle/>
          <a:p>
            <a:r>
              <a:rPr lang="tr-TR" dirty="0"/>
              <a:t>Eczanelerin risk değerlendirmesine göre NSAID isteyen müşterilerin %12,1'i (n=215) TWE riski altındaydı. </a:t>
            </a:r>
          </a:p>
          <a:p>
            <a:r>
              <a:rPr lang="tr-TR" dirty="0"/>
              <a:t>Müşterilerin ilaçları hakkındaki veriler yalnızca %8,0'in (n = 142) aslında TWE riski altında olduğunu gösterdi. Bunların %43,0'ı (n = 61) reçeteyle NSAID istedi ve %57,0'ı (n = 81) </a:t>
            </a:r>
            <a:r>
              <a:rPr lang="tr-TR" dirty="0" err="1"/>
              <a:t>OTC'yi</a:t>
            </a:r>
            <a:r>
              <a:rPr lang="tr-TR" dirty="0"/>
              <a:t> istedi. </a:t>
            </a:r>
          </a:p>
          <a:p>
            <a:r>
              <a:rPr lang="tr-TR" dirty="0"/>
              <a:t>Materyallerin değerlendirilmesinde eczane personeli, öğrenme materyalinden genel olarak memnun kaldıklarını ve bunun TWE hakkındaki bilgilerini artırdığını ve danışmanlıklarında onlara yardımcı olduğunu bildirdi. </a:t>
            </a:r>
          </a:p>
          <a:p>
            <a:r>
              <a:rPr lang="tr-TR" dirty="0"/>
              <a:t>Ayrıca hasta bilgilendirme broşüründen de memnun olduklarını bildirdiler.</a:t>
            </a:r>
          </a:p>
        </p:txBody>
      </p:sp>
      <p:pic>
        <p:nvPicPr>
          <p:cNvPr id="4" name="Resim 3">
            <a:extLst>
              <a:ext uri="{FF2B5EF4-FFF2-40B4-BE49-F238E27FC236}">
                <a16:creationId xmlns:a16="http://schemas.microsoft.com/office/drawing/2014/main" id="{ED41E02B-AD37-6F96-AF69-EF55D7FB1FD4}"/>
              </a:ext>
            </a:extLst>
          </p:cNvPr>
          <p:cNvPicPr>
            <a:picLocks noChangeAspect="1"/>
          </p:cNvPicPr>
          <p:nvPr/>
        </p:nvPicPr>
        <p:blipFill>
          <a:blip r:embed="rId2"/>
          <a:stretch>
            <a:fillRect/>
          </a:stretch>
        </p:blipFill>
        <p:spPr>
          <a:xfrm>
            <a:off x="6664431" y="1632921"/>
            <a:ext cx="4041241" cy="3370593"/>
          </a:xfrm>
          <a:prstGeom prst="rect">
            <a:avLst/>
          </a:prstGeom>
        </p:spPr>
      </p:pic>
    </p:spTree>
    <p:extLst>
      <p:ext uri="{BB962C8B-B14F-4D97-AF65-F5344CB8AC3E}">
        <p14:creationId xmlns:p14="http://schemas.microsoft.com/office/powerpoint/2010/main" val="3014478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3A0C60-4592-3F1A-4060-FCA7B4200E4C}"/>
              </a:ext>
            </a:extLst>
          </p:cNvPr>
          <p:cNvSpPr>
            <a:spLocks noGrp="1"/>
          </p:cNvSpPr>
          <p:nvPr>
            <p:ph type="title"/>
          </p:nvPr>
        </p:nvSpPr>
        <p:spPr/>
        <p:txBody>
          <a:bodyPr/>
          <a:lstStyle/>
          <a:p>
            <a:r>
              <a:rPr lang="tr-TR" dirty="0"/>
              <a:t>Çalışma kapsamındaki bazı anahtar kelimeler</a:t>
            </a:r>
          </a:p>
        </p:txBody>
      </p:sp>
      <p:sp>
        <p:nvSpPr>
          <p:cNvPr id="4" name="Dikdörtgen 3">
            <a:extLst>
              <a:ext uri="{FF2B5EF4-FFF2-40B4-BE49-F238E27FC236}">
                <a16:creationId xmlns:a16="http://schemas.microsoft.com/office/drawing/2014/main" id="{265F3BD5-DED7-C4DB-5279-8270734D1A24}"/>
              </a:ext>
            </a:extLst>
          </p:cNvPr>
          <p:cNvSpPr/>
          <p:nvPr/>
        </p:nvSpPr>
        <p:spPr>
          <a:xfrm>
            <a:off x="2293876" y="2409572"/>
            <a:ext cx="3482939" cy="523220"/>
          </a:xfrm>
          <a:prstGeom prst="rect">
            <a:avLst/>
          </a:prstGeom>
          <a:noFill/>
        </p:spPr>
        <p:txBody>
          <a:bodyPr wrap="square" lIns="91440" tIns="45720" rIns="91440" bIns="45720">
            <a:spAutoFit/>
          </a:bodyPr>
          <a:lstStyle/>
          <a:p>
            <a:pPr algn="ctr"/>
            <a:r>
              <a:rPr lang="tr-TR" sz="2800" b="1" dirty="0">
                <a:ln w="22225">
                  <a:solidFill>
                    <a:schemeClr val="accent2"/>
                  </a:solidFill>
                  <a:prstDash val="solid"/>
                </a:ln>
                <a:effectLst>
                  <a:outerShdw blurRad="38100" dist="25400" dir="5400000" algn="ctr" rotWithShape="0">
                    <a:srgbClr val="6E747A">
                      <a:alpha val="43000"/>
                    </a:srgbClr>
                  </a:outerShdw>
                </a:effectLst>
              </a:rPr>
              <a:t>SERBEST ECZANE</a:t>
            </a:r>
            <a:endParaRPr lang="tr-TR" sz="2800" b="1" dirty="0">
              <a:ln w="0"/>
              <a:effectLst>
                <a:outerShdw blurRad="38100" dist="25400" dir="5400000" algn="ctr" rotWithShape="0">
                  <a:srgbClr val="6E747A">
                    <a:alpha val="43000"/>
                  </a:srgbClr>
                </a:outerShdw>
              </a:effectLst>
            </a:endParaRPr>
          </a:p>
        </p:txBody>
      </p:sp>
      <p:sp>
        <p:nvSpPr>
          <p:cNvPr id="7" name="Dikdörtgen 6">
            <a:extLst>
              <a:ext uri="{FF2B5EF4-FFF2-40B4-BE49-F238E27FC236}">
                <a16:creationId xmlns:a16="http://schemas.microsoft.com/office/drawing/2014/main" id="{03B90A6E-F5E2-36C0-8346-06413DFC70C5}"/>
              </a:ext>
            </a:extLst>
          </p:cNvPr>
          <p:cNvSpPr/>
          <p:nvPr/>
        </p:nvSpPr>
        <p:spPr>
          <a:xfrm>
            <a:off x="1078302" y="3152102"/>
            <a:ext cx="3482939" cy="523220"/>
          </a:xfrm>
          <a:prstGeom prst="rect">
            <a:avLst/>
          </a:prstGeom>
          <a:noFill/>
        </p:spPr>
        <p:txBody>
          <a:bodyPr wrap="square" lIns="91440" tIns="45720" rIns="91440" bIns="45720">
            <a:spAutoFit/>
          </a:bodyPr>
          <a:lstStyle/>
          <a:p>
            <a:pPr algn="ctr"/>
            <a:r>
              <a:rPr lang="tr-TR" sz="2800" b="1" cap="none" spc="0" dirty="0">
                <a:ln w="22225">
                  <a:solidFill>
                    <a:schemeClr val="accent2"/>
                  </a:solidFill>
                  <a:prstDash val="solid"/>
                </a:ln>
                <a:effectLst>
                  <a:outerShdw blurRad="38100" dist="25400" dir="5400000" algn="ctr" rotWithShape="0">
                    <a:srgbClr val="6E747A">
                      <a:alpha val="43000"/>
                    </a:srgbClr>
                  </a:outerShdw>
                </a:effectLst>
              </a:rPr>
              <a:t>FİZİBİLİTE</a:t>
            </a:r>
            <a:endParaRPr lang="tr-TR" sz="2800" b="0" cap="none" spc="0" dirty="0">
              <a:ln w="0"/>
              <a:effectLst>
                <a:outerShdw blurRad="38100" dist="25400" dir="5400000" algn="ctr" rotWithShape="0">
                  <a:srgbClr val="6E747A">
                    <a:alpha val="43000"/>
                  </a:srgbClr>
                </a:outerShdw>
              </a:effectLst>
            </a:endParaRPr>
          </a:p>
        </p:txBody>
      </p:sp>
      <p:sp>
        <p:nvSpPr>
          <p:cNvPr id="8" name="Dikdörtgen 7">
            <a:extLst>
              <a:ext uri="{FF2B5EF4-FFF2-40B4-BE49-F238E27FC236}">
                <a16:creationId xmlns:a16="http://schemas.microsoft.com/office/drawing/2014/main" id="{E09EDBF1-C0A6-0A25-2DE1-F28FC8A70DE4}"/>
              </a:ext>
            </a:extLst>
          </p:cNvPr>
          <p:cNvSpPr/>
          <p:nvPr/>
        </p:nvSpPr>
        <p:spPr>
          <a:xfrm>
            <a:off x="2293877" y="3995386"/>
            <a:ext cx="3482939" cy="523220"/>
          </a:xfrm>
          <a:prstGeom prst="rect">
            <a:avLst/>
          </a:prstGeom>
          <a:noFill/>
        </p:spPr>
        <p:txBody>
          <a:bodyPr wrap="square" lIns="91440" tIns="45720" rIns="91440" bIns="45720">
            <a:spAutoFit/>
          </a:bodyPr>
          <a:lstStyle/>
          <a:p>
            <a:pPr algn="ctr"/>
            <a:r>
              <a:rPr lang="tr-TR" sz="2800" b="1" cap="none" spc="0" dirty="0">
                <a:ln w="22225">
                  <a:solidFill>
                    <a:schemeClr val="accent2"/>
                  </a:solidFill>
                  <a:prstDash val="solid"/>
                </a:ln>
                <a:effectLst>
                  <a:outerShdw blurRad="38100" dist="25400" dir="5400000" algn="ctr" rotWithShape="0">
                    <a:srgbClr val="6E747A">
                      <a:alpha val="43000"/>
                    </a:srgbClr>
                  </a:outerShdw>
                </a:effectLst>
              </a:rPr>
              <a:t>HASTA BİLGİSİ</a:t>
            </a:r>
            <a:endParaRPr lang="tr-TR" sz="2800" b="0" cap="none" spc="0" dirty="0">
              <a:ln w="0"/>
              <a:effectLst>
                <a:outerShdw blurRad="38100" dist="25400" dir="5400000" algn="ctr" rotWithShape="0">
                  <a:srgbClr val="6E747A">
                    <a:alpha val="43000"/>
                  </a:srgbClr>
                </a:outerShdw>
              </a:effectLst>
            </a:endParaRPr>
          </a:p>
        </p:txBody>
      </p:sp>
      <p:sp>
        <p:nvSpPr>
          <p:cNvPr id="9" name="Dikdörtgen 8">
            <a:extLst>
              <a:ext uri="{FF2B5EF4-FFF2-40B4-BE49-F238E27FC236}">
                <a16:creationId xmlns:a16="http://schemas.microsoft.com/office/drawing/2014/main" id="{617D542B-C17D-BC70-C2D4-20C2B5CE95B9}"/>
              </a:ext>
            </a:extLst>
          </p:cNvPr>
          <p:cNvSpPr/>
          <p:nvPr/>
        </p:nvSpPr>
        <p:spPr>
          <a:xfrm>
            <a:off x="6096000" y="3317032"/>
            <a:ext cx="3482939" cy="523220"/>
          </a:xfrm>
          <a:prstGeom prst="rect">
            <a:avLst/>
          </a:prstGeom>
          <a:noFill/>
        </p:spPr>
        <p:txBody>
          <a:bodyPr wrap="square" lIns="91440" tIns="45720" rIns="91440" bIns="45720">
            <a:spAutoFit/>
          </a:bodyPr>
          <a:lstStyle/>
          <a:p>
            <a:pPr algn="ctr"/>
            <a:r>
              <a:rPr lang="tr-TR" sz="2800" b="1" cap="none" spc="0" dirty="0">
                <a:ln w="22225">
                  <a:solidFill>
                    <a:schemeClr val="accent2"/>
                  </a:solidFill>
                  <a:prstDash val="solid"/>
                </a:ln>
                <a:effectLst>
                  <a:outerShdw blurRad="38100" dist="25400" dir="5400000" algn="ctr" rotWithShape="0">
                    <a:srgbClr val="6E747A">
                      <a:alpha val="43000"/>
                    </a:srgbClr>
                  </a:outerShdw>
                </a:effectLst>
              </a:rPr>
              <a:t>DANIŞMANLIK</a:t>
            </a:r>
            <a:endParaRPr lang="tr-TR" sz="2800" b="0" cap="none" spc="0" dirty="0">
              <a:ln w="0"/>
              <a:effectLst>
                <a:outerShdw blurRad="38100" dist="25400" dir="5400000" algn="ctr" rotWithShape="0">
                  <a:srgbClr val="6E747A">
                    <a:alpha val="43000"/>
                  </a:srgbClr>
                </a:outerShdw>
              </a:effectLst>
            </a:endParaRPr>
          </a:p>
        </p:txBody>
      </p:sp>
      <p:sp>
        <p:nvSpPr>
          <p:cNvPr id="10" name="Dikdörtgen 9">
            <a:extLst>
              <a:ext uri="{FF2B5EF4-FFF2-40B4-BE49-F238E27FC236}">
                <a16:creationId xmlns:a16="http://schemas.microsoft.com/office/drawing/2014/main" id="{3A4F3197-5834-8FD8-72B9-2A086E520F18}"/>
              </a:ext>
            </a:extLst>
          </p:cNvPr>
          <p:cNvSpPr/>
          <p:nvPr/>
        </p:nvSpPr>
        <p:spPr>
          <a:xfrm>
            <a:off x="4587069" y="4747712"/>
            <a:ext cx="3482939" cy="954107"/>
          </a:xfrm>
          <a:prstGeom prst="rect">
            <a:avLst/>
          </a:prstGeom>
          <a:noFill/>
        </p:spPr>
        <p:txBody>
          <a:bodyPr wrap="square" lIns="91440" tIns="45720" rIns="91440" bIns="45720">
            <a:spAutoFit/>
          </a:bodyPr>
          <a:lstStyle/>
          <a:p>
            <a:pPr algn="ctr"/>
            <a:r>
              <a:rPr lang="tr-TR" sz="2800" b="1" cap="none" spc="0" dirty="0">
                <a:ln w="22225">
                  <a:solidFill>
                    <a:schemeClr val="accent2"/>
                  </a:solidFill>
                  <a:prstDash val="solid"/>
                </a:ln>
                <a:effectLst>
                  <a:outerShdw blurRad="38100" dist="25400" dir="5400000" algn="ctr" rotWithShape="0">
                    <a:srgbClr val="6E747A">
                      <a:alpha val="43000"/>
                    </a:srgbClr>
                  </a:outerShdw>
                </a:effectLst>
              </a:rPr>
              <a:t>HASTA GÜVENLİĞİ</a:t>
            </a:r>
            <a:endParaRPr lang="tr-TR" sz="2800" b="0" cap="none" spc="0" dirty="0">
              <a:ln w="0"/>
              <a:effectLst>
                <a:outerShdw blurRad="38100" dist="25400" dir="5400000" algn="ctr" rotWithShape="0">
                  <a:srgbClr val="6E747A">
                    <a:alpha val="43000"/>
                  </a:srgbClr>
                </a:outerShdw>
              </a:effectLst>
            </a:endParaRPr>
          </a:p>
        </p:txBody>
      </p:sp>
      <p:sp>
        <p:nvSpPr>
          <p:cNvPr id="11" name="Dikdörtgen 10">
            <a:extLst>
              <a:ext uri="{FF2B5EF4-FFF2-40B4-BE49-F238E27FC236}">
                <a16:creationId xmlns:a16="http://schemas.microsoft.com/office/drawing/2014/main" id="{2E516C13-BE24-57FD-FDF7-F26E6737CFA4}"/>
              </a:ext>
            </a:extLst>
          </p:cNvPr>
          <p:cNvSpPr/>
          <p:nvPr/>
        </p:nvSpPr>
        <p:spPr>
          <a:xfrm>
            <a:off x="7122473" y="2409572"/>
            <a:ext cx="3482939" cy="523220"/>
          </a:xfrm>
          <a:prstGeom prst="rect">
            <a:avLst/>
          </a:prstGeom>
          <a:noFill/>
        </p:spPr>
        <p:txBody>
          <a:bodyPr wrap="square" lIns="91440" tIns="45720" rIns="91440" bIns="45720">
            <a:spAutoFit/>
          </a:bodyPr>
          <a:lstStyle/>
          <a:p>
            <a:pPr algn="ctr"/>
            <a:r>
              <a:rPr lang="tr-TR" sz="2800" b="1" cap="none" spc="0" dirty="0">
                <a:ln w="22225">
                  <a:solidFill>
                    <a:schemeClr val="accent2"/>
                  </a:solidFill>
                  <a:prstDash val="solid"/>
                </a:ln>
                <a:effectLst>
                  <a:outerShdw blurRad="38100" dist="25400" dir="5400000" algn="ctr" rotWithShape="0">
                    <a:srgbClr val="6E747A">
                      <a:alpha val="43000"/>
                    </a:srgbClr>
                  </a:outerShdw>
                </a:effectLst>
              </a:rPr>
              <a:t>İLAÇ GÜVENLİĞİ</a:t>
            </a:r>
            <a:endParaRPr lang="tr-TR" sz="2800" b="0" cap="none" spc="0" dirty="0">
              <a:ln w="0"/>
              <a:effectLst>
                <a:outerShdw blurRad="38100" dist="25400" dir="5400000" algn="ctr" rotWithShape="0">
                  <a:srgbClr val="6E747A">
                    <a:alpha val="43000"/>
                  </a:srgbClr>
                </a:outerShdw>
              </a:effectLst>
            </a:endParaRPr>
          </a:p>
        </p:txBody>
      </p:sp>
      <p:sp>
        <p:nvSpPr>
          <p:cNvPr id="12" name="Dikdörtgen 11">
            <a:extLst>
              <a:ext uri="{FF2B5EF4-FFF2-40B4-BE49-F238E27FC236}">
                <a16:creationId xmlns:a16="http://schemas.microsoft.com/office/drawing/2014/main" id="{BA821EF6-2B23-44DA-264E-4BF592D057BB}"/>
              </a:ext>
            </a:extLst>
          </p:cNvPr>
          <p:cNvSpPr/>
          <p:nvPr/>
        </p:nvSpPr>
        <p:spPr>
          <a:xfrm>
            <a:off x="7415116" y="4109939"/>
            <a:ext cx="3482939" cy="523220"/>
          </a:xfrm>
          <a:prstGeom prst="rect">
            <a:avLst/>
          </a:prstGeom>
          <a:noFill/>
        </p:spPr>
        <p:txBody>
          <a:bodyPr wrap="square" lIns="91440" tIns="45720" rIns="91440" bIns="45720">
            <a:spAutoFit/>
          </a:bodyPr>
          <a:lstStyle/>
          <a:p>
            <a:pPr algn="ctr"/>
            <a:r>
              <a:rPr lang="tr-TR" sz="2800" b="1" dirty="0">
                <a:ln w="22225">
                  <a:solidFill>
                    <a:schemeClr val="accent2"/>
                  </a:solidFill>
                  <a:prstDash val="solid"/>
                </a:ln>
                <a:effectLst>
                  <a:outerShdw blurRad="38100" dist="25400" dir="5400000" algn="ctr" rotWithShape="0">
                    <a:srgbClr val="6E747A">
                      <a:alpha val="43000"/>
                    </a:srgbClr>
                  </a:outerShdw>
                </a:effectLst>
              </a:rPr>
              <a:t>ÜÇLÜ BELA</a:t>
            </a:r>
            <a:endParaRPr lang="tr-TR" sz="2800" b="0" cap="none" spc="0" dirty="0">
              <a:ln w="0"/>
              <a:effectLst>
                <a:outerShdw blurRad="38100" dist="25400" dir="5400000" algn="ctr" rotWithShape="0">
                  <a:srgbClr val="6E747A">
                    <a:alpha val="43000"/>
                  </a:srgbClr>
                </a:outerShdw>
              </a:effectLst>
            </a:endParaRPr>
          </a:p>
        </p:txBody>
      </p:sp>
      <p:pic>
        <p:nvPicPr>
          <p:cNvPr id="13" name="Resim 12">
            <a:extLst>
              <a:ext uri="{FF2B5EF4-FFF2-40B4-BE49-F238E27FC236}">
                <a16:creationId xmlns:a16="http://schemas.microsoft.com/office/drawing/2014/main" id="{21F702B5-53B1-B9DA-B2B4-AE274DB5E574}"/>
              </a:ext>
            </a:extLst>
          </p:cNvPr>
          <p:cNvPicPr>
            <a:picLocks noChangeAspect="1"/>
          </p:cNvPicPr>
          <p:nvPr/>
        </p:nvPicPr>
        <p:blipFill>
          <a:blip r:embed="rId2"/>
          <a:stretch>
            <a:fillRect/>
          </a:stretch>
        </p:blipFill>
        <p:spPr>
          <a:xfrm>
            <a:off x="8101265" y="4730028"/>
            <a:ext cx="3719198" cy="1943581"/>
          </a:xfrm>
          <a:prstGeom prst="rect">
            <a:avLst/>
          </a:prstGeom>
        </p:spPr>
      </p:pic>
    </p:spTree>
    <p:extLst>
      <p:ext uri="{BB962C8B-B14F-4D97-AF65-F5344CB8AC3E}">
        <p14:creationId xmlns:p14="http://schemas.microsoft.com/office/powerpoint/2010/main" val="1890965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6D5AE2-44DA-5376-203A-B0A39382C12D}"/>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id="{52A5542A-51AC-E635-AE23-F49F7D1E3135}"/>
              </a:ext>
            </a:extLst>
          </p:cNvPr>
          <p:cNvSpPr>
            <a:spLocks noGrp="1"/>
          </p:cNvSpPr>
          <p:nvPr>
            <p:ph idx="1"/>
          </p:nvPr>
        </p:nvSpPr>
        <p:spPr>
          <a:xfrm>
            <a:off x="2231136" y="2638044"/>
            <a:ext cx="6849364" cy="3101983"/>
          </a:xfrm>
        </p:spPr>
        <p:txBody>
          <a:bodyPr>
            <a:normAutofit fontScale="92500" lnSpcReduction="10000"/>
          </a:bodyPr>
          <a:lstStyle/>
          <a:p>
            <a:r>
              <a:rPr lang="tr-TR" dirty="0" err="1"/>
              <a:t>Diüretiklerin</a:t>
            </a:r>
            <a:r>
              <a:rPr lang="tr-TR" dirty="0"/>
              <a:t> </a:t>
            </a:r>
            <a:r>
              <a:rPr lang="tr-TR" dirty="0" err="1"/>
              <a:t>anjiyotensin</a:t>
            </a:r>
            <a:r>
              <a:rPr lang="tr-TR" dirty="0"/>
              <a:t> dönüştürücü enzim inhibitörleri (ACE-i) veya </a:t>
            </a:r>
            <a:r>
              <a:rPr lang="tr-TR" dirty="0" err="1"/>
              <a:t>anjiyotensin</a:t>
            </a:r>
            <a:r>
              <a:rPr lang="tr-TR" dirty="0"/>
              <a:t> II reseptör </a:t>
            </a:r>
            <a:r>
              <a:rPr lang="tr-TR" dirty="0" err="1"/>
              <a:t>blokerleri</a:t>
            </a:r>
            <a:r>
              <a:rPr lang="tr-TR" dirty="0"/>
              <a:t> (</a:t>
            </a:r>
            <a:r>
              <a:rPr lang="tr-TR" dirty="0" err="1"/>
              <a:t>ARB'ler</a:t>
            </a:r>
            <a:r>
              <a:rPr lang="tr-TR" dirty="0"/>
              <a:t>) ve </a:t>
            </a:r>
            <a:r>
              <a:rPr lang="tr-TR" dirty="0" err="1"/>
              <a:t>steroidal</a:t>
            </a:r>
            <a:r>
              <a:rPr lang="tr-TR" dirty="0"/>
              <a:t> olmayan </a:t>
            </a:r>
            <a:r>
              <a:rPr lang="tr-TR" dirty="0" err="1"/>
              <a:t>antiinflamatuar</a:t>
            </a:r>
            <a:r>
              <a:rPr lang="tr-TR" dirty="0"/>
              <a:t> ilaçlarla (NSAID) birlikte kullanılmasının akut böbrek yetmezliği riski taşıdığı iyice belgelenmiştir.</a:t>
            </a:r>
          </a:p>
          <a:p>
            <a:r>
              <a:rPr lang="tr-TR" dirty="0"/>
              <a:t>1,2 Bu, kombinasyon üçlü felaket olarak bilinir. Kombinasyon, NSAID tedavisinin ilk 30 günü içinde artan akut böbrek yetmezliği riskinde %31'lik bir artışa neden olur.</a:t>
            </a:r>
          </a:p>
          <a:p>
            <a:r>
              <a:rPr lang="tr-TR" dirty="0"/>
              <a:t> Toplamda, tek tek veya kombinasyon halinde kullanılan üç ilaç grubu, rapor edilen vakaların yarısından fazlasını oluşturur. </a:t>
            </a:r>
          </a:p>
          <a:p>
            <a:r>
              <a:rPr lang="tr-TR" dirty="0"/>
              <a:t>Böbrek fonksiyonları yaşla birlikte azaldığından, özellikle yaşlı kişiler ilaca bağlı akut böbrek yetmezliği riski altındadır. </a:t>
            </a:r>
          </a:p>
        </p:txBody>
      </p:sp>
      <p:pic>
        <p:nvPicPr>
          <p:cNvPr id="4" name="Resim 3">
            <a:extLst>
              <a:ext uri="{FF2B5EF4-FFF2-40B4-BE49-F238E27FC236}">
                <a16:creationId xmlns:a16="http://schemas.microsoft.com/office/drawing/2014/main" id="{8E3A11D6-A892-E83E-71CA-C9EB4B6558E0}"/>
              </a:ext>
            </a:extLst>
          </p:cNvPr>
          <p:cNvPicPr>
            <a:picLocks noChangeAspect="1"/>
          </p:cNvPicPr>
          <p:nvPr/>
        </p:nvPicPr>
        <p:blipFill>
          <a:blip r:embed="rId2"/>
          <a:stretch>
            <a:fillRect/>
          </a:stretch>
        </p:blipFill>
        <p:spPr>
          <a:xfrm>
            <a:off x="9169400" y="2489200"/>
            <a:ext cx="2692400" cy="3404108"/>
          </a:xfrm>
          <a:prstGeom prst="rect">
            <a:avLst/>
          </a:prstGeom>
        </p:spPr>
      </p:pic>
    </p:spTree>
    <p:extLst>
      <p:ext uri="{BB962C8B-B14F-4D97-AF65-F5344CB8AC3E}">
        <p14:creationId xmlns:p14="http://schemas.microsoft.com/office/powerpoint/2010/main" val="69009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6C6874E-E7A0-B655-CC67-545679C00502}"/>
              </a:ext>
            </a:extLst>
          </p:cNvPr>
          <p:cNvSpPr>
            <a:spLocks noGrp="1"/>
          </p:cNvSpPr>
          <p:nvPr>
            <p:ph idx="1"/>
          </p:nvPr>
        </p:nvSpPr>
        <p:spPr>
          <a:xfrm>
            <a:off x="1306796" y="814918"/>
            <a:ext cx="7310429" cy="4979593"/>
          </a:xfrm>
        </p:spPr>
        <p:txBody>
          <a:bodyPr>
            <a:normAutofit fontScale="92500" lnSpcReduction="10000"/>
          </a:bodyPr>
          <a:lstStyle/>
          <a:p>
            <a:r>
              <a:rPr lang="tr-TR" dirty="0"/>
              <a:t>Bir çalışma, pratisyen hekimlerin (</a:t>
            </a:r>
            <a:r>
              <a:rPr lang="tr-TR" dirty="0" err="1"/>
              <a:t>GP'ler</a:t>
            </a:r>
            <a:r>
              <a:rPr lang="tr-TR" dirty="0"/>
              <a:t>) ve serbest eczacıların, ilaç kombinasyonları (örneğin üçlü olumsuz kombinasyon) nedeniyle akut böbrek hasarı (AKI) riski hakkında hasta eğitimine ilişkin görüş ve uygulamalarını araştırılmıştır</a:t>
            </a:r>
          </a:p>
          <a:p>
            <a:r>
              <a:rPr lang="tr-TR" dirty="0"/>
              <a:t>. Yeni Zelanda'nın </a:t>
            </a:r>
            <a:r>
              <a:rPr lang="tr-TR" dirty="0" err="1"/>
              <a:t>Hawke's</a:t>
            </a:r>
            <a:r>
              <a:rPr lang="tr-TR" dirty="0"/>
              <a:t> Bay kentinde çalışan pratisyen hekimler ve serbest eczacılar için yapılan iki anketten elde edilen sonuçlar, hem pratisyen hekimlerin hem de serbest eczacıların AKI riskini azaltmak için riskli ilaçları bırakma konusunda hasta eğitimi sağlama konusunda kendilerine güvendiklerini gösterdi.</a:t>
            </a:r>
          </a:p>
          <a:p>
            <a:r>
              <a:rPr lang="tr-TR" dirty="0"/>
              <a:t> Pratisyen hekimlerin bu eğitimi veren eczacılara güveni vardı ve eczacılar ek eğitim, reçete yazan desteği ve ücret sağlanması durumunda bunu yapmaya istekliydi. </a:t>
            </a:r>
          </a:p>
          <a:p>
            <a:r>
              <a:rPr lang="tr-TR" dirty="0"/>
              <a:t>Pratisyen hekimlerin yarısından fazlası, üçlü zararlı reçetelerle ilgili olarak eczacıların kendileriyle iletişime geçmesini istedi. Ancak serbest eczacılar rutin olarak hasta eğitimi sağlamadı veya pratisyen hekimlerle iletişime geçmedi ve çalışma, sağlık uzmanları arasındaki işbirlikçi planlamanın, profesyonel rolleri netleştirmek ve tutarlı hasta eğitimi geliştirmek için yararlı olacağı sonucuna vardı.</a:t>
            </a:r>
          </a:p>
        </p:txBody>
      </p:sp>
      <p:pic>
        <p:nvPicPr>
          <p:cNvPr id="4" name="Resim 3">
            <a:extLst>
              <a:ext uri="{FF2B5EF4-FFF2-40B4-BE49-F238E27FC236}">
                <a16:creationId xmlns:a16="http://schemas.microsoft.com/office/drawing/2014/main" id="{CBD90DCC-9415-135F-F815-655EFE804470}"/>
              </a:ext>
            </a:extLst>
          </p:cNvPr>
          <p:cNvPicPr>
            <a:picLocks noChangeAspect="1"/>
          </p:cNvPicPr>
          <p:nvPr/>
        </p:nvPicPr>
        <p:blipFill>
          <a:blip r:embed="rId2"/>
          <a:stretch>
            <a:fillRect/>
          </a:stretch>
        </p:blipFill>
        <p:spPr>
          <a:xfrm>
            <a:off x="8617225" y="4313583"/>
            <a:ext cx="2886461" cy="2025373"/>
          </a:xfrm>
          <a:prstGeom prst="rect">
            <a:avLst/>
          </a:prstGeom>
        </p:spPr>
      </p:pic>
    </p:spTree>
    <p:extLst>
      <p:ext uri="{BB962C8B-B14F-4D97-AF65-F5344CB8AC3E}">
        <p14:creationId xmlns:p14="http://schemas.microsoft.com/office/powerpoint/2010/main" val="524315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2579452-2E49-2140-9496-58F9E0AF35E5}"/>
              </a:ext>
            </a:extLst>
          </p:cNvPr>
          <p:cNvSpPr>
            <a:spLocks noGrp="1"/>
          </p:cNvSpPr>
          <p:nvPr>
            <p:ph idx="1"/>
          </p:nvPr>
        </p:nvSpPr>
        <p:spPr>
          <a:xfrm>
            <a:off x="1979422" y="974852"/>
            <a:ext cx="7729728" cy="3597656"/>
          </a:xfrm>
        </p:spPr>
        <p:txBody>
          <a:bodyPr>
            <a:normAutofit lnSpcReduction="10000"/>
          </a:bodyPr>
          <a:lstStyle/>
          <a:p>
            <a:r>
              <a:rPr lang="tr-TR" dirty="0"/>
              <a:t>Yeni Zelanda'dan başka bir proje, reçeteyle NSAID isteyen TWE riski altındaki hastaları tespit etmek ve onlara yardım etmek için bir müdahaleyi test etti.</a:t>
            </a:r>
          </a:p>
          <a:p>
            <a:r>
              <a:rPr lang="tr-TR" dirty="0"/>
              <a:t> Müdahale, doktorlar, hemşireler ve serbest eczacılar arasında bilgi paylaşımı ve tartışmalarla tekrarlanan disiplinler arası toplantıları içeriyordu. </a:t>
            </a:r>
          </a:p>
          <a:p>
            <a:r>
              <a:rPr lang="tr-TR" dirty="0"/>
              <a:t>Bu aynı zamanda pratisyen hekimler tarafından gerçekleştirilen ilaç incelemelerini, hastalar ve sağlık profesyonelleri için </a:t>
            </a:r>
            <a:r>
              <a:rPr lang="tr-TR" dirty="0" err="1"/>
              <a:t>TWE'deki</a:t>
            </a:r>
            <a:r>
              <a:rPr lang="tr-TR" dirty="0"/>
              <a:t> bilgi materyallerini ve eczanelerin hastaların üçlü bela riskine ilişkin danışmanlığına daha fazla odaklanmayı içeriyordu. </a:t>
            </a:r>
          </a:p>
          <a:p>
            <a:r>
              <a:rPr lang="tr-TR" dirty="0"/>
              <a:t>Bu, sağlık profesyonellerinin üçlü bela riskinin giderek daha fazla farkına vardığını ve beş yıllık çalışma sırasında üç ilacın (</a:t>
            </a:r>
            <a:r>
              <a:rPr lang="tr-TR" dirty="0" err="1"/>
              <a:t>diüretikler</a:t>
            </a:r>
            <a:r>
              <a:rPr lang="tr-TR" dirty="0"/>
              <a:t>, ACE-i/</a:t>
            </a:r>
            <a:r>
              <a:rPr lang="tr-TR" dirty="0" err="1"/>
              <a:t>ARB'ler</a:t>
            </a:r>
            <a:r>
              <a:rPr lang="tr-TR" dirty="0"/>
              <a:t> ve NSAID) kombinasyonunun müdahale öncesine göre daha az hastaya reçete edildiğini gösterdi. </a:t>
            </a:r>
          </a:p>
        </p:txBody>
      </p:sp>
      <p:pic>
        <p:nvPicPr>
          <p:cNvPr id="4" name="Resim 3">
            <a:extLst>
              <a:ext uri="{FF2B5EF4-FFF2-40B4-BE49-F238E27FC236}">
                <a16:creationId xmlns:a16="http://schemas.microsoft.com/office/drawing/2014/main" id="{5397D355-8E79-4504-0370-3B184DB87207}"/>
              </a:ext>
            </a:extLst>
          </p:cNvPr>
          <p:cNvPicPr>
            <a:picLocks noChangeAspect="1"/>
          </p:cNvPicPr>
          <p:nvPr/>
        </p:nvPicPr>
        <p:blipFill>
          <a:blip r:embed="rId2"/>
          <a:stretch>
            <a:fillRect/>
          </a:stretch>
        </p:blipFill>
        <p:spPr>
          <a:xfrm>
            <a:off x="8416511" y="4370624"/>
            <a:ext cx="2889250" cy="2018006"/>
          </a:xfrm>
          <a:prstGeom prst="rect">
            <a:avLst/>
          </a:prstGeom>
        </p:spPr>
      </p:pic>
    </p:spTree>
    <p:extLst>
      <p:ext uri="{BB962C8B-B14F-4D97-AF65-F5344CB8AC3E}">
        <p14:creationId xmlns:p14="http://schemas.microsoft.com/office/powerpoint/2010/main" val="3512646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AFA6E7-8072-42A8-2ED1-366157252592}"/>
              </a:ext>
            </a:extLst>
          </p:cNvPr>
          <p:cNvSpPr>
            <a:spLocks noGrp="1"/>
          </p:cNvSpPr>
          <p:nvPr>
            <p:ph type="title"/>
          </p:nvPr>
        </p:nvSpPr>
        <p:spPr>
          <a:xfrm>
            <a:off x="2231135" y="964692"/>
            <a:ext cx="8353737" cy="1188720"/>
          </a:xfrm>
        </p:spPr>
        <p:txBody>
          <a:bodyPr>
            <a:normAutofit/>
          </a:bodyPr>
          <a:lstStyle/>
          <a:p>
            <a:r>
              <a:rPr lang="tr-TR" b="0" i="0" u="none" strike="noStrike" dirty="0">
                <a:solidFill>
                  <a:srgbClr val="202124"/>
                </a:solidFill>
                <a:effectLst/>
                <a:latin typeface="arial" panose="020B0604020202020204" pitchFamily="34" charset="0"/>
              </a:rPr>
              <a:t>2. Gereç ve yöntemler </a:t>
            </a:r>
            <a:br>
              <a:rPr lang="tr-TR" b="0" i="0" u="none" strike="noStrike" dirty="0">
                <a:solidFill>
                  <a:srgbClr val="202124"/>
                </a:solidFill>
                <a:effectLst/>
                <a:latin typeface="arial" panose="020B0604020202020204" pitchFamily="34" charset="0"/>
              </a:rPr>
            </a:br>
            <a:r>
              <a:rPr lang="tr-TR" b="0" i="0" u="none" strike="noStrike" dirty="0">
                <a:solidFill>
                  <a:srgbClr val="202124"/>
                </a:solidFill>
                <a:effectLst/>
                <a:latin typeface="arial" panose="020B0604020202020204" pitchFamily="34" charset="0"/>
              </a:rPr>
              <a:t>2.1. Katılımcılar</a:t>
            </a:r>
            <a:endParaRPr lang="tr-TR" dirty="0"/>
          </a:p>
        </p:txBody>
      </p:sp>
      <p:sp>
        <p:nvSpPr>
          <p:cNvPr id="3" name="İçerik Yer Tutucusu 2">
            <a:extLst>
              <a:ext uri="{FF2B5EF4-FFF2-40B4-BE49-F238E27FC236}">
                <a16:creationId xmlns:a16="http://schemas.microsoft.com/office/drawing/2014/main" id="{31C3C6F7-BD6D-14B2-B72A-7E18F1CCBA7E}"/>
              </a:ext>
            </a:extLst>
          </p:cNvPr>
          <p:cNvSpPr>
            <a:spLocks noGrp="1"/>
          </p:cNvSpPr>
          <p:nvPr>
            <p:ph idx="1"/>
          </p:nvPr>
        </p:nvSpPr>
        <p:spPr/>
        <p:txBody>
          <a:bodyPr/>
          <a:lstStyle/>
          <a:p>
            <a:r>
              <a:rPr lang="tr-TR" dirty="0"/>
              <a:t>O dönemde Danimarka Serbest Eczacılık Uygulamaları Araştırma ve Geliştirme </a:t>
            </a:r>
            <a:r>
              <a:rPr lang="tr-TR" dirty="0" err="1"/>
              <a:t>Ağı'nın</a:t>
            </a:r>
            <a:r>
              <a:rPr lang="tr-TR" dirty="0"/>
              <a:t> (NUAP)15 üyesi olan yüz beş serbest eczane, Aralık 2019'dan Şubat ayına kadar e-posta yoluyla ve </a:t>
            </a:r>
            <a:r>
              <a:rPr lang="tr-TR" dirty="0" err="1"/>
              <a:t>NUAP'ın</a:t>
            </a:r>
            <a:r>
              <a:rPr lang="tr-TR" dirty="0"/>
              <a:t> Facebook grubu üzerinden çalışmaya katılmaya davet edildi. </a:t>
            </a:r>
          </a:p>
          <a:p>
            <a:r>
              <a:rPr lang="tr-TR" dirty="0"/>
              <a:t>2020 ve yine Ocak-Mart 2021'de. COVID-19 salgını nedeniyle çalışmaya ara verildi ve eczaneler iki dönemde işe alındı.</a:t>
            </a:r>
          </a:p>
          <a:p>
            <a:r>
              <a:rPr lang="tr-TR" dirty="0"/>
              <a:t> Eczaneler, hem kırsal hem de kentsel alanları temsil eden Danimarka ve Faroe Adaları'nda bulunuyordu. Şubeleri de dahil olmak üzere 13 serbest eczane (toplamda 24 eczane birimi) çalışmaya katılmak istedi ve hepsi çalışmaya dahil edildi.</a:t>
            </a:r>
          </a:p>
        </p:txBody>
      </p:sp>
      <p:pic>
        <p:nvPicPr>
          <p:cNvPr id="4" name="Resim 3">
            <a:extLst>
              <a:ext uri="{FF2B5EF4-FFF2-40B4-BE49-F238E27FC236}">
                <a16:creationId xmlns:a16="http://schemas.microsoft.com/office/drawing/2014/main" id="{6AD887EC-D247-F38B-2D93-0CA16D9C85AF}"/>
              </a:ext>
            </a:extLst>
          </p:cNvPr>
          <p:cNvPicPr>
            <a:picLocks noChangeAspect="1"/>
          </p:cNvPicPr>
          <p:nvPr/>
        </p:nvPicPr>
        <p:blipFill>
          <a:blip r:embed="rId2"/>
          <a:stretch>
            <a:fillRect/>
          </a:stretch>
        </p:blipFill>
        <p:spPr>
          <a:xfrm>
            <a:off x="9859263" y="2638044"/>
            <a:ext cx="2066545" cy="2066545"/>
          </a:xfrm>
          <a:prstGeom prst="rect">
            <a:avLst/>
          </a:prstGeom>
        </p:spPr>
      </p:pic>
    </p:spTree>
    <p:extLst>
      <p:ext uri="{BB962C8B-B14F-4D97-AF65-F5344CB8AC3E}">
        <p14:creationId xmlns:p14="http://schemas.microsoft.com/office/powerpoint/2010/main" val="1027328632"/>
      </p:ext>
    </p:extLst>
  </p:cSld>
  <p:clrMapOvr>
    <a:masterClrMapping/>
  </p:clrMapOvr>
</p:sld>
</file>

<file path=ppt/theme/theme1.xml><?xml version="1.0" encoding="utf-8"?>
<a:theme xmlns:a="http://schemas.openxmlformats.org/drawingml/2006/main" name="Paket">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Paket</Template>
  <TotalTime>124</TotalTime>
  <Words>2456</Words>
  <Application>Microsoft Office PowerPoint</Application>
  <PresentationFormat>Geniş ekran</PresentationFormat>
  <Paragraphs>115</Paragraphs>
  <Slides>29</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29</vt:i4>
      </vt:variant>
    </vt:vector>
  </HeadingPairs>
  <TitlesOfParts>
    <vt:vector size="35" baseType="lpstr">
      <vt:lpstr>-apple-system-font</vt:lpstr>
      <vt:lpstr>arial</vt:lpstr>
      <vt:lpstr>arial</vt:lpstr>
      <vt:lpstr>Gill Sans MT</vt:lpstr>
      <vt:lpstr>Söhne</vt:lpstr>
      <vt:lpstr>Paket</vt:lpstr>
      <vt:lpstr>Serbest eczanelerde üçlü olumsuz etki riski altında olan müşterilere danışmanlık –  Bir fizibilite çalışması (Soyut)</vt:lpstr>
      <vt:lpstr>Çalışmaya genel bir bakış</vt:lpstr>
      <vt:lpstr>Çalışmanın yöntemi</vt:lpstr>
      <vt:lpstr>PowerPoint Sunusu</vt:lpstr>
      <vt:lpstr>Çalışma kapsamındaki bazı anahtar kelimeler</vt:lpstr>
      <vt:lpstr>giriş</vt:lpstr>
      <vt:lpstr>PowerPoint Sunusu</vt:lpstr>
      <vt:lpstr>PowerPoint Sunusu</vt:lpstr>
      <vt:lpstr>2. Gereç ve yöntemler  2.1. Katılımcılar</vt:lpstr>
      <vt:lpstr>2.2. NSAID isteyen müşterilerden veri toplanması ve analizi, üçlü tehlike riskinin değerlendirilmesi ve danışmanlık</vt:lpstr>
      <vt:lpstr>PowerPoint Sunusu</vt:lpstr>
      <vt:lpstr>2.3. Katılımcı serbest eczanelere ve materyallere giriş</vt:lpstr>
      <vt:lpstr>2.4. Öğrenme materyallerinin ve hasta bilgilendirme broşürünün değerlendirilmesi</vt:lpstr>
      <vt:lpstr>2.5. Etik</vt:lpstr>
      <vt:lpstr>3.SONUÇLAR</vt:lpstr>
      <vt:lpstr>PowerPoint Sunusu</vt:lpstr>
      <vt:lpstr>3.2. Öğrenme materyalinin ve hasta bilgilendirme broşürünün değerlendirilmesi</vt:lpstr>
      <vt:lpstr>PowerPoint Sunusu</vt:lpstr>
      <vt:lpstr>PowerPoint Sunusu</vt:lpstr>
      <vt:lpstr>4.tartışma</vt:lpstr>
      <vt:lpstr>PowerPoint Sunusu</vt:lpstr>
      <vt:lpstr>sınırlılık</vt:lpstr>
      <vt:lpstr> 5.sonuçlar </vt:lpstr>
      <vt:lpstr>Finansman kaynaklarının formatlanması</vt:lpstr>
      <vt:lpstr>soru1</vt:lpstr>
      <vt:lpstr>soru2</vt:lpstr>
      <vt:lpstr>soru3</vt:lpstr>
      <vt:lpstr>kaynakça</vt:lpstr>
      <vt:lpstr>Dinlediğiniz için teşekkürler   birdem bersu ilvan-19030102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Serbest eczanelerde üçlü olumsuz etki riski altında olan müşterilere danışmanlık –  Bir fizibilite çalışması (Soyut)</dc:title>
  <dc:creator>bersu ilvan</dc:creator>
  <cp:lastModifiedBy>gülbin özçelikay</cp:lastModifiedBy>
  <cp:revision>10</cp:revision>
  <dcterms:created xsi:type="dcterms:W3CDTF">2023-11-13T18:38:34Z</dcterms:created>
  <dcterms:modified xsi:type="dcterms:W3CDTF">2024-01-10T08:09:16Z</dcterms:modified>
</cp:coreProperties>
</file>