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98" r:id="rId2"/>
    <p:sldId id="256" r:id="rId3"/>
    <p:sldId id="258" r:id="rId4"/>
    <p:sldId id="259" r:id="rId5"/>
    <p:sldId id="266" r:id="rId6"/>
    <p:sldId id="283" r:id="rId7"/>
    <p:sldId id="288" r:id="rId8"/>
    <p:sldId id="289" r:id="rId9"/>
    <p:sldId id="268" r:id="rId10"/>
    <p:sldId id="281" r:id="rId11"/>
    <p:sldId id="290" r:id="rId12"/>
    <p:sldId id="267" r:id="rId13"/>
    <p:sldId id="296" r:id="rId14"/>
    <p:sldId id="291" r:id="rId15"/>
    <p:sldId id="297" r:id="rId16"/>
    <p:sldId id="282" r:id="rId17"/>
    <p:sldId id="292" r:id="rId18"/>
    <p:sldId id="277" r:id="rId19"/>
    <p:sldId id="293" r:id="rId20"/>
    <p:sldId id="278" r:id="rId21"/>
    <p:sldId id="294" r:id="rId22"/>
    <p:sldId id="279" r:id="rId23"/>
    <p:sldId id="295" r:id="rId24"/>
    <p:sldId id="284" r:id="rId25"/>
    <p:sldId id="269" r:id="rId2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ema Uygulanmış Stil 1 - Vurgu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ema Uygulanmış Stil 1 - Vurgu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ema Uygulanmış Stil 1 - Vurgu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09" autoAdjust="0"/>
    <p:restoredTop sz="94660"/>
  </p:normalViewPr>
  <p:slideViewPr>
    <p:cSldViewPr>
      <p:cViewPr varScale="1">
        <p:scale>
          <a:sx n="53" d="100"/>
          <a:sy n="53" d="100"/>
        </p:scale>
        <p:origin x="1334" y="43"/>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6 Veri Yer Tutucusu"/>
          <p:cNvSpPr>
            <a:spLocks noGrp="1"/>
          </p:cNvSpPr>
          <p:nvPr>
            <p:ph type="dt" sz="half" idx="10"/>
          </p:nvPr>
        </p:nvSpPr>
        <p:spPr/>
        <p:txBody>
          <a:bodyPr/>
          <a:lstStyle/>
          <a:p>
            <a:fld id="{A23720DD-5B6D-40BF-8493-A6B52D484E6B}" type="datetimeFigureOut">
              <a:rPr lang="tr-TR" smtClean="0"/>
              <a:pPr/>
              <a:t>11.05.2020</a:t>
            </a:fld>
            <a:endParaRPr lang="tr-TR"/>
          </a:p>
        </p:txBody>
      </p:sp>
      <p:sp>
        <p:nvSpPr>
          <p:cNvPr id="20" name="19 Altbilgi Yer Tutucusu"/>
          <p:cNvSpPr>
            <a:spLocks noGrp="1"/>
          </p:cNvSpPr>
          <p:nvPr>
            <p:ph type="ftr" sz="quarter" idx="11"/>
          </p:nvPr>
        </p:nvSpPr>
        <p:spPr/>
        <p:txBody>
          <a:bodyPr/>
          <a:lstStyle/>
          <a:p>
            <a:endParaRPr lang="tr-TR"/>
          </a:p>
        </p:txBody>
      </p:sp>
      <p:sp>
        <p:nvSpPr>
          <p:cNvPr id="10" name="9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A23720DD-5B6D-40BF-8493-A6B52D484E6B}" type="datetimeFigureOut">
              <a:rPr lang="tr-TR" smtClean="0"/>
              <a:pPr/>
              <a:t>11.05.2020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A23720DD-5B6D-40BF-8493-A6B52D484E6B}" type="datetimeFigureOut">
              <a:rPr lang="tr-TR" smtClean="0"/>
              <a:pPr/>
              <a:t>11.05.2020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A23720DD-5B6D-40BF-8493-A6B52D484E6B}" type="datetimeFigureOut">
              <a:rPr lang="tr-TR" smtClean="0"/>
              <a:pPr/>
              <a:t>11.05.2020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pPr/>
              <a:t>11.05.2020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A23720DD-5B6D-40BF-8493-A6B52D484E6B}" type="datetimeFigureOut">
              <a:rPr lang="tr-TR" smtClean="0"/>
              <a:pPr/>
              <a:t>11.05.2020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A23720DD-5B6D-40BF-8493-A6B52D484E6B}" type="datetimeFigureOut">
              <a:rPr lang="tr-TR" smtClean="0"/>
              <a:pPr/>
              <a:t>11.05.2020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A23720DD-5B6D-40BF-8493-A6B52D484E6B}" type="datetimeFigureOut">
              <a:rPr lang="tr-TR" smtClean="0"/>
              <a:pPr/>
              <a:t>11.05.2020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Veri Yer Tutucusu"/>
          <p:cNvSpPr>
            <a:spLocks noGrp="1"/>
          </p:cNvSpPr>
          <p:nvPr>
            <p:ph type="dt" sz="half" idx="10"/>
          </p:nvPr>
        </p:nvSpPr>
        <p:spPr/>
        <p:txBody>
          <a:bodyPr/>
          <a:lstStyle/>
          <a:p>
            <a:fld id="{A23720DD-5B6D-40BF-8493-A6B52D484E6B}" type="datetimeFigureOut">
              <a:rPr lang="tr-TR" smtClean="0"/>
              <a:pPr/>
              <a:t>11.05.2020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A23720DD-5B6D-40BF-8493-A6B52D484E6B}" type="datetimeFigureOut">
              <a:rPr lang="tr-TR" smtClean="0"/>
              <a:pPr/>
              <a:t>11.05.2020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A23720DD-5B6D-40BF-8493-A6B52D484E6B}" type="datetimeFigureOut">
              <a:rPr lang="tr-TR" smtClean="0"/>
              <a:pPr/>
              <a:t>11.05.2020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smtClean="0"/>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p>
            <a:r>
              <a:rPr kumimoji="0" lang="tr-TR" smtClean="0"/>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A23720DD-5B6D-40BF-8493-A6B52D484E6B}" type="datetimeFigureOut">
              <a:rPr lang="tr-TR" smtClean="0"/>
              <a:pPr/>
              <a:t>11.05.2020</a:t>
            </a:fld>
            <a:endParaRPr lang="tr-TR"/>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F302176B-0E47-46AC-8F43-DAB4B8A37D06}" type="slidenum">
              <a:rPr lang="tr-TR" smtClean="0"/>
              <a:pPr/>
              <a:t>‹#›</a:t>
            </a:fld>
            <a:endParaRPr lang="tr-TR"/>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hyperlink" Target="http://www.tuik.gov.tr/"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4">
            <a:extLst>
              <a:ext uri="{FF2B5EF4-FFF2-40B4-BE49-F238E27FC236}">
                <a16:creationId xmlns:a16="http://schemas.microsoft.com/office/drawing/2014/main" id="{1738C273-F9CB-4C75-B942-D706FE0AD8B2}"/>
              </a:ext>
            </a:extLst>
          </p:cNvPr>
          <p:cNvSpPr txBox="1"/>
          <p:nvPr/>
        </p:nvSpPr>
        <p:spPr>
          <a:xfrm>
            <a:off x="3214678" y="214290"/>
            <a:ext cx="3429024" cy="923330"/>
          </a:xfrm>
          <a:prstGeom prst="rect">
            <a:avLst/>
          </a:prstGeom>
          <a:noFill/>
        </p:spPr>
        <p:txBody>
          <a:bodyPr wrap="square" rtlCol="0">
            <a:spAutoFit/>
          </a:bodyPr>
          <a:lstStyle/>
          <a:p>
            <a:pPr algn="ctr"/>
            <a:r>
              <a:rPr lang="tr-TR" dirty="0">
                <a:solidFill>
                  <a:srgbClr val="3B419B"/>
                </a:solidFill>
              </a:rPr>
              <a:t>Ankara Üniversitesi </a:t>
            </a:r>
          </a:p>
          <a:p>
            <a:pPr algn="ctr"/>
            <a:r>
              <a:rPr lang="tr-TR" dirty="0">
                <a:solidFill>
                  <a:srgbClr val="3B419B"/>
                </a:solidFill>
              </a:rPr>
              <a:t>Dil ve Tarih-Coğrafya Fakültesi </a:t>
            </a:r>
          </a:p>
          <a:p>
            <a:pPr algn="ctr"/>
            <a:r>
              <a:rPr lang="tr-TR" dirty="0">
                <a:solidFill>
                  <a:srgbClr val="3B419B"/>
                </a:solidFill>
              </a:rPr>
              <a:t>Coğrafya Bölümü</a:t>
            </a:r>
          </a:p>
        </p:txBody>
      </p:sp>
      <p:sp>
        <p:nvSpPr>
          <p:cNvPr id="3" name="Alt Başlık 2">
            <a:extLst>
              <a:ext uri="{FF2B5EF4-FFF2-40B4-BE49-F238E27FC236}">
                <a16:creationId xmlns:a16="http://schemas.microsoft.com/office/drawing/2014/main" id="{25BF0E46-5E7F-4448-8AE2-C0F2B5FE990C}"/>
              </a:ext>
            </a:extLst>
          </p:cNvPr>
          <p:cNvSpPr txBox="1">
            <a:spLocks/>
          </p:cNvSpPr>
          <p:nvPr/>
        </p:nvSpPr>
        <p:spPr>
          <a:xfrm>
            <a:off x="3143240" y="6215082"/>
            <a:ext cx="3722703" cy="348525"/>
          </a:xfrm>
          <a:prstGeom prst="rect">
            <a:avLst/>
          </a:prstGeom>
        </p:spPr>
        <p:txBody>
          <a:bodyPr vert="horz" lIns="91440" tIns="45720" rIns="91440" bIns="45720" rtlCol="0">
            <a:normAutofit fontScale="92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dirty="0">
                <a:solidFill>
                  <a:srgbClr val="3B419B"/>
                </a:solidFill>
              </a:rPr>
              <a:t>Doç. Dr. Mutlu YILMAZ</a:t>
            </a:r>
          </a:p>
        </p:txBody>
      </p:sp>
      <p:sp>
        <p:nvSpPr>
          <p:cNvPr id="4" name="3 Dikdörtgen"/>
          <p:cNvSpPr/>
          <p:nvPr/>
        </p:nvSpPr>
        <p:spPr>
          <a:xfrm>
            <a:off x="2643174" y="1428736"/>
            <a:ext cx="4572000" cy="1077218"/>
          </a:xfrm>
          <a:prstGeom prst="rect">
            <a:avLst/>
          </a:prstGeom>
        </p:spPr>
        <p:txBody>
          <a:bodyPr>
            <a:spAutoFit/>
          </a:bodyPr>
          <a:lstStyle/>
          <a:p>
            <a:pPr algn="ctr"/>
            <a:r>
              <a:rPr lang="tr-TR" sz="3200" dirty="0" smtClean="0">
                <a:solidFill>
                  <a:srgbClr val="3B419B"/>
                </a:solidFill>
                <a:latin typeface="Times New Roman" pitchFamily="18" charset="0"/>
                <a:cs typeface="Times New Roman" pitchFamily="18" charset="0"/>
              </a:rPr>
              <a:t>COG 450 </a:t>
            </a:r>
            <a:br>
              <a:rPr lang="tr-TR" sz="3200" dirty="0" smtClean="0">
                <a:solidFill>
                  <a:srgbClr val="3B419B"/>
                </a:solidFill>
                <a:latin typeface="Times New Roman" pitchFamily="18" charset="0"/>
                <a:cs typeface="Times New Roman" pitchFamily="18" charset="0"/>
              </a:rPr>
            </a:br>
            <a:r>
              <a:rPr lang="tr-TR" sz="3200" b="1" dirty="0" smtClean="0">
                <a:solidFill>
                  <a:srgbClr val="3B419B"/>
                </a:solidFill>
                <a:latin typeface="Times New Roman" pitchFamily="18" charset="0"/>
                <a:cs typeface="Times New Roman" pitchFamily="18" charset="0"/>
              </a:rPr>
              <a:t>ORTA DOĞU</a:t>
            </a:r>
            <a:endParaRPr lang="tr-TR" sz="3200" b="1" dirty="0">
              <a:solidFill>
                <a:srgbClr val="3B419B"/>
              </a:solidFill>
              <a:latin typeface="Times New Roman" pitchFamily="18" charset="0"/>
              <a:cs typeface="Times New Roman" pitchFamily="18" charset="0"/>
            </a:endParaRPr>
          </a:p>
        </p:txBody>
      </p:sp>
      <p:pic>
        <p:nvPicPr>
          <p:cNvPr id="6"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4612" y="2643182"/>
            <a:ext cx="4518325" cy="3500462"/>
          </a:xfrm>
          <a:prstGeom prst="rect">
            <a:avLst/>
          </a:prstGeom>
          <a:ln>
            <a:noFill/>
          </a:ln>
          <a:effectLst>
            <a:softEdge rad="112500"/>
          </a:effec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2976" y="500042"/>
            <a:ext cx="3803104" cy="2852328"/>
          </a:xfrm>
          <a:prstGeom prst="rect">
            <a:avLst/>
          </a:prstGeom>
        </p:spPr>
      </p:pic>
      <p:pic>
        <p:nvPicPr>
          <p:cNvPr id="5" name="Resi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23928" y="3501008"/>
            <a:ext cx="4611696" cy="2818036"/>
          </a:xfrm>
          <a:prstGeom prst="rect">
            <a:avLst/>
          </a:prstGeom>
        </p:spPr>
      </p:pic>
    </p:spTree>
    <p:extLst>
      <p:ext uri="{BB962C8B-B14F-4D97-AF65-F5344CB8AC3E}">
        <p14:creationId xmlns:p14="http://schemas.microsoft.com/office/powerpoint/2010/main" val="17832572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Emir\Desktop\mutlu hoca power point\ortadoğu sunumlar\12.hafta\türkiye arabsitan.png"/>
          <p:cNvPicPr>
            <a:picLocks noChangeAspect="1" noChangeArrowheads="1"/>
          </p:cNvPicPr>
          <p:nvPr/>
        </p:nvPicPr>
        <p:blipFill>
          <a:blip r:embed="rId2"/>
          <a:srcRect/>
          <a:stretch>
            <a:fillRect/>
          </a:stretch>
        </p:blipFill>
        <p:spPr bwMode="auto">
          <a:xfrm>
            <a:off x="1000068" y="1142984"/>
            <a:ext cx="8143932" cy="4430050"/>
          </a:xfrm>
          <a:prstGeom prst="rect">
            <a:avLst/>
          </a:prstGeom>
          <a:noFill/>
        </p:spPr>
      </p:pic>
      <p:sp>
        <p:nvSpPr>
          <p:cNvPr id="3" name="2 Metin kutusu"/>
          <p:cNvSpPr txBox="1"/>
          <p:nvPr/>
        </p:nvSpPr>
        <p:spPr>
          <a:xfrm>
            <a:off x="6429388" y="5572140"/>
            <a:ext cx="2529923" cy="307777"/>
          </a:xfrm>
          <a:prstGeom prst="rect">
            <a:avLst/>
          </a:prstGeom>
          <a:noFill/>
        </p:spPr>
        <p:txBody>
          <a:bodyPr wrap="none" rtlCol="0">
            <a:spAutoFit/>
          </a:bodyPr>
          <a:lstStyle/>
          <a:p>
            <a:r>
              <a:rPr lang="tr-TR" sz="1400" dirty="0" smtClean="0">
                <a:latin typeface="Times New Roman" pitchFamily="18" charset="0"/>
                <a:cs typeface="Times New Roman" pitchFamily="18" charset="0"/>
              </a:rPr>
              <a:t>Kaynak: Ticaret Bakanlığı, 2020</a:t>
            </a:r>
            <a:endParaRPr lang="tr-TR" sz="1400"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000100" y="404664"/>
            <a:ext cx="7820372" cy="4955203"/>
          </a:xfrm>
          <a:prstGeom prst="rect">
            <a:avLst/>
          </a:prstGeom>
        </p:spPr>
        <p:txBody>
          <a:bodyPr wrap="square">
            <a:spAutoFit/>
          </a:bodyPr>
          <a:lstStyle/>
          <a:p>
            <a:r>
              <a:rPr lang="tr-TR" b="1" dirty="0" smtClean="0">
                <a:latin typeface="Times New Roman" pitchFamily="18" charset="0"/>
                <a:cs typeface="Times New Roman" pitchFamily="18" charset="0"/>
              </a:rPr>
              <a:t>SURİYE</a:t>
            </a:r>
          </a:p>
          <a:p>
            <a:endParaRPr lang="tr-TR" b="1" dirty="0" smtClean="0">
              <a:latin typeface="Times New Roman" pitchFamily="18" charset="0"/>
              <a:cs typeface="Times New Roman" pitchFamily="18" charset="0"/>
            </a:endParaRPr>
          </a:p>
          <a:p>
            <a:pPr marL="285750" indent="-285750" algn="just">
              <a:buFont typeface="Wingdings" panose="05000000000000000000" pitchFamily="2" charset="2"/>
              <a:buChar char="Ø"/>
            </a:pPr>
            <a:r>
              <a:rPr lang="tr-TR" sz="2000" dirty="0" smtClean="0">
                <a:latin typeface="Times New Roman" pitchFamily="18" charset="0"/>
                <a:cs typeface="Times New Roman" pitchFamily="18" charset="0"/>
              </a:rPr>
              <a:t>Türkiye ile Suriye arasındaki ticarette özellikle 1 Ocak 2007’de yürürlüğe giren Serbest Ticaret Anlaşması (STA) sonrasında çok önemli artışlar kaydedilmiş, Anlaşma’nın olumlu etkileri iki yılda kendini göstermiştir. Nitekim Suriye’ye 2008 yılı ihracatımız 2006 yılının yaklaşık iki katına ulaşmıştır. 2009 ve 2010 yıllarında da ihracattaki artış eğilimi devam etmiştir. 2010 yılı ihracatı %29,5 oranında artarak 1,8 milyar doları aşmıştır. Suriye’den yapılan ithalat ise dalgalı bir seyir izlemekle beraber 700 milyon doların altında seyretmiştir.</a:t>
            </a:r>
            <a:br>
              <a:rPr lang="tr-TR" sz="2000" dirty="0" smtClean="0">
                <a:latin typeface="Times New Roman" pitchFamily="18" charset="0"/>
                <a:cs typeface="Times New Roman" pitchFamily="18" charset="0"/>
              </a:rPr>
            </a:br>
            <a:r>
              <a:rPr lang="tr-TR" sz="2000" dirty="0" smtClean="0">
                <a:latin typeface="Times New Roman" pitchFamily="18" charset="0"/>
                <a:cs typeface="Times New Roman" pitchFamily="18" charset="0"/>
              </a:rPr>
              <a:t> </a:t>
            </a:r>
            <a:br>
              <a:rPr lang="tr-TR" sz="2000" dirty="0" smtClean="0">
                <a:latin typeface="Times New Roman" pitchFamily="18" charset="0"/>
                <a:cs typeface="Times New Roman" pitchFamily="18" charset="0"/>
              </a:rPr>
            </a:br>
            <a:r>
              <a:rPr lang="tr-TR" sz="2000" dirty="0" smtClean="0">
                <a:latin typeface="Times New Roman" pitchFamily="18" charset="0"/>
                <a:cs typeface="Times New Roman" pitchFamily="18" charset="0"/>
              </a:rPr>
              <a:t/>
            </a:r>
            <a:br>
              <a:rPr lang="tr-TR" sz="2000" dirty="0" smtClean="0">
                <a:latin typeface="Times New Roman" pitchFamily="18" charset="0"/>
                <a:cs typeface="Times New Roman" pitchFamily="18" charset="0"/>
              </a:rPr>
            </a:br>
            <a:r>
              <a:rPr lang="tr-TR" sz="2000" dirty="0" smtClean="0">
                <a:latin typeface="Times New Roman" pitchFamily="18" charset="0"/>
                <a:cs typeface="Times New Roman" pitchFamily="18" charset="0"/>
              </a:rPr>
              <a:t> </a:t>
            </a:r>
            <a:br>
              <a:rPr lang="tr-TR" sz="2000" dirty="0" smtClean="0">
                <a:latin typeface="Times New Roman" pitchFamily="18" charset="0"/>
                <a:cs typeface="Times New Roman" pitchFamily="18" charset="0"/>
              </a:rPr>
            </a:br>
            <a:r>
              <a:rPr lang="tr-TR" sz="2000" dirty="0" smtClean="0">
                <a:latin typeface="Times New Roman" pitchFamily="18" charset="0"/>
                <a:cs typeface="Times New Roman" pitchFamily="18" charset="0"/>
              </a:rPr>
              <a:t>Suriye, 4 Aralık 2011’de, STA anlaşmasının askıya alınması ve Suriye’den geçişlerde ek gümrük harcı alınması da dahil olmak üzere Türkiye’ye bir dizi karşı yaptırım kararları almıştır</a:t>
            </a:r>
            <a:r>
              <a:rPr lang="tr-TR" dirty="0" smtClean="0"/>
              <a:t>.</a:t>
            </a:r>
            <a:endParaRPr lang="tr-TR" dirty="0"/>
          </a:p>
        </p:txBody>
      </p:sp>
    </p:spTree>
    <p:extLst>
      <p:ext uri="{BB962C8B-B14F-4D97-AF65-F5344CB8AC3E}">
        <p14:creationId xmlns:p14="http://schemas.microsoft.com/office/powerpoint/2010/main" val="354377332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1500166" y="500042"/>
            <a:ext cx="7215238" cy="4401205"/>
          </a:xfrm>
          <a:prstGeom prst="rect">
            <a:avLst/>
          </a:prstGeom>
        </p:spPr>
        <p:txBody>
          <a:bodyPr wrap="square">
            <a:spAutoFit/>
          </a:bodyPr>
          <a:lstStyle/>
          <a:p>
            <a:pPr>
              <a:buFont typeface="Arial" pitchFamily="34" charset="0"/>
              <a:buChar char="•"/>
            </a:pPr>
            <a:r>
              <a:rPr lang="tr-TR" sz="2000" dirty="0" smtClean="0">
                <a:latin typeface="Times New Roman" pitchFamily="18" charset="0"/>
                <a:cs typeface="Times New Roman" pitchFamily="18" charset="0"/>
              </a:rPr>
              <a:t>Suriye’de Mart 2011’de başlayan yönetim karşıtı gösterilerin aşırı güç kullanılarak bastırılması uluslararası toplumun tepkisine yol açmıştır. ABD ve AB Suriye yönetimine karşı ekonomik ve siyasi yaptırım uygulamaya başlamıştır. Bu ülkeleri 27 Kasım 2011’de Arap Birliği ve 30 Kasım 2011’de Türkiye’nin aldığı yaptırım kararları izlemiştir.</a:t>
            </a:r>
            <a:br>
              <a:rPr lang="tr-TR" sz="2000" dirty="0" smtClean="0">
                <a:latin typeface="Times New Roman" pitchFamily="18" charset="0"/>
                <a:cs typeface="Times New Roman" pitchFamily="18" charset="0"/>
              </a:rPr>
            </a:br>
            <a:r>
              <a:rPr lang="tr-TR" sz="2000" dirty="0" smtClean="0">
                <a:latin typeface="Times New Roman" pitchFamily="18" charset="0"/>
                <a:cs typeface="Times New Roman" pitchFamily="18" charset="0"/>
              </a:rPr>
              <a:t> </a:t>
            </a:r>
            <a:br>
              <a:rPr lang="tr-TR" sz="2000" dirty="0" smtClean="0">
                <a:latin typeface="Times New Roman" pitchFamily="18" charset="0"/>
                <a:cs typeface="Times New Roman" pitchFamily="18" charset="0"/>
              </a:rPr>
            </a:br>
            <a:r>
              <a:rPr lang="tr-TR" sz="2000" dirty="0" smtClean="0">
                <a:latin typeface="Times New Roman" pitchFamily="18" charset="0"/>
                <a:cs typeface="Times New Roman" pitchFamily="18" charset="0"/>
              </a:rPr>
              <a:t>Türkiye’nin yaptırımları arasında; Suriye Merkez Bankası ile ilişkilerin durdurulması, Suriye hükümetinin Türkiye'deki finansal mal varlıklarının dondurulması, Suriye hükümeti ile kredi ilişkilerinin durdurulması, Suriye Ticaret Bankası ile işlemlerin durdurulması ve Suriye'deki altyapı projelerinin finansmanı için imzalanan </a:t>
            </a:r>
            <a:r>
              <a:rPr lang="tr-TR" sz="2000" dirty="0" err="1" smtClean="0">
                <a:latin typeface="Times New Roman" pitchFamily="18" charset="0"/>
                <a:cs typeface="Times New Roman" pitchFamily="18" charset="0"/>
              </a:rPr>
              <a:t>Eximbank</a:t>
            </a:r>
            <a:r>
              <a:rPr lang="tr-TR" sz="2000" dirty="0" smtClean="0">
                <a:latin typeface="Times New Roman" pitchFamily="18" charset="0"/>
                <a:cs typeface="Times New Roman" pitchFamily="18" charset="0"/>
              </a:rPr>
              <a:t> kredi anlaşmasının askıya alınması gibi önemli ekonomik kararlar mevcuttur.</a:t>
            </a:r>
            <a:endParaRPr lang="tr-TR" sz="2000"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71538" y="785794"/>
            <a:ext cx="7615262" cy="5340369"/>
          </a:xfrm>
        </p:spPr>
        <p:txBody>
          <a:bodyPr>
            <a:noAutofit/>
          </a:bodyPr>
          <a:lstStyle/>
          <a:p>
            <a:pPr algn="just"/>
            <a:r>
              <a:rPr lang="tr-TR" sz="2000" dirty="0" smtClean="0">
                <a:latin typeface="Times New Roman" pitchFamily="18" charset="0"/>
                <a:cs typeface="Times New Roman" pitchFamily="18" charset="0"/>
              </a:rPr>
              <a:t>Türkiye de 14.12.2011 tarihli ve 28142 sayılı Resmi Gazete’de yayımlanan 2011/2516 sayılı İthalat Rejimi Kararı’na Ek Karar ile ülkemiz ve Suriye arasında imzalanan Serbest Ticaret Anlaşmasını askıya almıştır. Aynı tarih ve sayılı Resmi Gazete’de yayımlanan 2011/2517 sayılı Bakanlar Kurulu Kararı ile  “Suriye Arap Cumhuriyeti Menşeli Bazı Tarım Ürünleri İthalatında Tarife Kontenjanı Uygulanması Hakkında Karar” da uluslararası hukuk hükümleri ve mütekabiliyet ilkesi çerçevesinde yürürlükten kaldırılmıştır. Bu durum hali hazırda devam etmektedir.</a:t>
            </a:r>
            <a:br>
              <a:rPr lang="tr-TR" sz="2000" dirty="0" smtClean="0">
                <a:latin typeface="Times New Roman" pitchFamily="18" charset="0"/>
                <a:cs typeface="Times New Roman" pitchFamily="18" charset="0"/>
              </a:rPr>
            </a:br>
            <a:r>
              <a:rPr lang="tr-TR" sz="2000" dirty="0" smtClean="0">
                <a:latin typeface="Times New Roman" pitchFamily="18" charset="0"/>
                <a:cs typeface="Times New Roman" pitchFamily="18" charset="0"/>
              </a:rPr>
              <a:t> </a:t>
            </a:r>
            <a:br>
              <a:rPr lang="tr-TR" sz="2000" dirty="0" smtClean="0">
                <a:latin typeface="Times New Roman" pitchFamily="18" charset="0"/>
                <a:cs typeface="Times New Roman" pitchFamily="18" charset="0"/>
              </a:rPr>
            </a:br>
            <a:r>
              <a:rPr lang="tr-TR" sz="2000" dirty="0" smtClean="0">
                <a:latin typeface="Times New Roman" pitchFamily="18" charset="0"/>
                <a:cs typeface="Times New Roman" pitchFamily="18" charset="0"/>
              </a:rPr>
              <a:t>Söz konusu gelişmeler sonucu iki ülke arasındaki ticaret, özellikle 2011 yılının son çeyreğinden itibaren hızla daralmaya başlamıştır. 2011 yılının tümü dikkate alındığında ihracatımız %12,6, ithalatımız %21 civarında daralırken, 2011 yılının son çeyreğinde ihracatımız %51,8, ithalatımız ise %57,3 oranında keskin bir </a:t>
            </a:r>
            <a:r>
              <a:rPr lang="tr-TR" sz="2000" dirty="0" err="1" smtClean="0">
                <a:latin typeface="Times New Roman" pitchFamily="18" charset="0"/>
                <a:cs typeface="Times New Roman" pitchFamily="18" charset="0"/>
              </a:rPr>
              <a:t>daralmgöstermiştir</a:t>
            </a:r>
            <a:r>
              <a:rPr lang="tr-TR" sz="2000" dirty="0" smtClean="0">
                <a:latin typeface="Times New Roman" pitchFamily="18" charset="0"/>
                <a:cs typeface="Times New Roman" pitchFamily="18" charset="0"/>
              </a:rPr>
              <a:t>.</a:t>
            </a:r>
            <a:br>
              <a:rPr lang="tr-TR" sz="2000" dirty="0" smtClean="0">
                <a:latin typeface="Times New Roman" pitchFamily="18" charset="0"/>
                <a:cs typeface="Times New Roman" pitchFamily="18" charset="0"/>
              </a:rPr>
            </a:br>
            <a:r>
              <a:rPr lang="tr-TR" sz="2000" dirty="0" smtClean="0">
                <a:latin typeface="Times New Roman" pitchFamily="18" charset="0"/>
                <a:cs typeface="Times New Roman" pitchFamily="18" charset="0"/>
              </a:rPr>
              <a:t> </a:t>
            </a:r>
            <a:br>
              <a:rPr lang="tr-TR" sz="2000" dirty="0" smtClean="0">
                <a:latin typeface="Times New Roman" pitchFamily="18" charset="0"/>
                <a:cs typeface="Times New Roman" pitchFamily="18" charset="0"/>
              </a:rPr>
            </a:br>
            <a:endParaRPr lang="tr-TR" sz="2000"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1357290" y="642918"/>
            <a:ext cx="7358114" cy="4093428"/>
          </a:xfrm>
          <a:prstGeom prst="rect">
            <a:avLst/>
          </a:prstGeom>
        </p:spPr>
        <p:txBody>
          <a:bodyPr wrap="square">
            <a:spAutoFit/>
          </a:bodyPr>
          <a:lstStyle/>
          <a:p>
            <a:r>
              <a:rPr lang="tr-TR" sz="2000" dirty="0" smtClean="0">
                <a:latin typeface="Times New Roman" pitchFamily="18" charset="0"/>
                <a:cs typeface="Times New Roman" pitchFamily="18" charset="0"/>
              </a:rPr>
              <a:t>2012 yılında ikili ticaret neredeyse durma noktasına gelmiştir. Türkiye’nin ihracatı %68,8 azalarak 501 milyon dolara, ithalatı ise %87,2 azalarak 67 milyon dolara gerilemiştir. 2013 yılı sonrasında ise Suriye’ye ihracatımız oldukça dalgalı bir seyir izlemiştir. 2013 yılında 1,02 milyar dolar olan ihracatımız, 2014 yılında 1,8 milyar doları aşarak en yüksek seviyesine ulaşmış, 2018 yılında ise 1,3 milyar dolara gerilemiştir.</a:t>
            </a:r>
            <a:br>
              <a:rPr lang="tr-TR" sz="2000" dirty="0" smtClean="0">
                <a:latin typeface="Times New Roman" pitchFamily="18" charset="0"/>
                <a:cs typeface="Times New Roman" pitchFamily="18" charset="0"/>
              </a:rPr>
            </a:br>
            <a:r>
              <a:rPr lang="tr-TR" sz="2000" dirty="0" smtClean="0">
                <a:latin typeface="Times New Roman" pitchFamily="18" charset="0"/>
                <a:cs typeface="Times New Roman" pitchFamily="18" charset="0"/>
              </a:rPr>
              <a:t> </a:t>
            </a:r>
            <a:br>
              <a:rPr lang="tr-TR" sz="2000" dirty="0" smtClean="0">
                <a:latin typeface="Times New Roman" pitchFamily="18" charset="0"/>
                <a:cs typeface="Times New Roman" pitchFamily="18" charset="0"/>
              </a:rPr>
            </a:br>
            <a:r>
              <a:rPr lang="tr-TR" sz="2000" dirty="0" smtClean="0">
                <a:latin typeface="Times New Roman" pitchFamily="18" charset="0"/>
                <a:cs typeface="Times New Roman" pitchFamily="18" charset="0"/>
              </a:rPr>
              <a:t>2011 sonrası Suriye’den ithalatımız ise oldukça çok gerilemiştir. 2010 yılında 663 milyon dolar olan ithalatımız, 2011 yılında 524 milyon dolara gerilemiş olup, takip eden yıllarda ise bu rakam 50-115 milyon dolar seviyelerinde dalgalanarak 2018 yılında 69 milyon dolar olarak gerçekleşmiştir.</a:t>
            </a:r>
            <a:endParaRPr lang="tr-TR" sz="2000"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71934" y="3571876"/>
            <a:ext cx="4752528" cy="2802030"/>
          </a:xfrm>
          <a:prstGeom prst="rect">
            <a:avLst/>
          </a:prstGeom>
        </p:spPr>
      </p:pic>
      <p:pic>
        <p:nvPicPr>
          <p:cNvPr id="4" name="Resim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1538" y="357166"/>
            <a:ext cx="4968758" cy="3096344"/>
          </a:xfrm>
          <a:prstGeom prst="rect">
            <a:avLst/>
          </a:prstGeom>
        </p:spPr>
      </p:pic>
    </p:spTree>
    <p:extLst>
      <p:ext uri="{BB962C8B-B14F-4D97-AF65-F5344CB8AC3E}">
        <p14:creationId xmlns:p14="http://schemas.microsoft.com/office/powerpoint/2010/main" val="3451878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Emir\Desktop\mutlu hoca power point\ortadoğu sunumlar\12.hafta\türkiyee suriye.png"/>
          <p:cNvPicPr>
            <a:picLocks noChangeAspect="1" noChangeArrowheads="1"/>
          </p:cNvPicPr>
          <p:nvPr/>
        </p:nvPicPr>
        <p:blipFill>
          <a:blip r:embed="rId2"/>
          <a:srcRect/>
          <a:stretch>
            <a:fillRect/>
          </a:stretch>
        </p:blipFill>
        <p:spPr bwMode="auto">
          <a:xfrm>
            <a:off x="1133475" y="856613"/>
            <a:ext cx="6581797" cy="5079050"/>
          </a:xfrm>
          <a:prstGeom prst="rect">
            <a:avLst/>
          </a:prstGeom>
          <a:noFill/>
        </p:spPr>
      </p:pic>
      <p:sp>
        <p:nvSpPr>
          <p:cNvPr id="3" name="2 Metin kutusu"/>
          <p:cNvSpPr txBox="1"/>
          <p:nvPr/>
        </p:nvSpPr>
        <p:spPr>
          <a:xfrm>
            <a:off x="5072066" y="5929330"/>
            <a:ext cx="2529923" cy="307777"/>
          </a:xfrm>
          <a:prstGeom prst="rect">
            <a:avLst/>
          </a:prstGeom>
          <a:noFill/>
        </p:spPr>
        <p:txBody>
          <a:bodyPr wrap="none" rtlCol="0">
            <a:spAutoFit/>
          </a:bodyPr>
          <a:lstStyle/>
          <a:p>
            <a:r>
              <a:rPr lang="tr-TR" sz="1400" dirty="0" smtClean="0">
                <a:latin typeface="Times New Roman" pitchFamily="18" charset="0"/>
                <a:cs typeface="Times New Roman" pitchFamily="18" charset="0"/>
              </a:rPr>
              <a:t>Kaynak: Ticaret Bakanlığı, 2020</a:t>
            </a:r>
            <a:endParaRPr lang="tr-TR" sz="1400"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28662" y="1571612"/>
            <a:ext cx="4326180" cy="3785652"/>
          </a:xfrm>
          <a:prstGeom prst="rect">
            <a:avLst/>
          </a:prstGeom>
        </p:spPr>
        <p:txBody>
          <a:bodyPr wrap="square">
            <a:spAutoFit/>
          </a:bodyPr>
          <a:lstStyle/>
          <a:p>
            <a:pPr algn="just"/>
            <a:r>
              <a:rPr lang="tr-TR" sz="2000" b="1" dirty="0" smtClean="0">
                <a:latin typeface="Times New Roman" pitchFamily="18" charset="0"/>
                <a:cs typeface="Times New Roman" pitchFamily="18" charset="0"/>
              </a:rPr>
              <a:t>İSRAİL</a:t>
            </a:r>
          </a:p>
          <a:p>
            <a:pPr algn="just"/>
            <a:r>
              <a:rPr lang="tr-TR" sz="2000" dirty="0" smtClean="0">
                <a:latin typeface="Times New Roman" pitchFamily="18" charset="0"/>
                <a:cs typeface="Times New Roman" pitchFamily="18" charset="0"/>
              </a:rPr>
              <a:t>Türkiye ile İsrail arasında imzalanan ve 1 Mayıs 1997 tarihinde yürürlüğe giren Serbest Ticaret Anlaşması’nı takiben, İsrail ile 2000 yılında 1 Milyar Dolar olan ticaret hacmimiz 2014 yılı itibarıyla 5,8 milyar ABD Doları ile maksimum düzeyine  çıkmıştır. 2017 yılı itibariyle de ihracatımız 3,4 milyar dolar, ithalatımız ise 1,5 milyar dolar olarak gerçekleşmiş dış ticaret hacmimiz ise 4,9 milyar dolar olmuştur.</a:t>
            </a:r>
            <a:endParaRPr lang="tr-TR" sz="2000" dirty="0">
              <a:latin typeface="Times New Roman" pitchFamily="18" charset="0"/>
              <a:cs typeface="Times New Roman" pitchFamily="18" charset="0"/>
            </a:endParaRPr>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64088" y="1264677"/>
            <a:ext cx="3672408" cy="3744416"/>
          </a:xfrm>
          <a:prstGeom prst="rect">
            <a:avLst/>
          </a:prstGeom>
        </p:spPr>
      </p:pic>
    </p:spTree>
    <p:extLst>
      <p:ext uri="{BB962C8B-B14F-4D97-AF65-F5344CB8AC3E}">
        <p14:creationId xmlns:p14="http://schemas.microsoft.com/office/powerpoint/2010/main" val="100789415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C:\Users\Emir\Desktop\mutlu hoca power point\ortadoğu sunumlar\12.hafta\türkiye israil.png"/>
          <p:cNvPicPr>
            <a:picLocks noChangeAspect="1" noChangeArrowheads="1"/>
          </p:cNvPicPr>
          <p:nvPr/>
        </p:nvPicPr>
        <p:blipFill>
          <a:blip r:embed="rId2"/>
          <a:srcRect/>
          <a:stretch>
            <a:fillRect/>
          </a:stretch>
        </p:blipFill>
        <p:spPr bwMode="auto">
          <a:xfrm>
            <a:off x="2736850" y="260773"/>
            <a:ext cx="3763976" cy="6159078"/>
          </a:xfrm>
          <a:prstGeom prst="rect">
            <a:avLst/>
          </a:prstGeom>
          <a:noFill/>
        </p:spPr>
      </p:pic>
      <p:sp>
        <p:nvSpPr>
          <p:cNvPr id="3" name="2 Metin kutusu"/>
          <p:cNvSpPr txBox="1"/>
          <p:nvPr/>
        </p:nvSpPr>
        <p:spPr>
          <a:xfrm>
            <a:off x="3857620" y="6072206"/>
            <a:ext cx="2529923" cy="307777"/>
          </a:xfrm>
          <a:prstGeom prst="rect">
            <a:avLst/>
          </a:prstGeom>
          <a:noFill/>
        </p:spPr>
        <p:txBody>
          <a:bodyPr wrap="none" rtlCol="0">
            <a:spAutoFit/>
          </a:bodyPr>
          <a:lstStyle/>
          <a:p>
            <a:r>
              <a:rPr lang="tr-TR" sz="1400" dirty="0" smtClean="0">
                <a:latin typeface="Times New Roman" pitchFamily="18" charset="0"/>
                <a:cs typeface="Times New Roman" pitchFamily="18" charset="0"/>
              </a:rPr>
              <a:t>Kaynak: Ticaret Bakanlığı, 2020</a:t>
            </a:r>
            <a:endParaRPr lang="tr-TR" sz="14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28728" y="1357298"/>
            <a:ext cx="7401078" cy="3500450"/>
          </a:xfrm>
          <a:prstGeom prst="rect">
            <a:avLst/>
          </a:prstGeom>
        </p:spPr>
      </p:pic>
      <p:sp>
        <p:nvSpPr>
          <p:cNvPr id="2" name="Başlık 1"/>
          <p:cNvSpPr>
            <a:spLocks noGrp="1"/>
          </p:cNvSpPr>
          <p:nvPr>
            <p:ph type="ctrTitle"/>
          </p:nvPr>
        </p:nvSpPr>
        <p:spPr>
          <a:xfrm>
            <a:off x="1071538" y="642918"/>
            <a:ext cx="7772400" cy="659697"/>
          </a:xfrm>
        </p:spPr>
        <p:txBody>
          <a:bodyPr>
            <a:normAutofit/>
          </a:bodyPr>
          <a:lstStyle/>
          <a:p>
            <a:pPr algn="ctr"/>
            <a:r>
              <a:rPr lang="tr-TR" sz="3200" smtClean="0">
                <a:latin typeface="Times New Roman" pitchFamily="18" charset="0"/>
                <a:cs typeface="Times New Roman" pitchFamily="18" charset="0"/>
              </a:rPr>
              <a:t>Türkiye-Ortadoğu Ticareti </a:t>
            </a:r>
            <a:endParaRPr lang="tr-TR" sz="3200" dirty="0">
              <a:latin typeface="Times New Roman" pitchFamily="18" charset="0"/>
              <a:cs typeface="Times New Roman" pitchFamily="18" charset="0"/>
            </a:endParaRPr>
          </a:p>
        </p:txBody>
      </p:sp>
    </p:spTree>
    <p:extLst>
      <p:ext uri="{BB962C8B-B14F-4D97-AF65-F5344CB8AC3E}">
        <p14:creationId xmlns:p14="http://schemas.microsoft.com/office/powerpoint/2010/main" val="140562750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00100" y="571480"/>
            <a:ext cx="4643470" cy="5940088"/>
          </a:xfrm>
          <a:prstGeom prst="rect">
            <a:avLst/>
          </a:prstGeom>
        </p:spPr>
        <p:txBody>
          <a:bodyPr wrap="square">
            <a:spAutoFit/>
          </a:bodyPr>
          <a:lstStyle/>
          <a:p>
            <a:r>
              <a:rPr lang="tr-TR" sz="2000" b="1" dirty="0" smtClean="0">
                <a:latin typeface="Times New Roman" pitchFamily="18" charset="0"/>
                <a:cs typeface="Times New Roman" pitchFamily="18" charset="0"/>
              </a:rPr>
              <a:t>MISIR</a:t>
            </a:r>
          </a:p>
          <a:p>
            <a:pPr marL="285750" indent="-285750">
              <a:buFont typeface="Wingdings" panose="05000000000000000000" pitchFamily="2" charset="2"/>
              <a:buChar char="Ø"/>
            </a:pPr>
            <a:r>
              <a:rPr lang="tr-TR" sz="2000" dirty="0" smtClean="0">
                <a:latin typeface="Times New Roman" pitchFamily="18" charset="0"/>
                <a:cs typeface="Times New Roman" pitchFamily="18" charset="0"/>
              </a:rPr>
              <a:t/>
            </a:r>
            <a:br>
              <a:rPr lang="tr-TR" sz="2000" dirty="0" smtClean="0">
                <a:latin typeface="Times New Roman" pitchFamily="18" charset="0"/>
                <a:cs typeface="Times New Roman" pitchFamily="18" charset="0"/>
              </a:rPr>
            </a:br>
            <a:r>
              <a:rPr lang="tr-TR" sz="2000" dirty="0" smtClean="0">
                <a:latin typeface="Times New Roman" pitchFamily="18" charset="0"/>
                <a:cs typeface="Times New Roman" pitchFamily="18" charset="0"/>
              </a:rPr>
              <a:t>Afrika kıtasında ülkemizin en fazla ihracat yaptığı ülke olan Mısır ile ülkemiz arasındaki ticarete ilişkin veriler incelendiğinde Mısır ile olan dış ticaret hacmimizin artış eğiliminde olduğu gözlemlenmektedir.</a:t>
            </a:r>
            <a:br>
              <a:rPr lang="tr-TR" sz="2000" dirty="0" smtClean="0">
                <a:latin typeface="Times New Roman" pitchFamily="18" charset="0"/>
                <a:cs typeface="Times New Roman" pitchFamily="18" charset="0"/>
              </a:rPr>
            </a:br>
            <a:r>
              <a:rPr lang="tr-TR" sz="2000" dirty="0" smtClean="0">
                <a:latin typeface="Times New Roman" pitchFamily="18" charset="0"/>
                <a:cs typeface="Times New Roman" pitchFamily="18" charset="0"/>
              </a:rPr>
              <a:t/>
            </a:r>
            <a:br>
              <a:rPr lang="tr-TR" sz="2000" dirty="0" smtClean="0">
                <a:latin typeface="Times New Roman" pitchFamily="18" charset="0"/>
                <a:cs typeface="Times New Roman" pitchFamily="18" charset="0"/>
              </a:rPr>
            </a:br>
            <a:r>
              <a:rPr lang="tr-TR" sz="2000" dirty="0" smtClean="0">
                <a:latin typeface="Times New Roman" pitchFamily="18" charset="0"/>
                <a:cs typeface="Times New Roman" pitchFamily="18" charset="0"/>
              </a:rPr>
              <a:t>2018 yılında, Mısır’a yönelik ihracatımız, bir önceki yıla göre % 29,3 oranında artış göstererek 3 Milyar Doların üzerine yükselmiş olup, ihracatımızda 2016 ve 2017 yıllarında yaşanan düşüş eğilimi sona ermiştir. Ülkemiz, Mısır’ın ithalatında 2017 yılında % 3,14 pay almışken, 2018 yılında ise Mısır’ın ithalatında 7. sıraya yükselerek aldığı payı % 4’e çıkarmıştır.</a:t>
            </a:r>
            <a:endParaRPr lang="tr-TR" sz="2000" dirty="0">
              <a:latin typeface="Times New Roman" pitchFamily="18" charset="0"/>
              <a:cs typeface="Times New Roman" pitchFamily="18" charset="0"/>
            </a:endParaRPr>
          </a:p>
        </p:txBody>
      </p:sp>
      <p:pic>
        <p:nvPicPr>
          <p:cNvPr id="3" name="Resim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56016" y="1196752"/>
            <a:ext cx="3437424" cy="3375256"/>
          </a:xfrm>
          <a:prstGeom prst="rect">
            <a:avLst/>
          </a:prstGeom>
        </p:spPr>
      </p:pic>
    </p:spTree>
    <p:extLst>
      <p:ext uri="{BB962C8B-B14F-4D97-AF65-F5344CB8AC3E}">
        <p14:creationId xmlns:p14="http://schemas.microsoft.com/office/powerpoint/2010/main" val="346550470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C:\Users\Emir\Desktop\mutlu hoca power point\ortadoğu sunumlar\12.hafta\mısır türkiye.png"/>
          <p:cNvPicPr>
            <a:picLocks noChangeAspect="1" noChangeArrowheads="1"/>
          </p:cNvPicPr>
          <p:nvPr/>
        </p:nvPicPr>
        <p:blipFill>
          <a:blip r:embed="rId2"/>
          <a:srcRect/>
          <a:stretch>
            <a:fillRect/>
          </a:stretch>
        </p:blipFill>
        <p:spPr bwMode="auto">
          <a:xfrm>
            <a:off x="2084388" y="-26109"/>
            <a:ext cx="5202256" cy="6414210"/>
          </a:xfrm>
          <a:prstGeom prst="rect">
            <a:avLst/>
          </a:prstGeom>
          <a:noFill/>
        </p:spPr>
      </p:pic>
      <p:sp>
        <p:nvSpPr>
          <p:cNvPr id="3" name="2 Metin kutusu"/>
          <p:cNvSpPr txBox="1"/>
          <p:nvPr/>
        </p:nvSpPr>
        <p:spPr>
          <a:xfrm>
            <a:off x="4643438" y="6357958"/>
            <a:ext cx="2529923" cy="307777"/>
          </a:xfrm>
          <a:prstGeom prst="rect">
            <a:avLst/>
          </a:prstGeom>
          <a:noFill/>
        </p:spPr>
        <p:txBody>
          <a:bodyPr wrap="none" rtlCol="0">
            <a:spAutoFit/>
          </a:bodyPr>
          <a:lstStyle/>
          <a:p>
            <a:r>
              <a:rPr lang="tr-TR" sz="1400" dirty="0" smtClean="0">
                <a:latin typeface="Times New Roman" pitchFamily="18" charset="0"/>
                <a:cs typeface="Times New Roman" pitchFamily="18" charset="0"/>
              </a:rPr>
              <a:t>Kaynak: Ticaret Bakanlığı, 2020</a:t>
            </a:r>
            <a:endParaRPr lang="tr-TR" sz="1400" dirty="0">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00100" y="1071546"/>
            <a:ext cx="8001056" cy="4093428"/>
          </a:xfrm>
          <a:prstGeom prst="rect">
            <a:avLst/>
          </a:prstGeom>
        </p:spPr>
        <p:txBody>
          <a:bodyPr wrap="square">
            <a:spAutoFit/>
          </a:bodyPr>
          <a:lstStyle/>
          <a:p>
            <a:pPr marL="285750" indent="-285750">
              <a:buFont typeface="Wingdings" panose="05000000000000000000" pitchFamily="2" charset="2"/>
              <a:buChar char="Ø"/>
            </a:pPr>
            <a:r>
              <a:rPr lang="tr-TR" sz="2000" dirty="0">
                <a:latin typeface="Times New Roman" pitchFamily="18" charset="0"/>
                <a:cs typeface="Times New Roman" pitchFamily="18" charset="0"/>
              </a:rPr>
              <a:t>Türkiye’nin BAE’ne yönelik dış ticaret hacmi yıllar itibariyle sürekli artmış ve 2008 yılında, 8,6 milyar dolara ulaşmıştır. </a:t>
            </a:r>
            <a:endParaRPr lang="tr-TR" sz="2000" dirty="0" smtClean="0">
              <a:latin typeface="Times New Roman" pitchFamily="18" charset="0"/>
              <a:cs typeface="Times New Roman" pitchFamily="18" charset="0"/>
            </a:endParaRPr>
          </a:p>
          <a:p>
            <a:pPr marL="285750" indent="-285750">
              <a:buFont typeface="Wingdings" panose="05000000000000000000" pitchFamily="2" charset="2"/>
              <a:buChar char="Ø"/>
            </a:pPr>
            <a:r>
              <a:rPr lang="tr-TR" sz="2000" dirty="0" smtClean="0">
                <a:latin typeface="Times New Roman" pitchFamily="18" charset="0"/>
                <a:cs typeface="Times New Roman" pitchFamily="18" charset="0"/>
              </a:rPr>
              <a:t>Bu </a:t>
            </a:r>
            <a:r>
              <a:rPr lang="tr-TR" sz="2000" dirty="0">
                <a:latin typeface="Times New Roman" pitchFamily="18" charset="0"/>
                <a:cs typeface="Times New Roman" pitchFamily="18" charset="0"/>
              </a:rPr>
              <a:t>artışın başlıca nedeni bu ülkeye gerçekleşen ihracat artışından kaynaklanmıştır. 2009 yılında ise global krizle birlikte iki ülke arasındaki dış ticaret hacmi 3,5 milyar Dolara düşmüştür</a:t>
            </a:r>
            <a:r>
              <a:rPr lang="tr-TR" sz="2000" dirty="0" smtClean="0">
                <a:latin typeface="Times New Roman" pitchFamily="18" charset="0"/>
                <a:cs typeface="Times New Roman" pitchFamily="18" charset="0"/>
              </a:rPr>
              <a:t>.</a:t>
            </a:r>
          </a:p>
          <a:p>
            <a:pPr marL="285750" indent="-285750">
              <a:buFont typeface="Wingdings" panose="05000000000000000000" pitchFamily="2" charset="2"/>
              <a:buChar char="Ø"/>
            </a:pPr>
            <a:r>
              <a:rPr lang="tr-TR" sz="2000" dirty="0" smtClean="0">
                <a:latin typeface="Times New Roman" pitchFamily="18" charset="0"/>
                <a:cs typeface="Times New Roman" pitchFamily="18" charset="0"/>
              </a:rPr>
              <a:t> </a:t>
            </a:r>
            <a:r>
              <a:rPr lang="tr-TR" sz="2000" dirty="0">
                <a:latin typeface="Times New Roman" pitchFamily="18" charset="0"/>
                <a:cs typeface="Times New Roman" pitchFamily="18" charset="0"/>
              </a:rPr>
              <a:t>2011 yılında iki ülke arasında gerçekleşen ticaret hacmi 5,3 milyar dolar olup; bir önceki yıla göre % 33 artmıştır. </a:t>
            </a:r>
          </a:p>
          <a:p>
            <a:pPr marL="285750" indent="-285750">
              <a:buFont typeface="Wingdings" panose="05000000000000000000" pitchFamily="2" charset="2"/>
              <a:buChar char="Ø"/>
            </a:pPr>
            <a:r>
              <a:rPr lang="tr-TR" sz="2000" dirty="0" smtClean="0">
                <a:latin typeface="Times New Roman" pitchFamily="18" charset="0"/>
                <a:cs typeface="Times New Roman" pitchFamily="18" charset="0"/>
              </a:rPr>
              <a:t>2014 </a:t>
            </a:r>
            <a:r>
              <a:rPr lang="tr-TR" sz="2000" dirty="0">
                <a:latin typeface="Times New Roman" pitchFamily="18" charset="0"/>
                <a:cs typeface="Times New Roman" pitchFamily="18" charset="0"/>
              </a:rPr>
              <a:t>yılında Türkiye’nin BAE’ye ihraç ettiği ürünlerin başında, toplam ihracat içindeki % 25 pay ile kıymetli metaller ve kaplamalarından mücevherci eşyası gelmektedir</a:t>
            </a:r>
            <a:r>
              <a:rPr lang="tr-TR" sz="2000" dirty="0" smtClean="0">
                <a:latin typeface="Times New Roman" pitchFamily="18" charset="0"/>
                <a:cs typeface="Times New Roman" pitchFamily="18" charset="0"/>
              </a:rPr>
              <a:t>.</a:t>
            </a:r>
            <a:r>
              <a:rPr lang="tr-TR" sz="2000" dirty="0">
                <a:latin typeface="Times New Roman" pitchFamily="18" charset="0"/>
                <a:cs typeface="Times New Roman" pitchFamily="18" charset="0"/>
              </a:rPr>
              <a:t> Türkiye’nin 2014 yılında, BAE'den gerçekleştirdiği ithalatın, % 75’ini ham ve yarı işlenmiş altın, % 8,6’sını işlenmemiş alüminyum, % 4,6’sını kıymetli metallerden mücevherci eşyası oluşturmaktadır</a:t>
            </a:r>
          </a:p>
        </p:txBody>
      </p:sp>
      <p:sp>
        <p:nvSpPr>
          <p:cNvPr id="3" name="Metin kutusu 2"/>
          <p:cNvSpPr txBox="1"/>
          <p:nvPr/>
        </p:nvSpPr>
        <p:spPr>
          <a:xfrm>
            <a:off x="1285852" y="428604"/>
            <a:ext cx="4857784" cy="461665"/>
          </a:xfrm>
          <a:prstGeom prst="rect">
            <a:avLst/>
          </a:prstGeom>
          <a:noFill/>
        </p:spPr>
        <p:txBody>
          <a:bodyPr wrap="square" rtlCol="0">
            <a:spAutoFit/>
          </a:bodyPr>
          <a:lstStyle/>
          <a:p>
            <a:r>
              <a:rPr lang="tr-TR" sz="2400" b="1" dirty="0" smtClean="0">
                <a:latin typeface="Times New Roman" pitchFamily="18" charset="0"/>
                <a:cs typeface="Times New Roman" pitchFamily="18" charset="0"/>
              </a:rPr>
              <a:t>BİRLEŞİK ARAP EMİRLİKLERİ</a:t>
            </a:r>
            <a:endParaRPr lang="tr-TR" sz="2400" b="1" dirty="0">
              <a:latin typeface="Times New Roman" pitchFamily="18" charset="0"/>
              <a:cs typeface="Times New Roman" pitchFamily="18" charset="0"/>
            </a:endParaRPr>
          </a:p>
        </p:txBody>
      </p:sp>
    </p:spTree>
    <p:extLst>
      <p:ext uri="{BB962C8B-B14F-4D97-AF65-F5344CB8AC3E}">
        <p14:creationId xmlns:p14="http://schemas.microsoft.com/office/powerpoint/2010/main" val="39628447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C:\Users\Emir\Desktop\mutlu hoca power point\ortadoğu sunumlar\12.hafta\türkiyebae.png"/>
          <p:cNvPicPr>
            <a:picLocks noChangeAspect="1" noChangeArrowheads="1"/>
          </p:cNvPicPr>
          <p:nvPr/>
        </p:nvPicPr>
        <p:blipFill>
          <a:blip r:embed="rId2"/>
          <a:srcRect/>
          <a:stretch>
            <a:fillRect/>
          </a:stretch>
        </p:blipFill>
        <p:spPr bwMode="auto">
          <a:xfrm>
            <a:off x="1357290" y="1643050"/>
            <a:ext cx="6935788" cy="3390900"/>
          </a:xfrm>
          <a:prstGeom prst="rect">
            <a:avLst/>
          </a:prstGeom>
          <a:noFill/>
        </p:spPr>
      </p:pic>
      <p:sp>
        <p:nvSpPr>
          <p:cNvPr id="3" name="2 Metin kutusu"/>
          <p:cNvSpPr txBox="1"/>
          <p:nvPr/>
        </p:nvSpPr>
        <p:spPr>
          <a:xfrm>
            <a:off x="5786446" y="5000636"/>
            <a:ext cx="2529923" cy="307777"/>
          </a:xfrm>
          <a:prstGeom prst="rect">
            <a:avLst/>
          </a:prstGeom>
          <a:noFill/>
        </p:spPr>
        <p:txBody>
          <a:bodyPr wrap="none" rtlCol="0">
            <a:spAutoFit/>
          </a:bodyPr>
          <a:lstStyle/>
          <a:p>
            <a:r>
              <a:rPr lang="tr-TR" sz="1400" dirty="0" smtClean="0">
                <a:latin typeface="Times New Roman" pitchFamily="18" charset="0"/>
                <a:cs typeface="Times New Roman" pitchFamily="18" charset="0"/>
              </a:rPr>
              <a:t>Kaynak: Ticaret Bakanlığı, 2020</a:t>
            </a:r>
            <a:endParaRPr lang="tr-TR" sz="1400" dirty="0">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00100" y="857232"/>
            <a:ext cx="7344816" cy="4708981"/>
          </a:xfrm>
          <a:prstGeom prst="rect">
            <a:avLst/>
          </a:prstGeom>
        </p:spPr>
        <p:txBody>
          <a:bodyPr wrap="square">
            <a:spAutoFit/>
          </a:bodyPr>
          <a:lstStyle/>
          <a:p>
            <a:pPr algn="just"/>
            <a:r>
              <a:rPr lang="tr-TR" sz="2000" b="1" i="1" u="sng" dirty="0">
                <a:latin typeface="Times New Roman" pitchFamily="18" charset="0"/>
                <a:cs typeface="Times New Roman" pitchFamily="18" charset="0"/>
              </a:rPr>
              <a:t>Sonuç </a:t>
            </a:r>
            <a:r>
              <a:rPr lang="tr-TR" sz="2000" b="1" i="1" u="sng" dirty="0" smtClean="0">
                <a:latin typeface="Times New Roman" pitchFamily="18" charset="0"/>
                <a:cs typeface="Times New Roman" pitchFamily="18" charset="0"/>
              </a:rPr>
              <a:t>olarak;</a:t>
            </a:r>
          </a:p>
          <a:p>
            <a:pPr marL="285750" indent="-285750" algn="just">
              <a:buFont typeface="Wingdings" panose="05000000000000000000" pitchFamily="2" charset="2"/>
              <a:buChar char="Ø"/>
            </a:pPr>
            <a:r>
              <a:rPr lang="tr-TR" sz="2000" dirty="0" smtClean="0">
                <a:latin typeface="Times New Roman" pitchFamily="18" charset="0"/>
                <a:cs typeface="Times New Roman" pitchFamily="18" charset="0"/>
              </a:rPr>
              <a:t> </a:t>
            </a:r>
            <a:r>
              <a:rPr lang="tr-TR" sz="2000" dirty="0">
                <a:latin typeface="Times New Roman" pitchFamily="18" charset="0"/>
                <a:cs typeface="Times New Roman" pitchFamily="18" charset="0"/>
              </a:rPr>
              <a:t>Ortadoğu’daki karmaşık siyasal yapıların Türkiye ve Ortadoğu ülkeleri arasındaki ekonomik ilişkilerin geleceği konusunda belirsizlikler yarattığını söylemek mümkündür. </a:t>
            </a:r>
            <a:endParaRPr lang="tr-TR" sz="2000" dirty="0" smtClean="0">
              <a:latin typeface="Times New Roman" pitchFamily="18" charset="0"/>
              <a:cs typeface="Times New Roman" pitchFamily="18" charset="0"/>
            </a:endParaRPr>
          </a:p>
          <a:p>
            <a:pPr marL="285750" indent="-285750" algn="just">
              <a:buFont typeface="Wingdings" panose="05000000000000000000" pitchFamily="2" charset="2"/>
              <a:buChar char="Ø"/>
            </a:pPr>
            <a:r>
              <a:rPr lang="tr-TR" sz="2000" dirty="0" smtClean="0">
                <a:latin typeface="Times New Roman" pitchFamily="18" charset="0"/>
                <a:cs typeface="Times New Roman" pitchFamily="18" charset="0"/>
              </a:rPr>
              <a:t>Arap </a:t>
            </a:r>
            <a:r>
              <a:rPr lang="tr-TR" sz="2000" dirty="0">
                <a:latin typeface="Times New Roman" pitchFamily="18" charset="0"/>
                <a:cs typeface="Times New Roman" pitchFamily="18" charset="0"/>
              </a:rPr>
              <a:t>Baharı olarak adlandırılan süreç </a:t>
            </a:r>
            <a:r>
              <a:rPr lang="tr-TR" sz="2000" dirty="0" smtClean="0">
                <a:latin typeface="Times New Roman" pitchFamily="18" charset="0"/>
                <a:cs typeface="Times New Roman" pitchFamily="18" charset="0"/>
              </a:rPr>
              <a:t> Bölge’de </a:t>
            </a:r>
            <a:r>
              <a:rPr lang="tr-TR" sz="2000" dirty="0">
                <a:latin typeface="Times New Roman" pitchFamily="18" charset="0"/>
                <a:cs typeface="Times New Roman" pitchFamily="18" charset="0"/>
              </a:rPr>
              <a:t>yeni siyasal belirsizlikler ve başta Suriye olmak üzere yeni sıcak çatışma alanları yaratmıştır. Bu çerçevede, Türkiye komşularıyla sıfır sorun politikası izlerken kısa süre içerisinde kendisini ciddi sorunlarla karşı karşıya bulmuştur. </a:t>
            </a:r>
            <a:endParaRPr lang="tr-TR" sz="2000" dirty="0" smtClean="0">
              <a:latin typeface="Times New Roman" pitchFamily="18" charset="0"/>
              <a:cs typeface="Times New Roman" pitchFamily="18" charset="0"/>
            </a:endParaRPr>
          </a:p>
          <a:p>
            <a:pPr marL="285750" indent="-285750" algn="just">
              <a:buFont typeface="Wingdings" panose="05000000000000000000" pitchFamily="2" charset="2"/>
              <a:buChar char="Ø"/>
            </a:pPr>
            <a:r>
              <a:rPr lang="tr-TR" sz="2000" dirty="0" smtClean="0">
                <a:latin typeface="Times New Roman" pitchFamily="18" charset="0"/>
                <a:cs typeface="Times New Roman" pitchFamily="18" charset="0"/>
              </a:rPr>
              <a:t>Bölge </a:t>
            </a:r>
            <a:r>
              <a:rPr lang="tr-TR" sz="2000" dirty="0">
                <a:latin typeface="Times New Roman" pitchFamily="18" charset="0"/>
                <a:cs typeface="Times New Roman" pitchFamily="18" charset="0"/>
              </a:rPr>
              <a:t>ülkeleriyle karşılıklı güven sorunu halen ekonomik ilişkilerin önündeki en büyük engellerden birisidir. </a:t>
            </a:r>
            <a:endParaRPr lang="tr-TR" sz="2000" dirty="0" smtClean="0">
              <a:latin typeface="Times New Roman" pitchFamily="18" charset="0"/>
              <a:cs typeface="Times New Roman" pitchFamily="18" charset="0"/>
            </a:endParaRPr>
          </a:p>
          <a:p>
            <a:pPr marL="285750" indent="-285750" algn="just">
              <a:buFont typeface="Wingdings" panose="05000000000000000000" pitchFamily="2" charset="2"/>
              <a:buChar char="Ø"/>
            </a:pPr>
            <a:r>
              <a:rPr lang="tr-TR" sz="2000" dirty="0" smtClean="0">
                <a:latin typeface="Times New Roman" pitchFamily="18" charset="0"/>
                <a:cs typeface="Times New Roman" pitchFamily="18" charset="0"/>
              </a:rPr>
              <a:t>Türkiye’nin </a:t>
            </a:r>
            <a:r>
              <a:rPr lang="tr-TR" sz="2000" dirty="0">
                <a:latin typeface="Times New Roman" pitchFamily="18" charset="0"/>
                <a:cs typeface="Times New Roman" pitchFamily="18" charset="0"/>
              </a:rPr>
              <a:t>Ortadoğu’da hayati çıkarları bulunmaktadır ve Türkiye ile Ortadoğu ülkeleri arasındaki ekonomik ilişkilerin geleceği Arap Baharı sonrası Bölge’de yeniden şekillenmekte </a:t>
            </a:r>
            <a:r>
              <a:rPr lang="tr-TR" sz="2000" dirty="0" smtClean="0">
                <a:latin typeface="Times New Roman" pitchFamily="18" charset="0"/>
                <a:cs typeface="Times New Roman" pitchFamily="18" charset="0"/>
              </a:rPr>
              <a:t>olan güç </a:t>
            </a:r>
            <a:r>
              <a:rPr lang="tr-TR" sz="2000" dirty="0">
                <a:latin typeface="Times New Roman" pitchFamily="18" charset="0"/>
                <a:cs typeface="Times New Roman" pitchFamily="18" charset="0"/>
              </a:rPr>
              <a:t>dengelerinin ne şekilde sonuçlanacağına bağlıdır.</a:t>
            </a:r>
          </a:p>
        </p:txBody>
      </p:sp>
    </p:spTree>
    <p:extLst>
      <p:ext uri="{BB962C8B-B14F-4D97-AF65-F5344CB8AC3E}">
        <p14:creationId xmlns:p14="http://schemas.microsoft.com/office/powerpoint/2010/main" val="368700223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071538" y="857232"/>
            <a:ext cx="7532340" cy="3693319"/>
          </a:xfrm>
          <a:prstGeom prst="rect">
            <a:avLst/>
          </a:prstGeom>
          <a:noFill/>
        </p:spPr>
        <p:txBody>
          <a:bodyPr wrap="square" rtlCol="0">
            <a:spAutoFit/>
          </a:bodyPr>
          <a:lstStyle/>
          <a:p>
            <a:r>
              <a:rPr lang="tr-TR" dirty="0" smtClean="0"/>
              <a:t>KAYNAKÇA</a:t>
            </a:r>
          </a:p>
          <a:p>
            <a:r>
              <a:rPr lang="tr-TR" dirty="0"/>
              <a:t> </a:t>
            </a:r>
          </a:p>
          <a:p>
            <a:r>
              <a:rPr lang="tr-TR" dirty="0"/>
              <a:t>KAYNAKÇA</a:t>
            </a:r>
          </a:p>
          <a:p>
            <a:pPr marL="171450" indent="-171450">
              <a:buFont typeface="Wingdings" panose="05000000000000000000" pitchFamily="2" charset="2"/>
              <a:buChar char="q"/>
            </a:pPr>
            <a:r>
              <a:rPr lang="tr-TR" dirty="0"/>
              <a:t>AKBAY </a:t>
            </a:r>
            <a:r>
              <a:rPr lang="tr-TR" dirty="0" smtClean="0"/>
              <a:t>Salih </a:t>
            </a:r>
            <a:r>
              <a:rPr lang="tr-TR" dirty="0"/>
              <a:t>(2013)’’ Türkiye’nin  Ortadoğu İle Ticari İlişkileri  ; Akademik Sosyal Araştırmalar Dergisi’’   ,1(1),s.87-101</a:t>
            </a:r>
          </a:p>
          <a:p>
            <a:pPr marL="285750" indent="-285750">
              <a:buFont typeface="Wingdings" panose="05000000000000000000" pitchFamily="2" charset="2"/>
              <a:buChar char="q"/>
            </a:pPr>
            <a:r>
              <a:rPr lang="tr-TR" dirty="0"/>
              <a:t>Türkiye İstatistik Kurumu, </a:t>
            </a:r>
            <a:r>
              <a:rPr lang="tr-TR" dirty="0">
                <a:hlinkClick r:id="rId2"/>
              </a:rPr>
              <a:t>www.tuik.gov.tr</a:t>
            </a:r>
            <a:endParaRPr lang="tr-TR" dirty="0"/>
          </a:p>
          <a:p>
            <a:pPr marL="285750" indent="-285750">
              <a:buFont typeface="Wingdings" panose="05000000000000000000" pitchFamily="2" charset="2"/>
              <a:buChar char="q"/>
            </a:pPr>
            <a:r>
              <a:rPr lang="tr-TR" dirty="0"/>
              <a:t>T.C. Ekonomi Bakanlığı, www.ekonomi.gov.tr </a:t>
            </a:r>
            <a:endParaRPr lang="tr-TR" dirty="0" smtClean="0"/>
          </a:p>
          <a:p>
            <a:pPr marL="285750" indent="-285750">
              <a:buFont typeface="Wingdings" panose="05000000000000000000" pitchFamily="2" charset="2"/>
              <a:buChar char="q"/>
            </a:pPr>
            <a:r>
              <a:rPr lang="tr-TR" dirty="0" smtClean="0"/>
              <a:t>Mustafa Kutlay ‘Türkiye-Ortadoğu Ticari İlişkilerinin Politik Ekonomisi’</a:t>
            </a:r>
          </a:p>
          <a:p>
            <a:pPr marL="285750" indent="-285750">
              <a:buFont typeface="Wingdings" panose="05000000000000000000" pitchFamily="2" charset="2"/>
              <a:buChar char="q"/>
            </a:pPr>
            <a:endParaRPr lang="tr-TR" dirty="0" smtClean="0"/>
          </a:p>
          <a:p>
            <a:pPr marL="285750" indent="-285750">
              <a:buFont typeface="Wingdings" panose="05000000000000000000" pitchFamily="2" charset="2"/>
              <a:buChar char="q"/>
            </a:pPr>
            <a:r>
              <a:rPr lang="tr-TR" dirty="0">
                <a:cs typeface="Times New Roman" panose="02020603050405020304" pitchFamily="18" charset="0"/>
              </a:rPr>
              <a:t>Mahmut </a:t>
            </a:r>
            <a:r>
              <a:rPr lang="tr-TR" dirty="0" err="1" smtClean="0">
                <a:cs typeface="Times New Roman" panose="02020603050405020304" pitchFamily="18" charset="0"/>
              </a:rPr>
              <a:t>Yardımcıoğlu</a:t>
            </a:r>
            <a:r>
              <a:rPr lang="tr-TR" dirty="0" smtClean="0">
                <a:cs typeface="Times New Roman" panose="02020603050405020304" pitchFamily="18" charset="0"/>
              </a:rPr>
              <a:t> Hilal Kocamaz </a:t>
            </a:r>
            <a:r>
              <a:rPr lang="tr-TR" dirty="0">
                <a:cs typeface="Times New Roman" panose="02020603050405020304" pitchFamily="18" charset="0"/>
              </a:rPr>
              <a:t>Gamze </a:t>
            </a:r>
            <a:r>
              <a:rPr lang="tr-TR" dirty="0" smtClean="0">
                <a:cs typeface="Times New Roman" panose="02020603050405020304" pitchFamily="18" charset="0"/>
              </a:rPr>
              <a:t>Şerbetçi ‘Türkiye’de Dış Ticaret ve Ticari İlişkiler’</a:t>
            </a:r>
          </a:p>
          <a:p>
            <a:endParaRPr lang="tr-TR" dirty="0"/>
          </a:p>
          <a:p>
            <a:endParaRPr lang="tr-TR" dirty="0"/>
          </a:p>
        </p:txBody>
      </p:sp>
    </p:spTree>
    <p:extLst>
      <p:ext uri="{BB962C8B-B14F-4D97-AF65-F5344CB8AC3E}">
        <p14:creationId xmlns:p14="http://schemas.microsoft.com/office/powerpoint/2010/main" val="1048169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142976" y="476673"/>
            <a:ext cx="7315224" cy="2448271"/>
          </a:xfrm>
        </p:spPr>
        <p:txBody>
          <a:bodyPr>
            <a:noAutofit/>
          </a:bodyPr>
          <a:lstStyle/>
          <a:p>
            <a:pPr algn="just"/>
            <a:r>
              <a:rPr lang="tr-TR" sz="2000" dirty="0">
                <a:effectLst/>
                <a:latin typeface="Times New Roman" panose="02020603050405020304" pitchFamily="18" charset="0"/>
                <a:cs typeface="Times New Roman" panose="02020603050405020304" pitchFamily="18" charset="0"/>
              </a:rPr>
              <a:t>Türkiye'nin ticari ilişkileri incelendiğinde, ülkemizin jeopolitik yapısı, nüfusu, büyüyen pazarı, Orta Doğu, Asya,</a:t>
            </a:r>
            <a:br>
              <a:rPr lang="tr-TR" sz="2000" dirty="0">
                <a:effectLst/>
                <a:latin typeface="Times New Roman" panose="02020603050405020304" pitchFamily="18" charset="0"/>
                <a:cs typeface="Times New Roman" panose="02020603050405020304" pitchFamily="18" charset="0"/>
              </a:rPr>
            </a:br>
            <a:r>
              <a:rPr lang="tr-TR" sz="2000" dirty="0">
                <a:effectLst/>
                <a:latin typeface="Times New Roman" panose="02020603050405020304" pitchFamily="18" charset="0"/>
                <a:cs typeface="Times New Roman" panose="02020603050405020304" pitchFamily="18" charset="0"/>
              </a:rPr>
              <a:t>Afrika ve Avrupa ülkeleri ile güçlendirilen ticari ve siyasi ilişkiler, imzalanan yeni ticari ve ekonomik anlaşmalar ve</a:t>
            </a:r>
            <a:br>
              <a:rPr lang="tr-TR" sz="2000" dirty="0">
                <a:effectLst/>
                <a:latin typeface="Times New Roman" panose="02020603050405020304" pitchFamily="18" charset="0"/>
                <a:cs typeface="Times New Roman" panose="02020603050405020304" pitchFamily="18" charset="0"/>
              </a:rPr>
            </a:br>
            <a:r>
              <a:rPr lang="tr-TR" sz="2000" dirty="0" smtClean="0">
                <a:effectLst/>
                <a:latin typeface="Times New Roman" panose="02020603050405020304" pitchFamily="18" charset="0"/>
                <a:cs typeface="Times New Roman" panose="02020603050405020304" pitchFamily="18" charset="0"/>
              </a:rPr>
              <a:t>Türkiye’nin </a:t>
            </a:r>
            <a:r>
              <a:rPr lang="tr-TR" sz="2000" dirty="0">
                <a:effectLst/>
                <a:latin typeface="Times New Roman" panose="02020603050405020304" pitchFamily="18" charset="0"/>
                <a:cs typeface="Times New Roman" panose="02020603050405020304" pitchFamily="18" charset="0"/>
              </a:rPr>
              <a:t>bulunduğu bölgedeki artan etkisi dış ticaretimizi olumlu yönde etkilemektedir.</a:t>
            </a:r>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57356" y="3000372"/>
            <a:ext cx="5660068" cy="3096344"/>
          </a:xfrm>
          <a:prstGeom prst="rect">
            <a:avLst/>
          </a:prstGeom>
        </p:spPr>
      </p:pic>
    </p:spTree>
    <p:extLst>
      <p:ext uri="{BB962C8B-B14F-4D97-AF65-F5344CB8AC3E}">
        <p14:creationId xmlns:p14="http://schemas.microsoft.com/office/powerpoint/2010/main" val="14352605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142976" y="428604"/>
            <a:ext cx="7821512" cy="5354212"/>
          </a:xfrm>
        </p:spPr>
        <p:txBody>
          <a:bodyPr>
            <a:normAutofit/>
          </a:bodyPr>
          <a:lstStyle/>
          <a:p>
            <a:r>
              <a:rPr lang="tr-TR" sz="2400" b="1" dirty="0" smtClean="0">
                <a:solidFill>
                  <a:schemeClr val="tx1"/>
                </a:solidFill>
                <a:latin typeface="Times New Roman" panose="02020603050405020304" pitchFamily="18" charset="0"/>
                <a:cs typeface="Times New Roman" panose="02020603050405020304" pitchFamily="18" charset="0"/>
              </a:rPr>
              <a:t>Türkiye’nin Ortadoğu İle Ticaretini Engelleyen Sorunlar</a:t>
            </a:r>
          </a:p>
          <a:p>
            <a:endParaRPr lang="tr-TR" sz="1800" dirty="0" smtClean="0">
              <a:solidFill>
                <a:schemeClr val="tx1"/>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tr-TR" sz="2000" dirty="0" smtClean="0">
                <a:solidFill>
                  <a:schemeClr val="tx1"/>
                </a:solidFill>
                <a:latin typeface="Times New Roman" panose="02020603050405020304" pitchFamily="18" charset="0"/>
                <a:cs typeface="Times New Roman" panose="02020603050405020304" pitchFamily="18" charset="0"/>
              </a:rPr>
              <a:t>Türkiye’nin</a:t>
            </a:r>
            <a:r>
              <a:rPr lang="tr-TR" sz="2000" dirty="0">
                <a:solidFill>
                  <a:schemeClr val="tx1"/>
                </a:solidFill>
                <a:latin typeface="Times New Roman" panose="02020603050405020304" pitchFamily="18" charset="0"/>
                <a:cs typeface="Times New Roman" panose="02020603050405020304" pitchFamily="18" charset="0"/>
              </a:rPr>
              <a:t>, tarihsel bağlarının bulunduğu Ortadoğu ülkeleri ile olan ekonomik ilişkilerini çok fazla geliştiremediği söylenebilir. Bu duruma, gerek Türkiye’de gerekse Ortadoğu ülkelerinde yaşanan siyasal gelişmelerin yanı sıra ekonomilerinin sahip olduğu yapısal özelliklerinin de neden olduğu söylenebilir </a:t>
            </a:r>
            <a:endParaRPr lang="tr-TR" sz="2000" dirty="0" smtClean="0">
              <a:solidFill>
                <a:schemeClr val="tx1"/>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tr-TR" sz="2000" dirty="0">
                <a:solidFill>
                  <a:schemeClr val="tx1"/>
                </a:solidFill>
                <a:latin typeface="Times New Roman" panose="02020603050405020304" pitchFamily="18" charset="0"/>
                <a:cs typeface="Times New Roman" panose="02020603050405020304" pitchFamily="18" charset="0"/>
              </a:rPr>
              <a:t>S</a:t>
            </a:r>
            <a:r>
              <a:rPr lang="tr-TR" sz="2000" dirty="0" smtClean="0">
                <a:solidFill>
                  <a:schemeClr val="tx1"/>
                </a:solidFill>
                <a:latin typeface="Times New Roman" panose="02020603050405020304" pitchFamily="18" charset="0"/>
                <a:cs typeface="Times New Roman" panose="02020603050405020304" pitchFamily="18" charset="0"/>
              </a:rPr>
              <a:t>on </a:t>
            </a:r>
            <a:r>
              <a:rPr lang="tr-TR" sz="2000" dirty="0">
                <a:solidFill>
                  <a:schemeClr val="tx1"/>
                </a:solidFill>
                <a:latin typeface="Times New Roman" panose="02020603050405020304" pitchFamily="18" charset="0"/>
                <a:cs typeface="Times New Roman" panose="02020603050405020304" pitchFamily="18" charset="0"/>
              </a:rPr>
              <a:t>dönemde, Ortadoğu’daki jeopolitik dengeler büyük bir hızda değişmektedir. “Arap Baharı” olan adlandırılan bu süreç, Bölgede bazı rejimlerin değişmesine yol açmış ve geleceğe dönük bir takım belirsizlikler yaratmıştır</a:t>
            </a:r>
            <a:r>
              <a:rPr lang="tr-TR" sz="2000" dirty="0" smtClean="0">
                <a:solidFill>
                  <a:schemeClr val="tx1"/>
                </a:solidFill>
                <a:latin typeface="Times New Roman" panose="02020603050405020304" pitchFamily="18" charset="0"/>
                <a:cs typeface="Times New Roman" panose="02020603050405020304" pitchFamily="18" charset="0"/>
              </a:rPr>
              <a:t>.</a:t>
            </a:r>
          </a:p>
          <a:p>
            <a:pPr marL="342900" indent="-342900" algn="just">
              <a:buFont typeface="Wingdings" panose="05000000000000000000" pitchFamily="2" charset="2"/>
              <a:buChar char="Ø"/>
            </a:pPr>
            <a:r>
              <a:rPr lang="tr-TR" sz="2000" dirty="0" smtClean="0">
                <a:solidFill>
                  <a:schemeClr val="tx1"/>
                </a:solidFill>
                <a:latin typeface="Times New Roman" panose="02020603050405020304" pitchFamily="18" charset="0"/>
                <a:cs typeface="Times New Roman" panose="02020603050405020304" pitchFamily="18" charset="0"/>
              </a:rPr>
              <a:t> </a:t>
            </a:r>
            <a:r>
              <a:rPr lang="tr-TR" sz="2000" dirty="0">
                <a:solidFill>
                  <a:schemeClr val="tx1"/>
                </a:solidFill>
                <a:latin typeface="Times New Roman" panose="02020603050405020304" pitchFamily="18" charset="0"/>
                <a:cs typeface="Times New Roman" panose="02020603050405020304" pitchFamily="18" charset="0"/>
              </a:rPr>
              <a:t>Bu çerçevede, 2000’li yılların başında “komşularıyla sıfır sorun politikası” sloganı ile yola çıkan Türkiye bu gün kendini komşularıyla ciddi sorunlar içerisinde bulmuştur. </a:t>
            </a:r>
          </a:p>
        </p:txBody>
      </p:sp>
    </p:spTree>
    <p:extLst>
      <p:ext uri="{BB962C8B-B14F-4D97-AF65-F5344CB8AC3E}">
        <p14:creationId xmlns:p14="http://schemas.microsoft.com/office/powerpoint/2010/main" val="42350888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1071538" y="764704"/>
            <a:ext cx="7460902" cy="5262979"/>
          </a:xfrm>
          <a:prstGeom prst="rect">
            <a:avLst/>
          </a:prstGeom>
          <a:noFill/>
        </p:spPr>
        <p:txBody>
          <a:bodyPr wrap="square" rtlCol="0">
            <a:spAutoFit/>
          </a:bodyPr>
          <a:lstStyle/>
          <a:p>
            <a:r>
              <a:rPr lang="tr-TR" sz="2000" b="1" i="1" dirty="0" smtClean="0">
                <a:latin typeface="Times New Roman" pitchFamily="18" charset="0"/>
                <a:cs typeface="Times New Roman" pitchFamily="18" charset="0"/>
              </a:rPr>
              <a:t>  </a:t>
            </a:r>
            <a:r>
              <a:rPr lang="tr-TR" sz="2000" b="1" dirty="0" smtClean="0">
                <a:latin typeface="Times New Roman" pitchFamily="18" charset="0"/>
                <a:cs typeface="Times New Roman" pitchFamily="18" charset="0"/>
              </a:rPr>
              <a:t>İRAN</a:t>
            </a:r>
          </a:p>
          <a:p>
            <a:pPr marL="285750" indent="-285750" algn="just">
              <a:buFont typeface="Wingdings" panose="05000000000000000000" pitchFamily="2" charset="2"/>
              <a:buChar char="Ø"/>
            </a:pPr>
            <a:r>
              <a:rPr lang="tr-TR" sz="2000" dirty="0" smtClean="0">
                <a:latin typeface="Times New Roman" pitchFamily="18" charset="0"/>
                <a:cs typeface="Times New Roman" pitchFamily="18" charset="0"/>
              </a:rPr>
              <a:t>2000’li </a:t>
            </a:r>
            <a:r>
              <a:rPr lang="tr-TR" sz="2000" dirty="0">
                <a:latin typeface="Times New Roman" pitchFamily="18" charset="0"/>
                <a:cs typeface="Times New Roman" pitchFamily="18" charset="0"/>
              </a:rPr>
              <a:t>yıllarda Türkiye’nin İran ile olan ilişkileri, ilişkilerin daha ziyade askeri ve siyasi çerçevede belirlendiği 1990’ların aksine, ekonomik ve ticari dinamikler çerçevesinde şekillenmiş; siyasi düzlemde artan diyalog ve gelişen işbirliği ekonomik ilişkilere olumlu bir şekilde yansımıştır. </a:t>
            </a:r>
            <a:endParaRPr lang="tr-TR" sz="2000" dirty="0" smtClean="0">
              <a:latin typeface="Times New Roman" pitchFamily="18" charset="0"/>
              <a:cs typeface="Times New Roman" pitchFamily="18" charset="0"/>
            </a:endParaRPr>
          </a:p>
          <a:p>
            <a:pPr marL="285750" indent="-285750" algn="just">
              <a:buFont typeface="Wingdings" panose="05000000000000000000" pitchFamily="2" charset="2"/>
              <a:buChar char="Ø"/>
            </a:pPr>
            <a:r>
              <a:rPr lang="tr-TR" sz="2000" dirty="0" smtClean="0">
                <a:latin typeface="Times New Roman" pitchFamily="18" charset="0"/>
                <a:cs typeface="Times New Roman" pitchFamily="18" charset="0"/>
              </a:rPr>
              <a:t>2000’lerde </a:t>
            </a:r>
            <a:r>
              <a:rPr lang="tr-TR" sz="2000" dirty="0">
                <a:latin typeface="Times New Roman" pitchFamily="18" charset="0"/>
                <a:cs typeface="Times New Roman" pitchFamily="18" charset="0"/>
              </a:rPr>
              <a:t>iş çevrelerinin ekonomik ilişkilerin geliştirilmesi yönündeki istekliliği, siyasi iradenin yoğun desteği ile birleşmiş; bunun sonucunda ekonomik ilişkiler dikkat çekici bir biçimde </a:t>
            </a:r>
            <a:r>
              <a:rPr lang="tr-TR" sz="2000" dirty="0" smtClean="0">
                <a:latin typeface="Times New Roman" pitchFamily="18" charset="0"/>
                <a:cs typeface="Times New Roman" pitchFamily="18" charset="0"/>
              </a:rPr>
              <a:t>artmıştır</a:t>
            </a:r>
          </a:p>
          <a:p>
            <a:pPr marL="285750" indent="-285750" algn="just">
              <a:buFont typeface="Wingdings" panose="05000000000000000000" pitchFamily="2" charset="2"/>
              <a:buChar char="Ø"/>
            </a:pPr>
            <a:r>
              <a:rPr lang="tr-TR" sz="2000" dirty="0" smtClean="0">
                <a:latin typeface="Times New Roman" pitchFamily="18" charset="0"/>
                <a:cs typeface="Times New Roman" pitchFamily="18" charset="0"/>
              </a:rPr>
              <a:t>İran </a:t>
            </a:r>
            <a:r>
              <a:rPr lang="tr-TR" sz="2000" dirty="0">
                <a:latin typeface="Times New Roman" pitchFamily="18" charset="0"/>
                <a:cs typeface="Times New Roman" pitchFamily="18" charset="0"/>
              </a:rPr>
              <a:t>ile 1996 yılında 1 Milyar Dolar civarında olan dış ticaret hacmimiz, 2008 yılı itibarıyla 10 Milyar Dolar’ı aşmıştır. Türkiye aleyhinde seyreden dış ticaret dengesi, İran’dan doğal gaz ithalatı ile birlikte son yıllarda daha da artmış </a:t>
            </a:r>
          </a:p>
          <a:p>
            <a:pPr marL="285750" indent="-285750" algn="just">
              <a:buFont typeface="Wingdings" panose="05000000000000000000" pitchFamily="2" charset="2"/>
              <a:buChar char="Ø"/>
            </a:pPr>
            <a:r>
              <a:rPr lang="tr-TR" sz="2000" dirty="0" smtClean="0">
                <a:latin typeface="Times New Roman" pitchFamily="18" charset="0"/>
                <a:cs typeface="Times New Roman" pitchFamily="18" charset="0"/>
              </a:rPr>
              <a:t> 2018 </a:t>
            </a:r>
            <a:r>
              <a:rPr lang="tr-TR" sz="2000" dirty="0">
                <a:latin typeface="Times New Roman" pitchFamily="18" charset="0"/>
                <a:cs typeface="Times New Roman" pitchFamily="18" charset="0"/>
              </a:rPr>
              <a:t>yılı itibarıyla </a:t>
            </a:r>
            <a:r>
              <a:rPr lang="tr-TR" sz="2000" dirty="0" smtClean="0">
                <a:latin typeface="Times New Roman" pitchFamily="18" charset="0"/>
                <a:cs typeface="Times New Roman" pitchFamily="18" charset="0"/>
              </a:rPr>
              <a:t>9,30 </a:t>
            </a:r>
            <a:r>
              <a:rPr lang="tr-TR" sz="2000" dirty="0">
                <a:latin typeface="Times New Roman" pitchFamily="18" charset="0"/>
                <a:cs typeface="Times New Roman" pitchFamily="18" charset="0"/>
              </a:rPr>
              <a:t>Milyar Dolar’ın </a:t>
            </a:r>
            <a:r>
              <a:rPr lang="tr-TR" sz="2000" dirty="0" smtClean="0">
                <a:latin typeface="Times New Roman" pitchFamily="18" charset="0"/>
                <a:cs typeface="Times New Roman" pitchFamily="18" charset="0"/>
              </a:rPr>
              <a:t>civarında gerçekleşmiştir (Dışişleri Bakanlığı, 2019).</a:t>
            </a:r>
            <a:endParaRPr lang="tr-TR" sz="2000" dirty="0">
              <a:latin typeface="Times New Roman" pitchFamily="18" charset="0"/>
              <a:cs typeface="Times New Roman" pitchFamily="18" charset="0"/>
            </a:endParaRPr>
          </a:p>
          <a:p>
            <a:pPr marL="285750" indent="-285750">
              <a:buFont typeface="Wingdings" panose="05000000000000000000" pitchFamily="2" charset="2"/>
              <a:buChar char="Ø"/>
            </a:pPr>
            <a:endParaRPr lang="tr-TR" dirty="0" smtClean="0"/>
          </a:p>
        </p:txBody>
      </p:sp>
    </p:spTree>
    <p:extLst>
      <p:ext uri="{BB962C8B-B14F-4D97-AF65-F5344CB8AC3E}">
        <p14:creationId xmlns:p14="http://schemas.microsoft.com/office/powerpoint/2010/main" val="11154449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1538" y="642918"/>
            <a:ext cx="4854900" cy="2664296"/>
          </a:xfrm>
          <a:prstGeom prst="rect">
            <a:avLst/>
          </a:prstGeom>
        </p:spPr>
      </p:pic>
      <p:pic>
        <p:nvPicPr>
          <p:cNvPr id="3" name="Resim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90920" y="3501008"/>
            <a:ext cx="4315070" cy="2880320"/>
          </a:xfrm>
          <a:prstGeom prst="rect">
            <a:avLst/>
          </a:prstGeom>
        </p:spPr>
      </p:pic>
    </p:spTree>
    <p:extLst>
      <p:ext uri="{BB962C8B-B14F-4D97-AF65-F5344CB8AC3E}">
        <p14:creationId xmlns:p14="http://schemas.microsoft.com/office/powerpoint/2010/main" val="31048228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Emir\Desktop\mutlu hoca power point\ortadoğu sunumlar\12.hafta\Adsız2.png"/>
          <p:cNvPicPr>
            <a:picLocks noChangeAspect="1" noChangeArrowheads="1"/>
          </p:cNvPicPr>
          <p:nvPr/>
        </p:nvPicPr>
        <p:blipFill>
          <a:blip r:embed="rId2"/>
          <a:srcRect/>
          <a:stretch>
            <a:fillRect/>
          </a:stretch>
        </p:blipFill>
        <p:spPr bwMode="auto">
          <a:xfrm>
            <a:off x="1142976" y="1428736"/>
            <a:ext cx="7664447" cy="3914775"/>
          </a:xfrm>
          <a:prstGeom prst="rect">
            <a:avLst/>
          </a:prstGeom>
          <a:noFill/>
        </p:spPr>
      </p:pic>
      <p:sp>
        <p:nvSpPr>
          <p:cNvPr id="3" name="2 Metin kutusu"/>
          <p:cNvSpPr txBox="1"/>
          <p:nvPr/>
        </p:nvSpPr>
        <p:spPr>
          <a:xfrm>
            <a:off x="6215074" y="5286388"/>
            <a:ext cx="2529923" cy="307777"/>
          </a:xfrm>
          <a:prstGeom prst="rect">
            <a:avLst/>
          </a:prstGeom>
          <a:noFill/>
        </p:spPr>
        <p:txBody>
          <a:bodyPr wrap="none" rtlCol="0">
            <a:spAutoFit/>
          </a:bodyPr>
          <a:lstStyle/>
          <a:p>
            <a:r>
              <a:rPr lang="tr-TR" sz="1400" dirty="0" smtClean="0">
                <a:latin typeface="Times New Roman" pitchFamily="18" charset="0"/>
                <a:cs typeface="Times New Roman" pitchFamily="18" charset="0"/>
              </a:rPr>
              <a:t>Kaynak: Ticaret Bakanlığı, 2020</a:t>
            </a:r>
            <a:endParaRPr lang="tr-TR" sz="14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Emir\Desktop\mutlu hoca power point\ortadoğu sunumlar\12.hafta\Adsız.png"/>
          <p:cNvPicPr>
            <a:picLocks noChangeAspect="1" noChangeArrowheads="1"/>
          </p:cNvPicPr>
          <p:nvPr/>
        </p:nvPicPr>
        <p:blipFill>
          <a:blip r:embed="rId2"/>
          <a:srcRect/>
          <a:stretch>
            <a:fillRect/>
          </a:stretch>
        </p:blipFill>
        <p:spPr bwMode="auto">
          <a:xfrm>
            <a:off x="1000100" y="714356"/>
            <a:ext cx="7526333" cy="5457825"/>
          </a:xfrm>
          <a:prstGeom prst="rect">
            <a:avLst/>
          </a:prstGeom>
          <a:noFill/>
        </p:spPr>
      </p:pic>
      <p:sp>
        <p:nvSpPr>
          <p:cNvPr id="3" name="2 Metin kutusu"/>
          <p:cNvSpPr txBox="1"/>
          <p:nvPr/>
        </p:nvSpPr>
        <p:spPr>
          <a:xfrm>
            <a:off x="5572132" y="6215082"/>
            <a:ext cx="2529923" cy="307777"/>
          </a:xfrm>
          <a:prstGeom prst="rect">
            <a:avLst/>
          </a:prstGeom>
          <a:noFill/>
        </p:spPr>
        <p:txBody>
          <a:bodyPr wrap="none" rtlCol="0">
            <a:spAutoFit/>
          </a:bodyPr>
          <a:lstStyle/>
          <a:p>
            <a:r>
              <a:rPr lang="tr-TR" sz="1400" dirty="0" smtClean="0">
                <a:latin typeface="Times New Roman" pitchFamily="18" charset="0"/>
                <a:cs typeface="Times New Roman" pitchFamily="18" charset="0"/>
              </a:rPr>
              <a:t>Kaynak: Ticaret Bakanlığı, 2020</a:t>
            </a:r>
            <a:endParaRPr lang="tr-TR" sz="14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000100" y="285728"/>
            <a:ext cx="7992888" cy="5940088"/>
          </a:xfrm>
          <a:prstGeom prst="rect">
            <a:avLst/>
          </a:prstGeom>
          <a:noFill/>
        </p:spPr>
        <p:txBody>
          <a:bodyPr wrap="square" rtlCol="0">
            <a:spAutoFit/>
          </a:bodyPr>
          <a:lstStyle/>
          <a:p>
            <a:r>
              <a:rPr lang="tr-TR" sz="2000" b="1" dirty="0" smtClean="0">
                <a:latin typeface="Times New Roman" pitchFamily="18" charset="0"/>
                <a:cs typeface="Times New Roman" pitchFamily="18" charset="0"/>
              </a:rPr>
              <a:t>SUUDİ ARABİSTAN</a:t>
            </a:r>
          </a:p>
          <a:p>
            <a:pPr marL="285750" indent="-285750">
              <a:buFont typeface="Wingdings" panose="05000000000000000000" pitchFamily="2" charset="2"/>
              <a:buChar char="Ø"/>
            </a:pPr>
            <a:r>
              <a:rPr lang="tr-TR" sz="2000" dirty="0" smtClean="0">
                <a:latin typeface="Times New Roman" pitchFamily="18" charset="0"/>
                <a:cs typeface="Times New Roman" pitchFamily="18" charset="0"/>
              </a:rPr>
              <a:t>1980 yılında petrol fiyatlarının çok yüksek bir seviyeye ulaşmasına kadar Türkiye’nin Suudi Arabistan’a ihracatı yok denecek kadar azdır. İhracatımızın oldukça küçük olduğu bu dönemde bile Suudi Arabistan’dan ithalatımız küçümsenmeyecek seviyede gerçekleşmiştir. İhracatımızdaki payı dikkate alındığında, Suudi Arabistan’a ihracatımızın zirveye çıktığı yıl 1985’tir ve bu dönemde ilk defa ticaret dengesi Türkiye lehine neticelenmiştir.</a:t>
            </a:r>
            <a:br>
              <a:rPr lang="tr-TR" sz="2000" dirty="0" smtClean="0">
                <a:latin typeface="Times New Roman" pitchFamily="18" charset="0"/>
                <a:cs typeface="Times New Roman" pitchFamily="18" charset="0"/>
              </a:rPr>
            </a:br>
            <a:r>
              <a:rPr lang="tr-TR" sz="2000" dirty="0" smtClean="0">
                <a:latin typeface="Times New Roman" pitchFamily="18" charset="0"/>
                <a:cs typeface="Times New Roman" pitchFamily="18" charset="0"/>
              </a:rPr>
              <a:t> </a:t>
            </a:r>
            <a:br>
              <a:rPr lang="tr-TR" sz="2000" dirty="0" smtClean="0">
                <a:latin typeface="Times New Roman" pitchFamily="18" charset="0"/>
                <a:cs typeface="Times New Roman" pitchFamily="18" charset="0"/>
              </a:rPr>
            </a:br>
            <a:r>
              <a:rPr lang="tr-TR" sz="2000" dirty="0" smtClean="0">
                <a:latin typeface="Times New Roman" pitchFamily="18" charset="0"/>
                <a:cs typeface="Times New Roman" pitchFamily="18" charset="0"/>
              </a:rPr>
              <a:t>2018 yılı itibariyle Suudi Arabistan ile Türkiye arasındaki dış ticaret hacmi 4,95 milyar dolardır. Türkiye’den Suudi Arabistan pazarına 2,6 milyar dolarlık ihracat ve bu pazardan 2,3 milyar dolarlık ithalat gerçekleşmiştir.</a:t>
            </a:r>
            <a:br>
              <a:rPr lang="tr-TR" sz="2000" dirty="0" smtClean="0">
                <a:latin typeface="Times New Roman" pitchFamily="18" charset="0"/>
                <a:cs typeface="Times New Roman" pitchFamily="18" charset="0"/>
              </a:rPr>
            </a:br>
            <a:r>
              <a:rPr lang="tr-TR" sz="2000" dirty="0" smtClean="0">
                <a:latin typeface="Times New Roman" pitchFamily="18" charset="0"/>
                <a:cs typeface="Times New Roman" pitchFamily="18" charset="0"/>
              </a:rPr>
              <a:t> </a:t>
            </a:r>
            <a:br>
              <a:rPr lang="tr-TR" sz="2000" dirty="0" smtClean="0">
                <a:latin typeface="Times New Roman" pitchFamily="18" charset="0"/>
                <a:cs typeface="Times New Roman" pitchFamily="18" charset="0"/>
              </a:rPr>
            </a:br>
            <a:r>
              <a:rPr lang="tr-TR" sz="2000" dirty="0" smtClean="0">
                <a:latin typeface="Times New Roman" pitchFamily="18" charset="0"/>
                <a:cs typeface="Times New Roman" pitchFamily="18" charset="0"/>
              </a:rPr>
              <a:t>Suudi Arabistan pazarına ihracatımızda önemli ürünler arasında dokunmuş halılar ve yer kaplamaları; mobilyalar ile aksam ve parçaları; yontulmaya ve inşaata elverişli taşlar; mücevherler; petrol yağları; ekmek, pasta, kek, bisküvi ve diğer mamuller; kadın takım elbiseleri; turunçgiller; çikolata ve kakao içeren gıdalar başta gelmektedir.</a:t>
            </a:r>
            <a:endParaRPr lang="tr-TR" sz="2000" dirty="0">
              <a:latin typeface="Times New Roman" pitchFamily="18" charset="0"/>
              <a:cs typeface="Times New Roman" pitchFamily="18" charset="0"/>
            </a:endParaRPr>
          </a:p>
        </p:txBody>
      </p:sp>
    </p:spTree>
    <p:extLst>
      <p:ext uri="{BB962C8B-B14F-4D97-AF65-F5344CB8AC3E}">
        <p14:creationId xmlns:p14="http://schemas.microsoft.com/office/powerpoint/2010/main" val="276607360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1162</TotalTime>
  <Words>868</Words>
  <Application>Microsoft Office PowerPoint</Application>
  <PresentationFormat>Ekran Gösterisi (4:3)</PresentationFormat>
  <Paragraphs>55</Paragraphs>
  <Slides>25</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25</vt:i4>
      </vt:variant>
    </vt:vector>
  </HeadingPairs>
  <TitlesOfParts>
    <vt:vector size="32" baseType="lpstr">
      <vt:lpstr>Arial</vt:lpstr>
      <vt:lpstr>Gill Sans MT</vt:lpstr>
      <vt:lpstr>Times New Roman</vt:lpstr>
      <vt:lpstr>Verdana</vt:lpstr>
      <vt:lpstr>Wingdings</vt:lpstr>
      <vt:lpstr>Wingdings 2</vt:lpstr>
      <vt:lpstr>Gündönümü</vt:lpstr>
      <vt:lpstr>PowerPoint Sunusu</vt:lpstr>
      <vt:lpstr>Türkiye-Ortadoğu Ticareti </vt:lpstr>
      <vt:lpstr>Türkiye'nin ticari ilişkileri incelendiğinde, ülkemizin jeopolitik yapısı, nüfusu, büyüyen pazarı, Orta Doğu, Asya, Afrika ve Avrupa ülkeleri ile güçlendirilen ticari ve siyasi ilişkiler, imzalanan yeni ticari ve ekonomik anlaşmalar ve Türkiye’nin bulunduğu bölgedeki artan etkisi dış ticaretimizi olumlu yönde etkilemektedir.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Türkiye’nin Ortadoğu İle Ticari İlişkileri</dc:title>
  <dc:creator>win7</dc:creator>
  <cp:lastModifiedBy>Windows Kullanıcısı</cp:lastModifiedBy>
  <cp:revision>81</cp:revision>
  <dcterms:created xsi:type="dcterms:W3CDTF">2016-03-31T18:02:39Z</dcterms:created>
  <dcterms:modified xsi:type="dcterms:W3CDTF">2020-05-11T20:42:10Z</dcterms:modified>
</cp:coreProperties>
</file>