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43753-C111-4277-9E7A-47A1C64186E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08E42-F149-48C6-8179-E682DAA13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16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Çağrı aktarma</a:t>
            </a:r>
          </a:p>
          <a:p>
            <a:r>
              <a:rPr lang="tr-TR" dirty="0" smtClean="0"/>
              <a:t>Aramayı kolayca yönlendirmek için, sekreterin şirketteki personelin isimleri, görevleri, adresleri, telefon numaraları olmalıdır.</a:t>
            </a:r>
          </a:p>
          <a:p>
            <a:r>
              <a:rPr lang="tr-TR" dirty="0" smtClean="0"/>
              <a:t>Bugün, hafızalı yeni telefon tipleri aramaları ve en çok aranan telefonları yönlendirmek için kullanılmaktadır.</a:t>
            </a:r>
          </a:p>
          <a:p>
            <a:r>
              <a:rPr lang="tr-TR" dirty="0" smtClean="0"/>
              <a:t>Türkiye'nin ülke kodu 90'dır.</a:t>
            </a:r>
          </a:p>
          <a:p>
            <a:r>
              <a:rPr lang="tr-TR" dirty="0" smtClean="0"/>
              <a:t>Özel hizmet numaraları 1 ile başlar (155,118,112, vb.). ·</a:t>
            </a:r>
          </a:p>
          <a:p>
            <a:r>
              <a:rPr lang="tr-TR" dirty="0" smtClean="0"/>
              <a:t>Şehirler arasında arama yapmak için şehir kodu numarasından önce “0” ekliyoruz.</a:t>
            </a:r>
          </a:p>
          <a:p>
            <a:r>
              <a:rPr lang="tr-TR" dirty="0" smtClean="0"/>
              <a:t>Örneğin:</a:t>
            </a:r>
          </a:p>
          <a:p>
            <a:r>
              <a:rPr lang="tr-TR" dirty="0" smtClean="0"/>
              <a:t>0 &lt;şehir kodu numarası &lt;telefon numarası</a:t>
            </a:r>
          </a:p>
          <a:p>
            <a:r>
              <a:rPr lang="tr-TR" dirty="0" smtClean="0"/>
              <a:t>0 &lt;236 &lt;547 11 42</a:t>
            </a:r>
          </a:p>
          <a:p>
            <a:r>
              <a:rPr lang="tr-TR" dirty="0" smtClean="0"/>
              <a:t>ülkeler arasında arama yaparken,</a:t>
            </a:r>
          </a:p>
          <a:p>
            <a:r>
              <a:rPr lang="tr-TR" dirty="0" smtClean="0"/>
              <a:t>00 &lt;ülke kodu numarası &lt;şehir kodu numarası &lt;telefon numarası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08E42-F149-48C6-8179-E682DAA135D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42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 smtClean="0"/>
              <a:t>Asıl alt başlık stilini düzenlemek için tıklatın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sı İçeren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751116" y="75416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tr-TR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7918169" y="29935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tr-TR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Resim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7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8" name="Metin Yer Tutucusu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9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0" name="Metin Yer Tutucusu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1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Başlık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9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0" name="Resim Yer Tutucusu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1" name="Metin Yer Tutucusu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2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3" name="Resim Yer Tutucusu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4" name="Metin Yer Tutucusu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5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6" name="Resim Yer Tutucusu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7" name="Metin Yer Tutucusu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1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8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13" name="İçerik Yer Tutucusu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İçerik Yer Tutucusu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3" name="İçerik Yer Tutucusu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0" name="İçerik Yer Tutucusu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4451227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5568602" y="609601"/>
            <a:ext cx="244151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451212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7FA97F9-64A6-4A42-B887-C6F8CA8BFD8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BA50B50-969A-4916-BCDC-B70B834094C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Comic Sans MS" panose="030F0702030302020204" pitchFamily="66" charset="0"/>
              </a:rPr>
              <a:t>The Rules Of Connecting The Phone </a:t>
            </a:r>
            <a:endParaRPr lang="tr-TR" sz="3600" b="1" dirty="0">
              <a:latin typeface="Comic Sans MS" panose="030F0702030302020204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938274"/>
          </a:xfrm>
        </p:spPr>
        <p:txBody>
          <a:bodyPr>
            <a:normAutofit/>
          </a:bodyPr>
          <a:lstStyle/>
          <a:p>
            <a:r>
              <a:rPr lang="tr-TR" sz="2200" b="1" cap="none" dirty="0" smtClean="0">
                <a:latin typeface="Comic Sans MS" panose="030F0702030302020204" pitchFamily="66" charset="0"/>
              </a:rPr>
              <a:t>T</a:t>
            </a:r>
            <a:r>
              <a:rPr lang="en-US" sz="2200" b="1" cap="none" dirty="0" smtClean="0">
                <a:latin typeface="Comic Sans MS" panose="030F0702030302020204" pitchFamily="66" charset="0"/>
              </a:rPr>
              <a:t>he Protocol Rules That Must Be Obeyed While Connecting The Phone </a:t>
            </a:r>
            <a:endParaRPr lang="tr-TR" sz="2200" b="1" cap="none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71338" y="1412776"/>
            <a:ext cx="7772870" cy="50405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cap="none" dirty="0" smtClean="0">
                <a:latin typeface="Comic Sans MS" panose="030F0702030302020204" pitchFamily="66" charset="0"/>
              </a:rPr>
              <a:t>When a superior officer calls an inferior officer, the secretary should speak as in the example. </a:t>
            </a:r>
            <a:endParaRPr lang="tr-TR" sz="1800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cap="none" dirty="0" smtClean="0">
                <a:latin typeface="Comic Sans MS" panose="030F0702030302020204" pitchFamily="66" charset="0"/>
              </a:rPr>
              <a:t>“The General Manager Mr. </a:t>
            </a:r>
            <a:r>
              <a:rPr lang="tr-TR" sz="1800" cap="none" dirty="0" smtClean="0">
                <a:latin typeface="Comic Sans MS" panose="030F0702030302020204" pitchFamily="66" charset="0"/>
              </a:rPr>
              <a:t>Keskin</a:t>
            </a:r>
            <a:r>
              <a:rPr lang="en-US" sz="1800" cap="none" dirty="0" smtClean="0">
                <a:latin typeface="Comic Sans MS" panose="030F0702030302020204" pitchFamily="66" charset="0"/>
              </a:rPr>
              <a:t> wants to talk to The Sales Manager </a:t>
            </a:r>
            <a:r>
              <a:rPr lang="tr-TR" sz="1800" cap="none" dirty="0" smtClean="0">
                <a:latin typeface="Comic Sans MS" panose="030F0702030302020204" pitchFamily="66" charset="0"/>
              </a:rPr>
              <a:t>M</a:t>
            </a:r>
            <a:r>
              <a:rPr lang="en-US" sz="1800" cap="none" dirty="0" smtClean="0">
                <a:latin typeface="Comic Sans MS" panose="030F0702030302020204" pitchFamily="66" charset="0"/>
              </a:rPr>
              <a:t>r. </a:t>
            </a:r>
            <a:r>
              <a:rPr lang="tr-TR" sz="1800" cap="none" dirty="0" smtClean="0">
                <a:latin typeface="Comic Sans MS" panose="030F0702030302020204" pitchFamily="66" charset="0"/>
              </a:rPr>
              <a:t>Yılmaz</a:t>
            </a:r>
            <a:r>
              <a:rPr lang="en-US" sz="1800" cap="none" dirty="0" smtClean="0">
                <a:latin typeface="Comic Sans MS" panose="030F0702030302020204" pitchFamily="66" charset="0"/>
              </a:rPr>
              <a:t>, can I take your manager, please?” </a:t>
            </a:r>
            <a:endParaRPr lang="tr-TR" sz="1800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sz="1800" cap="none" dirty="0" smtClean="0">
                <a:latin typeface="Comic Sans MS" panose="030F0702030302020204" pitchFamily="66" charset="0"/>
              </a:rPr>
              <a:t>I</a:t>
            </a:r>
            <a:r>
              <a:rPr lang="en-US" sz="1800" cap="none" dirty="0" smtClean="0">
                <a:latin typeface="Comic Sans MS" panose="030F0702030302020204" pitchFamily="66" charset="0"/>
              </a:rPr>
              <a:t>f the positions of managers are equal, the secretary says, “The Accountant Manager Mr. </a:t>
            </a:r>
            <a:r>
              <a:rPr lang="tr-TR" sz="1800" cap="none" dirty="0" smtClean="0">
                <a:latin typeface="Comic Sans MS" panose="030F0702030302020204" pitchFamily="66" charset="0"/>
              </a:rPr>
              <a:t>Koç</a:t>
            </a:r>
            <a:r>
              <a:rPr lang="en-US" sz="1800" cap="none" dirty="0" err="1" smtClean="0">
                <a:latin typeface="Comic Sans MS" panose="030F0702030302020204" pitchFamily="66" charset="0"/>
              </a:rPr>
              <a:t>oğlu</a:t>
            </a:r>
            <a:r>
              <a:rPr lang="en-US" sz="1800" cap="none" dirty="0" smtClean="0">
                <a:latin typeface="Comic Sans MS" panose="030F0702030302020204" pitchFamily="66" charset="0"/>
              </a:rPr>
              <a:t> wants to talk to The Financial Manager Mr. </a:t>
            </a:r>
            <a:r>
              <a:rPr lang="tr-TR" sz="1800" cap="none" dirty="0" smtClean="0">
                <a:latin typeface="Comic Sans MS" panose="030F0702030302020204" pitchFamily="66" charset="0"/>
              </a:rPr>
              <a:t>Yörükoğlu</a:t>
            </a:r>
            <a:r>
              <a:rPr lang="en-US" sz="1800" cap="none" dirty="0" smtClean="0">
                <a:latin typeface="Comic Sans MS" panose="030F0702030302020204" pitchFamily="66" charset="0"/>
              </a:rPr>
              <a:t>, can we connect them together?” </a:t>
            </a:r>
            <a:endParaRPr lang="tr-TR" sz="1800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sz="1800" cap="none" dirty="0" smtClean="0">
                <a:latin typeface="Comic Sans MS" panose="030F0702030302020204" pitchFamily="66" charset="0"/>
              </a:rPr>
              <a:t>F</a:t>
            </a:r>
            <a:r>
              <a:rPr lang="en-US" sz="1800" cap="none" dirty="0" err="1" smtClean="0">
                <a:latin typeface="Comic Sans MS" panose="030F0702030302020204" pitchFamily="66" charset="0"/>
              </a:rPr>
              <a:t>irst</a:t>
            </a:r>
            <a:r>
              <a:rPr lang="en-US" sz="1800" cap="none" dirty="0" smtClean="0">
                <a:latin typeface="Comic Sans MS" panose="030F0702030302020204" pitchFamily="66" charset="0"/>
              </a:rPr>
              <a:t> of all, a secretary should introduce her own foundation or association when she picks up the receiver. </a:t>
            </a:r>
            <a:endParaRPr lang="tr-TR" sz="1800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cap="none" dirty="0" smtClean="0">
                <a:latin typeface="Comic Sans MS" panose="030F0702030302020204" pitchFamily="66" charset="0"/>
              </a:rPr>
              <a:t>A caller should first say her/his own name/surname and title if she/he has. </a:t>
            </a:r>
            <a:endParaRPr lang="tr-TR" sz="1800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sz="1800" cap="none" dirty="0">
                <a:latin typeface="Comic Sans MS" panose="030F0702030302020204" pitchFamily="66" charset="0"/>
              </a:rPr>
              <a:t>I</a:t>
            </a:r>
            <a:r>
              <a:rPr lang="en-US" sz="1800" cap="none" dirty="0" smtClean="0">
                <a:latin typeface="Comic Sans MS" panose="030F0702030302020204" pitchFamily="66" charset="0"/>
              </a:rPr>
              <a:t>f the person who is called doesn’t answer the phone, the caller asks the secretary to connect him. </a:t>
            </a:r>
            <a:endParaRPr lang="tr-TR" sz="1800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sz="1800" cap="none" dirty="0" smtClean="0">
                <a:latin typeface="Comic Sans MS" panose="030F0702030302020204" pitchFamily="66" charset="0"/>
              </a:rPr>
              <a:t>T</a:t>
            </a:r>
            <a:r>
              <a:rPr lang="en-US" sz="1800" cap="none" dirty="0" smtClean="0">
                <a:latin typeface="Comic Sans MS" panose="030F0702030302020204" pitchFamily="66" charset="0"/>
              </a:rPr>
              <a:t>he caller finishes the conversation with good wishes. </a:t>
            </a:r>
            <a:endParaRPr lang="tr-TR" sz="1800" cap="none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2751" y="764704"/>
            <a:ext cx="7773338" cy="50622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Comic Sans MS" panose="030F0702030302020204" pitchFamily="66" charset="0"/>
              </a:rPr>
              <a:t>Call </a:t>
            </a:r>
            <a:r>
              <a:rPr lang="tr-TR" b="1" dirty="0" err="1" smtClean="0">
                <a:latin typeface="Comic Sans MS" panose="030F0702030302020204" pitchFamily="66" charset="0"/>
              </a:rPr>
              <a:t>DIvert</a:t>
            </a:r>
            <a:r>
              <a:rPr lang="tr-TR" b="1" dirty="0" smtClean="0">
                <a:latin typeface="Comic Sans MS" panose="030F0702030302020204" pitchFamily="66" charset="0"/>
              </a:rPr>
              <a:t> </a:t>
            </a:r>
            <a:endParaRPr lang="tr-TR" b="1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1556793"/>
            <a:ext cx="7772870" cy="504056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Comic Sans MS" panose="030F0702030302020204" pitchFamily="66" charset="0"/>
              </a:rPr>
              <a:t>To divert the call easily, the secretary should have the names, the missions, the addresses, the phone numbers of the personnel in the company.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Comic Sans MS" panose="030F0702030302020204" pitchFamily="66" charset="0"/>
              </a:rPr>
              <a:t>Today, the new types of telephone with a memory are used to divert the calls and the telephones which are called most. </a:t>
            </a:r>
            <a:endParaRPr lang="tr-TR" cap="none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cap="none" dirty="0">
                <a:latin typeface="Comic Sans MS" panose="030F0702030302020204" pitchFamily="66" charset="0"/>
              </a:rPr>
              <a:t> </a:t>
            </a:r>
            <a:r>
              <a:rPr lang="tr-TR" cap="none" dirty="0" smtClean="0">
                <a:latin typeface="Comic Sans MS" panose="030F0702030302020204" pitchFamily="66" charset="0"/>
              </a:rPr>
              <a:t>  </a:t>
            </a:r>
            <a:r>
              <a:rPr lang="en-US" cap="none" dirty="0" smtClean="0">
                <a:latin typeface="Comic Sans MS" panose="030F0702030302020204" pitchFamily="66" charset="0"/>
              </a:rPr>
              <a:t>The country code of </a:t>
            </a:r>
            <a:r>
              <a:rPr lang="en-US" cap="none" dirty="0" err="1" smtClean="0">
                <a:latin typeface="Comic Sans MS" panose="030F0702030302020204" pitchFamily="66" charset="0"/>
              </a:rPr>
              <a:t>turkiye</a:t>
            </a:r>
            <a:r>
              <a:rPr lang="en-US" cap="none" dirty="0" smtClean="0">
                <a:latin typeface="Comic Sans MS" panose="030F0702030302020204" pitchFamily="66" charset="0"/>
              </a:rPr>
              <a:t> is 90.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Comic Sans MS" panose="030F0702030302020204" pitchFamily="66" charset="0"/>
              </a:rPr>
              <a:t>Private service numbers begin with 1 (155,118,112,etc.)</a:t>
            </a:r>
            <a:r>
              <a:rPr lang="tr-TR" cap="none" dirty="0" smtClean="0">
                <a:latin typeface="Comic Sans MS" panose="030F0702030302020204" pitchFamily="66" charset="0"/>
              </a:rPr>
              <a:t>.</a:t>
            </a:r>
            <a:r>
              <a:rPr lang="en-US" cap="none" dirty="0" smtClean="0">
                <a:latin typeface="Comic Sans MS" panose="030F0702030302020204" pitchFamily="66" charset="0"/>
              </a:rPr>
              <a:t> ·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r>
              <a:rPr lang="en-US" cap="none" dirty="0" smtClean="0">
                <a:latin typeface="Comic Sans MS" panose="030F0702030302020204" pitchFamily="66" charset="0"/>
              </a:rPr>
              <a:t>To call between the cities, we add “0” before city code number.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r>
              <a:rPr lang="en-US" cap="none" dirty="0" smtClean="0">
                <a:latin typeface="Comic Sans MS" panose="030F0702030302020204" pitchFamily="66" charset="0"/>
              </a:rPr>
              <a:t>For example: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r>
              <a:rPr lang="en-US" cap="none" dirty="0" smtClean="0">
                <a:latin typeface="Comic Sans MS" panose="030F0702030302020204" pitchFamily="66" charset="0"/>
              </a:rPr>
              <a:t>0 &lt; city code number &lt; telephone number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r>
              <a:rPr lang="en-US" cap="none" dirty="0" smtClean="0">
                <a:latin typeface="Comic Sans MS" panose="030F0702030302020204" pitchFamily="66" charset="0"/>
              </a:rPr>
              <a:t>0 &lt; 236 &lt; 547 11 42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r>
              <a:rPr lang="en-US" cap="none" dirty="0" smtClean="0">
                <a:latin typeface="Comic Sans MS" panose="030F0702030302020204" pitchFamily="66" charset="0"/>
              </a:rPr>
              <a:t>while calling between the countries,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r>
              <a:rPr lang="en-US" cap="none" dirty="0" smtClean="0">
                <a:latin typeface="Comic Sans MS" panose="030F0702030302020204" pitchFamily="66" charset="0"/>
              </a:rPr>
              <a:t>00 &lt; country code number &lt; city code number &lt; telephone number</a:t>
            </a:r>
            <a:endParaRPr lang="tr-TR" cap="none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908720"/>
            <a:ext cx="7773338" cy="1596177"/>
          </a:xfrm>
        </p:spPr>
        <p:txBody>
          <a:bodyPr/>
          <a:lstStyle/>
          <a:p>
            <a:r>
              <a:rPr lang="en-US" b="1" cap="none" dirty="0" smtClean="0">
                <a:latin typeface="Comic Sans MS" pitchFamily="66" charset="0"/>
              </a:rPr>
              <a:t>The things that can be said </a:t>
            </a:r>
            <a:endParaRPr lang="tr-TR" b="1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tr-TR" sz="2600" b="1" cap="none" dirty="0" smtClean="0">
                <a:latin typeface="Comic Sans MS" pitchFamily="66" charset="0"/>
              </a:rPr>
              <a:t>1-</a:t>
            </a:r>
            <a:r>
              <a:rPr lang="tr-TR" sz="2600" b="1" cap="none" dirty="0" err="1" smtClean="0">
                <a:latin typeface="Comic Sans MS" pitchFamily="66" charset="0"/>
              </a:rPr>
              <a:t>While</a:t>
            </a:r>
            <a:r>
              <a:rPr lang="tr-TR" sz="2600" b="1" cap="none" dirty="0" smtClean="0">
                <a:latin typeface="Comic Sans MS" pitchFamily="66" charset="0"/>
              </a:rPr>
              <a:t> </a:t>
            </a:r>
            <a:r>
              <a:rPr lang="tr-TR" sz="2600" b="1" cap="none" dirty="0" err="1" smtClean="0">
                <a:latin typeface="Comic Sans MS" pitchFamily="66" charset="0"/>
              </a:rPr>
              <a:t>concealing</a:t>
            </a:r>
            <a:r>
              <a:rPr lang="tr-TR" sz="2600" b="1" cap="none" dirty="0" smtClean="0">
                <a:latin typeface="Comic Sans MS" pitchFamily="66" charset="0"/>
              </a:rPr>
              <a:t>: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smtClean="0"/>
              <a:t> </a:t>
            </a:r>
            <a:r>
              <a:rPr lang="en-US" sz="2200" cap="none" dirty="0" smtClean="0">
                <a:latin typeface="Comic Sans MS" pitchFamily="66" charset="0"/>
              </a:rPr>
              <a:t>who is calling, sir/ma’am? </a:t>
            </a:r>
            <a:endParaRPr lang="tr-TR" sz="2200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2200" cap="none" dirty="0" smtClean="0">
                <a:latin typeface="Comic Sans MS" pitchFamily="66" charset="0"/>
              </a:rPr>
              <a:t> C</a:t>
            </a:r>
            <a:r>
              <a:rPr lang="en-US" sz="2200" cap="none" dirty="0" err="1" smtClean="0">
                <a:latin typeface="Comic Sans MS" pitchFamily="66" charset="0"/>
              </a:rPr>
              <a:t>ould</a:t>
            </a:r>
            <a:r>
              <a:rPr lang="en-US" sz="2200" cap="none" dirty="0" smtClean="0">
                <a:latin typeface="Comic Sans MS" pitchFamily="66" charset="0"/>
              </a:rPr>
              <a:t> you wait for a minute? I’m not sure if he is in his office or not. </a:t>
            </a:r>
            <a:endParaRPr lang="tr-TR" sz="2200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200" cap="none" dirty="0" smtClean="0">
                <a:latin typeface="Comic Sans MS" pitchFamily="66" charset="0"/>
              </a:rPr>
              <a:t> </a:t>
            </a:r>
            <a:r>
              <a:rPr lang="tr-TR" sz="2200" cap="none" dirty="0" smtClean="0">
                <a:latin typeface="Comic Sans MS" pitchFamily="66" charset="0"/>
              </a:rPr>
              <a:t>H</a:t>
            </a:r>
            <a:r>
              <a:rPr lang="en-US" sz="2200" cap="none" dirty="0" smtClean="0">
                <a:latin typeface="Comic Sans MS" pitchFamily="66" charset="0"/>
              </a:rPr>
              <a:t>e/she is not in his/her office. Could you leave a message for him/her? </a:t>
            </a:r>
            <a:endParaRPr lang="tr-TR" sz="2200" cap="none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 smtClean="0">
                <a:latin typeface="Comic Sans MS" pitchFamily="66" charset="0"/>
              </a:rPr>
              <a:t>The things that can be said </a:t>
            </a:r>
            <a:endParaRPr lang="tr-TR" b="1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tr-TR" sz="2600" b="1" cap="none" dirty="0" smtClean="0">
                <a:latin typeface="Comic Sans MS" pitchFamily="66" charset="0"/>
              </a:rPr>
              <a:t>2-</a:t>
            </a:r>
            <a:r>
              <a:rPr lang="en-US" sz="2600" b="1" cap="none" dirty="0" smtClean="0">
                <a:latin typeface="Comic Sans MS" pitchFamily="66" charset="0"/>
              </a:rPr>
              <a:t>If the telephone is busy:</a:t>
            </a:r>
            <a:endParaRPr lang="tr-TR" sz="2600" b="1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cap="none" dirty="0" smtClean="0"/>
              <a:t> </a:t>
            </a:r>
            <a:r>
              <a:rPr lang="en-US" sz="2200" cap="none" dirty="0" smtClean="0">
                <a:latin typeface="Comic Sans MS" pitchFamily="66" charset="0"/>
              </a:rPr>
              <a:t>I’m sorry but he/she is talking on the other phone at the moment. Could you wait for him or we’ll call you back later? </a:t>
            </a:r>
            <a:endParaRPr lang="tr-TR" sz="2200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2200" cap="none" dirty="0" smtClean="0">
                <a:latin typeface="Comic Sans MS" pitchFamily="66" charset="0"/>
              </a:rPr>
              <a:t> </a:t>
            </a:r>
            <a:r>
              <a:rPr lang="en-US" sz="2200" cap="none" dirty="0" smtClean="0">
                <a:latin typeface="Comic Sans MS" pitchFamily="66" charset="0"/>
              </a:rPr>
              <a:t>I’m sorry, but his/her line is busy. Would you like me to hold you on? </a:t>
            </a:r>
            <a:endParaRPr lang="tr-TR" sz="2200" cap="none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 smtClean="0">
                <a:latin typeface="Comic Sans MS" pitchFamily="66" charset="0"/>
              </a:rPr>
              <a:t>The things that can be said </a:t>
            </a:r>
            <a:endParaRPr lang="tr-TR" b="1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800" y="2420888"/>
            <a:ext cx="7772870" cy="3424107"/>
          </a:xfrm>
        </p:spPr>
        <p:txBody>
          <a:bodyPr/>
          <a:lstStyle/>
          <a:p>
            <a:pPr>
              <a:buNone/>
            </a:pPr>
            <a:r>
              <a:rPr lang="tr-TR" sz="2600" b="1" cap="none" dirty="0">
                <a:latin typeface="Comic Sans MS" pitchFamily="66" charset="0"/>
              </a:rPr>
              <a:t>3</a:t>
            </a:r>
            <a:r>
              <a:rPr lang="tr-TR" sz="2600" b="1" cap="none" dirty="0" smtClean="0">
                <a:latin typeface="Comic Sans MS" pitchFamily="66" charset="0"/>
              </a:rPr>
              <a:t>-</a:t>
            </a:r>
            <a:r>
              <a:rPr lang="en-US" sz="2600" b="1" cap="none" dirty="0" smtClean="0">
                <a:latin typeface="Comic Sans MS" pitchFamily="66" charset="0"/>
              </a:rPr>
              <a:t>If the manager is out: </a:t>
            </a:r>
            <a:endParaRPr lang="tr-TR" sz="2600" b="1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200" cap="none" dirty="0" err="1" smtClean="0">
                <a:latin typeface="Comic Sans MS" pitchFamily="66" charset="0"/>
              </a:rPr>
              <a:t>Mr</a:t>
            </a:r>
            <a:r>
              <a:rPr lang="en-US" sz="2200" cap="none" dirty="0" smtClean="0">
                <a:latin typeface="Comic Sans MS" pitchFamily="66" charset="0"/>
              </a:rPr>
              <a:t>/Mrs. … is out of the office and I don’t think he comes back till tomorrow. </a:t>
            </a:r>
            <a:endParaRPr lang="tr-TR" sz="2200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200" cap="none" dirty="0" err="1" smtClean="0">
                <a:latin typeface="Comic Sans MS" pitchFamily="66" charset="0"/>
              </a:rPr>
              <a:t>Mr</a:t>
            </a:r>
            <a:r>
              <a:rPr lang="en-US" sz="2200" cap="none" dirty="0" smtClean="0">
                <a:latin typeface="Comic Sans MS" pitchFamily="66" charset="0"/>
              </a:rPr>
              <a:t>/Mrs. … is not in his/her office. I’ll tell him/her when she/he comes back. Would you like us to call you back?</a:t>
            </a:r>
            <a:endParaRPr lang="tr-TR" sz="2200" cap="none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 smtClean="0">
                <a:latin typeface="Comic Sans MS" pitchFamily="66" charset="0"/>
              </a:rPr>
              <a:t>The things that can be said </a:t>
            </a:r>
            <a:endParaRPr lang="tr-TR" b="1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2" y="2060848"/>
            <a:ext cx="7772870" cy="34241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cap="none" dirty="0" smtClean="0">
                <a:latin typeface="Comic Sans MS" panose="030F0702030302020204" pitchFamily="66" charset="0"/>
              </a:rPr>
              <a:t>4- </a:t>
            </a:r>
            <a:r>
              <a:rPr lang="en-US" sz="2800" b="1" cap="none" dirty="0" smtClean="0">
                <a:latin typeface="Comic Sans MS" panose="030F0702030302020204" pitchFamily="66" charset="0"/>
              </a:rPr>
              <a:t>to be sure about the names and the numbers</a:t>
            </a:r>
            <a:r>
              <a:rPr lang="tr-TR" sz="2600" b="1" cap="none" dirty="0" smtClean="0">
                <a:latin typeface="Comic Sans MS" pitchFamily="66" charset="0"/>
              </a:rPr>
              <a:t>:</a:t>
            </a:r>
          </a:p>
          <a:p>
            <a:pPr>
              <a:buSzPct val="95000"/>
              <a:buFont typeface="Wingdings" pitchFamily="2" charset="2"/>
              <a:buChar char="q"/>
            </a:pPr>
            <a:r>
              <a:rPr lang="tr-TR" sz="2200" cap="none" dirty="0" smtClean="0">
                <a:latin typeface="Comic Sans MS" panose="030F0702030302020204" pitchFamily="66" charset="0"/>
              </a:rPr>
              <a:t> </a:t>
            </a:r>
            <a:r>
              <a:rPr lang="en-US" sz="2200" cap="none" dirty="0" smtClean="0">
                <a:latin typeface="Comic Sans MS" pitchFamily="66" charset="0"/>
              </a:rPr>
              <a:t>Who is calling, sir/ma’am? </a:t>
            </a:r>
            <a:endParaRPr lang="tr-TR" sz="2200" cap="none" dirty="0" smtClean="0">
              <a:latin typeface="Comic Sans MS" pitchFamily="66" charset="0"/>
            </a:endParaRPr>
          </a:p>
          <a:p>
            <a:pPr>
              <a:buSzPct val="95000"/>
              <a:buFont typeface="Wingdings" pitchFamily="2" charset="2"/>
              <a:buChar char="q"/>
            </a:pPr>
            <a:r>
              <a:rPr lang="tr-TR" sz="2200" cap="none" dirty="0" smtClean="0">
                <a:latin typeface="Comic Sans MS" pitchFamily="66" charset="0"/>
              </a:rPr>
              <a:t> C</a:t>
            </a:r>
            <a:r>
              <a:rPr lang="en-US" sz="2200" cap="none" dirty="0" err="1" smtClean="0">
                <a:latin typeface="Comic Sans MS" panose="030F0702030302020204" pitchFamily="66" charset="0"/>
              </a:rPr>
              <a:t>ould</a:t>
            </a:r>
            <a:r>
              <a:rPr lang="en-US" sz="2200" cap="none" dirty="0" smtClean="0">
                <a:latin typeface="Comic Sans MS" panose="030F0702030302020204" pitchFamily="66" charset="0"/>
              </a:rPr>
              <a:t> you spell your name for me to take it in a correct way, please? </a:t>
            </a:r>
            <a:endParaRPr lang="tr-TR" sz="2200" cap="none" dirty="0" smtClean="0">
              <a:latin typeface="Comic Sans MS" panose="030F0702030302020204" pitchFamily="66" charset="0"/>
            </a:endParaRPr>
          </a:p>
          <a:p>
            <a:pPr>
              <a:buSzPct val="95000"/>
              <a:buFont typeface="Wingdings" pitchFamily="2" charset="2"/>
              <a:buChar char="q"/>
            </a:pPr>
            <a:r>
              <a:rPr lang="tr-TR" sz="2200" cap="none" dirty="0" smtClean="0">
                <a:latin typeface="Comic Sans MS" panose="030F0702030302020204" pitchFamily="66" charset="0"/>
              </a:rPr>
              <a:t> I</a:t>
            </a:r>
            <a:r>
              <a:rPr lang="en-US" sz="2200" cap="none" dirty="0" smtClean="0">
                <a:latin typeface="Comic Sans MS" panose="030F0702030302020204" pitchFamily="66" charset="0"/>
              </a:rPr>
              <a:t>’ll definitely inform your message to him/her. </a:t>
            </a:r>
            <a:endParaRPr lang="tr-TR" sz="2200" cap="none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 smtClean="0">
                <a:latin typeface="Comic Sans MS" pitchFamily="66" charset="0"/>
              </a:rPr>
              <a:t>The things that can be said </a:t>
            </a:r>
            <a:endParaRPr lang="tr-TR" b="1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800" y="1988840"/>
            <a:ext cx="7772870" cy="3424107"/>
          </a:xfrm>
        </p:spPr>
        <p:txBody>
          <a:bodyPr/>
          <a:lstStyle/>
          <a:p>
            <a:pPr>
              <a:buNone/>
            </a:pPr>
            <a:r>
              <a:rPr lang="tr-TR" sz="2600" b="1" cap="none" dirty="0" smtClean="0">
                <a:latin typeface="Comic Sans MS" pitchFamily="66" charset="0"/>
              </a:rPr>
              <a:t>5-</a:t>
            </a:r>
            <a:r>
              <a:rPr lang="en-US" sz="2800" cap="none" dirty="0" smtClean="0">
                <a:latin typeface="Comic Sans MS" panose="030F0702030302020204" pitchFamily="66" charset="0"/>
              </a:rPr>
              <a:t>while keeping the caller waiting: </a:t>
            </a:r>
            <a:endParaRPr lang="tr-TR" sz="2600" b="1" cap="none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tr-TR" sz="2400" cap="none" dirty="0" smtClean="0">
                <a:latin typeface="Comic Sans MS" panose="030F0702030302020204" pitchFamily="66" charset="0"/>
              </a:rPr>
              <a:t> </a:t>
            </a:r>
            <a:r>
              <a:rPr lang="en-US" sz="2400" cap="none" dirty="0" smtClean="0">
                <a:latin typeface="Comic Sans MS" pitchFamily="66" charset="0"/>
              </a:rPr>
              <a:t>who is calling, sir/ma’am? </a:t>
            </a:r>
            <a:endParaRPr lang="tr-TR" sz="2400" cap="none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cap="none" dirty="0" smtClean="0">
                <a:latin typeface="Comic Sans MS" panose="030F0702030302020204" pitchFamily="66" charset="0"/>
              </a:rPr>
              <a:t>He/she is not in the office now, but </a:t>
            </a:r>
            <a:r>
              <a:rPr lang="en-US" sz="2400" cap="none" dirty="0" err="1" smtClean="0">
                <a:latin typeface="Comic Sans MS" panose="030F0702030302020204" pitchFamily="66" charset="0"/>
              </a:rPr>
              <a:t>i’m</a:t>
            </a:r>
            <a:r>
              <a:rPr lang="en-US" sz="2400" cap="none" dirty="0" smtClean="0">
                <a:latin typeface="Comic Sans MS" panose="030F0702030302020204" pitchFamily="66" charset="0"/>
              </a:rPr>
              <a:t> sure he/she is somewhere in here. Do you mind if I make you wait for a few minutes? </a:t>
            </a:r>
            <a:endParaRPr lang="tr-TR" sz="2400" cap="none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794258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latin typeface="Comic Sans MS" panose="030F0702030302020204" pitchFamily="66" charset="0"/>
              </a:rPr>
              <a:t>CONVERSATION/KONUŞMA</a:t>
            </a:r>
            <a:endParaRPr lang="tr-TR" sz="3000" b="1" dirty="0">
              <a:latin typeface="Comic Sans MS" panose="030F0702030302020204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1268760"/>
            <a:ext cx="7772870" cy="4968551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Comic Sans MS" panose="030F0702030302020204" pitchFamily="66" charset="0"/>
              </a:rPr>
              <a:t>Secretary (</a:t>
            </a:r>
            <a:r>
              <a:rPr lang="en-US" cap="none" dirty="0" err="1" smtClean="0">
                <a:latin typeface="Comic Sans MS" panose="030F0702030302020204" pitchFamily="66" charset="0"/>
              </a:rPr>
              <a:t>sekreter</a:t>
            </a:r>
            <a:r>
              <a:rPr lang="en-US" cap="none" dirty="0" smtClean="0">
                <a:latin typeface="Comic Sans MS" panose="030F0702030302020204" pitchFamily="66" charset="0"/>
              </a:rPr>
              <a:t>): </a:t>
            </a:r>
            <a:r>
              <a:rPr lang="tr-TR" cap="none" dirty="0" smtClean="0">
                <a:latin typeface="Comic Sans MS" panose="030F0702030302020204" pitchFamily="66" charset="0"/>
              </a:rPr>
              <a:t>G</a:t>
            </a:r>
            <a:r>
              <a:rPr lang="en-US" cap="none" dirty="0" err="1" smtClean="0">
                <a:latin typeface="Comic Sans MS" panose="030F0702030302020204" pitchFamily="66" charset="0"/>
              </a:rPr>
              <a:t>ood</a:t>
            </a:r>
            <a:r>
              <a:rPr lang="en-US" cap="none" dirty="0" smtClean="0">
                <a:latin typeface="Comic Sans MS" panose="030F0702030302020204" pitchFamily="66" charset="0"/>
              </a:rPr>
              <a:t> morning, </a:t>
            </a:r>
            <a:r>
              <a:rPr lang="tr-TR" cap="none" dirty="0" smtClean="0">
                <a:latin typeface="Comic Sans MS" panose="030F0702030302020204" pitchFamily="66" charset="0"/>
              </a:rPr>
              <a:t>Alfa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smtClean="0">
                <a:latin typeface="Comic Sans MS" panose="030F0702030302020204" pitchFamily="66" charset="0"/>
              </a:rPr>
              <a:t>H</a:t>
            </a:r>
            <a:r>
              <a:rPr lang="en-US" cap="none" dirty="0" err="1" smtClean="0">
                <a:latin typeface="Comic Sans MS" panose="030F0702030302020204" pitchFamily="66" charset="0"/>
              </a:rPr>
              <a:t>olding</a:t>
            </a:r>
            <a:r>
              <a:rPr lang="en-US" cap="none" dirty="0" smtClean="0">
                <a:latin typeface="Comic Sans MS" panose="030F0702030302020204" pitchFamily="66" charset="0"/>
              </a:rPr>
              <a:t>. (</a:t>
            </a:r>
            <a:r>
              <a:rPr lang="en-US" cap="none" dirty="0" err="1" smtClean="0">
                <a:latin typeface="Comic Sans MS" panose="030F0702030302020204" pitchFamily="66" charset="0"/>
              </a:rPr>
              <a:t>İyi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en-US" cap="none" dirty="0" err="1" smtClean="0">
                <a:latin typeface="Comic Sans MS" panose="030F0702030302020204" pitchFamily="66" charset="0"/>
              </a:rPr>
              <a:t>günler</a:t>
            </a:r>
            <a:r>
              <a:rPr lang="en-US" cap="none" dirty="0" smtClean="0">
                <a:latin typeface="Comic Sans MS" panose="030F0702030302020204" pitchFamily="66" charset="0"/>
              </a:rPr>
              <a:t>, </a:t>
            </a:r>
            <a:r>
              <a:rPr lang="tr-TR" cap="none" dirty="0" smtClean="0">
                <a:latin typeface="Comic Sans MS" panose="030F0702030302020204" pitchFamily="66" charset="0"/>
              </a:rPr>
              <a:t>Alfa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smtClean="0">
                <a:latin typeface="Comic Sans MS" panose="030F0702030302020204" pitchFamily="66" charset="0"/>
              </a:rPr>
              <a:t>H</a:t>
            </a:r>
            <a:r>
              <a:rPr lang="en-US" cap="none" dirty="0" err="1" smtClean="0">
                <a:latin typeface="Comic Sans MS" panose="030F0702030302020204" pitchFamily="66" charset="0"/>
              </a:rPr>
              <a:t>olding</a:t>
            </a:r>
            <a:r>
              <a:rPr lang="en-US" cap="none" dirty="0" smtClean="0">
                <a:latin typeface="Comic Sans MS" panose="030F0702030302020204" pitchFamily="66" charset="0"/>
              </a:rPr>
              <a:t>)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cap="none" dirty="0" err="1" smtClean="0">
                <a:latin typeface="Comic Sans MS" panose="030F0702030302020204" pitchFamily="66" charset="0"/>
              </a:rPr>
              <a:t>Caller</a:t>
            </a:r>
            <a:r>
              <a:rPr lang="tr-TR" cap="none" dirty="0" smtClean="0">
                <a:latin typeface="Comic Sans MS" panose="030F0702030302020204" pitchFamily="66" charset="0"/>
              </a:rPr>
              <a:t> (arayan): </a:t>
            </a:r>
            <a:r>
              <a:rPr lang="tr-TR" cap="none" dirty="0" err="1" smtClean="0">
                <a:latin typeface="Comic Sans MS" panose="030F0702030302020204" pitchFamily="66" charset="0"/>
              </a:rPr>
              <a:t>Hello</a:t>
            </a:r>
            <a:r>
              <a:rPr lang="tr-TR" cap="none" dirty="0" smtClean="0">
                <a:latin typeface="Comic Sans MS" panose="030F0702030302020204" pitchFamily="66" charset="0"/>
              </a:rPr>
              <a:t>. Do </a:t>
            </a:r>
            <a:r>
              <a:rPr lang="tr-TR" cap="none" dirty="0" err="1" smtClean="0">
                <a:latin typeface="Comic Sans MS" panose="030F0702030302020204" pitchFamily="66" charset="0"/>
              </a:rPr>
              <a:t>you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speak</a:t>
            </a:r>
            <a:r>
              <a:rPr lang="tr-TR" cap="none" dirty="0" smtClean="0">
                <a:latin typeface="Comic Sans MS" panose="030F0702030302020204" pitchFamily="66" charset="0"/>
              </a:rPr>
              <a:t> English? (Merhaba. İngilizce konuşabilir misiniz?)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Comic Sans MS" panose="030F0702030302020204" pitchFamily="66" charset="0"/>
              </a:rPr>
              <a:t>Secretary: </a:t>
            </a:r>
            <a:r>
              <a:rPr lang="tr-TR" cap="none" dirty="0" smtClean="0">
                <a:latin typeface="Comic Sans MS" panose="030F0702030302020204" pitchFamily="66" charset="0"/>
              </a:rPr>
              <a:t>Y</a:t>
            </a:r>
            <a:r>
              <a:rPr lang="en-US" cap="none" dirty="0" err="1" smtClean="0">
                <a:latin typeface="Comic Sans MS" panose="030F0702030302020204" pitchFamily="66" charset="0"/>
              </a:rPr>
              <a:t>es</a:t>
            </a:r>
            <a:r>
              <a:rPr lang="en-US" cap="none" dirty="0" smtClean="0">
                <a:latin typeface="Comic Sans MS" panose="030F0702030302020204" pitchFamily="66" charset="0"/>
              </a:rPr>
              <a:t>. How can I help you? (Evet. </a:t>
            </a:r>
            <a:r>
              <a:rPr lang="en-US" cap="none" dirty="0" err="1" smtClean="0">
                <a:latin typeface="Comic Sans MS" panose="030F0702030302020204" pitchFamily="66" charset="0"/>
              </a:rPr>
              <a:t>Nasıl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en-US" cap="none" dirty="0" err="1" smtClean="0">
                <a:latin typeface="Comic Sans MS" panose="030F0702030302020204" pitchFamily="66" charset="0"/>
              </a:rPr>
              <a:t>yardımcı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en-US" cap="none" dirty="0" err="1" smtClean="0">
                <a:latin typeface="Comic Sans MS" panose="030F0702030302020204" pitchFamily="66" charset="0"/>
              </a:rPr>
              <a:t>olabilirim</a:t>
            </a:r>
            <a:r>
              <a:rPr lang="en-US" cap="none" dirty="0" smtClean="0">
                <a:latin typeface="Comic Sans MS" panose="030F0702030302020204" pitchFamily="66" charset="0"/>
              </a:rPr>
              <a:t>?)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cap="none" dirty="0" err="1" smtClean="0">
                <a:latin typeface="Comic Sans MS" panose="030F0702030302020204" pitchFamily="66" charset="0"/>
              </a:rPr>
              <a:t>Caller</a:t>
            </a:r>
            <a:r>
              <a:rPr lang="tr-TR" cap="none" dirty="0" smtClean="0">
                <a:latin typeface="Comic Sans MS" panose="030F0702030302020204" pitchFamily="66" charset="0"/>
              </a:rPr>
              <a:t>: </a:t>
            </a:r>
            <a:r>
              <a:rPr lang="tr-TR" cap="none" dirty="0">
                <a:latin typeface="Comic Sans MS" panose="030F0702030302020204" pitchFamily="66" charset="0"/>
              </a:rPr>
              <a:t>G</a:t>
            </a:r>
            <a:r>
              <a:rPr lang="tr-TR" cap="none" dirty="0" smtClean="0">
                <a:latin typeface="Comic Sans MS" panose="030F0702030302020204" pitchFamily="66" charset="0"/>
              </a:rPr>
              <a:t>reat! </a:t>
            </a:r>
            <a:r>
              <a:rPr lang="tr-TR" cap="none" dirty="0" err="1" smtClean="0">
                <a:latin typeface="Comic Sans MS" panose="030F0702030302020204" pitchFamily="66" charset="0"/>
              </a:rPr>
              <a:t>This</a:t>
            </a:r>
            <a:r>
              <a:rPr lang="tr-TR" cap="none" dirty="0" smtClean="0">
                <a:latin typeface="Comic Sans MS" panose="030F0702030302020204" pitchFamily="66" charset="0"/>
              </a:rPr>
              <a:t> is Alice </a:t>
            </a:r>
            <a:r>
              <a:rPr lang="tr-TR" cap="none" dirty="0" err="1" smtClean="0">
                <a:latin typeface="Comic Sans MS" panose="030F0702030302020204" pitchFamily="66" charset="0"/>
              </a:rPr>
              <a:t>Grayson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from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hometools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fabric</a:t>
            </a:r>
            <a:r>
              <a:rPr lang="tr-TR" cap="none" dirty="0" smtClean="0">
                <a:latin typeface="Comic Sans MS" panose="030F0702030302020204" pitchFamily="66" charset="0"/>
              </a:rPr>
              <a:t> in </a:t>
            </a:r>
            <a:r>
              <a:rPr lang="tr-TR" cap="none" dirty="0" err="1">
                <a:latin typeface="Comic Sans MS" panose="030F0702030302020204" pitchFamily="66" charset="0"/>
              </a:rPr>
              <a:t>L</a:t>
            </a:r>
            <a:r>
              <a:rPr lang="tr-TR" cap="none" dirty="0" err="1" smtClean="0">
                <a:latin typeface="Comic Sans MS" panose="030F0702030302020204" pitchFamily="66" charset="0"/>
              </a:rPr>
              <a:t>ondon</a:t>
            </a:r>
            <a:r>
              <a:rPr lang="tr-TR" cap="none" dirty="0" smtClean="0">
                <a:latin typeface="Comic Sans MS" panose="030F0702030302020204" pitchFamily="66" charset="0"/>
              </a:rPr>
              <a:t>. I’m </a:t>
            </a:r>
            <a:r>
              <a:rPr lang="tr-TR" cap="none" dirty="0" err="1" smtClean="0">
                <a:latin typeface="Comic Sans MS" panose="030F0702030302020204" pitchFamily="66" charset="0"/>
              </a:rPr>
              <a:t>calling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to</a:t>
            </a:r>
            <a:r>
              <a:rPr lang="tr-TR" cap="none" dirty="0" smtClean="0">
                <a:latin typeface="Comic Sans MS" panose="030F0702030302020204" pitchFamily="66" charset="0"/>
              </a:rPr>
              <a:t> talk </a:t>
            </a:r>
            <a:r>
              <a:rPr lang="tr-TR" cap="none" dirty="0" err="1" smtClean="0">
                <a:latin typeface="Comic Sans MS" panose="030F0702030302020204" pitchFamily="66" charset="0"/>
              </a:rPr>
              <a:t>Mr</a:t>
            </a:r>
            <a:r>
              <a:rPr lang="tr-TR" cap="none" dirty="0" smtClean="0">
                <a:latin typeface="Comic Sans MS" panose="030F0702030302020204" pitchFamily="66" charset="0"/>
              </a:rPr>
              <a:t>. Sönmez. Is he </a:t>
            </a:r>
            <a:r>
              <a:rPr lang="tr-TR" cap="none" dirty="0" err="1" smtClean="0">
                <a:latin typeface="Comic Sans MS" panose="030F0702030302020204" pitchFamily="66" charset="0"/>
              </a:rPr>
              <a:t>there</a:t>
            </a:r>
            <a:r>
              <a:rPr lang="tr-TR" cap="none" dirty="0" smtClean="0">
                <a:latin typeface="Comic Sans MS" panose="030F0702030302020204" pitchFamily="66" charset="0"/>
              </a:rPr>
              <a:t>? (Harika. Ben, Londra’daki ev aletleri fabrikasından Alice </a:t>
            </a:r>
            <a:r>
              <a:rPr lang="tr-TR" cap="none" dirty="0" err="1" smtClean="0">
                <a:latin typeface="Comic Sans MS" panose="030F0702030302020204" pitchFamily="66" charset="0"/>
              </a:rPr>
              <a:t>Grayson</a:t>
            </a:r>
            <a:r>
              <a:rPr lang="tr-TR" cap="none" dirty="0" smtClean="0">
                <a:latin typeface="Comic Sans MS" panose="030F0702030302020204" pitchFamily="66" charset="0"/>
              </a:rPr>
              <a:t>. Bay sönmez ile görüşmek için arıyorum. Kendisi orda mı?)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cap="none" dirty="0" err="1" smtClean="0">
                <a:latin typeface="Comic Sans MS" panose="030F0702030302020204" pitchFamily="66" charset="0"/>
              </a:rPr>
              <a:t>Secretary</a:t>
            </a:r>
            <a:r>
              <a:rPr lang="tr-TR" cap="none" dirty="0" smtClean="0">
                <a:latin typeface="Comic Sans MS" panose="030F0702030302020204" pitchFamily="66" charset="0"/>
              </a:rPr>
              <a:t>: </a:t>
            </a:r>
            <a:r>
              <a:rPr lang="tr-TR" cap="none" dirty="0" err="1" smtClean="0">
                <a:latin typeface="Comic Sans MS" panose="030F0702030302020204" pitchFamily="66" charset="0"/>
              </a:rPr>
              <a:t>Hold</a:t>
            </a:r>
            <a:r>
              <a:rPr lang="tr-TR" cap="none" dirty="0" smtClean="0">
                <a:latin typeface="Comic Sans MS" panose="030F0702030302020204" pitchFamily="66" charset="0"/>
              </a:rPr>
              <a:t> on, </a:t>
            </a:r>
            <a:r>
              <a:rPr lang="tr-TR" cap="none" dirty="0" err="1" smtClean="0">
                <a:latin typeface="Comic Sans MS" panose="030F0702030302020204" pitchFamily="66" charset="0"/>
              </a:rPr>
              <a:t>please</a:t>
            </a:r>
            <a:r>
              <a:rPr lang="tr-TR" cap="none" dirty="0" smtClean="0">
                <a:latin typeface="Comic Sans MS" panose="030F0702030302020204" pitchFamily="66" charset="0"/>
              </a:rPr>
              <a:t>. (Hatta kalın lütfen) sekreter, Bay Sönmez’e Alice </a:t>
            </a:r>
            <a:r>
              <a:rPr lang="tr-TR" cap="none" dirty="0" err="1" smtClean="0">
                <a:latin typeface="Comic Sans MS" panose="030F0702030302020204" pitchFamily="66" charset="0"/>
              </a:rPr>
              <a:t>Grayson</a:t>
            </a:r>
            <a:r>
              <a:rPr lang="tr-TR" cap="none" dirty="0" smtClean="0">
                <a:latin typeface="Comic Sans MS" panose="030F0702030302020204" pitchFamily="66" charset="0"/>
              </a:rPr>
              <a:t> ile görüşüp görüşmeyeceğini sorar. Eğer, Sönmez konuşmak isterse </a:t>
            </a:r>
            <a:r>
              <a:rPr lang="tr-TR" cap="none" dirty="0" err="1" smtClean="0">
                <a:latin typeface="Comic Sans MS" panose="030F0702030302020204" pitchFamily="66" charset="0"/>
              </a:rPr>
              <a:t>Grayson’ı</a:t>
            </a:r>
            <a:r>
              <a:rPr lang="tr-TR" cap="none" dirty="0" smtClean="0">
                <a:latin typeface="Comic Sans MS" panose="030F0702030302020204" pitchFamily="66" charset="0"/>
              </a:rPr>
              <a:t> doğrudan Sönmez’e bağlar. Sönmez uygun olmadığını söylerse, sekreter </a:t>
            </a:r>
            <a:r>
              <a:rPr lang="tr-TR" cap="none" dirty="0" err="1" smtClean="0">
                <a:latin typeface="Comic Sans MS" panose="030F0702030302020204" pitchFamily="66" charset="0"/>
              </a:rPr>
              <a:t>Grayson’a</a:t>
            </a:r>
            <a:r>
              <a:rPr lang="tr-TR" cap="none" dirty="0" smtClean="0">
                <a:latin typeface="Comic Sans MS" panose="030F0702030302020204" pitchFamily="66" charset="0"/>
              </a:rPr>
              <a:t> dönüp Bay Sönmez’in dışarıda olduğunu, isterse mesaj bırakabileceğini ifade eder. Nasıl mı?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cap="none" dirty="0" err="1" smtClean="0">
                <a:latin typeface="Comic Sans MS" panose="030F0702030302020204" pitchFamily="66" charset="0"/>
              </a:rPr>
              <a:t>Secretary</a:t>
            </a:r>
            <a:r>
              <a:rPr lang="tr-TR" cap="none" dirty="0" smtClean="0">
                <a:latin typeface="Comic Sans MS" panose="030F0702030302020204" pitchFamily="66" charset="0"/>
              </a:rPr>
              <a:t>: </a:t>
            </a:r>
            <a:r>
              <a:rPr lang="tr-TR" cap="none" dirty="0" err="1" smtClean="0">
                <a:latin typeface="Comic Sans MS" panose="030F0702030302020204" pitchFamily="66" charset="0"/>
              </a:rPr>
              <a:t>sorry</a:t>
            </a:r>
            <a:r>
              <a:rPr lang="tr-TR" cap="none" dirty="0" smtClean="0">
                <a:latin typeface="Comic Sans MS" panose="030F0702030302020204" pitchFamily="66" charset="0"/>
              </a:rPr>
              <a:t>. He is not here </a:t>
            </a:r>
            <a:r>
              <a:rPr lang="tr-TR" cap="none" dirty="0" err="1" smtClean="0">
                <a:latin typeface="Comic Sans MS" panose="030F0702030302020204" pitchFamily="66" charset="0"/>
              </a:rPr>
              <a:t>now</a:t>
            </a:r>
            <a:r>
              <a:rPr lang="tr-TR" cap="none" dirty="0" smtClean="0">
                <a:latin typeface="Comic Sans MS" panose="030F0702030302020204" pitchFamily="66" charset="0"/>
              </a:rPr>
              <a:t>. </a:t>
            </a:r>
            <a:r>
              <a:rPr lang="tr-TR" cap="none" dirty="0" err="1" smtClean="0">
                <a:latin typeface="Comic Sans MS" panose="030F0702030302020204" pitchFamily="66" charset="0"/>
              </a:rPr>
              <a:t>Would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you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like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to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leave</a:t>
            </a:r>
            <a:r>
              <a:rPr lang="tr-TR" cap="none" dirty="0" smtClean="0">
                <a:latin typeface="Comic Sans MS" panose="030F0702030302020204" pitchFamily="66" charset="0"/>
              </a:rPr>
              <a:t> a </a:t>
            </a:r>
            <a:r>
              <a:rPr lang="tr-TR" cap="none" dirty="0" err="1" smtClean="0">
                <a:latin typeface="Comic Sans MS" panose="030F0702030302020204" pitchFamily="66" charset="0"/>
              </a:rPr>
              <a:t>message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for</a:t>
            </a:r>
            <a:r>
              <a:rPr lang="tr-TR" cap="none" dirty="0" smtClean="0">
                <a:latin typeface="Comic Sans MS" panose="030F0702030302020204" pitchFamily="66" charset="0"/>
              </a:rPr>
              <a:t> </a:t>
            </a:r>
            <a:r>
              <a:rPr lang="tr-TR" cap="none" dirty="0" err="1" smtClean="0">
                <a:latin typeface="Comic Sans MS" panose="030F0702030302020204" pitchFamily="66" charset="0"/>
              </a:rPr>
              <a:t>him</a:t>
            </a:r>
            <a:r>
              <a:rPr lang="tr-TR" cap="none" dirty="0" smtClean="0">
                <a:latin typeface="Comic Sans MS" panose="030F0702030302020204" pitchFamily="66" charset="0"/>
              </a:rPr>
              <a:t>? (Üzgünüm. Kendisi şu anda burada değil. Mesaj bırakmak ister miydiniz?)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Comic Sans MS" panose="030F0702030302020204" pitchFamily="66" charset="0"/>
              </a:rPr>
              <a:t>Caller: </a:t>
            </a:r>
            <a:r>
              <a:rPr lang="tr-TR" cap="none" dirty="0" smtClean="0">
                <a:latin typeface="Comic Sans MS" panose="030F0702030302020204" pitchFamily="66" charset="0"/>
              </a:rPr>
              <a:t>N</a:t>
            </a:r>
            <a:r>
              <a:rPr lang="en-US" cap="none" dirty="0" smtClean="0">
                <a:latin typeface="Comic Sans MS" panose="030F0702030302020204" pitchFamily="66" charset="0"/>
              </a:rPr>
              <a:t>o! I will be pleased if he calls me when he turns back. (</a:t>
            </a:r>
            <a:r>
              <a:rPr lang="en-US" cap="none" dirty="0" err="1" smtClean="0">
                <a:latin typeface="Comic Sans MS" panose="030F0702030302020204" pitchFamily="66" charset="0"/>
              </a:rPr>
              <a:t>Hayır</a:t>
            </a:r>
            <a:r>
              <a:rPr lang="en-US" cap="none" dirty="0" smtClean="0">
                <a:latin typeface="Comic Sans MS" panose="030F0702030302020204" pitchFamily="66" charset="0"/>
              </a:rPr>
              <a:t>. Geri </a:t>
            </a:r>
            <a:r>
              <a:rPr lang="en-US" cap="none" dirty="0" err="1" smtClean="0">
                <a:latin typeface="Comic Sans MS" panose="030F0702030302020204" pitchFamily="66" charset="0"/>
              </a:rPr>
              <a:t>döndüğünde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en-US" cap="none" dirty="0" err="1" smtClean="0">
                <a:latin typeface="Comic Sans MS" panose="030F0702030302020204" pitchFamily="66" charset="0"/>
              </a:rPr>
              <a:t>beni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en-US" cap="none" dirty="0" err="1" smtClean="0">
                <a:latin typeface="Comic Sans MS" panose="030F0702030302020204" pitchFamily="66" charset="0"/>
              </a:rPr>
              <a:t>ararsa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en-US" cap="none" dirty="0" err="1" smtClean="0">
                <a:latin typeface="Comic Sans MS" panose="030F0702030302020204" pitchFamily="66" charset="0"/>
              </a:rPr>
              <a:t>sevinirim</a:t>
            </a:r>
            <a:r>
              <a:rPr lang="en-US" cap="none" dirty="0" smtClean="0">
                <a:latin typeface="Comic Sans MS" panose="030F0702030302020204" pitchFamily="66" charset="0"/>
              </a:rPr>
              <a:t>.)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Comic Sans MS" panose="030F0702030302020204" pitchFamily="66" charset="0"/>
              </a:rPr>
              <a:t>Secretary: </a:t>
            </a:r>
            <a:r>
              <a:rPr lang="tr-TR" cap="none" dirty="0" smtClean="0">
                <a:latin typeface="Comic Sans MS" panose="030F0702030302020204" pitchFamily="66" charset="0"/>
              </a:rPr>
              <a:t>O</a:t>
            </a:r>
            <a:r>
              <a:rPr lang="en-US" cap="none" dirty="0" smtClean="0">
                <a:latin typeface="Comic Sans MS" panose="030F0702030302020204" pitchFamily="66" charset="0"/>
              </a:rPr>
              <a:t>k. Have a nice day. (</a:t>
            </a:r>
            <a:r>
              <a:rPr lang="en-US" cap="none" dirty="0" err="1" smtClean="0">
                <a:latin typeface="Comic Sans MS" panose="030F0702030302020204" pitchFamily="66" charset="0"/>
              </a:rPr>
              <a:t>Tamam</a:t>
            </a:r>
            <a:r>
              <a:rPr lang="en-US" cap="none" dirty="0" smtClean="0">
                <a:latin typeface="Comic Sans MS" panose="030F0702030302020204" pitchFamily="66" charset="0"/>
              </a:rPr>
              <a:t>. </a:t>
            </a:r>
            <a:r>
              <a:rPr lang="en-US" cap="none" dirty="0" err="1" smtClean="0">
                <a:latin typeface="Comic Sans MS" panose="030F0702030302020204" pitchFamily="66" charset="0"/>
              </a:rPr>
              <a:t>İyi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en-US" cap="none" dirty="0" err="1" smtClean="0">
                <a:latin typeface="Comic Sans MS" panose="030F0702030302020204" pitchFamily="66" charset="0"/>
              </a:rPr>
              <a:t>günler</a:t>
            </a:r>
            <a:r>
              <a:rPr lang="en-US" cap="none" dirty="0" smtClean="0">
                <a:latin typeface="Comic Sans MS" panose="030F0702030302020204" pitchFamily="66" charset="0"/>
              </a:rPr>
              <a:t>.) </a:t>
            </a:r>
            <a:endParaRPr lang="tr-TR" cap="none" dirty="0" smtClean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Comic Sans MS" panose="030F0702030302020204" pitchFamily="66" charset="0"/>
              </a:rPr>
              <a:t>Caller: </a:t>
            </a:r>
            <a:r>
              <a:rPr lang="tr-TR" cap="none" smtClean="0">
                <a:latin typeface="Comic Sans MS" panose="030F0702030302020204" pitchFamily="66" charset="0"/>
              </a:rPr>
              <a:t>H</a:t>
            </a:r>
            <a:r>
              <a:rPr lang="en-US" cap="none" smtClean="0">
                <a:latin typeface="Comic Sans MS" panose="030F0702030302020204" pitchFamily="66" charset="0"/>
              </a:rPr>
              <a:t>ave</a:t>
            </a:r>
            <a:r>
              <a:rPr lang="en-US" cap="none" dirty="0" smtClean="0">
                <a:latin typeface="Comic Sans MS" panose="030F0702030302020204" pitchFamily="66" charset="0"/>
              </a:rPr>
              <a:t> a nice day. (</a:t>
            </a:r>
            <a:r>
              <a:rPr lang="en-US" cap="none" dirty="0" err="1" smtClean="0">
                <a:latin typeface="Comic Sans MS" panose="030F0702030302020204" pitchFamily="66" charset="0"/>
              </a:rPr>
              <a:t>İyi</a:t>
            </a:r>
            <a:r>
              <a:rPr lang="en-US" cap="none" dirty="0" smtClean="0">
                <a:latin typeface="Comic Sans MS" panose="030F0702030302020204" pitchFamily="66" charset="0"/>
              </a:rPr>
              <a:t> </a:t>
            </a:r>
            <a:r>
              <a:rPr lang="en-US" cap="none" dirty="0" err="1" smtClean="0">
                <a:latin typeface="Comic Sans MS" panose="030F0702030302020204" pitchFamily="66" charset="0"/>
              </a:rPr>
              <a:t>günler</a:t>
            </a:r>
            <a:r>
              <a:rPr lang="en-US" cap="none" dirty="0" smtClean="0">
                <a:latin typeface="Comic Sans MS" panose="030F0702030302020204" pitchFamily="66" charset="0"/>
              </a:rPr>
              <a:t>) </a:t>
            </a:r>
            <a:endParaRPr lang="tr-TR" cap="none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7301_TF34316244.potx" id="{F8BBB03F-00B0-4112-AA57-211D078A0F11}" vid="{7FAC0621-AE91-47A5-AFB6-43EAE191C12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47</TotalTime>
  <Words>919</Words>
  <Application>Microsoft Office PowerPoint</Application>
  <PresentationFormat>Ekran Gösterisi (4:3)</PresentationFormat>
  <Paragraphs>64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Comic Sans MS</vt:lpstr>
      <vt:lpstr>Tw Cen MT</vt:lpstr>
      <vt:lpstr>Wingdings</vt:lpstr>
      <vt:lpstr>Tema1</vt:lpstr>
      <vt:lpstr>The Rules Of Connecting The Phone </vt:lpstr>
      <vt:lpstr>The Protocol Rules That Must Be Obeyed While Connecting The Phone </vt:lpstr>
      <vt:lpstr>Call DIvert </vt:lpstr>
      <vt:lpstr>The things that can be said </vt:lpstr>
      <vt:lpstr>The things that can be said </vt:lpstr>
      <vt:lpstr>The things that can be said </vt:lpstr>
      <vt:lpstr>The things that can be said </vt:lpstr>
      <vt:lpstr>The things that can be said </vt:lpstr>
      <vt:lpstr>CONVERSATION/KONUŞMA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Rules Of Connecting The Phone </dc:title>
  <dc:creator>User</dc:creator>
  <cp:lastModifiedBy>KUZEY</cp:lastModifiedBy>
  <cp:revision>4</cp:revision>
  <dcterms:created xsi:type="dcterms:W3CDTF">2020-05-06T22:43:56Z</dcterms:created>
  <dcterms:modified xsi:type="dcterms:W3CDTF">2020-05-09T11:16:16Z</dcterms:modified>
</cp:coreProperties>
</file>