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6" r:id="rId3"/>
    <p:sldId id="297" r:id="rId4"/>
    <p:sldId id="298" r:id="rId5"/>
    <p:sldId id="299" r:id="rId6"/>
    <p:sldId id="301" r:id="rId7"/>
    <p:sldId id="302" r:id="rId8"/>
    <p:sldId id="303" r:id="rId9"/>
    <p:sldId id="304" r:id="rId10"/>
    <p:sldId id="282"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21.11.2019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Eğitim Sisteminde İstihdam Dersi </a:t>
            </a:r>
            <a:r>
              <a:rPr lang="tr-TR" sz="2200" b="1" smtClean="0"/>
              <a:t>Notları </a:t>
            </a:r>
            <a:r>
              <a:rPr lang="tr-TR" sz="2200" b="1" smtClean="0"/>
              <a:t>- 6</a:t>
            </a:r>
            <a:endParaRPr lang="tr-TR" sz="22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endParaRPr lang="tr-TR" dirty="0" smtClean="0"/>
          </a:p>
          <a:p>
            <a:endParaRPr lang="tr-TR" dirty="0" smtClean="0"/>
          </a:p>
          <a:p>
            <a:pPr>
              <a:buNone/>
            </a:pPr>
            <a:r>
              <a:rPr lang="tr-TR" sz="3600" dirty="0" smtClean="0">
                <a:solidFill>
                  <a:srgbClr val="0070C0"/>
                </a:solidFill>
              </a:rPr>
              <a:t>Dinlediğiniz İçin Teşekkür Ederim!</a:t>
            </a:r>
          </a:p>
          <a:p>
            <a:pPr>
              <a:buNone/>
            </a:pPr>
            <a:r>
              <a:rPr lang="tr-TR" sz="3600" dirty="0" smtClean="0">
                <a:solidFill>
                  <a:srgbClr val="C00000"/>
                </a:solidFill>
              </a:rPr>
              <a:t>                                      Tarık Soydan</a:t>
            </a:r>
            <a:endParaRPr lang="tr-TR" sz="3600" dirty="0">
              <a:solidFill>
                <a:srgbClr val="C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Aktüel İşsizlik ve İstihdam Rakamları</a:t>
            </a:r>
            <a:endParaRPr lang="tr-TR" sz="2400" dirty="0">
              <a:solidFill>
                <a:srgbClr val="FF0000"/>
              </a:solidFill>
            </a:endParaRPr>
          </a:p>
        </p:txBody>
      </p:sp>
      <p:sp>
        <p:nvSpPr>
          <p:cNvPr id="3" name="İçerik Yer Tutucusu 2"/>
          <p:cNvSpPr>
            <a:spLocks noGrp="1"/>
          </p:cNvSpPr>
          <p:nvPr>
            <p:ph sz="quarter" idx="1"/>
          </p:nvPr>
        </p:nvSpPr>
        <p:spPr/>
        <p:txBody>
          <a:bodyPr/>
          <a:lstStyle/>
          <a:p>
            <a:endParaRPr lang="tr-TR" dirty="0" smtClean="0"/>
          </a:p>
          <a:p>
            <a:r>
              <a:rPr lang="tr-TR" dirty="0" err="1" smtClean="0"/>
              <a:t>TÜİK'in</a:t>
            </a:r>
            <a:r>
              <a:rPr lang="tr-TR" dirty="0" smtClean="0"/>
              <a:t> </a:t>
            </a:r>
            <a:r>
              <a:rPr lang="tr-TR" dirty="0"/>
              <a:t>açıkladığı verilere göre, işsiz sayısı 2019 Ocak ayında geçen yılın aynı dönemine göre </a:t>
            </a:r>
            <a:r>
              <a:rPr lang="tr-TR" u="sng" dirty="0"/>
              <a:t>1 milyon 259 bin kişi artarak</a:t>
            </a:r>
            <a:r>
              <a:rPr lang="tr-TR" dirty="0"/>
              <a:t> </a:t>
            </a:r>
            <a:r>
              <a:rPr lang="tr-TR" dirty="0">
                <a:solidFill>
                  <a:srgbClr val="FF0000"/>
                </a:solidFill>
              </a:rPr>
              <a:t>4 milyon 668 bin kişi </a:t>
            </a:r>
            <a:r>
              <a:rPr lang="tr-TR" dirty="0"/>
              <a:t>oldu. </a:t>
            </a:r>
            <a:endParaRPr lang="tr-TR" dirty="0" smtClean="0"/>
          </a:p>
          <a:p>
            <a:r>
              <a:rPr lang="tr-TR" dirty="0" smtClean="0"/>
              <a:t>İşsizlik </a:t>
            </a:r>
            <a:r>
              <a:rPr lang="tr-TR" dirty="0"/>
              <a:t>oranı 3,9 puanlık artış ile </a:t>
            </a:r>
            <a:r>
              <a:rPr lang="tr-TR" dirty="0">
                <a:solidFill>
                  <a:srgbClr val="FF0000"/>
                </a:solidFill>
              </a:rPr>
              <a:t>%14,7</a:t>
            </a:r>
            <a:r>
              <a:rPr lang="tr-TR" dirty="0"/>
              <a:t> seviyesinde gerçekleşti</a:t>
            </a:r>
            <a:r>
              <a:rPr lang="tr-TR" dirty="0" smtClean="0"/>
              <a:t>.</a:t>
            </a:r>
          </a:p>
          <a:p>
            <a:r>
              <a:rPr lang="tr-TR" dirty="0"/>
              <a:t>Genç nüfusta (15-24 yaş) işsizlik oranı 6,8 puanlık artış ile </a:t>
            </a:r>
            <a:r>
              <a:rPr lang="tr-TR" dirty="0">
                <a:solidFill>
                  <a:srgbClr val="FF0000"/>
                </a:solidFill>
              </a:rPr>
              <a:t>%26,7 </a:t>
            </a:r>
            <a:r>
              <a:rPr lang="tr-TR" dirty="0" smtClean="0"/>
              <a:t>oldu.</a:t>
            </a:r>
          </a:p>
          <a:p>
            <a:endParaRPr lang="tr-TR" dirty="0"/>
          </a:p>
        </p:txBody>
      </p:sp>
    </p:spTree>
    <p:extLst>
      <p:ext uri="{BB962C8B-B14F-4D97-AF65-F5344CB8AC3E}">
        <p14:creationId xmlns:p14="http://schemas.microsoft.com/office/powerpoint/2010/main" val="3856392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endParaRPr lang="tr-TR" dirty="0" smtClean="0"/>
          </a:p>
          <a:p>
            <a:r>
              <a:rPr lang="tr-TR" dirty="0" smtClean="0"/>
              <a:t>İstihdam </a:t>
            </a:r>
            <a:r>
              <a:rPr lang="tr-TR" dirty="0"/>
              <a:t>edilenlerin sayısı 2019 yılı Ocak döneminde, bir önceki yılın aynı dönemine göre </a:t>
            </a:r>
            <a:r>
              <a:rPr lang="tr-TR" u="sng" dirty="0"/>
              <a:t>872 bin kişi azalarak </a:t>
            </a:r>
            <a:r>
              <a:rPr lang="tr-TR" dirty="0">
                <a:solidFill>
                  <a:srgbClr val="FF0000"/>
                </a:solidFill>
              </a:rPr>
              <a:t>27 milyon 157 bin kişi</a:t>
            </a:r>
            <a:r>
              <a:rPr lang="tr-TR" dirty="0"/>
              <a:t>, istihdam </a:t>
            </a:r>
            <a:r>
              <a:rPr lang="tr-TR" dirty="0" smtClean="0"/>
              <a:t>oranı</a:t>
            </a:r>
            <a:r>
              <a:rPr lang="tr-TR" dirty="0" smtClean="0">
                <a:solidFill>
                  <a:srgbClr val="FF0000"/>
                </a:solidFill>
              </a:rPr>
              <a:t>*</a:t>
            </a:r>
            <a:r>
              <a:rPr lang="tr-TR" dirty="0" smtClean="0"/>
              <a:t> </a:t>
            </a:r>
            <a:r>
              <a:rPr lang="tr-TR" dirty="0"/>
              <a:t>ise </a:t>
            </a:r>
            <a:r>
              <a:rPr lang="tr-TR" u="sng" dirty="0"/>
              <a:t>1,9 puanlık azalış ile </a:t>
            </a:r>
            <a:r>
              <a:rPr lang="tr-TR" dirty="0">
                <a:solidFill>
                  <a:srgbClr val="FF0000"/>
                </a:solidFill>
              </a:rPr>
              <a:t>%44,5 </a:t>
            </a:r>
            <a:r>
              <a:rPr lang="tr-TR" dirty="0"/>
              <a:t>oldu</a:t>
            </a:r>
            <a:r>
              <a:rPr lang="tr-TR" dirty="0" smtClean="0"/>
              <a:t>.</a:t>
            </a:r>
          </a:p>
          <a:p>
            <a:r>
              <a:rPr lang="tr-TR" dirty="0"/>
              <a:t>Bu dönemde, tarım sektöründe çalışan sayısı 345 bin, tarım dışı sektörlerde çalışan sayısı 526 bin kişi azaldı</a:t>
            </a:r>
            <a:r>
              <a:rPr lang="tr-TR" u="sng" dirty="0"/>
              <a:t>. İstihdam edilenlerin %17,0'si tarım, %19,9'u sanayi, %5,4'ü inşaat, %</a:t>
            </a:r>
            <a:r>
              <a:rPr lang="tr-TR" u="sng" dirty="0" smtClean="0"/>
              <a:t>57,7'si </a:t>
            </a:r>
            <a:r>
              <a:rPr lang="tr-TR" u="sng" dirty="0"/>
              <a:t>ise hizmet sektöründe yer aldı. </a:t>
            </a:r>
            <a:endParaRPr lang="tr-TR" u="sng" dirty="0" smtClean="0"/>
          </a:p>
          <a:p>
            <a:pPr marL="0" indent="0">
              <a:buNone/>
            </a:pPr>
            <a:r>
              <a:rPr lang="tr-TR" dirty="0" smtClean="0">
                <a:solidFill>
                  <a:srgbClr val="FF0000"/>
                </a:solidFill>
              </a:rPr>
              <a:t>*</a:t>
            </a:r>
            <a:r>
              <a:rPr lang="tr-TR" dirty="0" smtClean="0"/>
              <a:t> </a:t>
            </a:r>
            <a:r>
              <a:rPr lang="tr-TR" dirty="0"/>
              <a:t>İstihdam edilen nüfusun kurumsal olmayan çalışma çağındaki nüfusa </a:t>
            </a:r>
            <a:r>
              <a:rPr lang="tr-TR" dirty="0" smtClean="0"/>
              <a:t>oranı.</a:t>
            </a:r>
            <a:endParaRPr lang="tr-TR" dirty="0"/>
          </a:p>
        </p:txBody>
      </p:sp>
    </p:spTree>
    <p:extLst>
      <p:ext uri="{BB962C8B-B14F-4D97-AF65-F5344CB8AC3E}">
        <p14:creationId xmlns:p14="http://schemas.microsoft.com/office/powerpoint/2010/main" val="3173746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t>İşgücü </a:t>
            </a:r>
            <a:r>
              <a:rPr lang="tr-TR" dirty="0"/>
              <a:t>2019 yılı Ocak döneminde bir önceki yılın aynı dönemine göre 387 bin kişi artarak 31 milyon 825 bin kişi, işgücüne katılma oranı ise 0,1 puanlık artış ile %52,2 olarak gerçekleşti. </a:t>
            </a:r>
            <a:endParaRPr lang="tr-TR" dirty="0" smtClean="0"/>
          </a:p>
          <a:p>
            <a:r>
              <a:rPr lang="tr-TR" dirty="0" smtClean="0"/>
              <a:t>Aynı </a:t>
            </a:r>
            <a:r>
              <a:rPr lang="tr-TR" dirty="0"/>
              <a:t>dönemler için yapılan kıyaslamalara göre; erkeklerde işgücüne katılma oranı 0,2 puanlık azalış ile %71,1, kadınlarda ise 0,4 puanlık artışla %33,6 olarak gerçekleşti.</a:t>
            </a:r>
          </a:p>
        </p:txBody>
      </p:sp>
    </p:spTree>
    <p:extLst>
      <p:ext uri="{BB962C8B-B14F-4D97-AF65-F5344CB8AC3E}">
        <p14:creationId xmlns:p14="http://schemas.microsoft.com/office/powerpoint/2010/main" val="2522611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p>
          <a:p>
            <a:r>
              <a:rPr lang="tr-TR" dirty="0" smtClean="0"/>
              <a:t>Ocak </a:t>
            </a:r>
            <a:r>
              <a:rPr lang="tr-TR" dirty="0"/>
              <a:t>2019 döneminde herhangi bir sosyal güvenlik kuruluşuna bağlı olmadan çalışanların oranı, bir önceki yılın aynı dönemine göre 0,6 puan artarak %33,1 olarak gerçekleşti. </a:t>
            </a:r>
          </a:p>
        </p:txBody>
      </p:sp>
    </p:spTree>
    <p:extLst>
      <p:ext uri="{BB962C8B-B14F-4D97-AF65-F5344CB8AC3E}">
        <p14:creationId xmlns:p14="http://schemas.microsoft.com/office/powerpoint/2010/main" val="1253317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Farklı Dünya Ülkelerinin GSMH’leri (2017)</a:t>
            </a:r>
            <a:endParaRPr lang="tr-TR" sz="2400" dirty="0">
              <a:solidFill>
                <a:srgbClr val="FF0000"/>
              </a:solidFill>
            </a:endParaRPr>
          </a:p>
        </p:txBody>
      </p:sp>
      <p:graphicFrame>
        <p:nvGraphicFramePr>
          <p:cNvPr id="4" name="İçerik Yer Tutucusu 3"/>
          <p:cNvGraphicFramePr>
            <a:graphicFrameLocks noGrp="1"/>
          </p:cNvGraphicFramePr>
          <p:nvPr>
            <p:ph sz="quarter" idx="1"/>
            <p:extLst/>
          </p:nvPr>
        </p:nvGraphicFramePr>
        <p:xfrm>
          <a:off x="2876154" y="1421919"/>
          <a:ext cx="3848892" cy="5225390"/>
        </p:xfrm>
        <a:graphic>
          <a:graphicData uri="http://schemas.openxmlformats.org/drawingml/2006/table">
            <a:tbl>
              <a:tblPr firstRow="1" firstCol="1" bandRow="1">
                <a:tableStyleId>{5C22544A-7EE6-4342-B048-85BDC9FD1C3A}</a:tableStyleId>
              </a:tblPr>
              <a:tblGrid>
                <a:gridCol w="596920"/>
                <a:gridCol w="1363279"/>
                <a:gridCol w="1888693"/>
              </a:tblGrid>
              <a:tr h="348590">
                <a:tc>
                  <a:txBody>
                    <a:bodyPr/>
                    <a:lstStyle/>
                    <a:p>
                      <a:pPr algn="ctr"/>
                      <a:r>
                        <a:rPr lang="tr-TR" sz="1600" dirty="0">
                          <a:effectLst/>
                        </a:rPr>
                        <a:t>Sıra</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dirty="0">
                          <a:effectLst/>
                        </a:rPr>
                        <a:t>Ülke</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a:effectLst/>
                        </a:rPr>
                        <a:t>GSYH (Milyar USD)</a:t>
                      </a:r>
                      <a:endParaRPr lang="tr-TR" sz="16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1</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dirty="0">
                          <a:effectLst/>
                        </a:rPr>
                        <a:t>ABD</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a:effectLst/>
                        </a:rPr>
                        <a:t>18.569</a:t>
                      </a:r>
                      <a:endParaRPr lang="tr-TR" sz="16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2</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dirty="0">
                          <a:effectLst/>
                        </a:rPr>
                        <a:t>Çin</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a:effectLst/>
                        </a:rPr>
                        <a:t>11.218</a:t>
                      </a:r>
                      <a:endParaRPr lang="tr-TR" sz="16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3</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dirty="0">
                          <a:effectLst/>
                        </a:rPr>
                        <a:t>Japonya</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a:effectLst/>
                        </a:rPr>
                        <a:t>4.939</a:t>
                      </a:r>
                      <a:endParaRPr lang="tr-TR" sz="16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4</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Almanya</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3.467</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5</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İngiltere</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2.629</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6</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Fransa</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2.463</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7</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Hindistan</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2.256</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8</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Endonezya</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2.256</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9</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İtalya</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1.851</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10</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Brezilya</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1.799</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11</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Kanada</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1.529</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12</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Kore</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1.411</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13</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Rusya</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1.281</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14</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Avustralya</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1.259</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15</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İspanya</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1.233</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16</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Meksika</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1.046</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17</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Türkiye</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857</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18</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Hollanda</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771</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19</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İsviçre</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660</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600">
                          <a:effectLst/>
                        </a:rPr>
                        <a:t>20</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600">
                          <a:effectLst/>
                        </a:rPr>
                        <a:t>S.Arabistan</a:t>
                      </a:r>
                      <a:endParaRPr lang="tr-TR" sz="16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600" dirty="0">
                          <a:effectLst/>
                        </a:rPr>
                        <a:t>640</a:t>
                      </a:r>
                      <a:endParaRPr lang="tr-TR" sz="1600" dirty="0">
                        <a:effectLst/>
                        <a:latin typeface="Times New Roman" panose="02020603050405020304" pitchFamily="18" charset="0"/>
                        <a:ea typeface="Times New Roman" panose="02020603050405020304" pitchFamily="18" charset="0"/>
                      </a:endParaRPr>
                    </a:p>
                  </a:txBody>
                  <a:tcPr marL="0" marR="0" marT="0" marB="0" anchor="ctr"/>
                </a:tc>
              </a:tr>
            </a:tbl>
          </a:graphicData>
        </a:graphic>
      </p:graphicFrame>
    </p:spTree>
    <p:extLst>
      <p:ext uri="{BB962C8B-B14F-4D97-AF65-F5344CB8AC3E}">
        <p14:creationId xmlns:p14="http://schemas.microsoft.com/office/powerpoint/2010/main" val="3870495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a:solidFill>
                  <a:srgbClr val="FF0000"/>
                </a:solidFill>
              </a:rPr>
              <a:t>Farklı Dünya </a:t>
            </a:r>
            <a:r>
              <a:rPr lang="tr-TR" sz="2400" dirty="0" smtClean="0">
                <a:solidFill>
                  <a:srgbClr val="FF0000"/>
                </a:solidFill>
              </a:rPr>
              <a:t>Ülkelerinde Kişi Başına Düşen Milli Gelir </a:t>
            </a:r>
            <a:r>
              <a:rPr lang="tr-TR" sz="2400" dirty="0">
                <a:solidFill>
                  <a:srgbClr val="FF0000"/>
                </a:solidFill>
              </a:rPr>
              <a:t>(2017)</a:t>
            </a:r>
            <a:endParaRPr lang="tr-TR" sz="2400" dirty="0"/>
          </a:p>
        </p:txBody>
      </p:sp>
      <p:graphicFrame>
        <p:nvGraphicFramePr>
          <p:cNvPr id="4" name="İçerik Yer Tutucusu 3"/>
          <p:cNvGraphicFramePr>
            <a:graphicFrameLocks noGrp="1"/>
          </p:cNvGraphicFramePr>
          <p:nvPr>
            <p:ph sz="quarter" idx="1"/>
            <p:extLst/>
          </p:nvPr>
        </p:nvGraphicFramePr>
        <p:xfrm>
          <a:off x="2951546" y="1484784"/>
          <a:ext cx="3698107" cy="4693920"/>
        </p:xfrm>
        <a:graphic>
          <a:graphicData uri="http://schemas.openxmlformats.org/drawingml/2006/table">
            <a:tbl>
              <a:tblPr firstRow="1" firstCol="1" bandRow="1">
                <a:tableStyleId>{5C22544A-7EE6-4342-B048-85BDC9FD1C3A}</a:tableStyleId>
              </a:tblPr>
              <a:tblGrid>
                <a:gridCol w="528523"/>
                <a:gridCol w="1451884"/>
                <a:gridCol w="1717700"/>
              </a:tblGrid>
              <a:tr h="190500">
                <a:tc>
                  <a:txBody>
                    <a:bodyPr/>
                    <a:lstStyle/>
                    <a:p>
                      <a:pPr algn="ctr"/>
                      <a:r>
                        <a:rPr lang="tr-TR" sz="1400" dirty="0">
                          <a:effectLst/>
                        </a:rPr>
                        <a:t>Sıra</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Ülke</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a:effectLst/>
                        </a:rPr>
                        <a:t>Kişi Başına Gelir (USD)</a:t>
                      </a:r>
                      <a:endParaRPr lang="tr-TR" sz="14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1</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dirty="0">
                          <a:effectLst/>
                        </a:rPr>
                        <a:t>Lüksemburg</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a:effectLst/>
                        </a:rPr>
                        <a:t>103.199</a:t>
                      </a:r>
                      <a:endParaRPr lang="tr-TR" sz="14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2</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dirty="0">
                          <a:effectLst/>
                        </a:rPr>
                        <a:t>İsviçre</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a:effectLst/>
                        </a:rPr>
                        <a:t>79.242</a:t>
                      </a:r>
                      <a:endParaRPr lang="tr-TR" sz="14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3</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dirty="0">
                          <a:effectLst/>
                        </a:rPr>
                        <a:t>Norveç</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70.392</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4</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dirty="0">
                          <a:effectLst/>
                        </a:rPr>
                        <a:t>Makao</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67.079</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5</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İrlanda</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62.562</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6</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Katar</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60.787</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7</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İzlanda</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59.629</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8</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ABD</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57.436</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9</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Danimarka</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53.744</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10</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Singapur</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52.961</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11</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Avustralya</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51.850</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12</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İsveç</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51.165</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13</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San Marino</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46.447</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14</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Hollanda</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45.283</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15</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Avusturya</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44.498</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16</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Hong Kong</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43.528</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17</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Finlandiya</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43.169</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18</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Kanada</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42.210</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19</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Almanya</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41.902</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20</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Belçika</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41.283</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bl>
          </a:graphicData>
        </a:graphic>
      </p:graphicFrame>
    </p:spTree>
    <p:extLst>
      <p:ext uri="{BB962C8B-B14F-4D97-AF65-F5344CB8AC3E}">
        <p14:creationId xmlns:p14="http://schemas.microsoft.com/office/powerpoint/2010/main" val="1122724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5616" y="188640"/>
            <a:ext cx="7772400" cy="1143000"/>
          </a:xfrm>
        </p:spPr>
        <p:txBody>
          <a:bodyPr>
            <a:normAutofit/>
          </a:bodyPr>
          <a:lstStyle/>
          <a:p>
            <a:pPr algn="ctr"/>
            <a:r>
              <a:rPr lang="tr-TR" sz="2400" dirty="0" smtClean="0">
                <a:solidFill>
                  <a:srgbClr val="FF0000"/>
                </a:solidFill>
              </a:rPr>
              <a:t>Tablonun Devamı</a:t>
            </a:r>
            <a:endParaRPr lang="tr-TR" sz="2400" dirty="0">
              <a:solidFill>
                <a:srgbClr val="FF0000"/>
              </a:solidFill>
            </a:endParaRPr>
          </a:p>
        </p:txBody>
      </p:sp>
      <p:graphicFrame>
        <p:nvGraphicFramePr>
          <p:cNvPr id="4" name="İçerik Yer Tutucusu 3"/>
          <p:cNvGraphicFramePr>
            <a:graphicFrameLocks noGrp="1"/>
          </p:cNvGraphicFramePr>
          <p:nvPr>
            <p:ph sz="quarter" idx="1"/>
            <p:extLst/>
          </p:nvPr>
        </p:nvGraphicFramePr>
        <p:xfrm>
          <a:off x="2951546" y="1556792"/>
          <a:ext cx="3698107" cy="4480560"/>
        </p:xfrm>
        <a:graphic>
          <a:graphicData uri="http://schemas.openxmlformats.org/drawingml/2006/table">
            <a:tbl>
              <a:tblPr firstRow="1" firstCol="1" bandRow="1">
                <a:tableStyleId>{5C22544A-7EE6-4342-B048-85BDC9FD1C3A}</a:tableStyleId>
              </a:tblPr>
              <a:tblGrid>
                <a:gridCol w="528523"/>
                <a:gridCol w="1451884"/>
                <a:gridCol w="1717700"/>
              </a:tblGrid>
              <a:tr h="190500">
                <a:tc>
                  <a:txBody>
                    <a:bodyPr/>
                    <a:lstStyle/>
                    <a:p>
                      <a:pPr algn="ctr"/>
                      <a:r>
                        <a:rPr lang="tr-TR" sz="1400" dirty="0">
                          <a:effectLst/>
                        </a:rPr>
                        <a:t>21</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İngiltere</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a:effectLst/>
                        </a:rPr>
                        <a:t>40.096</a:t>
                      </a:r>
                      <a:endParaRPr lang="tr-TR" sz="14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dirty="0">
                          <a:effectLst/>
                        </a:rPr>
                        <a:t>22</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dirty="0">
                          <a:effectLst/>
                        </a:rPr>
                        <a:t>Japonya</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a:effectLst/>
                        </a:rPr>
                        <a:t>38.917</a:t>
                      </a:r>
                      <a:endParaRPr lang="tr-TR" sz="14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23</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dirty="0">
                          <a:effectLst/>
                        </a:rPr>
                        <a:t>Yeni Zelanda</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a:effectLst/>
                        </a:rPr>
                        <a:t>38.345</a:t>
                      </a:r>
                      <a:endParaRPr lang="tr-TR" sz="14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24</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dirty="0">
                          <a:effectLst/>
                        </a:rPr>
                        <a:t>Fransa</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a:effectLst/>
                        </a:rPr>
                        <a:t>38.128</a:t>
                      </a:r>
                      <a:endParaRPr lang="tr-TR" sz="14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25</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dirty="0">
                          <a:effectLst/>
                        </a:rPr>
                        <a:t>BAE</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a:effectLst/>
                        </a:rPr>
                        <a:t>37.678</a:t>
                      </a:r>
                      <a:endParaRPr lang="tr-TR" sz="14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26</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dirty="0">
                          <a:effectLst/>
                        </a:rPr>
                        <a:t>İsrail</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a:effectLst/>
                        </a:rPr>
                        <a:t>37.262</a:t>
                      </a:r>
                      <a:endParaRPr lang="tr-TR" sz="14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27</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dirty="0">
                          <a:effectLst/>
                        </a:rPr>
                        <a:t>İtalya</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a:effectLst/>
                        </a:rPr>
                        <a:t>30.507</a:t>
                      </a:r>
                      <a:endParaRPr lang="tr-TR" sz="14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28</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dirty="0">
                          <a:effectLst/>
                        </a:rPr>
                        <a:t>Porto Riko</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a:effectLst/>
                        </a:rPr>
                        <a:t>29.697</a:t>
                      </a:r>
                      <a:endParaRPr lang="tr-TR" sz="14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29</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dirty="0">
                          <a:effectLst/>
                        </a:rPr>
                        <a:t>Kore</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a:effectLst/>
                        </a:rPr>
                        <a:t>27.539</a:t>
                      </a:r>
                      <a:endParaRPr lang="tr-TR" sz="14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30</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dirty="0">
                          <a:effectLst/>
                        </a:rPr>
                        <a:t>İspanya</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a:effectLst/>
                        </a:rPr>
                        <a:t>26.609</a:t>
                      </a:r>
                      <a:endParaRPr lang="tr-TR" sz="14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31</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dirty="0">
                          <a:effectLst/>
                        </a:rPr>
                        <a:t>Kuveyt</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a:effectLst/>
                        </a:rPr>
                        <a:t>26.005</a:t>
                      </a:r>
                      <a:endParaRPr lang="tr-TR" sz="140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32</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dirty="0">
                          <a:effectLst/>
                        </a:rPr>
                        <a:t>Malta</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25.214</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33</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Bahamalar</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24.272</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34</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dirty="0">
                          <a:effectLst/>
                        </a:rPr>
                        <a:t>Bahreyn</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24.183</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35</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Güney Kıbrıs</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23.352</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36</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Tayvan</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22.453</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37</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Slovenya</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21.320</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38</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S. Arabistan</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20.150</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a:effectLst/>
                        </a:rPr>
                        <a:t>39</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a:effectLst/>
                        </a:rPr>
                        <a:t>Portekiz</a:t>
                      </a:r>
                      <a:endParaRPr lang="tr-TR" sz="1400">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dirty="0">
                          <a:effectLst/>
                        </a:rPr>
                        <a:t>19.832</a:t>
                      </a:r>
                      <a:endParaRPr lang="tr-TR" sz="1400" dirty="0">
                        <a:effectLst/>
                        <a:latin typeface="Times New Roman" panose="02020603050405020304" pitchFamily="18" charset="0"/>
                        <a:ea typeface="Times New Roman" panose="02020603050405020304" pitchFamily="18" charset="0"/>
                      </a:endParaRPr>
                    </a:p>
                  </a:txBody>
                  <a:tcPr marL="0" marR="0" marT="0" marB="0" anchor="ctr"/>
                </a:tc>
              </a:tr>
              <a:tr h="190500">
                <a:tc>
                  <a:txBody>
                    <a:bodyPr/>
                    <a:lstStyle/>
                    <a:p>
                      <a:pPr algn="ctr"/>
                      <a:r>
                        <a:rPr lang="tr-TR" sz="1400" dirty="0">
                          <a:effectLst/>
                          <a:latin typeface="Times New Roman" panose="02020603050405020304" pitchFamily="18" charset="0"/>
                          <a:ea typeface="Times New Roman" panose="02020603050405020304" pitchFamily="18" charset="0"/>
                        </a:rPr>
                        <a:t>41</a:t>
                      </a:r>
                    </a:p>
                  </a:txBody>
                  <a:tcPr marL="0" marR="0" marT="0" marB="0" anchor="ctr"/>
                </a:tc>
                <a:tc>
                  <a:txBody>
                    <a:bodyPr/>
                    <a:lstStyle/>
                    <a:p>
                      <a:r>
                        <a:rPr lang="tr-TR" sz="1400">
                          <a:effectLst/>
                          <a:latin typeface="Times New Roman" panose="02020603050405020304" pitchFamily="18" charset="0"/>
                          <a:ea typeface="Times New Roman" panose="02020603050405020304" pitchFamily="18" charset="0"/>
                        </a:rPr>
                        <a:t>Yunanistan</a:t>
                      </a:r>
                    </a:p>
                  </a:txBody>
                  <a:tcPr marL="0" marR="0" marT="0" marB="0" anchor="ctr"/>
                </a:tc>
                <a:tc>
                  <a:txBody>
                    <a:bodyPr/>
                    <a:lstStyle/>
                    <a:p>
                      <a:pPr algn="ctr"/>
                      <a:r>
                        <a:rPr lang="tr-TR" sz="1400" dirty="0">
                          <a:effectLst/>
                          <a:latin typeface="Times New Roman" panose="02020603050405020304" pitchFamily="18" charset="0"/>
                          <a:ea typeface="Times New Roman" panose="02020603050405020304" pitchFamily="18" charset="0"/>
                        </a:rPr>
                        <a:t>17.901</a:t>
                      </a:r>
                    </a:p>
                  </a:txBody>
                  <a:tcPr marL="0" marR="0" marT="0" marB="0" anchor="ctr"/>
                </a:tc>
              </a:tr>
              <a:tr h="190500">
                <a:tc>
                  <a:txBody>
                    <a:bodyPr/>
                    <a:lstStyle/>
                    <a:p>
                      <a:pPr algn="ctr"/>
                      <a:r>
                        <a:rPr lang="tr-TR" sz="1400" b="1" dirty="0">
                          <a:solidFill>
                            <a:srgbClr val="FF0000"/>
                          </a:solidFill>
                          <a:effectLst/>
                          <a:latin typeface="Times New Roman" panose="02020603050405020304" pitchFamily="18" charset="0"/>
                          <a:ea typeface="Times New Roman" panose="02020603050405020304" pitchFamily="18" charset="0"/>
                        </a:rPr>
                        <a:t>58</a:t>
                      </a:r>
                      <a:endParaRPr lang="tr-TR" sz="1400" dirty="0">
                        <a:solidFill>
                          <a:srgbClr val="FF0000"/>
                        </a:solidFill>
                        <a:effectLst/>
                        <a:latin typeface="Times New Roman" panose="02020603050405020304" pitchFamily="18" charset="0"/>
                        <a:ea typeface="Times New Roman" panose="02020603050405020304" pitchFamily="18" charset="0"/>
                      </a:endParaRPr>
                    </a:p>
                  </a:txBody>
                  <a:tcPr marL="0" marR="0" marT="0" marB="0" anchor="ctr"/>
                </a:tc>
                <a:tc>
                  <a:txBody>
                    <a:bodyPr/>
                    <a:lstStyle/>
                    <a:p>
                      <a:r>
                        <a:rPr lang="tr-TR" sz="1400" b="1" dirty="0">
                          <a:solidFill>
                            <a:srgbClr val="FF0000"/>
                          </a:solidFill>
                          <a:effectLst/>
                          <a:latin typeface="Times New Roman" panose="02020603050405020304" pitchFamily="18" charset="0"/>
                          <a:ea typeface="Times New Roman" panose="02020603050405020304" pitchFamily="18" charset="0"/>
                        </a:rPr>
                        <a:t>Türkiye</a:t>
                      </a:r>
                      <a:endParaRPr lang="tr-TR" sz="1400" dirty="0">
                        <a:solidFill>
                          <a:srgbClr val="FF0000"/>
                        </a:solidFill>
                        <a:effectLst/>
                        <a:latin typeface="Times New Roman" panose="02020603050405020304" pitchFamily="18" charset="0"/>
                        <a:ea typeface="Times New Roman" panose="02020603050405020304" pitchFamily="18" charset="0"/>
                      </a:endParaRPr>
                    </a:p>
                  </a:txBody>
                  <a:tcPr marL="0" marR="0" marT="0" marB="0" anchor="ctr"/>
                </a:tc>
                <a:tc>
                  <a:txBody>
                    <a:bodyPr/>
                    <a:lstStyle/>
                    <a:p>
                      <a:pPr algn="ctr"/>
                      <a:r>
                        <a:rPr lang="tr-TR" sz="1400" b="1" dirty="0">
                          <a:solidFill>
                            <a:srgbClr val="FF0000"/>
                          </a:solidFill>
                          <a:effectLst/>
                          <a:latin typeface="Times New Roman" panose="02020603050405020304" pitchFamily="18" charset="0"/>
                          <a:ea typeface="Times New Roman" panose="02020603050405020304" pitchFamily="18" charset="0"/>
                        </a:rPr>
                        <a:t>10.743</a:t>
                      </a:r>
                      <a:endParaRPr lang="tr-TR" sz="1400" dirty="0">
                        <a:solidFill>
                          <a:srgbClr val="FF0000"/>
                        </a:solidFill>
                        <a:effectLst/>
                        <a:latin typeface="Times New Roman" panose="02020603050405020304" pitchFamily="18" charset="0"/>
                        <a:ea typeface="Times New Roman" panose="02020603050405020304" pitchFamily="18" charset="0"/>
                      </a:endParaRPr>
                    </a:p>
                  </a:txBody>
                  <a:tcPr marL="0" marR="0" marT="0" marB="0" anchor="ctr"/>
                </a:tc>
              </a:tr>
            </a:tbl>
          </a:graphicData>
        </a:graphic>
      </p:graphicFrame>
    </p:spTree>
    <p:extLst>
      <p:ext uri="{BB962C8B-B14F-4D97-AF65-F5344CB8AC3E}">
        <p14:creationId xmlns:p14="http://schemas.microsoft.com/office/powerpoint/2010/main" val="840125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a:bodyPr>
          <a:lstStyle/>
          <a:p>
            <a:r>
              <a:rPr lang="tr-TR" sz="2400" dirty="0"/>
              <a:t>Türkiye İstatistik Kurumu (TÜİK) verilerine göre gayrisafi yurtiçi hasıla güncel fiyatlarla 3,7 trilyon lira ya da 784 milyar dolar oldu. Yine bu dönemde kişi başına düşen ortalama gelir ise 45 bin 463 lira, ABD doları cinsinden ise 9 bin 632 dolar oldu (2018</a:t>
            </a:r>
            <a:r>
              <a:rPr lang="tr-TR" sz="2400" dirty="0" smtClean="0"/>
              <a:t>).</a:t>
            </a:r>
          </a:p>
          <a:p>
            <a:pPr marL="0" indent="0">
              <a:buNone/>
            </a:pPr>
            <a:endParaRPr lang="tr-TR" sz="2400" dirty="0"/>
          </a:p>
          <a:p>
            <a:r>
              <a:rPr lang="tr-TR" sz="2400" dirty="0"/>
              <a:t>Türkiye’nin 2018 bütçe büyüklüğü  762,8 milyar lira olarak açıklanmıştı.</a:t>
            </a:r>
          </a:p>
          <a:p>
            <a:r>
              <a:rPr lang="tr-TR" sz="2400" dirty="0"/>
              <a:t>2019 bütçe büyüklüğü 885 milyar TL'ye çıktı. </a:t>
            </a:r>
          </a:p>
          <a:p>
            <a:endParaRPr lang="tr-TR" sz="2400" dirty="0"/>
          </a:p>
          <a:p>
            <a:r>
              <a:rPr lang="tr-TR" sz="2400" dirty="0"/>
              <a:t>2018 Milli Eğitim Bakanlığı Bütçesi 92 milyar TL olarak kabul edilmişti. </a:t>
            </a:r>
          </a:p>
          <a:p>
            <a:r>
              <a:rPr lang="tr-TR" sz="2400" dirty="0"/>
              <a:t>2019 Milli Eğitim Bakanlığı Bütçesi  113 milyar 813 milyon TL olarak belirlendi.</a:t>
            </a:r>
          </a:p>
          <a:p>
            <a:pPr marL="0" indent="0">
              <a:buNone/>
            </a:pPr>
            <a:endParaRPr lang="tr-TR" sz="2400" dirty="0" smtClean="0">
              <a:latin typeface="Calibri" panose="020F0502020204030204" pitchFamily="34" charset="0"/>
            </a:endParaRPr>
          </a:p>
        </p:txBody>
      </p:sp>
    </p:spTree>
    <p:extLst>
      <p:ext uri="{BB962C8B-B14F-4D97-AF65-F5344CB8AC3E}">
        <p14:creationId xmlns:p14="http://schemas.microsoft.com/office/powerpoint/2010/main" val="37542949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1152</TotalTime>
  <Words>534</Words>
  <Application>Microsoft Office PowerPoint</Application>
  <PresentationFormat>Ekran Gösterisi (4:3)</PresentationFormat>
  <Paragraphs>220</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Franklin Gothic Book</vt:lpstr>
      <vt:lpstr>Perpetua</vt:lpstr>
      <vt:lpstr>Times New Roman</vt:lpstr>
      <vt:lpstr>Wingdings 2</vt:lpstr>
      <vt:lpstr>Hisse Senedi</vt:lpstr>
      <vt:lpstr>Eğitim Sisteminde İstihdam Dersi Notları - 6</vt:lpstr>
      <vt:lpstr>Aktüel İşsizlik ve İstihdam Rakamları</vt:lpstr>
      <vt:lpstr>PowerPoint Sunusu</vt:lpstr>
      <vt:lpstr>PowerPoint Sunusu</vt:lpstr>
      <vt:lpstr>PowerPoint Sunusu</vt:lpstr>
      <vt:lpstr>Farklı Dünya Ülkelerinin GSMH’leri (2017)</vt:lpstr>
      <vt:lpstr>Farklı Dünya Ülkelerinde Kişi Başına Düşen Milli Gelir (2017)</vt:lpstr>
      <vt:lpstr>Tablonun Devamı</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236</cp:revision>
  <dcterms:created xsi:type="dcterms:W3CDTF">2014-05-05T08:01:07Z</dcterms:created>
  <dcterms:modified xsi:type="dcterms:W3CDTF">2019-11-21T06:50:48Z</dcterms:modified>
</cp:coreProperties>
</file>