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3" r:id="rId2"/>
    <p:sldId id="394" r:id="rId3"/>
    <p:sldId id="398" r:id="rId4"/>
    <p:sldId id="400" r:id="rId5"/>
    <p:sldId id="399" r:id="rId6"/>
    <p:sldId id="314" r:id="rId7"/>
    <p:sldId id="315" r:id="rId8"/>
    <p:sldId id="376" r:id="rId9"/>
    <p:sldId id="374" r:id="rId10"/>
    <p:sldId id="351" r:id="rId11"/>
    <p:sldId id="375" r:id="rId12"/>
    <p:sldId id="327" r:id="rId13"/>
    <p:sldId id="378" r:id="rId14"/>
    <p:sldId id="357" r:id="rId15"/>
    <p:sldId id="393" r:id="rId16"/>
    <p:sldId id="389" r:id="rId17"/>
    <p:sldId id="356" r:id="rId18"/>
    <p:sldId id="379" r:id="rId19"/>
    <p:sldId id="390" r:id="rId20"/>
    <p:sldId id="392" r:id="rId21"/>
    <p:sldId id="347" r:id="rId22"/>
    <p:sldId id="355" r:id="rId23"/>
    <p:sldId id="401" r:id="rId24"/>
    <p:sldId id="402" r:id="rId25"/>
    <p:sldId id="403" r:id="rId26"/>
  </p:sldIdLst>
  <p:sldSz cx="9144000" cy="5143500" type="screen16x9"/>
  <p:notesSz cx="9926638" cy="6797675"/>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D94F8F-5ABA-42E2-BF15-9A28692DE179}">
          <p14:sldIdLst>
            <p14:sldId id="323"/>
            <p14:sldId id="394"/>
            <p14:sldId id="398"/>
            <p14:sldId id="400"/>
            <p14:sldId id="399"/>
            <p14:sldId id="314"/>
            <p14:sldId id="315"/>
            <p14:sldId id="376"/>
            <p14:sldId id="374"/>
            <p14:sldId id="351"/>
            <p14:sldId id="375"/>
            <p14:sldId id="327"/>
            <p14:sldId id="378"/>
            <p14:sldId id="357"/>
            <p14:sldId id="393"/>
            <p14:sldId id="389"/>
            <p14:sldId id="356"/>
            <p14:sldId id="379"/>
            <p14:sldId id="390"/>
            <p14:sldId id="392"/>
            <p14:sldId id="347"/>
            <p14:sldId id="355"/>
            <p14:sldId id="401"/>
            <p14:sldId id="402"/>
            <p14:sldId id="403"/>
          </p14:sldIdLst>
        </p14:section>
        <p14:section name="Untitled Section" id="{DFB21667-9FD7-42BF-B8DE-92ACA397BF3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xmlns="">
        <p15:guide id="1" orient="horz" pos="2141"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can Cogswell" initials="D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96586" autoAdjust="0"/>
  </p:normalViewPr>
  <p:slideViewPr>
    <p:cSldViewPr>
      <p:cViewPr varScale="1">
        <p:scale>
          <a:sx n="95" d="100"/>
          <a:sy n="95" d="100"/>
        </p:scale>
        <p:origin x="-432" y="-90"/>
      </p:cViewPr>
      <p:guideLst>
        <p:guide orient="horz" pos="2160"/>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9" d="100"/>
          <a:sy n="89" d="100"/>
        </p:scale>
        <p:origin x="-1978" y="-77"/>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38" tIns="45719" rIns="91438" bIns="45719" rtlCol="0"/>
          <a:lstStyle>
            <a:lvl1pPr algn="l">
              <a:defRPr sz="1200"/>
            </a:lvl1pPr>
          </a:lstStyle>
          <a:p>
            <a:endParaRPr lang="en-AU"/>
          </a:p>
        </p:txBody>
      </p:sp>
      <p:sp>
        <p:nvSpPr>
          <p:cNvPr id="3" name="Date Placeholder 2"/>
          <p:cNvSpPr>
            <a:spLocks noGrp="1"/>
          </p:cNvSpPr>
          <p:nvPr>
            <p:ph type="dt" idx="1"/>
          </p:nvPr>
        </p:nvSpPr>
        <p:spPr>
          <a:xfrm>
            <a:off x="5622799" y="1"/>
            <a:ext cx="4301543" cy="341064"/>
          </a:xfrm>
          <a:prstGeom prst="rect">
            <a:avLst/>
          </a:prstGeom>
        </p:spPr>
        <p:txBody>
          <a:bodyPr vert="horz" lIns="91438" tIns="45719" rIns="91438" bIns="45719" rtlCol="0"/>
          <a:lstStyle>
            <a:lvl1pPr algn="r">
              <a:defRPr sz="1200"/>
            </a:lvl1pPr>
          </a:lstStyle>
          <a:p>
            <a:fld id="{AD91471B-C523-44FE-ACF8-E88EFA182B1E}" type="datetimeFigureOut">
              <a:rPr lang="en-AU" smtClean="0"/>
              <a:t>11/01/2021</a:t>
            </a:fld>
            <a:endParaRPr lang="en-AU"/>
          </a:p>
        </p:txBody>
      </p:sp>
      <p:sp>
        <p:nvSpPr>
          <p:cNvPr id="4" name="Slide Image Placeholder 3"/>
          <p:cNvSpPr>
            <a:spLocks noGrp="1" noRot="1" noChangeAspect="1"/>
          </p:cNvSpPr>
          <p:nvPr>
            <p:ph type="sldImg" idx="2"/>
          </p:nvPr>
        </p:nvSpPr>
        <p:spPr>
          <a:xfrm>
            <a:off x="2925763" y="849313"/>
            <a:ext cx="4075112" cy="2293937"/>
          </a:xfrm>
          <a:prstGeom prst="rect">
            <a:avLst/>
          </a:prstGeom>
          <a:noFill/>
          <a:ln w="12700">
            <a:solidFill>
              <a:prstClr val="black"/>
            </a:solidFill>
          </a:ln>
        </p:spPr>
        <p:txBody>
          <a:bodyPr vert="horz" lIns="91438" tIns="45719" rIns="91438" bIns="45719" rtlCol="0" anchor="ctr"/>
          <a:lstStyle/>
          <a:p>
            <a:endParaRPr lang="en-AU"/>
          </a:p>
        </p:txBody>
      </p:sp>
      <p:sp>
        <p:nvSpPr>
          <p:cNvPr id="5" name="Notes Placeholder 4"/>
          <p:cNvSpPr>
            <a:spLocks noGrp="1"/>
          </p:cNvSpPr>
          <p:nvPr>
            <p:ph type="body" sz="quarter" idx="3"/>
          </p:nvPr>
        </p:nvSpPr>
        <p:spPr>
          <a:xfrm>
            <a:off x="992664" y="3271382"/>
            <a:ext cx="7941310" cy="2676585"/>
          </a:xfrm>
          <a:prstGeom prst="rect">
            <a:avLst/>
          </a:prstGeom>
        </p:spPr>
        <p:txBody>
          <a:bodyPr vert="horz" lIns="91438" tIns="45719" rIns="91438" bIns="457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456613"/>
            <a:ext cx="4301543" cy="341063"/>
          </a:xfrm>
          <a:prstGeom prst="rect">
            <a:avLst/>
          </a:prstGeom>
        </p:spPr>
        <p:txBody>
          <a:bodyPr vert="horz" lIns="91438" tIns="45719" rIns="91438" bIns="45719" rtlCol="0" anchor="b"/>
          <a:lstStyle>
            <a:lvl1pPr algn="l">
              <a:defRPr sz="1200"/>
            </a:lvl1pPr>
          </a:lstStyle>
          <a:p>
            <a:endParaRPr lang="en-AU"/>
          </a:p>
        </p:txBody>
      </p:sp>
      <p:sp>
        <p:nvSpPr>
          <p:cNvPr id="7" name="Slide Number Placeholder 6"/>
          <p:cNvSpPr>
            <a:spLocks noGrp="1"/>
          </p:cNvSpPr>
          <p:nvPr>
            <p:ph type="sldNum" sz="quarter" idx="5"/>
          </p:nvPr>
        </p:nvSpPr>
        <p:spPr>
          <a:xfrm>
            <a:off x="5622799" y="6456613"/>
            <a:ext cx="4301543" cy="341063"/>
          </a:xfrm>
          <a:prstGeom prst="rect">
            <a:avLst/>
          </a:prstGeom>
        </p:spPr>
        <p:txBody>
          <a:bodyPr vert="horz" lIns="91438" tIns="45719" rIns="91438" bIns="45719" rtlCol="0" anchor="b"/>
          <a:lstStyle>
            <a:lvl1pPr algn="r">
              <a:defRPr sz="1200"/>
            </a:lvl1pPr>
          </a:lstStyle>
          <a:p>
            <a:fld id="{77A99A5C-C484-4C11-9B77-697BACF603C3}" type="slidenum">
              <a:rPr lang="en-AU" smtClean="0"/>
              <a:t>‹#›</a:t>
            </a:fld>
            <a:endParaRPr lang="en-AU"/>
          </a:p>
        </p:txBody>
      </p:sp>
    </p:spTree>
    <p:extLst>
      <p:ext uri="{BB962C8B-B14F-4D97-AF65-F5344CB8AC3E}">
        <p14:creationId xmlns:p14="http://schemas.microsoft.com/office/powerpoint/2010/main" val="225461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1</a:t>
            </a:fld>
            <a:endParaRPr lang="en-AU"/>
          </a:p>
        </p:txBody>
      </p:sp>
    </p:spTree>
    <p:extLst>
      <p:ext uri="{BB962C8B-B14F-4D97-AF65-F5344CB8AC3E}">
        <p14:creationId xmlns:p14="http://schemas.microsoft.com/office/powerpoint/2010/main" val="99952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77FAD-F2A8-4DC2-83DC-D67DC5FC2697}" type="slidenum">
              <a:rPr lang="en-US" altLang="tr-TR"/>
              <a:pPr/>
              <a:t>23</a:t>
            </a:fld>
            <a:endParaRPr lang="en-US" altLang="tr-TR"/>
          </a:p>
        </p:txBody>
      </p:sp>
      <p:sp>
        <p:nvSpPr>
          <p:cNvPr id="219138" name="Rectangle 1026"/>
          <p:cNvSpPr>
            <a:spLocks noGrp="1" noRot="1" noChangeAspect="1" noChangeArrowheads="1" noTextEdit="1"/>
          </p:cNvSpPr>
          <p:nvPr>
            <p:ph type="sldImg"/>
          </p:nvPr>
        </p:nvSpPr>
        <p:spPr>
          <a:xfrm>
            <a:off x="371475" y="688975"/>
            <a:ext cx="6118225" cy="3441700"/>
          </a:xfrm>
          <a:ln/>
        </p:spPr>
      </p:sp>
      <p:sp>
        <p:nvSpPr>
          <p:cNvPr id="219139" name="Rectangle 1027"/>
          <p:cNvSpPr>
            <a:spLocks noGrp="1" noChangeArrowheads="1"/>
          </p:cNvSpPr>
          <p:nvPr>
            <p:ph type="body" idx="1"/>
          </p:nvPr>
        </p:nvSpPr>
        <p:spPr/>
        <p:txBody>
          <a:bodyPr/>
          <a:lstStyle/>
          <a:p>
            <a:pPr>
              <a:tabLst>
                <a:tab pos="1371600" algn="l"/>
                <a:tab pos="1714500" algn="l"/>
              </a:tabLst>
            </a:pPr>
            <a:r>
              <a:rPr lang="tr-TR" altLang="tr-TR" b="0" baseline="0" dirty="0" err="1" smtClean="0"/>
              <a:t>Density</a:t>
            </a:r>
            <a:r>
              <a:rPr lang="tr-TR" altLang="tr-TR" b="0" baseline="0" dirty="0" smtClean="0"/>
              <a:t> okumalarını çamur pastası kalınlığı ve yoğunluğu etkiler. Eğer </a:t>
            </a:r>
            <a:r>
              <a:rPr lang="tr-TR" altLang="tr-TR" b="0" baseline="0" dirty="0" err="1" smtClean="0"/>
              <a:t>density</a:t>
            </a:r>
            <a:r>
              <a:rPr lang="tr-TR" altLang="tr-TR" b="0" baseline="0" dirty="0" smtClean="0"/>
              <a:t> okuma derinliği içinde kalıcı hidrokarbon varsa </a:t>
            </a:r>
            <a:r>
              <a:rPr lang="tr-TR" altLang="tr-TR" b="0" baseline="0" dirty="0" err="1" smtClean="0"/>
              <a:t>density</a:t>
            </a:r>
            <a:r>
              <a:rPr lang="tr-TR" altLang="tr-TR" b="0" baseline="0" dirty="0" smtClean="0"/>
              <a:t> okumaları </a:t>
            </a:r>
            <a:r>
              <a:rPr lang="tr-TR" altLang="tr-TR" b="0" baseline="0" dirty="0" err="1" smtClean="0"/>
              <a:t>etkıilenir</a:t>
            </a:r>
            <a:r>
              <a:rPr lang="tr-TR" altLang="tr-TR" b="0" baseline="0" dirty="0" smtClean="0"/>
              <a:t>. Yalnız petrol varsa bu etki çok fazla olmaz.</a:t>
            </a:r>
          </a:p>
          <a:p>
            <a:pPr>
              <a:tabLst>
                <a:tab pos="1371600" algn="l"/>
                <a:tab pos="1714500" algn="l"/>
              </a:tabLst>
            </a:pPr>
            <a:r>
              <a:rPr lang="tr-TR" altLang="tr-TR" b="0" baseline="0" dirty="0" err="1" smtClean="0"/>
              <a:t>İnvazyon</a:t>
            </a:r>
            <a:r>
              <a:rPr lang="tr-TR" altLang="tr-TR" b="0" baseline="0" dirty="0" smtClean="0"/>
              <a:t> </a:t>
            </a:r>
            <a:r>
              <a:rPr lang="tr-TR" altLang="tr-TR" b="0" baseline="0" dirty="0" err="1" smtClean="0"/>
              <a:t>zonu</a:t>
            </a:r>
            <a:r>
              <a:rPr lang="tr-TR" altLang="tr-TR" b="0" baseline="0" dirty="0" smtClean="0"/>
              <a:t> içinde gaz varsa </a:t>
            </a:r>
            <a:r>
              <a:rPr lang="tr-TR" altLang="tr-TR" b="0" baseline="0" dirty="0" err="1" smtClean="0"/>
              <a:t>density</a:t>
            </a:r>
            <a:r>
              <a:rPr lang="tr-TR" altLang="tr-TR" b="0" baseline="0" dirty="0" smtClean="0"/>
              <a:t> okumaları düşer ve yüksek </a:t>
            </a:r>
            <a:r>
              <a:rPr lang="tr-TR" altLang="tr-TR" b="0" baseline="0" dirty="0" err="1" smtClean="0"/>
              <a:t>porozite</a:t>
            </a:r>
            <a:r>
              <a:rPr lang="tr-TR" altLang="tr-TR" b="0" baseline="0" dirty="0" smtClean="0"/>
              <a:t> gözlenir. Bu durumda gerçek </a:t>
            </a:r>
            <a:r>
              <a:rPr lang="tr-TR" altLang="tr-TR" b="0" baseline="0" dirty="0" err="1" smtClean="0"/>
              <a:t>porozitelerin</a:t>
            </a:r>
            <a:r>
              <a:rPr lang="tr-TR" altLang="tr-TR" b="0" baseline="0" dirty="0" smtClean="0"/>
              <a:t> bulunması için düzeltme yapmak gerekir. </a:t>
            </a:r>
          </a:p>
          <a:p>
            <a:pPr>
              <a:tabLst>
                <a:tab pos="1371600" algn="l"/>
                <a:tab pos="1714500" algn="l"/>
              </a:tabLst>
            </a:pPr>
            <a:endParaRPr lang="tr-TR" altLang="tr-TR" b="0" baseline="0" dirty="0" smtClean="0"/>
          </a:p>
          <a:p>
            <a:pPr>
              <a:tabLst>
                <a:tab pos="457200" algn="l"/>
                <a:tab pos="914400" algn="l"/>
              </a:tabLst>
            </a:pPr>
            <a:endParaRPr lang="en-US" altLang="tr-TR" dirty="0"/>
          </a:p>
        </p:txBody>
      </p:sp>
    </p:spTree>
    <p:extLst>
      <p:ext uri="{BB962C8B-B14F-4D97-AF65-F5344CB8AC3E}">
        <p14:creationId xmlns:p14="http://schemas.microsoft.com/office/powerpoint/2010/main" val="546010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77FAD-F2A8-4DC2-83DC-D67DC5FC2697}" type="slidenum">
              <a:rPr lang="en-US" altLang="tr-TR"/>
              <a:pPr/>
              <a:t>25</a:t>
            </a:fld>
            <a:endParaRPr lang="en-US" altLang="tr-TR"/>
          </a:p>
        </p:txBody>
      </p:sp>
      <p:sp>
        <p:nvSpPr>
          <p:cNvPr id="219138" name="Rectangle 1026"/>
          <p:cNvSpPr>
            <a:spLocks noGrp="1" noRot="1" noChangeAspect="1" noChangeArrowheads="1" noTextEdit="1"/>
          </p:cNvSpPr>
          <p:nvPr>
            <p:ph type="sldImg"/>
          </p:nvPr>
        </p:nvSpPr>
        <p:spPr>
          <a:xfrm>
            <a:off x="371475" y="688975"/>
            <a:ext cx="6118225" cy="3441700"/>
          </a:xfrm>
          <a:ln/>
        </p:spPr>
      </p:sp>
      <p:sp>
        <p:nvSpPr>
          <p:cNvPr id="219139" name="Rectangle 1027"/>
          <p:cNvSpPr>
            <a:spLocks noGrp="1" noChangeArrowheads="1"/>
          </p:cNvSpPr>
          <p:nvPr>
            <p:ph type="body" idx="1"/>
          </p:nvPr>
        </p:nvSpPr>
        <p:spPr/>
        <p:txBody>
          <a:bodyPr/>
          <a:lstStyle/>
          <a:p>
            <a:pPr>
              <a:tabLst>
                <a:tab pos="457200" algn="l"/>
                <a:tab pos="914400" algn="l"/>
              </a:tabLst>
            </a:pPr>
            <a:endParaRPr lang="en-US" altLang="tr-TR" dirty="0"/>
          </a:p>
        </p:txBody>
      </p:sp>
    </p:spTree>
    <p:extLst>
      <p:ext uri="{BB962C8B-B14F-4D97-AF65-F5344CB8AC3E}">
        <p14:creationId xmlns:p14="http://schemas.microsoft.com/office/powerpoint/2010/main" val="73193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6</a:t>
            </a:fld>
            <a:endParaRPr lang="en-AU"/>
          </a:p>
        </p:txBody>
      </p:sp>
    </p:spTree>
    <p:extLst>
      <p:ext uri="{BB962C8B-B14F-4D97-AF65-F5344CB8AC3E}">
        <p14:creationId xmlns:p14="http://schemas.microsoft.com/office/powerpoint/2010/main" val="302755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7</a:t>
            </a:fld>
            <a:endParaRPr lang="en-AU"/>
          </a:p>
        </p:txBody>
      </p:sp>
    </p:spTree>
    <p:extLst>
      <p:ext uri="{BB962C8B-B14F-4D97-AF65-F5344CB8AC3E}">
        <p14:creationId xmlns:p14="http://schemas.microsoft.com/office/powerpoint/2010/main" val="3027556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10</a:t>
            </a:fld>
            <a:endParaRPr lang="en-AU"/>
          </a:p>
        </p:txBody>
      </p:sp>
    </p:spTree>
    <p:extLst>
      <p:ext uri="{BB962C8B-B14F-4D97-AF65-F5344CB8AC3E}">
        <p14:creationId xmlns:p14="http://schemas.microsoft.com/office/powerpoint/2010/main" val="150570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12</a:t>
            </a:fld>
            <a:endParaRPr lang="en-AU"/>
          </a:p>
        </p:txBody>
      </p:sp>
    </p:spTree>
    <p:extLst>
      <p:ext uri="{BB962C8B-B14F-4D97-AF65-F5344CB8AC3E}">
        <p14:creationId xmlns:p14="http://schemas.microsoft.com/office/powerpoint/2010/main" val="3623442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14</a:t>
            </a:fld>
            <a:endParaRPr lang="en-AU"/>
          </a:p>
        </p:txBody>
      </p:sp>
    </p:spTree>
    <p:extLst>
      <p:ext uri="{BB962C8B-B14F-4D97-AF65-F5344CB8AC3E}">
        <p14:creationId xmlns:p14="http://schemas.microsoft.com/office/powerpoint/2010/main" val="4092299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17</a:t>
            </a:fld>
            <a:endParaRPr lang="en-AU"/>
          </a:p>
        </p:txBody>
      </p:sp>
    </p:spTree>
    <p:extLst>
      <p:ext uri="{BB962C8B-B14F-4D97-AF65-F5344CB8AC3E}">
        <p14:creationId xmlns:p14="http://schemas.microsoft.com/office/powerpoint/2010/main" val="2727749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21</a:t>
            </a:fld>
            <a:endParaRPr lang="en-AU"/>
          </a:p>
        </p:txBody>
      </p:sp>
    </p:spTree>
    <p:extLst>
      <p:ext uri="{BB962C8B-B14F-4D97-AF65-F5344CB8AC3E}">
        <p14:creationId xmlns:p14="http://schemas.microsoft.com/office/powerpoint/2010/main" val="116055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22</a:t>
            </a:fld>
            <a:endParaRPr lang="en-AU"/>
          </a:p>
        </p:txBody>
      </p:sp>
    </p:spTree>
    <p:extLst>
      <p:ext uri="{BB962C8B-B14F-4D97-AF65-F5344CB8AC3E}">
        <p14:creationId xmlns:p14="http://schemas.microsoft.com/office/powerpoint/2010/main" val="1999685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31AEF8D-B9CD-45D7-B896-6D62C9182BD9}" type="datetime1">
              <a:rPr lang="en-AU" smtClean="0"/>
              <a:t>11/01/2021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39929784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6F307DB-5B6B-43B8-9CD8-56159F1FF240}" type="datetime1">
              <a:rPr lang="en-AU" smtClean="0"/>
              <a:t>11/01/2021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23234570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A9299B9-5F0A-4716-B8BA-A65DF7EC3B4F}" type="datetime1">
              <a:rPr lang="en-AU" smtClean="0"/>
              <a:t>11/01/2021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31169277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FDCE8AA-B016-4519-8713-0F7E72C097B3}" type="datetime1">
              <a:rPr lang="en-AU" smtClean="0"/>
              <a:t>11/01/2021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7265499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A9887F-BEFE-413E-91A0-CAF41A977E30}" type="datetime1">
              <a:rPr lang="en-AU" smtClean="0"/>
              <a:t>11/01/2021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20097476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7309195-27D0-43F5-9358-3BD83C191958}" type="datetime1">
              <a:rPr lang="en-AU" smtClean="0"/>
              <a:t>11/01/2021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42275081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9039E82-19F8-468B-AA9A-94EA2A8B74B7}" type="datetime1">
              <a:rPr lang="en-AU" smtClean="0"/>
              <a:t>11/01/2021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21038723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DD2E754-FAAC-4739-866C-22EB389BB569}" type="datetime1">
              <a:rPr lang="en-AU" smtClean="0"/>
              <a:t>11/01/2021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34880398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9A3B9-AA49-480E-830D-A76FFC0B34B7}" type="datetime1">
              <a:rPr lang="en-AU" smtClean="0"/>
              <a:t>11/01/2021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388608649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6B41E-943F-4F36-9BD1-91994886108E}" type="datetime1">
              <a:rPr lang="en-AU" smtClean="0"/>
              <a:t>11/01/2021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20317210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915DA0-0828-4E7E-93D9-0B1112F59171}" type="datetime1">
              <a:rPr lang="en-AU" smtClean="0"/>
              <a:t>11/01/2021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14982940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7996AB4-4674-4994-98B7-3A16BB97A3A0}" type="datetime1">
              <a:rPr lang="en-AU" smtClean="0"/>
              <a:t>11/01/2021</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FA06B5F-8608-4832-8EA5-BFF3903AE2B0}" type="slidenum">
              <a:rPr lang="en-AU" smtClean="0"/>
              <a:t>‹#›</a:t>
            </a:fld>
            <a:endParaRPr lang="en-AU"/>
          </a:p>
        </p:txBody>
      </p:sp>
    </p:spTree>
    <p:extLst>
      <p:ext uri="{BB962C8B-B14F-4D97-AF65-F5344CB8AC3E}">
        <p14:creationId xmlns:p14="http://schemas.microsoft.com/office/powerpoint/2010/main" val="1375822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tr.cctegsias.com/geophysic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0.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8.wmf"/></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19672" y="253765"/>
            <a:ext cx="6192688" cy="338554"/>
          </a:xfrm>
          <a:prstGeom prst="rect">
            <a:avLst/>
          </a:prstGeom>
          <a:noFill/>
        </p:spPr>
        <p:txBody>
          <a:bodyPr wrap="square" rtlCol="0">
            <a:spAutoFit/>
          </a:bodyPr>
          <a:lstStyle/>
          <a:p>
            <a:pPr algn="ctr"/>
            <a:r>
              <a:rPr lang="tr-TR" altLang="en-US" sz="1600" b="1" i="1" dirty="0" smtClean="0">
                <a:solidFill>
                  <a:srgbClr val="D03233"/>
                </a:solidFill>
                <a:latin typeface="Helvetica" charset="0"/>
                <a:cs typeface="Arial" pitchFamily="34" charset="0"/>
              </a:rPr>
              <a:t>KÖMÜR ARAMA JEOFİZİK YÖNTEMLER</a:t>
            </a:r>
            <a:r>
              <a:rPr lang="en-AU" sz="1600" dirty="0"/>
              <a:t>	</a:t>
            </a:r>
          </a:p>
        </p:txBody>
      </p:sp>
      <p:pic>
        <p:nvPicPr>
          <p:cNvPr id="6" name="Picture 5"/>
          <p:cNvPicPr>
            <a:picLocks noChangeAspect="1"/>
          </p:cNvPicPr>
          <p:nvPr/>
        </p:nvPicPr>
        <p:blipFill>
          <a:blip r:embed="rId3"/>
          <a:stretch>
            <a:fillRect/>
          </a:stretch>
        </p:blipFill>
        <p:spPr>
          <a:xfrm>
            <a:off x="7430720" y="2023105"/>
            <a:ext cx="1532142" cy="201216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2115" y="2859782"/>
            <a:ext cx="3840205" cy="201701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722902"/>
            <a:ext cx="8316416" cy="1039036"/>
          </a:xfrm>
          <a:prstGeom prst="rect">
            <a:avLst/>
          </a:prstGeom>
        </p:spPr>
      </p:pic>
      <p:pic>
        <p:nvPicPr>
          <p:cNvPr id="2" name="Resim 1"/>
          <p:cNvPicPr>
            <a:picLocks noChangeAspect="1"/>
          </p:cNvPicPr>
          <p:nvPr/>
        </p:nvPicPr>
        <p:blipFill>
          <a:blip r:embed="rId6"/>
          <a:stretch>
            <a:fillRect/>
          </a:stretch>
        </p:blipFill>
        <p:spPr>
          <a:xfrm>
            <a:off x="149288" y="1825329"/>
            <a:ext cx="3462827" cy="2209945"/>
          </a:xfrm>
          <a:prstGeom prst="rect">
            <a:avLst/>
          </a:prstGeom>
        </p:spPr>
      </p:pic>
    </p:spTree>
    <p:extLst>
      <p:ext uri="{BB962C8B-B14F-4D97-AF65-F5344CB8AC3E}">
        <p14:creationId xmlns:p14="http://schemas.microsoft.com/office/powerpoint/2010/main" val="12275271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2" name="TextBox 11"/>
          <p:cNvSpPr txBox="1"/>
          <p:nvPr/>
        </p:nvSpPr>
        <p:spPr>
          <a:xfrm>
            <a:off x="122819" y="376783"/>
            <a:ext cx="7834674" cy="4555093"/>
          </a:xfrm>
          <a:prstGeom prst="rect">
            <a:avLst/>
          </a:prstGeom>
          <a:noFill/>
        </p:spPr>
        <p:txBody>
          <a:bodyPr wrap="square" rtlCol="0">
            <a:spAutoFit/>
          </a:bodyPr>
          <a:lstStyle/>
          <a:p>
            <a:pPr marL="285750" indent="-285750" defTabSz="630238">
              <a:buFont typeface="Arial" panose="020B0604020202020204" pitchFamily="34" charset="0"/>
              <a:buChar char="•"/>
            </a:pPr>
            <a:r>
              <a:rPr lang="tr-TR" sz="1400" dirty="0" smtClean="0"/>
              <a:t>Yoğunluk</a:t>
            </a:r>
            <a:r>
              <a:rPr lang="en-AU" sz="1400" dirty="0" smtClean="0"/>
              <a:t>:	</a:t>
            </a:r>
            <a:r>
              <a:rPr lang="en-AU" sz="1400" dirty="0"/>
              <a:t> </a:t>
            </a:r>
            <a:r>
              <a:rPr lang="en-AU" sz="1400" dirty="0" err="1"/>
              <a:t>kömür</a:t>
            </a:r>
            <a:r>
              <a:rPr lang="en-AU" sz="1400" dirty="0"/>
              <a:t> </a:t>
            </a:r>
            <a:r>
              <a:rPr lang="en-AU" sz="1400" dirty="0" err="1"/>
              <a:t>kalitesi</a:t>
            </a:r>
            <a:r>
              <a:rPr lang="en-AU" sz="1400" dirty="0"/>
              <a:t> </a:t>
            </a:r>
            <a:r>
              <a:rPr lang="en-AU" sz="1400" dirty="0" err="1"/>
              <a:t>ölçümü</a:t>
            </a:r>
            <a:endParaRPr lang="en-AU" sz="1400" i="1" dirty="0" smtClean="0">
              <a:solidFill>
                <a:schemeClr val="accent3">
                  <a:lumMod val="50000"/>
                </a:schemeClr>
              </a:solidFill>
            </a:endParaRPr>
          </a:p>
          <a:p>
            <a:pPr defTabSz="538163"/>
            <a:r>
              <a:rPr lang="en-AU" sz="1400" dirty="0">
                <a:solidFill>
                  <a:schemeClr val="accent3">
                    <a:lumMod val="50000"/>
                  </a:schemeClr>
                </a:solidFill>
              </a:rPr>
              <a:t>	 </a:t>
            </a:r>
            <a:r>
              <a:rPr lang="en-AU" sz="1400" dirty="0" err="1">
                <a:solidFill>
                  <a:schemeClr val="accent3">
                    <a:lumMod val="50000"/>
                  </a:schemeClr>
                </a:solidFill>
              </a:rPr>
              <a:t>uzun</a:t>
            </a:r>
            <a:r>
              <a:rPr lang="en-AU" sz="1400" dirty="0">
                <a:solidFill>
                  <a:schemeClr val="accent3">
                    <a:lumMod val="50000"/>
                  </a:schemeClr>
                </a:solidFill>
              </a:rPr>
              <a:t> </a:t>
            </a:r>
            <a:r>
              <a:rPr lang="en-AU" sz="1400" dirty="0" err="1">
                <a:solidFill>
                  <a:schemeClr val="accent3">
                    <a:lumMod val="50000"/>
                  </a:schemeClr>
                </a:solidFill>
              </a:rPr>
              <a:t>mesafeli</a:t>
            </a:r>
            <a:r>
              <a:rPr lang="en-AU" sz="1400" dirty="0">
                <a:solidFill>
                  <a:schemeClr val="accent3">
                    <a:lumMod val="50000"/>
                  </a:schemeClr>
                </a:solidFill>
              </a:rPr>
              <a:t> </a:t>
            </a:r>
            <a:r>
              <a:rPr lang="en-AU" sz="1400" dirty="0" err="1">
                <a:solidFill>
                  <a:schemeClr val="accent3">
                    <a:lumMod val="50000"/>
                  </a:schemeClr>
                </a:solidFill>
              </a:rPr>
              <a:t>dedektör</a:t>
            </a:r>
            <a:r>
              <a:rPr lang="en-AU" sz="1400" dirty="0">
                <a:solidFill>
                  <a:schemeClr val="accent3">
                    <a:lumMod val="50000"/>
                  </a:schemeClr>
                </a:solidFill>
              </a:rPr>
              <a:t> </a:t>
            </a:r>
            <a:r>
              <a:rPr lang="tr-TR" sz="1400" dirty="0" smtClean="0">
                <a:solidFill>
                  <a:schemeClr val="accent3">
                    <a:lumMod val="50000"/>
                  </a:schemeClr>
                </a:solidFill>
              </a:rPr>
              <a:t>(</a:t>
            </a:r>
            <a:r>
              <a:rPr lang="en-AU" sz="1400" dirty="0" smtClean="0">
                <a:solidFill>
                  <a:schemeClr val="accent3">
                    <a:lumMod val="50000"/>
                  </a:schemeClr>
                </a:solidFill>
              </a:rPr>
              <a:t>long spaced detector</a:t>
            </a:r>
            <a:r>
              <a:rPr lang="tr-TR" sz="1400" dirty="0" smtClean="0">
                <a:solidFill>
                  <a:schemeClr val="accent3">
                    <a:lumMod val="50000"/>
                  </a:schemeClr>
                </a:solidFill>
              </a:rPr>
              <a:t>)</a:t>
            </a:r>
            <a:r>
              <a:rPr lang="en-AU" sz="1400" dirty="0" smtClean="0">
                <a:solidFill>
                  <a:schemeClr val="accent3">
                    <a:lumMod val="50000"/>
                  </a:schemeClr>
                </a:solidFill>
              </a:rPr>
              <a:t>	</a:t>
            </a:r>
          </a:p>
          <a:p>
            <a:pPr defTabSz="538163"/>
            <a:r>
              <a:rPr lang="en-AU" sz="1400" dirty="0">
                <a:solidFill>
                  <a:schemeClr val="accent3">
                    <a:lumMod val="50000"/>
                  </a:schemeClr>
                </a:solidFill>
              </a:rPr>
              <a:t>	</a:t>
            </a:r>
            <a:r>
              <a:rPr lang="en-AU" sz="1400" dirty="0" smtClean="0">
                <a:solidFill>
                  <a:schemeClr val="accent3">
                    <a:lumMod val="50000"/>
                  </a:schemeClr>
                </a:solidFill>
              </a:rPr>
              <a:t>(LSDG, DENL)  </a:t>
            </a:r>
          </a:p>
          <a:p>
            <a:pPr defTabSz="536575"/>
            <a:r>
              <a:rPr lang="en-AU" sz="1400" dirty="0">
                <a:solidFill>
                  <a:schemeClr val="accent3">
                    <a:lumMod val="50000"/>
                  </a:schemeClr>
                </a:solidFill>
              </a:rPr>
              <a:t>	</a:t>
            </a:r>
            <a:endParaRPr lang="en-AU" sz="1400" dirty="0" smtClean="0">
              <a:solidFill>
                <a:schemeClr val="accent3">
                  <a:lumMod val="50000"/>
                </a:schemeClr>
              </a:solidFill>
            </a:endParaRPr>
          </a:p>
          <a:p>
            <a:pPr defTabSz="536575"/>
            <a:endParaRPr lang="en-AU" sz="1400" dirty="0">
              <a:solidFill>
                <a:schemeClr val="accent3">
                  <a:lumMod val="50000"/>
                </a:schemeClr>
              </a:solidFill>
            </a:endParaRPr>
          </a:p>
          <a:p>
            <a:pPr defTabSz="536575"/>
            <a:endParaRPr lang="en-AU" sz="1400" dirty="0" smtClean="0">
              <a:solidFill>
                <a:schemeClr val="accent3">
                  <a:lumMod val="50000"/>
                </a:schemeClr>
              </a:solidFill>
            </a:endParaRPr>
          </a:p>
          <a:p>
            <a:pPr defTabSz="536575"/>
            <a:endParaRPr lang="en-AU" sz="1400" dirty="0">
              <a:solidFill>
                <a:schemeClr val="accent3">
                  <a:lumMod val="50000"/>
                </a:schemeClr>
              </a:solidFill>
            </a:endParaRPr>
          </a:p>
          <a:p>
            <a:pPr defTabSz="536575"/>
            <a:endParaRPr lang="en-AU" sz="1400" dirty="0" smtClean="0">
              <a:solidFill>
                <a:schemeClr val="accent3">
                  <a:lumMod val="50000"/>
                </a:schemeClr>
              </a:solidFill>
            </a:endParaRPr>
          </a:p>
          <a:p>
            <a:pPr defTabSz="536575"/>
            <a:endParaRPr lang="en-AU" sz="1400" dirty="0">
              <a:solidFill>
                <a:schemeClr val="accent3">
                  <a:lumMod val="50000"/>
                </a:schemeClr>
              </a:solidFill>
            </a:endParaRPr>
          </a:p>
          <a:p>
            <a:pPr defTabSz="536575"/>
            <a:endParaRPr lang="en-AU" sz="1400" dirty="0" smtClean="0"/>
          </a:p>
          <a:p>
            <a:pPr defTabSz="536575"/>
            <a:endParaRPr lang="en-AU" sz="1400" dirty="0"/>
          </a:p>
          <a:p>
            <a:pPr defTabSz="536575"/>
            <a:endParaRPr lang="en-AU" sz="1400" dirty="0" smtClean="0"/>
          </a:p>
          <a:p>
            <a:pPr defTabSz="536575"/>
            <a:endParaRPr lang="en-AU" sz="1600" dirty="0"/>
          </a:p>
          <a:p>
            <a:pPr defTabSz="536575"/>
            <a:endParaRPr lang="en-AU" sz="1600" dirty="0" smtClean="0"/>
          </a:p>
          <a:p>
            <a:pPr defTabSz="536575"/>
            <a:endParaRPr lang="en-AU" sz="1600" dirty="0" smtClean="0"/>
          </a:p>
          <a:p>
            <a:pPr defTabSz="536575"/>
            <a:endParaRPr lang="en-AU" sz="1600" dirty="0" smtClean="0"/>
          </a:p>
          <a:p>
            <a:pPr marL="285750" indent="-285750" defTabSz="630238">
              <a:buFont typeface="Arial" panose="020B0604020202020204" pitchFamily="34" charset="0"/>
              <a:buChar char="•"/>
            </a:pPr>
            <a:r>
              <a:rPr lang="tr-TR" sz="1400" dirty="0" smtClean="0"/>
              <a:t>Yoğunluk</a:t>
            </a:r>
            <a:r>
              <a:rPr lang="en-AU" sz="1400" dirty="0" smtClean="0"/>
              <a:t>:	</a:t>
            </a:r>
            <a:r>
              <a:rPr lang="en-AU" sz="1400" dirty="0"/>
              <a:t> </a:t>
            </a:r>
            <a:r>
              <a:rPr lang="en-AU" sz="1400" dirty="0" err="1"/>
              <a:t>tabaka</a:t>
            </a:r>
            <a:r>
              <a:rPr lang="en-AU" sz="1400" dirty="0"/>
              <a:t> </a:t>
            </a:r>
            <a:r>
              <a:rPr lang="en-AU" sz="1400" dirty="0" err="1"/>
              <a:t>sınırı</a:t>
            </a:r>
            <a:r>
              <a:rPr lang="en-AU" sz="1400" dirty="0"/>
              <a:t> </a:t>
            </a:r>
            <a:r>
              <a:rPr lang="en-AU" sz="1400" dirty="0" err="1"/>
              <a:t>ölçümü</a:t>
            </a:r>
            <a:endParaRPr lang="en-AU" sz="1400" dirty="0" smtClean="0"/>
          </a:p>
          <a:p>
            <a:pPr lvl="1" defTabSz="536575"/>
            <a:r>
              <a:rPr lang="en-AU" sz="1400" dirty="0" smtClean="0">
                <a:solidFill>
                  <a:schemeClr val="accent3">
                    <a:lumMod val="50000"/>
                  </a:schemeClr>
                </a:solidFill>
              </a:rPr>
              <a:t>	</a:t>
            </a:r>
            <a:r>
              <a:rPr lang="en-AU" sz="1400" dirty="0">
                <a:solidFill>
                  <a:schemeClr val="accent3">
                    <a:lumMod val="50000"/>
                  </a:schemeClr>
                </a:solidFill>
              </a:rPr>
              <a:t> </a:t>
            </a:r>
            <a:r>
              <a:rPr lang="en-AU" sz="1400" dirty="0" err="1">
                <a:solidFill>
                  <a:schemeClr val="accent3">
                    <a:lumMod val="50000"/>
                  </a:schemeClr>
                </a:solidFill>
              </a:rPr>
              <a:t>kısa</a:t>
            </a:r>
            <a:r>
              <a:rPr lang="en-AU" sz="1400" dirty="0">
                <a:solidFill>
                  <a:schemeClr val="accent3">
                    <a:lumMod val="50000"/>
                  </a:schemeClr>
                </a:solidFill>
              </a:rPr>
              <a:t> </a:t>
            </a:r>
            <a:r>
              <a:rPr lang="en-AU" sz="1400" dirty="0" err="1">
                <a:solidFill>
                  <a:schemeClr val="accent3">
                    <a:lumMod val="50000"/>
                  </a:schemeClr>
                </a:solidFill>
              </a:rPr>
              <a:t>aralıklı</a:t>
            </a:r>
            <a:r>
              <a:rPr lang="en-AU" sz="1400" dirty="0">
                <a:solidFill>
                  <a:schemeClr val="accent3">
                    <a:lumMod val="50000"/>
                  </a:schemeClr>
                </a:solidFill>
              </a:rPr>
              <a:t> </a:t>
            </a:r>
            <a:r>
              <a:rPr lang="en-AU" sz="1400" dirty="0" err="1">
                <a:solidFill>
                  <a:schemeClr val="accent3">
                    <a:lumMod val="50000"/>
                  </a:schemeClr>
                </a:solidFill>
              </a:rPr>
              <a:t>dedektör</a:t>
            </a:r>
            <a:r>
              <a:rPr lang="en-AU" sz="1400" dirty="0">
                <a:solidFill>
                  <a:schemeClr val="accent3">
                    <a:lumMod val="50000"/>
                  </a:schemeClr>
                </a:solidFill>
              </a:rPr>
              <a:t> </a:t>
            </a:r>
            <a:r>
              <a:rPr lang="tr-TR" sz="1400" dirty="0" smtClean="0">
                <a:solidFill>
                  <a:schemeClr val="accent3">
                    <a:lumMod val="50000"/>
                  </a:schemeClr>
                </a:solidFill>
              </a:rPr>
              <a:t>(</a:t>
            </a:r>
            <a:r>
              <a:rPr lang="en-AU" sz="1400" dirty="0" smtClean="0">
                <a:solidFill>
                  <a:schemeClr val="accent3">
                    <a:lumMod val="50000"/>
                  </a:schemeClr>
                </a:solidFill>
              </a:rPr>
              <a:t>short spaced detector</a:t>
            </a:r>
            <a:r>
              <a:rPr lang="tr-TR" sz="1400" dirty="0" smtClean="0">
                <a:solidFill>
                  <a:schemeClr val="accent3">
                    <a:lumMod val="50000"/>
                  </a:schemeClr>
                </a:solidFill>
              </a:rPr>
              <a:t>) 		</a:t>
            </a:r>
            <a:r>
              <a:rPr lang="en-AU" sz="1400" dirty="0" smtClean="0">
                <a:solidFill>
                  <a:schemeClr val="accent3">
                    <a:lumMod val="50000"/>
                  </a:schemeClr>
                </a:solidFill>
              </a:rPr>
              <a:t>(SSDG)	     </a:t>
            </a:r>
            <a:r>
              <a:rPr lang="en-AU" sz="1400" dirty="0">
                <a:solidFill>
                  <a:schemeClr val="accent3">
                    <a:lumMod val="50000"/>
                  </a:schemeClr>
                </a:solidFill>
              </a:rPr>
              <a:t> </a:t>
            </a:r>
            <a:r>
              <a:rPr lang="en-AU" sz="1400" dirty="0" smtClean="0">
                <a:solidFill>
                  <a:schemeClr val="accent3">
                    <a:lumMod val="50000"/>
                  </a:schemeClr>
                </a:solidFill>
              </a:rPr>
              <a:t> 	25cm</a:t>
            </a:r>
          </a:p>
          <a:p>
            <a:pPr lvl="1" defTabSz="536575"/>
            <a:r>
              <a:rPr lang="en-AU" sz="1400" dirty="0">
                <a:solidFill>
                  <a:schemeClr val="accent3">
                    <a:lumMod val="50000"/>
                  </a:schemeClr>
                </a:solidFill>
              </a:rPr>
              <a:t>	 </a:t>
            </a:r>
            <a:r>
              <a:rPr lang="en-AU" sz="1400" dirty="0" err="1">
                <a:solidFill>
                  <a:schemeClr val="accent3">
                    <a:lumMod val="50000"/>
                  </a:schemeClr>
                </a:solidFill>
              </a:rPr>
              <a:t>tabaka</a:t>
            </a:r>
            <a:r>
              <a:rPr lang="en-AU" sz="1400" dirty="0">
                <a:solidFill>
                  <a:schemeClr val="accent3">
                    <a:lumMod val="50000"/>
                  </a:schemeClr>
                </a:solidFill>
              </a:rPr>
              <a:t> </a:t>
            </a:r>
            <a:r>
              <a:rPr lang="en-AU" sz="1400" dirty="0" err="1">
                <a:solidFill>
                  <a:schemeClr val="accent3">
                    <a:lumMod val="50000"/>
                  </a:schemeClr>
                </a:solidFill>
              </a:rPr>
              <a:t>çözünürlüğü</a:t>
            </a:r>
            <a:r>
              <a:rPr lang="en-AU" sz="1400" dirty="0">
                <a:solidFill>
                  <a:schemeClr val="accent3">
                    <a:lumMod val="50000"/>
                  </a:schemeClr>
                </a:solidFill>
              </a:rPr>
              <a:t> </a:t>
            </a:r>
            <a:r>
              <a:rPr lang="en-AU" sz="1400" dirty="0" err="1">
                <a:solidFill>
                  <a:schemeClr val="accent3">
                    <a:lumMod val="50000"/>
                  </a:schemeClr>
                </a:solidFill>
              </a:rPr>
              <a:t>dedektörü</a:t>
            </a:r>
            <a:r>
              <a:rPr lang="en-AU" sz="1400" dirty="0">
                <a:solidFill>
                  <a:schemeClr val="accent3">
                    <a:lumMod val="50000"/>
                  </a:schemeClr>
                </a:solidFill>
              </a:rPr>
              <a:t> </a:t>
            </a:r>
            <a:r>
              <a:rPr lang="tr-TR" sz="1400" dirty="0" smtClean="0">
                <a:solidFill>
                  <a:schemeClr val="accent3">
                    <a:lumMod val="50000"/>
                  </a:schemeClr>
                </a:solidFill>
              </a:rPr>
              <a:t>(</a:t>
            </a:r>
            <a:r>
              <a:rPr lang="en-AU" sz="1400" dirty="0" smtClean="0">
                <a:solidFill>
                  <a:schemeClr val="accent3">
                    <a:lumMod val="50000"/>
                  </a:schemeClr>
                </a:solidFill>
              </a:rPr>
              <a:t>bed resolution detector</a:t>
            </a:r>
            <a:r>
              <a:rPr lang="tr-TR" sz="1400" dirty="0" smtClean="0">
                <a:solidFill>
                  <a:schemeClr val="accent3">
                    <a:lumMod val="50000"/>
                  </a:schemeClr>
                </a:solidFill>
              </a:rPr>
              <a:t>)</a:t>
            </a:r>
            <a:r>
              <a:rPr lang="en-AU" sz="1400" dirty="0" smtClean="0">
                <a:solidFill>
                  <a:schemeClr val="accent3">
                    <a:lumMod val="50000"/>
                  </a:schemeClr>
                </a:solidFill>
              </a:rPr>
              <a:t>	(BRDG, DENB)   14cm</a:t>
            </a:r>
          </a:p>
          <a:p>
            <a:pPr lvl="1" defTabSz="536575"/>
            <a:r>
              <a:rPr lang="en-AU" sz="1400" dirty="0">
                <a:solidFill>
                  <a:schemeClr val="accent6">
                    <a:lumMod val="75000"/>
                  </a:schemeClr>
                </a:solidFill>
              </a:rPr>
              <a:t>	</a:t>
            </a:r>
            <a:r>
              <a:rPr lang="en-AU" sz="1400" dirty="0" smtClean="0">
                <a:solidFill>
                  <a:schemeClr val="tx2">
                    <a:lumMod val="75000"/>
                  </a:schemeClr>
                </a:solidFill>
              </a:rPr>
              <a:t>shoulder bed</a:t>
            </a:r>
            <a:r>
              <a:rPr lang="en-AU" sz="1600" dirty="0" smtClean="0"/>
              <a:t>		</a:t>
            </a:r>
            <a:endParaRPr lang="en-AU" sz="1600" dirty="0"/>
          </a:p>
        </p:txBody>
      </p:sp>
      <p:sp>
        <p:nvSpPr>
          <p:cNvPr id="13" name="Footer Placeholder 2"/>
          <p:cNvSpPr txBox="1">
            <a:spLocks/>
          </p:cNvSpPr>
          <p:nvPr/>
        </p:nvSpPr>
        <p:spPr>
          <a:xfrm>
            <a:off x="0" y="-9974"/>
            <a:ext cx="7062234" cy="287513"/>
          </a:xfrm>
          <a:prstGeom prst="rect">
            <a:avLst/>
          </a:prstGeom>
          <a:solidFill>
            <a:schemeClr val="accent4">
              <a:lumMod val="40000"/>
              <a:lumOff val="6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err="1">
                <a:solidFill>
                  <a:schemeClr val="accent3">
                    <a:lumMod val="50000"/>
                  </a:schemeClr>
                </a:solidFill>
                <a:cs typeface="Arial" pitchFamily="34" charset="0"/>
              </a:rPr>
              <a:t>Kömür</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için</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jeofiziksel</a:t>
            </a:r>
            <a:r>
              <a:rPr lang="en-AU" altLang="en-US" sz="1600" b="1" i="1" dirty="0">
                <a:solidFill>
                  <a:schemeClr val="accent3">
                    <a:lumMod val="50000"/>
                  </a:schemeClr>
                </a:solidFill>
                <a:cs typeface="Arial" pitchFamily="34" charset="0"/>
              </a:rPr>
              <a:t> </a:t>
            </a:r>
            <a:r>
              <a:rPr lang="tr-TR" altLang="en-US" sz="1600" b="1" i="1" dirty="0" err="1">
                <a:solidFill>
                  <a:schemeClr val="accent3">
                    <a:lumMod val="50000"/>
                  </a:schemeClr>
                </a:solidFill>
                <a:cs typeface="Arial" pitchFamily="34" charset="0"/>
              </a:rPr>
              <a:t>log</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kaydı</a:t>
            </a:r>
            <a:r>
              <a:rPr lang="en-AU" altLang="en-US" sz="1600" b="1" i="1" dirty="0">
                <a:solidFill>
                  <a:schemeClr val="accent3">
                    <a:lumMod val="50000"/>
                  </a:schemeClr>
                </a:solidFill>
                <a:cs typeface="Arial" pitchFamily="34" charset="0"/>
              </a:rPr>
              <a:t>: </a:t>
            </a:r>
            <a:r>
              <a:rPr lang="tr-TR" altLang="en-US" sz="1600" b="1" i="1" dirty="0" smtClean="0">
                <a:solidFill>
                  <a:schemeClr val="accent3">
                    <a:lumMod val="50000"/>
                  </a:schemeClr>
                </a:solidFill>
                <a:cs typeface="Arial" pitchFamily="34" charset="0"/>
              </a:rPr>
              <a:t>formasyon yoğunluk eğrileri</a:t>
            </a:r>
            <a:r>
              <a:rPr lang="en-AU" altLang="en-US" sz="1600" b="1" i="1" dirty="0" smtClean="0">
                <a:solidFill>
                  <a:schemeClr val="accent3">
                    <a:lumMod val="50000"/>
                  </a:schemeClr>
                </a:solidFill>
                <a:cs typeface="Arial" pitchFamily="34" charset="0"/>
              </a:rPr>
              <a:t> &amp; </a:t>
            </a:r>
            <a:r>
              <a:rPr lang="tr-TR" altLang="en-US" sz="1600" b="1" i="1" dirty="0" smtClean="0">
                <a:solidFill>
                  <a:schemeClr val="accent3">
                    <a:lumMod val="50000"/>
                  </a:schemeClr>
                </a:solidFill>
                <a:cs typeface="Arial" pitchFamily="34" charset="0"/>
              </a:rPr>
              <a:t>ürünler</a:t>
            </a:r>
            <a:endParaRPr lang="en-AU" altLang="en-US" sz="1600" b="1" i="1" dirty="0">
              <a:solidFill>
                <a:schemeClr val="accent3">
                  <a:lumMod val="50000"/>
                </a:schemeClr>
              </a:solidFill>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19" y="915566"/>
            <a:ext cx="6552729" cy="3078265"/>
          </a:xfrm>
          <a:prstGeom prst="rect">
            <a:avLst/>
          </a:prstGeom>
        </p:spPr>
      </p:pic>
    </p:spTree>
    <p:extLst>
      <p:ext uri="{BB962C8B-B14F-4D97-AF65-F5344CB8AC3E}">
        <p14:creationId xmlns:p14="http://schemas.microsoft.com/office/powerpoint/2010/main" val="31750812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199" y="0"/>
            <a:ext cx="8229600" cy="857250"/>
          </a:xfrm>
        </p:spPr>
        <p:txBody>
          <a:bodyPr/>
          <a:lstStyle/>
          <a:p>
            <a:r>
              <a:rPr lang="tr-TR" dirty="0" smtClean="0"/>
              <a:t>Yoğunluk </a:t>
            </a:r>
            <a:r>
              <a:rPr lang="tr-TR" dirty="0" err="1" smtClean="0"/>
              <a:t>logu</a:t>
            </a:r>
            <a:endParaRPr lang="tr-TR" dirty="0"/>
          </a:p>
        </p:txBody>
      </p:sp>
      <p:pic>
        <p:nvPicPr>
          <p:cNvPr id="5" name="İçerik Yer Tutucusu 4"/>
          <p:cNvPicPr>
            <a:picLocks noGrp="1" noChangeAspect="1"/>
          </p:cNvPicPr>
          <p:nvPr>
            <p:ph idx="1"/>
          </p:nvPr>
        </p:nvPicPr>
        <p:blipFill>
          <a:blip r:embed="rId2"/>
          <a:stretch>
            <a:fillRect/>
          </a:stretch>
        </p:blipFill>
        <p:spPr>
          <a:xfrm>
            <a:off x="3190690" y="811025"/>
            <a:ext cx="3526433" cy="4332475"/>
          </a:xfrm>
          <a:prstGeom prst="rect">
            <a:avLst/>
          </a:prstGeom>
        </p:spPr>
      </p:pic>
      <p:sp>
        <p:nvSpPr>
          <p:cNvPr id="6" name="Sağ Ok 5"/>
          <p:cNvSpPr/>
          <p:nvPr/>
        </p:nvSpPr>
        <p:spPr>
          <a:xfrm>
            <a:off x="2273262" y="1275606"/>
            <a:ext cx="85093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500656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2" name="TextBox 11"/>
          <p:cNvSpPr txBox="1"/>
          <p:nvPr/>
        </p:nvSpPr>
        <p:spPr>
          <a:xfrm>
            <a:off x="92365" y="275537"/>
            <a:ext cx="5415739" cy="2246769"/>
          </a:xfrm>
          <a:prstGeom prst="rect">
            <a:avLst/>
          </a:prstGeom>
          <a:noFill/>
        </p:spPr>
        <p:txBody>
          <a:bodyPr wrap="square" rtlCol="0">
            <a:spAutoFit/>
          </a:bodyPr>
          <a:lstStyle/>
          <a:p>
            <a:pPr marL="285750" indent="-285750" defTabSz="630238">
              <a:buFont typeface="Arial" panose="020B0604020202020204" pitchFamily="34" charset="0"/>
              <a:buChar char="•"/>
            </a:pPr>
            <a:r>
              <a:rPr lang="tr-TR" sz="1400" dirty="0" smtClean="0"/>
              <a:t>Yoğunluk</a:t>
            </a:r>
            <a:r>
              <a:rPr lang="en-AU" sz="1400" dirty="0" smtClean="0"/>
              <a:t>:	</a:t>
            </a:r>
            <a:r>
              <a:rPr lang="tr-TR" sz="1400" dirty="0" smtClean="0"/>
              <a:t>kömür kalite parametreleri</a:t>
            </a:r>
            <a:endParaRPr lang="en-AU" sz="1400" dirty="0" smtClean="0"/>
          </a:p>
          <a:p>
            <a:pPr defTabSz="536575"/>
            <a:r>
              <a:rPr lang="en-AU" sz="1400" dirty="0"/>
              <a:t>	</a:t>
            </a:r>
            <a:r>
              <a:rPr lang="tr-TR" sz="1400" dirty="0" smtClean="0">
                <a:solidFill>
                  <a:schemeClr val="accent3">
                    <a:lumMod val="50000"/>
                  </a:schemeClr>
                </a:solidFill>
              </a:rPr>
              <a:t>kömür</a:t>
            </a:r>
            <a:r>
              <a:rPr lang="en-AU" sz="1400" dirty="0" smtClean="0">
                <a:solidFill>
                  <a:schemeClr val="accent3">
                    <a:lumMod val="50000"/>
                  </a:schemeClr>
                </a:solidFill>
              </a:rPr>
              <a:t> rank, </a:t>
            </a:r>
            <a:r>
              <a:rPr lang="tr-TR" sz="1400" dirty="0" smtClean="0">
                <a:solidFill>
                  <a:schemeClr val="accent3">
                    <a:lumMod val="50000"/>
                  </a:schemeClr>
                </a:solidFill>
              </a:rPr>
              <a:t>kalorifik değer</a:t>
            </a:r>
            <a:r>
              <a:rPr lang="en-AU" sz="1400" dirty="0" smtClean="0">
                <a:solidFill>
                  <a:schemeClr val="accent3">
                    <a:lumMod val="50000"/>
                  </a:schemeClr>
                </a:solidFill>
              </a:rPr>
              <a:t>, </a:t>
            </a:r>
            <a:r>
              <a:rPr lang="tr-TR" sz="1400" dirty="0" smtClean="0">
                <a:solidFill>
                  <a:schemeClr val="accent3">
                    <a:lumMod val="50000"/>
                  </a:schemeClr>
                </a:solidFill>
              </a:rPr>
              <a:t>kül</a:t>
            </a:r>
            <a:r>
              <a:rPr lang="en-AU" sz="1400" dirty="0" smtClean="0">
                <a:solidFill>
                  <a:schemeClr val="accent3">
                    <a:lumMod val="50000"/>
                  </a:schemeClr>
                </a:solidFill>
              </a:rPr>
              <a:t>.</a:t>
            </a:r>
          </a:p>
          <a:p>
            <a:pPr defTabSz="536575"/>
            <a:r>
              <a:rPr lang="en-AU" sz="1400" dirty="0">
                <a:solidFill>
                  <a:schemeClr val="accent6">
                    <a:lumMod val="75000"/>
                  </a:schemeClr>
                </a:solidFill>
              </a:rPr>
              <a:t>	</a:t>
            </a:r>
            <a:endParaRPr lang="en-AU" sz="1400" dirty="0" smtClean="0"/>
          </a:p>
          <a:p>
            <a:pPr marL="285750" indent="-285750" defTabSz="630238">
              <a:buFont typeface="Arial" panose="020B0604020202020204" pitchFamily="34" charset="0"/>
              <a:buChar char="•"/>
            </a:pPr>
            <a:r>
              <a:rPr lang="tr-TR" sz="1400" dirty="0" smtClean="0"/>
              <a:t>Yoğunluk (</a:t>
            </a:r>
            <a:r>
              <a:rPr lang="en-AU" sz="1400" dirty="0" smtClean="0"/>
              <a:t>Density</a:t>
            </a:r>
            <a:r>
              <a:rPr lang="tr-TR" sz="1400" dirty="0" smtClean="0"/>
              <a:t>)</a:t>
            </a:r>
            <a:r>
              <a:rPr lang="en-AU" sz="1400" dirty="0" smtClean="0"/>
              <a:t>:	 </a:t>
            </a:r>
            <a:r>
              <a:rPr lang="tr-TR" sz="1400" dirty="0" smtClean="0"/>
              <a:t>kömür </a:t>
            </a:r>
            <a:r>
              <a:rPr lang="tr-TR" sz="1400" dirty="0" err="1" smtClean="0"/>
              <a:t>rankı</a:t>
            </a:r>
            <a:endParaRPr lang="en-AU" sz="1400" dirty="0" smtClean="0"/>
          </a:p>
          <a:p>
            <a:pPr marL="285750" indent="-285750">
              <a:buFont typeface="Arial" panose="020B0604020202020204" pitchFamily="34" charset="0"/>
              <a:buChar char="•"/>
            </a:pPr>
            <a:endParaRPr lang="en-AU" sz="1400" dirty="0" smtClean="0"/>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endParaRPr lang="en-AU" sz="1400" dirty="0" smtClean="0"/>
          </a:p>
          <a:p>
            <a:pPr marL="285750" indent="-285750">
              <a:buFont typeface="Arial" panose="020B0604020202020204" pitchFamily="34" charset="0"/>
              <a:buChar char="•"/>
            </a:pPr>
            <a:endParaRPr lang="en-AU" sz="1400" dirty="0"/>
          </a:p>
          <a:p>
            <a:pPr marL="285750" indent="-285750" defTabSz="671513">
              <a:buFont typeface="Arial" panose="020B0604020202020204" pitchFamily="34" charset="0"/>
              <a:buChar char="•"/>
            </a:pPr>
            <a:r>
              <a:rPr lang="tr-TR" sz="1400" dirty="0"/>
              <a:t>Yoğunluk (</a:t>
            </a:r>
            <a:r>
              <a:rPr lang="en-AU" sz="1400" dirty="0"/>
              <a:t>Density</a:t>
            </a:r>
            <a:r>
              <a:rPr lang="tr-TR" sz="1400" dirty="0"/>
              <a:t>)</a:t>
            </a:r>
            <a:r>
              <a:rPr lang="en-AU" sz="1400" dirty="0"/>
              <a:t>: 	</a:t>
            </a:r>
            <a:r>
              <a:rPr lang="tr-TR" sz="1400" dirty="0" smtClean="0"/>
              <a:t>kül içeriği</a:t>
            </a:r>
            <a:endParaRPr lang="en-AU" sz="1400" dirty="0" smtClean="0"/>
          </a:p>
          <a:p>
            <a:pPr lvl="1" defTabSz="536575"/>
            <a:r>
              <a:rPr lang="en-AU" sz="1400" dirty="0" smtClean="0">
                <a:solidFill>
                  <a:schemeClr val="accent6">
                    <a:lumMod val="75000"/>
                  </a:schemeClr>
                </a:solidFill>
              </a:rPr>
              <a:t>	</a:t>
            </a:r>
            <a:r>
              <a:rPr lang="en-AU" sz="1400" dirty="0" smtClean="0"/>
              <a:t>		</a:t>
            </a:r>
            <a:endParaRPr lang="en-AU" sz="1400" dirty="0"/>
          </a:p>
        </p:txBody>
      </p:sp>
      <p:sp>
        <p:nvSpPr>
          <p:cNvPr id="13" name="Footer Placeholder 2"/>
          <p:cNvSpPr txBox="1">
            <a:spLocks/>
          </p:cNvSpPr>
          <p:nvPr/>
        </p:nvSpPr>
        <p:spPr>
          <a:xfrm>
            <a:off x="1259632" y="-24161"/>
            <a:ext cx="6192866" cy="287513"/>
          </a:xfrm>
          <a:prstGeom prst="rect">
            <a:avLst/>
          </a:prstGeom>
          <a:solidFill>
            <a:schemeClr val="accent4">
              <a:lumMod val="40000"/>
              <a:lumOff val="6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err="1">
                <a:solidFill>
                  <a:schemeClr val="accent3">
                    <a:lumMod val="50000"/>
                  </a:schemeClr>
                </a:solidFill>
                <a:cs typeface="Arial" pitchFamily="34" charset="0"/>
              </a:rPr>
              <a:t>Kömür</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için</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jeofiziksel</a:t>
            </a:r>
            <a:r>
              <a:rPr lang="en-AU" altLang="en-US" sz="1600" b="1" i="1" dirty="0">
                <a:solidFill>
                  <a:schemeClr val="accent3">
                    <a:lumMod val="50000"/>
                  </a:schemeClr>
                </a:solidFill>
                <a:cs typeface="Arial" pitchFamily="34" charset="0"/>
              </a:rPr>
              <a:t> </a:t>
            </a:r>
            <a:r>
              <a:rPr lang="tr-TR" altLang="en-US" sz="1600" b="1" i="1" dirty="0" err="1">
                <a:solidFill>
                  <a:schemeClr val="accent3">
                    <a:lumMod val="50000"/>
                  </a:schemeClr>
                </a:solidFill>
                <a:cs typeface="Arial" pitchFamily="34" charset="0"/>
              </a:rPr>
              <a:t>log</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kaydı</a:t>
            </a:r>
            <a:r>
              <a:rPr lang="en-AU" altLang="en-US" sz="1600" b="1" i="1" dirty="0">
                <a:solidFill>
                  <a:schemeClr val="accent3">
                    <a:lumMod val="50000"/>
                  </a:schemeClr>
                </a:solidFill>
                <a:cs typeface="Arial" pitchFamily="34" charset="0"/>
              </a:rPr>
              <a:t>: </a:t>
            </a:r>
            <a:r>
              <a:rPr lang="tr-TR" altLang="en-US" sz="1600" b="1" i="1" dirty="0">
                <a:solidFill>
                  <a:schemeClr val="accent3">
                    <a:lumMod val="50000"/>
                  </a:schemeClr>
                </a:solidFill>
                <a:cs typeface="Arial" pitchFamily="34" charset="0"/>
              </a:rPr>
              <a:t>formasyon yoğunluk eğrileri</a:t>
            </a:r>
            <a:r>
              <a:rPr lang="en-AU" altLang="en-US" sz="1600" b="1" i="1" dirty="0">
                <a:solidFill>
                  <a:schemeClr val="accent3">
                    <a:lumMod val="50000"/>
                  </a:schemeClr>
                </a:solidFill>
                <a:cs typeface="Arial" pitchFamily="34" charset="0"/>
              </a:rPr>
              <a:t> &amp; </a:t>
            </a:r>
            <a:r>
              <a:rPr lang="tr-TR" altLang="en-US" sz="1600" b="1" i="1" dirty="0">
                <a:solidFill>
                  <a:schemeClr val="accent3">
                    <a:lumMod val="50000"/>
                  </a:schemeClr>
                </a:solidFill>
                <a:cs typeface="Arial" pitchFamily="34" charset="0"/>
              </a:rPr>
              <a:t>ürünler</a:t>
            </a:r>
            <a:endParaRPr lang="en-AU" altLang="en-US" sz="1600" b="1" i="1" dirty="0">
              <a:solidFill>
                <a:schemeClr val="accent3">
                  <a:lumMod val="50000"/>
                </a:schemeClr>
              </a:solidFill>
              <a:cs typeface="Arial"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420012"/>
            <a:ext cx="4392488" cy="354463"/>
          </a:xfrm>
          <a:prstGeom prst="rect">
            <a:avLst/>
          </a:prstGeom>
        </p:spPr>
      </p:pic>
      <p:pic>
        <p:nvPicPr>
          <p:cNvPr id="2" name="Picture 1"/>
          <p:cNvPicPr>
            <a:picLocks noChangeAspect="1"/>
          </p:cNvPicPr>
          <p:nvPr/>
        </p:nvPicPr>
        <p:blipFill>
          <a:blip r:embed="rId4"/>
          <a:stretch>
            <a:fillRect/>
          </a:stretch>
        </p:blipFill>
        <p:spPr>
          <a:xfrm>
            <a:off x="6192866" y="737000"/>
            <a:ext cx="2155498" cy="4018755"/>
          </a:xfrm>
          <a:prstGeom prst="rect">
            <a:avLst/>
          </a:prstGeom>
        </p:spPr>
      </p:pic>
      <p:sp>
        <p:nvSpPr>
          <p:cNvPr id="16" name="TextBox 15"/>
          <p:cNvSpPr txBox="1"/>
          <p:nvPr/>
        </p:nvSpPr>
        <p:spPr>
          <a:xfrm>
            <a:off x="278949" y="2651138"/>
            <a:ext cx="400110" cy="1288764"/>
          </a:xfrm>
          <a:prstGeom prst="rect">
            <a:avLst/>
          </a:prstGeom>
          <a:noFill/>
        </p:spPr>
        <p:txBody>
          <a:bodyPr vert="vert270" wrap="square" rtlCol="0">
            <a:spAutoFit/>
          </a:bodyPr>
          <a:lstStyle/>
          <a:p>
            <a:pPr defTabSz="630238"/>
            <a:r>
              <a:rPr lang="tr-TR" sz="1400" dirty="0" smtClean="0">
                <a:solidFill>
                  <a:schemeClr val="accent3">
                    <a:lumMod val="50000"/>
                  </a:schemeClr>
                </a:solidFill>
              </a:rPr>
              <a:t>Düşük yoğunluk</a:t>
            </a:r>
            <a:endParaRPr lang="en-AU" sz="1400" dirty="0">
              <a:solidFill>
                <a:schemeClr val="accent3">
                  <a:lumMod val="50000"/>
                </a:schemeClr>
              </a:solidFill>
            </a:endParaRPr>
          </a:p>
        </p:txBody>
      </p:sp>
      <p:cxnSp>
        <p:nvCxnSpPr>
          <p:cNvPr id="6" name="Straight Arrow Connector 5"/>
          <p:cNvCxnSpPr/>
          <p:nvPr/>
        </p:nvCxnSpPr>
        <p:spPr>
          <a:xfrm flipV="1">
            <a:off x="754450" y="2882238"/>
            <a:ext cx="7613" cy="731749"/>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40003" y="4197892"/>
            <a:ext cx="1883770" cy="307777"/>
          </a:xfrm>
          <a:prstGeom prst="rect">
            <a:avLst/>
          </a:prstGeom>
          <a:noFill/>
        </p:spPr>
        <p:txBody>
          <a:bodyPr vert="horz" wrap="square" rtlCol="0">
            <a:spAutoFit/>
          </a:bodyPr>
          <a:lstStyle/>
          <a:p>
            <a:pPr defTabSz="630238"/>
            <a:r>
              <a:rPr lang="tr-TR" sz="1400" dirty="0" smtClean="0">
                <a:solidFill>
                  <a:schemeClr val="accent3">
                    <a:lumMod val="50000"/>
                  </a:schemeClr>
                </a:solidFill>
              </a:rPr>
              <a:t>Yüksek kül içeriği</a:t>
            </a:r>
            <a:endParaRPr lang="en-AU" sz="1400" dirty="0">
              <a:solidFill>
                <a:schemeClr val="accent3">
                  <a:lumMod val="50000"/>
                </a:schemeClr>
              </a:solidFill>
            </a:endParaRPr>
          </a:p>
        </p:txBody>
      </p:sp>
      <p:cxnSp>
        <p:nvCxnSpPr>
          <p:cNvPr id="18" name="Straight Arrow Connector 17"/>
          <p:cNvCxnSpPr/>
          <p:nvPr/>
        </p:nvCxnSpPr>
        <p:spPr>
          <a:xfrm>
            <a:off x="2982255" y="4493483"/>
            <a:ext cx="1056784" cy="1"/>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45040" y="2007754"/>
            <a:ext cx="1056784" cy="1"/>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17858" y="1732549"/>
            <a:ext cx="1883770" cy="307777"/>
          </a:xfrm>
          <a:prstGeom prst="rect">
            <a:avLst/>
          </a:prstGeom>
          <a:noFill/>
        </p:spPr>
        <p:txBody>
          <a:bodyPr vert="horz" wrap="square" rtlCol="0">
            <a:spAutoFit/>
          </a:bodyPr>
          <a:lstStyle/>
          <a:p>
            <a:pPr defTabSz="630238"/>
            <a:r>
              <a:rPr lang="tr-TR" sz="1400" dirty="0" smtClean="0">
                <a:solidFill>
                  <a:schemeClr val="accent3">
                    <a:lumMod val="50000"/>
                  </a:schemeClr>
                </a:solidFill>
              </a:rPr>
              <a:t>Artan kömür </a:t>
            </a:r>
            <a:r>
              <a:rPr lang="tr-TR" sz="1400" dirty="0" err="1" smtClean="0">
                <a:solidFill>
                  <a:schemeClr val="accent3">
                    <a:lumMod val="50000"/>
                  </a:schemeClr>
                </a:solidFill>
              </a:rPr>
              <a:t>rankı</a:t>
            </a:r>
            <a:endParaRPr lang="en-AU" sz="1400" dirty="0">
              <a:solidFill>
                <a:schemeClr val="accent3">
                  <a:lumMod val="50000"/>
                </a:schemeClr>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69" y="2266480"/>
            <a:ext cx="2406182" cy="182647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3466" y="2266480"/>
            <a:ext cx="2325459" cy="1857239"/>
          </a:xfrm>
          <a:prstGeom prst="rect">
            <a:avLst/>
          </a:prstGeom>
        </p:spPr>
      </p:pic>
    </p:spTree>
    <p:extLst>
      <p:ext uri="{BB962C8B-B14F-4D97-AF65-F5344CB8AC3E}">
        <p14:creationId xmlns:p14="http://schemas.microsoft.com/office/powerpoint/2010/main" val="40023553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857250"/>
          </a:xfrm>
        </p:spPr>
        <p:txBody>
          <a:bodyPr/>
          <a:lstStyle/>
          <a:p>
            <a:r>
              <a:rPr lang="tr-TR" dirty="0" err="1" smtClean="0"/>
              <a:t>Sonik</a:t>
            </a:r>
            <a:r>
              <a:rPr lang="tr-TR" dirty="0" smtClean="0"/>
              <a:t> </a:t>
            </a:r>
            <a:r>
              <a:rPr lang="tr-TR" dirty="0" err="1" smtClean="0"/>
              <a:t>log</a:t>
            </a:r>
            <a:endParaRPr lang="tr-TR" dirty="0"/>
          </a:p>
        </p:txBody>
      </p:sp>
      <p:pic>
        <p:nvPicPr>
          <p:cNvPr id="5" name="İçerik Yer Tutucusu 4"/>
          <p:cNvPicPr>
            <a:picLocks noGrp="1" noChangeAspect="1"/>
          </p:cNvPicPr>
          <p:nvPr>
            <p:ph idx="1"/>
          </p:nvPr>
        </p:nvPicPr>
        <p:blipFill>
          <a:blip r:embed="rId2"/>
          <a:stretch>
            <a:fillRect/>
          </a:stretch>
        </p:blipFill>
        <p:spPr>
          <a:xfrm>
            <a:off x="1907704" y="860795"/>
            <a:ext cx="5850904" cy="3906468"/>
          </a:xfrm>
          <a:prstGeom prst="rect">
            <a:avLst/>
          </a:prstGeom>
        </p:spPr>
      </p:pic>
      <p:sp>
        <p:nvSpPr>
          <p:cNvPr id="4" name="Altbilgi Yer Tutucusu 3"/>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3711619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2" name="TextBox 11"/>
          <p:cNvSpPr txBox="1"/>
          <p:nvPr/>
        </p:nvSpPr>
        <p:spPr>
          <a:xfrm>
            <a:off x="107136" y="374145"/>
            <a:ext cx="8353296" cy="1384995"/>
          </a:xfrm>
          <a:prstGeom prst="rect">
            <a:avLst/>
          </a:prstGeom>
          <a:noFill/>
        </p:spPr>
        <p:txBody>
          <a:bodyPr wrap="square" rtlCol="0">
            <a:spAutoFit/>
          </a:bodyPr>
          <a:lstStyle/>
          <a:p>
            <a:pPr defTabSz="720725"/>
            <a:r>
              <a:rPr lang="en-AU" sz="1400" dirty="0" err="1"/>
              <a:t>dipmetre</a:t>
            </a:r>
            <a:r>
              <a:rPr lang="en-AU" sz="1400" dirty="0"/>
              <a:t> v </a:t>
            </a:r>
            <a:r>
              <a:rPr lang="en-AU" sz="1400" dirty="0" err="1"/>
              <a:t>akustik</a:t>
            </a:r>
            <a:r>
              <a:rPr lang="en-AU" sz="1400" dirty="0"/>
              <a:t> / </a:t>
            </a:r>
            <a:r>
              <a:rPr lang="en-AU" sz="1400" dirty="0" err="1"/>
              <a:t>optik</a:t>
            </a:r>
            <a:r>
              <a:rPr lang="en-AU" sz="1400" dirty="0"/>
              <a:t> </a:t>
            </a:r>
            <a:r>
              <a:rPr lang="en-AU" sz="1400" dirty="0" err="1" smtClean="0"/>
              <a:t>tarayıcılar</a:t>
            </a:r>
            <a:endParaRPr lang="tr-TR" sz="1400" dirty="0" smtClean="0"/>
          </a:p>
          <a:p>
            <a:pPr defTabSz="720725"/>
            <a:r>
              <a:rPr lang="en-AU" sz="1400" dirty="0"/>
              <a:t>	</a:t>
            </a:r>
            <a:r>
              <a:rPr lang="en-AU" sz="1400" i="1" dirty="0">
                <a:solidFill>
                  <a:schemeClr val="accent3">
                    <a:lumMod val="50000"/>
                  </a:schemeClr>
                </a:solidFill>
              </a:rPr>
              <a:t> </a:t>
            </a:r>
            <a:r>
              <a:rPr lang="en-AU" sz="1400" i="1" dirty="0" err="1">
                <a:solidFill>
                  <a:schemeClr val="accent3">
                    <a:lumMod val="50000"/>
                  </a:schemeClr>
                </a:solidFill>
              </a:rPr>
              <a:t>akustik</a:t>
            </a:r>
            <a:r>
              <a:rPr lang="en-AU" sz="1400" i="1" dirty="0">
                <a:solidFill>
                  <a:schemeClr val="accent3">
                    <a:lumMod val="50000"/>
                  </a:schemeClr>
                </a:solidFill>
              </a:rPr>
              <a:t> / </a:t>
            </a:r>
            <a:r>
              <a:rPr lang="en-AU" sz="1400" i="1" dirty="0" err="1">
                <a:solidFill>
                  <a:schemeClr val="accent3">
                    <a:lumMod val="50000"/>
                  </a:schemeClr>
                </a:solidFill>
              </a:rPr>
              <a:t>optik</a:t>
            </a:r>
            <a:r>
              <a:rPr lang="en-AU" sz="1400" i="1" dirty="0">
                <a:solidFill>
                  <a:schemeClr val="accent3">
                    <a:lumMod val="50000"/>
                  </a:schemeClr>
                </a:solidFill>
              </a:rPr>
              <a:t> </a:t>
            </a:r>
            <a:r>
              <a:rPr lang="en-AU" sz="1400" i="1" dirty="0" err="1" smtClean="0">
                <a:solidFill>
                  <a:schemeClr val="accent3">
                    <a:lumMod val="50000"/>
                  </a:schemeClr>
                </a:solidFill>
              </a:rPr>
              <a:t>tarayıcılar</a:t>
            </a:r>
            <a:r>
              <a:rPr lang="en-AU" sz="1400" i="1" dirty="0" smtClean="0">
                <a:solidFill>
                  <a:schemeClr val="accent3">
                    <a:lumMod val="50000"/>
                  </a:schemeClr>
                </a:solidFill>
              </a:rPr>
              <a:t>:					</a:t>
            </a:r>
            <a:r>
              <a:rPr lang="en-AU" sz="1400" i="1" dirty="0" err="1" smtClean="0">
                <a:solidFill>
                  <a:schemeClr val="accent3">
                    <a:lumMod val="50000"/>
                  </a:schemeClr>
                </a:solidFill>
              </a:rPr>
              <a:t>dipmeter</a:t>
            </a:r>
            <a:r>
              <a:rPr lang="en-AU" sz="1400" i="1" dirty="0" smtClean="0">
                <a:solidFill>
                  <a:schemeClr val="accent3">
                    <a:lumMod val="50000"/>
                  </a:schemeClr>
                </a:solidFill>
              </a:rPr>
              <a:t>:</a:t>
            </a:r>
          </a:p>
          <a:p>
            <a:pPr marL="354013" defTabSz="360363">
              <a:tabLst>
                <a:tab pos="360363" algn="l"/>
              </a:tabLst>
            </a:pPr>
            <a:r>
              <a:rPr lang="en-AU" sz="1400" i="1" dirty="0">
                <a:solidFill>
                  <a:schemeClr val="accent3">
                    <a:lumMod val="50000"/>
                  </a:schemeClr>
                </a:solidFill>
              </a:rPr>
              <a:t>	</a:t>
            </a:r>
            <a:r>
              <a:rPr lang="en-AU" sz="1400" i="1" dirty="0" smtClean="0">
                <a:solidFill>
                  <a:schemeClr val="accent3">
                    <a:lumMod val="50000"/>
                  </a:schemeClr>
                </a:solidFill>
              </a:rPr>
              <a:t>	</a:t>
            </a:r>
            <a:r>
              <a:rPr lang="en-AU" sz="1400" i="1" dirty="0">
                <a:solidFill>
                  <a:schemeClr val="accent3">
                    <a:lumMod val="50000"/>
                  </a:schemeClr>
                </a:solidFill>
              </a:rPr>
              <a:t> </a:t>
            </a:r>
            <a:r>
              <a:rPr lang="en-AU" sz="1400" i="1" dirty="0" err="1">
                <a:solidFill>
                  <a:schemeClr val="accent3">
                    <a:lumMod val="50000"/>
                  </a:schemeClr>
                </a:solidFill>
              </a:rPr>
              <a:t>bugün</a:t>
            </a:r>
            <a:r>
              <a:rPr lang="en-AU" sz="1400" i="1" dirty="0">
                <a:solidFill>
                  <a:schemeClr val="accent3">
                    <a:lumMod val="50000"/>
                  </a:schemeClr>
                </a:solidFill>
              </a:rPr>
              <a:t> </a:t>
            </a:r>
            <a:r>
              <a:rPr lang="en-AU" sz="1400" i="1" dirty="0" err="1">
                <a:solidFill>
                  <a:schemeClr val="accent3">
                    <a:lumMod val="50000"/>
                  </a:schemeClr>
                </a:solidFill>
              </a:rPr>
              <a:t>ortak</a:t>
            </a:r>
            <a:r>
              <a:rPr lang="en-AU" sz="1400" i="1" dirty="0">
                <a:solidFill>
                  <a:schemeClr val="accent3">
                    <a:lumMod val="50000"/>
                  </a:schemeClr>
                </a:solidFill>
              </a:rPr>
              <a:t> </a:t>
            </a:r>
            <a:r>
              <a:rPr lang="en-AU" sz="1400" i="1" dirty="0" err="1" smtClean="0">
                <a:solidFill>
                  <a:schemeClr val="accent3">
                    <a:lumMod val="50000"/>
                  </a:schemeClr>
                </a:solidFill>
              </a:rPr>
              <a:t>kullanılabilirlik</a:t>
            </a:r>
            <a:r>
              <a:rPr lang="en-AU" sz="1400" i="1" dirty="0" smtClean="0">
                <a:solidFill>
                  <a:schemeClr val="accent3">
                    <a:lumMod val="50000"/>
                  </a:schemeClr>
                </a:solidFill>
              </a:rPr>
              <a:t>.							</a:t>
            </a:r>
            <a:r>
              <a:rPr lang="en-AU" sz="1400" i="1" dirty="0">
                <a:solidFill>
                  <a:schemeClr val="accent3">
                    <a:lumMod val="50000"/>
                  </a:schemeClr>
                </a:solidFill>
              </a:rPr>
              <a:t> </a:t>
            </a:r>
            <a:r>
              <a:rPr lang="en-AU" sz="1400" i="1" dirty="0" err="1">
                <a:solidFill>
                  <a:schemeClr val="accent3">
                    <a:lumMod val="50000"/>
                  </a:schemeClr>
                </a:solidFill>
              </a:rPr>
              <a:t>sınırlı</a:t>
            </a:r>
            <a:r>
              <a:rPr lang="en-AU" sz="1400" i="1" dirty="0">
                <a:solidFill>
                  <a:schemeClr val="accent3">
                    <a:lumMod val="50000"/>
                  </a:schemeClr>
                </a:solidFill>
              </a:rPr>
              <a:t> </a:t>
            </a:r>
            <a:r>
              <a:rPr lang="en-AU" sz="1400" i="1" dirty="0" err="1">
                <a:solidFill>
                  <a:schemeClr val="accent3">
                    <a:lumMod val="50000"/>
                  </a:schemeClr>
                </a:solidFill>
              </a:rPr>
              <a:t>erişilebilirlik</a:t>
            </a:r>
            <a:r>
              <a:rPr lang="en-AU" sz="1400" i="1" dirty="0">
                <a:solidFill>
                  <a:schemeClr val="accent3">
                    <a:lumMod val="50000"/>
                  </a:schemeClr>
                </a:solidFill>
              </a:rPr>
              <a:t>.</a:t>
            </a:r>
            <a:endParaRPr lang="en-AU" sz="1400" i="1" dirty="0" smtClean="0">
              <a:solidFill>
                <a:schemeClr val="accent3">
                  <a:lumMod val="50000"/>
                </a:schemeClr>
              </a:solidFill>
            </a:endParaRPr>
          </a:p>
          <a:p>
            <a:pPr marL="354013" defTabSz="360363">
              <a:tabLst>
                <a:tab pos="360363" algn="l"/>
              </a:tabLst>
            </a:pPr>
            <a:r>
              <a:rPr lang="en-AU" sz="1400" i="1" dirty="0">
                <a:solidFill>
                  <a:schemeClr val="accent3">
                    <a:lumMod val="50000"/>
                  </a:schemeClr>
                </a:solidFill>
              </a:rPr>
              <a:t>	</a:t>
            </a:r>
            <a:r>
              <a:rPr lang="en-AU" sz="1400" i="1" dirty="0" smtClean="0">
                <a:solidFill>
                  <a:schemeClr val="accent3">
                    <a:lumMod val="50000"/>
                  </a:schemeClr>
                </a:solidFill>
              </a:rPr>
              <a:t>	</a:t>
            </a:r>
            <a:r>
              <a:rPr lang="en-AU" sz="1400" i="1" dirty="0">
                <a:solidFill>
                  <a:schemeClr val="accent3">
                    <a:lumMod val="50000"/>
                  </a:schemeClr>
                </a:solidFill>
              </a:rPr>
              <a:t> </a:t>
            </a:r>
            <a:r>
              <a:rPr lang="en-AU" sz="1400" i="1" dirty="0" err="1">
                <a:solidFill>
                  <a:schemeClr val="accent3">
                    <a:lumMod val="50000"/>
                  </a:schemeClr>
                </a:solidFill>
              </a:rPr>
              <a:t>daha</a:t>
            </a:r>
            <a:r>
              <a:rPr lang="en-AU" sz="1400" i="1" dirty="0">
                <a:solidFill>
                  <a:schemeClr val="accent3">
                    <a:lumMod val="50000"/>
                  </a:schemeClr>
                </a:solidFill>
              </a:rPr>
              <a:t> </a:t>
            </a:r>
            <a:r>
              <a:rPr lang="en-AU" sz="1400" i="1" dirty="0" err="1">
                <a:solidFill>
                  <a:schemeClr val="accent3">
                    <a:lumMod val="50000"/>
                  </a:schemeClr>
                </a:solidFill>
              </a:rPr>
              <a:t>büyük</a:t>
            </a:r>
            <a:r>
              <a:rPr lang="en-AU" sz="1400" i="1" dirty="0">
                <a:solidFill>
                  <a:schemeClr val="accent3">
                    <a:lumMod val="50000"/>
                  </a:schemeClr>
                </a:solidFill>
              </a:rPr>
              <a:t> </a:t>
            </a:r>
            <a:r>
              <a:rPr lang="en-AU" sz="1400" i="1" dirty="0" err="1">
                <a:solidFill>
                  <a:schemeClr val="accent3">
                    <a:lumMod val="50000"/>
                  </a:schemeClr>
                </a:solidFill>
              </a:rPr>
              <a:t>kuyu</a:t>
            </a:r>
            <a:r>
              <a:rPr lang="en-AU" sz="1400" i="1" dirty="0">
                <a:solidFill>
                  <a:schemeClr val="accent3">
                    <a:lumMod val="50000"/>
                  </a:schemeClr>
                </a:solidFill>
              </a:rPr>
              <a:t> </a:t>
            </a:r>
            <a:r>
              <a:rPr lang="en-AU" sz="1400" i="1" dirty="0" err="1">
                <a:solidFill>
                  <a:schemeClr val="accent3">
                    <a:lumMod val="50000"/>
                  </a:schemeClr>
                </a:solidFill>
              </a:rPr>
              <a:t>kapsama</a:t>
            </a:r>
            <a:r>
              <a:rPr lang="en-AU" sz="1400" i="1" dirty="0">
                <a:solidFill>
                  <a:schemeClr val="accent3">
                    <a:lumMod val="50000"/>
                  </a:schemeClr>
                </a:solidFill>
              </a:rPr>
              <a:t> </a:t>
            </a:r>
            <a:r>
              <a:rPr lang="en-AU" sz="1400" i="1" dirty="0" err="1" smtClean="0">
                <a:solidFill>
                  <a:schemeClr val="accent3">
                    <a:lumMod val="50000"/>
                  </a:schemeClr>
                </a:solidFill>
              </a:rPr>
              <a:t>alanı</a:t>
            </a:r>
            <a:r>
              <a:rPr lang="en-AU" sz="1400" i="1" dirty="0" smtClean="0">
                <a:solidFill>
                  <a:schemeClr val="accent3">
                    <a:lumMod val="50000"/>
                  </a:schemeClr>
                </a:solidFill>
              </a:rPr>
              <a:t>.						</a:t>
            </a:r>
            <a:r>
              <a:rPr lang="nn-NO" sz="1400" i="1" dirty="0">
                <a:solidFill>
                  <a:schemeClr val="accent3">
                    <a:lumMod val="50000"/>
                  </a:schemeClr>
                </a:solidFill>
              </a:rPr>
              <a:t> tek elektrot / ped = sınırlı kaplama</a:t>
            </a:r>
            <a:r>
              <a:rPr lang="en-AU" sz="1400" i="1" dirty="0" smtClean="0">
                <a:solidFill>
                  <a:schemeClr val="accent3">
                    <a:lumMod val="50000"/>
                  </a:schemeClr>
                </a:solidFill>
              </a:rPr>
              <a:t>.</a:t>
            </a:r>
          </a:p>
          <a:p>
            <a:pPr marL="354013" defTabSz="360363">
              <a:tabLst>
                <a:tab pos="360363" algn="l"/>
              </a:tabLst>
            </a:pPr>
            <a:r>
              <a:rPr lang="en-AU" sz="1400" i="1" dirty="0">
                <a:solidFill>
                  <a:schemeClr val="accent3">
                    <a:lumMod val="50000"/>
                  </a:schemeClr>
                </a:solidFill>
              </a:rPr>
              <a:t>	</a:t>
            </a:r>
            <a:r>
              <a:rPr lang="en-AU" sz="1400" i="1" dirty="0" smtClean="0">
                <a:solidFill>
                  <a:schemeClr val="accent3">
                    <a:lumMod val="50000"/>
                  </a:schemeClr>
                </a:solidFill>
              </a:rPr>
              <a:t>	</a:t>
            </a:r>
            <a:r>
              <a:rPr lang="en-AU" sz="1400" i="1" dirty="0">
                <a:solidFill>
                  <a:schemeClr val="accent3">
                    <a:lumMod val="50000"/>
                  </a:schemeClr>
                </a:solidFill>
              </a:rPr>
              <a:t> </a:t>
            </a:r>
            <a:r>
              <a:rPr lang="en-AU" sz="1400" i="1" dirty="0" err="1">
                <a:solidFill>
                  <a:schemeClr val="accent3">
                    <a:lumMod val="50000"/>
                  </a:schemeClr>
                </a:solidFill>
              </a:rPr>
              <a:t>jeolojik</a:t>
            </a:r>
            <a:r>
              <a:rPr lang="en-AU" sz="1400" i="1" dirty="0">
                <a:solidFill>
                  <a:schemeClr val="accent3">
                    <a:lumMod val="50000"/>
                  </a:schemeClr>
                </a:solidFill>
              </a:rPr>
              <a:t> </a:t>
            </a:r>
            <a:r>
              <a:rPr lang="en-AU" sz="1400" i="1" dirty="0" err="1">
                <a:solidFill>
                  <a:schemeClr val="accent3">
                    <a:lumMod val="50000"/>
                  </a:schemeClr>
                </a:solidFill>
              </a:rPr>
              <a:t>ve</a:t>
            </a:r>
            <a:r>
              <a:rPr lang="en-AU" sz="1400" i="1" dirty="0">
                <a:solidFill>
                  <a:schemeClr val="accent3">
                    <a:lumMod val="50000"/>
                  </a:schemeClr>
                </a:solidFill>
              </a:rPr>
              <a:t> </a:t>
            </a:r>
            <a:r>
              <a:rPr lang="en-AU" sz="1400" i="1" dirty="0" err="1">
                <a:solidFill>
                  <a:schemeClr val="accent3">
                    <a:lumMod val="50000"/>
                  </a:schemeClr>
                </a:solidFill>
              </a:rPr>
              <a:t>jeoteknik</a:t>
            </a:r>
            <a:r>
              <a:rPr lang="en-AU" sz="1400" i="1" dirty="0">
                <a:solidFill>
                  <a:schemeClr val="accent3">
                    <a:lumMod val="50000"/>
                  </a:schemeClr>
                </a:solidFill>
              </a:rPr>
              <a:t> </a:t>
            </a:r>
            <a:r>
              <a:rPr lang="en-AU" sz="1400" i="1" dirty="0" err="1" smtClean="0">
                <a:solidFill>
                  <a:schemeClr val="accent3">
                    <a:lumMod val="50000"/>
                  </a:schemeClr>
                </a:solidFill>
              </a:rPr>
              <a:t>uygulamalar</a:t>
            </a:r>
            <a:r>
              <a:rPr lang="en-AU" sz="1400" i="1" dirty="0" smtClean="0">
                <a:solidFill>
                  <a:schemeClr val="accent3">
                    <a:lumMod val="50000"/>
                  </a:schemeClr>
                </a:solidFill>
              </a:rPr>
              <a:t>.		</a:t>
            </a:r>
            <a:r>
              <a:rPr lang="tr-TR" sz="1400" i="1" dirty="0" smtClean="0">
                <a:solidFill>
                  <a:schemeClr val="accent3">
                    <a:lumMod val="50000"/>
                  </a:schemeClr>
                </a:solidFill>
              </a:rPr>
              <a:t> 		</a:t>
            </a:r>
            <a:r>
              <a:rPr lang="en-AU" sz="1400" i="1" dirty="0" smtClean="0">
                <a:solidFill>
                  <a:schemeClr val="accent3">
                    <a:lumMod val="50000"/>
                  </a:schemeClr>
                </a:solidFill>
              </a:rPr>
              <a:t>		</a:t>
            </a:r>
            <a:r>
              <a:rPr lang="en-AU" sz="1400" i="1" dirty="0">
                <a:solidFill>
                  <a:schemeClr val="accent3">
                    <a:lumMod val="50000"/>
                  </a:schemeClr>
                </a:solidFill>
              </a:rPr>
              <a:t> </a:t>
            </a:r>
            <a:r>
              <a:rPr lang="en-AU" sz="1400" i="1" dirty="0" err="1">
                <a:solidFill>
                  <a:schemeClr val="accent3">
                    <a:lumMod val="50000"/>
                  </a:schemeClr>
                </a:solidFill>
              </a:rPr>
              <a:t>kömür</a:t>
            </a:r>
            <a:r>
              <a:rPr lang="en-AU" sz="1400" i="1" dirty="0">
                <a:solidFill>
                  <a:schemeClr val="accent3">
                    <a:lumMod val="50000"/>
                  </a:schemeClr>
                </a:solidFill>
              </a:rPr>
              <a:t>, </a:t>
            </a:r>
            <a:r>
              <a:rPr lang="en-AU" sz="1400" i="1" dirty="0" err="1">
                <a:solidFill>
                  <a:schemeClr val="accent3">
                    <a:lumMod val="50000"/>
                  </a:schemeClr>
                </a:solidFill>
              </a:rPr>
              <a:t>jeolojik</a:t>
            </a:r>
            <a:r>
              <a:rPr lang="en-AU" sz="1400" i="1" dirty="0">
                <a:solidFill>
                  <a:schemeClr val="accent3">
                    <a:lumMod val="50000"/>
                  </a:schemeClr>
                </a:solidFill>
              </a:rPr>
              <a:t> </a:t>
            </a:r>
            <a:r>
              <a:rPr lang="en-AU" sz="1400" i="1" dirty="0" err="1">
                <a:solidFill>
                  <a:schemeClr val="accent3">
                    <a:lumMod val="50000"/>
                  </a:schemeClr>
                </a:solidFill>
              </a:rPr>
              <a:t>uygulamalar</a:t>
            </a:r>
            <a:r>
              <a:rPr lang="en-AU" sz="1400" i="1" dirty="0" smtClean="0">
                <a:solidFill>
                  <a:schemeClr val="accent3">
                    <a:lumMod val="50000"/>
                  </a:schemeClr>
                </a:solidFill>
              </a:rPr>
              <a:t>.</a:t>
            </a:r>
          </a:p>
          <a:p>
            <a:pPr marL="354013" defTabSz="360363">
              <a:tabLst>
                <a:tab pos="360363" algn="l"/>
              </a:tabLst>
            </a:pPr>
            <a:r>
              <a:rPr lang="en-AU" sz="1400" i="1" dirty="0">
                <a:solidFill>
                  <a:schemeClr val="accent3">
                    <a:lumMod val="50000"/>
                  </a:schemeClr>
                </a:solidFill>
              </a:rPr>
              <a:t>	</a:t>
            </a:r>
            <a:r>
              <a:rPr lang="en-AU" sz="1400" i="1" dirty="0" smtClean="0">
                <a:solidFill>
                  <a:schemeClr val="accent3">
                    <a:lumMod val="50000"/>
                  </a:schemeClr>
                </a:solidFill>
              </a:rPr>
              <a:t>	</a:t>
            </a:r>
            <a:r>
              <a:rPr lang="en-AU" sz="1400" i="1" dirty="0">
                <a:solidFill>
                  <a:schemeClr val="accent3">
                    <a:lumMod val="50000"/>
                  </a:schemeClr>
                </a:solidFill>
              </a:rPr>
              <a:t> </a:t>
            </a:r>
            <a:r>
              <a:rPr lang="en-AU" sz="1400" i="1" dirty="0" err="1">
                <a:solidFill>
                  <a:schemeClr val="accent3">
                    <a:lumMod val="50000"/>
                  </a:schemeClr>
                </a:solidFill>
              </a:rPr>
              <a:t>manuel</a:t>
            </a:r>
            <a:r>
              <a:rPr lang="en-AU" sz="1400" i="1" dirty="0">
                <a:solidFill>
                  <a:schemeClr val="accent3">
                    <a:lumMod val="50000"/>
                  </a:schemeClr>
                </a:solidFill>
              </a:rPr>
              <a:t> </a:t>
            </a:r>
            <a:r>
              <a:rPr lang="en-AU" sz="1400" i="1" dirty="0" err="1">
                <a:solidFill>
                  <a:schemeClr val="accent3">
                    <a:lumMod val="50000"/>
                  </a:schemeClr>
                </a:solidFill>
              </a:rPr>
              <a:t>işlem</a:t>
            </a:r>
            <a:r>
              <a:rPr lang="en-AU" sz="1400" i="1" dirty="0">
                <a:solidFill>
                  <a:schemeClr val="accent3">
                    <a:lumMod val="50000"/>
                  </a:schemeClr>
                </a:solidFill>
              </a:rPr>
              <a:t> </a:t>
            </a:r>
            <a:r>
              <a:rPr lang="tr-TR" sz="1400" i="1" dirty="0" smtClean="0">
                <a:solidFill>
                  <a:schemeClr val="accent3">
                    <a:lumMod val="50000"/>
                  </a:schemeClr>
                </a:solidFill>
              </a:rPr>
              <a:t>	</a:t>
            </a:r>
            <a:r>
              <a:rPr lang="en-AU" sz="1400" i="1" dirty="0" smtClean="0">
                <a:solidFill>
                  <a:schemeClr val="accent3">
                    <a:lumMod val="50000"/>
                  </a:schemeClr>
                </a:solidFill>
              </a:rPr>
              <a:t>									</a:t>
            </a:r>
            <a:r>
              <a:rPr lang="en-AU" sz="1400" i="1" dirty="0">
                <a:solidFill>
                  <a:schemeClr val="accent3">
                    <a:lumMod val="50000"/>
                  </a:schemeClr>
                </a:solidFill>
              </a:rPr>
              <a:t> </a:t>
            </a:r>
            <a:r>
              <a:rPr lang="en-AU" sz="1400" i="1" dirty="0" err="1">
                <a:solidFill>
                  <a:schemeClr val="accent3">
                    <a:lumMod val="50000"/>
                  </a:schemeClr>
                </a:solidFill>
              </a:rPr>
              <a:t>otomatik</a:t>
            </a:r>
            <a:r>
              <a:rPr lang="en-AU" sz="1400" i="1" dirty="0">
                <a:solidFill>
                  <a:schemeClr val="accent3">
                    <a:lumMod val="50000"/>
                  </a:schemeClr>
                </a:solidFill>
              </a:rPr>
              <a:t> </a:t>
            </a:r>
            <a:r>
              <a:rPr lang="en-AU" sz="1400" i="1" dirty="0" err="1">
                <a:solidFill>
                  <a:schemeClr val="accent3">
                    <a:lumMod val="50000"/>
                  </a:schemeClr>
                </a:solidFill>
              </a:rPr>
              <a:t>işlem</a:t>
            </a:r>
            <a:endParaRPr lang="en-AU" sz="1400" i="1" dirty="0" smtClean="0">
              <a:solidFill>
                <a:schemeClr val="accent3">
                  <a:lumMod val="50000"/>
                </a:schemeClr>
              </a:solidFill>
            </a:endParaRPr>
          </a:p>
        </p:txBody>
      </p:sp>
      <p:sp>
        <p:nvSpPr>
          <p:cNvPr id="13" name="Footer Placeholder 2"/>
          <p:cNvSpPr txBox="1">
            <a:spLocks/>
          </p:cNvSpPr>
          <p:nvPr/>
        </p:nvSpPr>
        <p:spPr>
          <a:xfrm>
            <a:off x="0" y="-16187"/>
            <a:ext cx="7062234" cy="287513"/>
          </a:xfrm>
          <a:prstGeom prst="rect">
            <a:avLst/>
          </a:prstGeom>
          <a:solidFill>
            <a:schemeClr val="accent4">
              <a:lumMod val="60000"/>
              <a:lumOff val="4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err="1">
                <a:solidFill>
                  <a:schemeClr val="accent3">
                    <a:lumMod val="50000"/>
                  </a:schemeClr>
                </a:solidFill>
                <a:cs typeface="Arial" pitchFamily="34" charset="0"/>
              </a:rPr>
              <a:t>Kömür</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için</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jeofiziksel</a:t>
            </a:r>
            <a:r>
              <a:rPr lang="en-AU" altLang="en-US" sz="1600" b="1" i="1" dirty="0">
                <a:solidFill>
                  <a:schemeClr val="accent3">
                    <a:lumMod val="50000"/>
                  </a:schemeClr>
                </a:solidFill>
                <a:cs typeface="Arial" pitchFamily="34" charset="0"/>
              </a:rPr>
              <a:t> </a:t>
            </a:r>
            <a:r>
              <a:rPr lang="tr-TR" altLang="en-US" sz="1600" b="1" i="1" dirty="0" err="1">
                <a:solidFill>
                  <a:schemeClr val="accent3">
                    <a:lumMod val="50000"/>
                  </a:schemeClr>
                </a:solidFill>
                <a:cs typeface="Arial" pitchFamily="34" charset="0"/>
              </a:rPr>
              <a:t>log</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kaydı</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dipmetre</a:t>
            </a:r>
            <a:r>
              <a:rPr lang="en-AU" altLang="en-US" sz="1600" b="1" i="1" dirty="0">
                <a:solidFill>
                  <a:schemeClr val="accent3">
                    <a:lumMod val="50000"/>
                  </a:schemeClr>
                </a:solidFill>
                <a:cs typeface="Arial" pitchFamily="34" charset="0"/>
              </a:rPr>
              <a:t> v </a:t>
            </a:r>
            <a:r>
              <a:rPr lang="en-AU" altLang="en-US" sz="1600" b="1" i="1" dirty="0" err="1">
                <a:solidFill>
                  <a:schemeClr val="accent3">
                    <a:lumMod val="50000"/>
                  </a:schemeClr>
                </a:solidFill>
                <a:cs typeface="Arial" pitchFamily="34" charset="0"/>
              </a:rPr>
              <a:t>akustik</a:t>
            </a:r>
            <a:r>
              <a:rPr lang="en-AU" altLang="en-US" sz="1600" b="1" i="1" dirty="0">
                <a:solidFill>
                  <a:schemeClr val="accent3">
                    <a:lumMod val="50000"/>
                  </a:schemeClr>
                </a:solidFill>
                <a:cs typeface="Arial" pitchFamily="34" charset="0"/>
              </a:rPr>
              <a:t> / </a:t>
            </a:r>
            <a:r>
              <a:rPr lang="en-AU" altLang="en-US" sz="1600" b="1" i="1" dirty="0" err="1">
                <a:solidFill>
                  <a:schemeClr val="accent3">
                    <a:lumMod val="50000"/>
                  </a:schemeClr>
                </a:solidFill>
                <a:cs typeface="Arial" pitchFamily="34" charset="0"/>
              </a:rPr>
              <a:t>optik</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tarayıcı</a:t>
            </a:r>
            <a:endParaRPr lang="en-AU" altLang="en-US" sz="1600" b="1" i="1" dirty="0">
              <a:solidFill>
                <a:schemeClr val="accent3">
                  <a:lumMod val="50000"/>
                </a:schemeClr>
              </a:solidFill>
              <a:cs typeface="Arial" pitchFamily="34" charset="0"/>
            </a:endParaRPr>
          </a:p>
        </p:txBody>
      </p:sp>
      <p:pic>
        <p:nvPicPr>
          <p:cNvPr id="25" name="Picture 24"/>
          <p:cNvPicPr>
            <a:picLocks noChangeAspect="1"/>
          </p:cNvPicPr>
          <p:nvPr/>
        </p:nvPicPr>
        <p:blipFill>
          <a:blip r:embed="rId3"/>
          <a:stretch>
            <a:fillRect/>
          </a:stretch>
        </p:blipFill>
        <p:spPr>
          <a:xfrm>
            <a:off x="6183642" y="2030425"/>
            <a:ext cx="2309970" cy="2792009"/>
          </a:xfrm>
          <a:prstGeom prst="rect">
            <a:avLst/>
          </a:prstGeom>
        </p:spPr>
      </p:pic>
      <p:pic>
        <p:nvPicPr>
          <p:cNvPr id="2" name="Picture 1"/>
          <p:cNvPicPr>
            <a:picLocks noChangeAspect="1"/>
          </p:cNvPicPr>
          <p:nvPr/>
        </p:nvPicPr>
        <p:blipFill>
          <a:blip r:embed="rId4"/>
          <a:stretch>
            <a:fillRect/>
          </a:stretch>
        </p:blipFill>
        <p:spPr>
          <a:xfrm>
            <a:off x="154597" y="2031690"/>
            <a:ext cx="5906699" cy="2754306"/>
          </a:xfrm>
          <a:prstGeom prst="rect">
            <a:avLst/>
          </a:prstGeom>
        </p:spPr>
      </p:pic>
    </p:spTree>
    <p:extLst>
      <p:ext uri="{BB962C8B-B14F-4D97-AF65-F5344CB8AC3E}">
        <p14:creationId xmlns:p14="http://schemas.microsoft.com/office/powerpoint/2010/main" val="34937612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endParaRPr lang="en-AU"/>
          </a:p>
        </p:txBody>
      </p:sp>
      <p:pic>
        <p:nvPicPr>
          <p:cNvPr id="5" name="Resim 4"/>
          <p:cNvPicPr>
            <a:picLocks noChangeAspect="1"/>
          </p:cNvPicPr>
          <p:nvPr/>
        </p:nvPicPr>
        <p:blipFill>
          <a:blip r:embed="rId2"/>
          <a:stretch>
            <a:fillRect/>
          </a:stretch>
        </p:blipFill>
        <p:spPr>
          <a:xfrm>
            <a:off x="1438275" y="1334408"/>
            <a:ext cx="6267450" cy="2781300"/>
          </a:xfrm>
          <a:prstGeom prst="rect">
            <a:avLst/>
          </a:prstGeom>
        </p:spPr>
      </p:pic>
      <p:sp>
        <p:nvSpPr>
          <p:cNvPr id="6" name="Metin kutusu 5"/>
          <p:cNvSpPr txBox="1"/>
          <p:nvPr/>
        </p:nvSpPr>
        <p:spPr>
          <a:xfrm>
            <a:off x="6444208" y="2355726"/>
            <a:ext cx="600293" cy="276999"/>
          </a:xfrm>
          <a:prstGeom prst="rect">
            <a:avLst/>
          </a:prstGeom>
          <a:noFill/>
        </p:spPr>
        <p:txBody>
          <a:bodyPr wrap="none" rtlCol="0">
            <a:spAutoFit/>
          </a:bodyPr>
          <a:lstStyle/>
          <a:p>
            <a:r>
              <a:rPr lang="tr-TR" sz="1200" dirty="0" smtClean="0"/>
              <a:t>Kömür</a:t>
            </a:r>
            <a:endParaRPr lang="tr-TR" sz="1200" dirty="0"/>
          </a:p>
        </p:txBody>
      </p:sp>
      <p:sp>
        <p:nvSpPr>
          <p:cNvPr id="7" name="Metin kutusu 6"/>
          <p:cNvSpPr txBox="1"/>
          <p:nvPr/>
        </p:nvSpPr>
        <p:spPr>
          <a:xfrm>
            <a:off x="6474845" y="3207184"/>
            <a:ext cx="815993" cy="276999"/>
          </a:xfrm>
          <a:prstGeom prst="rect">
            <a:avLst/>
          </a:prstGeom>
          <a:noFill/>
        </p:spPr>
        <p:txBody>
          <a:bodyPr wrap="none" rtlCol="0">
            <a:spAutoFit/>
          </a:bodyPr>
          <a:lstStyle/>
          <a:p>
            <a:r>
              <a:rPr lang="tr-TR" sz="1200" dirty="0" smtClean="0"/>
              <a:t>Çamurtaşı</a:t>
            </a:r>
            <a:endParaRPr lang="tr-TR" sz="1200" dirty="0"/>
          </a:p>
        </p:txBody>
      </p:sp>
    </p:spTree>
    <p:extLst>
      <p:ext uri="{BB962C8B-B14F-4D97-AF65-F5344CB8AC3E}">
        <p14:creationId xmlns:p14="http://schemas.microsoft.com/office/powerpoint/2010/main" val="15610251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FFC000"/>
          </a:solidFill>
        </p:spPr>
        <p:txBody>
          <a:bodyPr/>
          <a:lstStyle/>
          <a:p>
            <a:r>
              <a:rPr lang="tr-TR" dirty="0" smtClean="0"/>
              <a:t>Nötron </a:t>
            </a:r>
            <a:r>
              <a:rPr lang="tr-TR" dirty="0" err="1" smtClean="0"/>
              <a:t>Logu</a:t>
            </a:r>
            <a:endParaRPr lang="tr-TR" dirty="0"/>
          </a:p>
        </p:txBody>
      </p:sp>
      <p:pic>
        <p:nvPicPr>
          <p:cNvPr id="5" name="İçerik Yer Tutucusu 4"/>
          <p:cNvPicPr>
            <a:picLocks noGrp="1" noChangeAspect="1"/>
          </p:cNvPicPr>
          <p:nvPr>
            <p:ph idx="1"/>
          </p:nvPr>
        </p:nvPicPr>
        <p:blipFill>
          <a:blip r:embed="rId2"/>
          <a:stretch>
            <a:fillRect/>
          </a:stretch>
        </p:blipFill>
        <p:spPr>
          <a:xfrm>
            <a:off x="2584581" y="1200150"/>
            <a:ext cx="3974838" cy="3394075"/>
          </a:xfrm>
          <a:prstGeom prst="rect">
            <a:avLst/>
          </a:prstGeom>
        </p:spPr>
      </p:pic>
      <p:sp>
        <p:nvSpPr>
          <p:cNvPr id="4" name="Altbilgi Yer Tutucusu 3"/>
          <p:cNvSpPr>
            <a:spLocks noGrp="1"/>
          </p:cNvSpPr>
          <p:nvPr>
            <p:ph type="ftr" sz="quarter" idx="11"/>
          </p:nvPr>
        </p:nvSpPr>
        <p:spPr/>
        <p:txBody>
          <a:bodyPr/>
          <a:lstStyle/>
          <a:p>
            <a:r>
              <a:rPr lang="tr-TR" dirty="0" smtClean="0"/>
              <a:t>Nötron </a:t>
            </a:r>
            <a:r>
              <a:rPr lang="tr-TR" dirty="0" err="1" smtClean="0"/>
              <a:t>logu</a:t>
            </a:r>
            <a:endParaRPr lang="en-AU" dirty="0"/>
          </a:p>
        </p:txBody>
      </p:sp>
    </p:spTree>
    <p:extLst>
      <p:ext uri="{BB962C8B-B14F-4D97-AF65-F5344CB8AC3E}">
        <p14:creationId xmlns:p14="http://schemas.microsoft.com/office/powerpoint/2010/main" val="38205247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2" name="TextBox 11"/>
          <p:cNvSpPr txBox="1"/>
          <p:nvPr/>
        </p:nvSpPr>
        <p:spPr>
          <a:xfrm>
            <a:off x="107136" y="374145"/>
            <a:ext cx="6907592" cy="3323987"/>
          </a:xfrm>
          <a:prstGeom prst="rect">
            <a:avLst/>
          </a:prstGeom>
          <a:noFill/>
        </p:spPr>
        <p:txBody>
          <a:bodyPr wrap="square" rtlCol="0">
            <a:spAutoFit/>
          </a:bodyPr>
          <a:lstStyle/>
          <a:p>
            <a:pPr marL="285750" indent="-285750" defTabSz="720725">
              <a:buFont typeface="Arial" panose="020B0604020202020204" pitchFamily="34" charset="0"/>
              <a:buChar char="•"/>
            </a:pPr>
            <a:r>
              <a:rPr lang="en-AU" sz="1400" dirty="0" err="1"/>
              <a:t>Openhole</a:t>
            </a:r>
            <a:r>
              <a:rPr lang="en-AU" sz="1400" dirty="0"/>
              <a:t> </a:t>
            </a:r>
            <a:r>
              <a:rPr lang="en-AU" sz="1400" dirty="0" err="1"/>
              <a:t>şartlarında</a:t>
            </a:r>
            <a:r>
              <a:rPr lang="en-AU" sz="1400" dirty="0"/>
              <a:t> </a:t>
            </a:r>
            <a:r>
              <a:rPr lang="en-AU" sz="1400" dirty="0" err="1"/>
              <a:t>en</a:t>
            </a:r>
            <a:r>
              <a:rPr lang="en-AU" sz="1400" dirty="0"/>
              <a:t> </a:t>
            </a:r>
            <a:r>
              <a:rPr lang="en-AU" sz="1400" dirty="0" err="1"/>
              <a:t>iyi</a:t>
            </a:r>
            <a:r>
              <a:rPr lang="en-AU" sz="1400" dirty="0"/>
              <a:t> </a:t>
            </a:r>
            <a:r>
              <a:rPr lang="en-AU" sz="1400" dirty="0" err="1" smtClean="0"/>
              <a:t>çalışma</a:t>
            </a:r>
            <a:r>
              <a:rPr lang="en-AU" sz="1400" dirty="0" smtClean="0"/>
              <a:t>.</a:t>
            </a:r>
            <a:endParaRPr lang="en-AU" sz="1400" dirty="0"/>
          </a:p>
          <a:p>
            <a:pPr marL="268288" indent="-268288" defTabSz="720725">
              <a:buFont typeface="Arial" panose="020B0604020202020204" pitchFamily="34" charset="0"/>
              <a:buChar char="•"/>
            </a:pPr>
            <a:r>
              <a:rPr lang="en-AU" sz="1400" dirty="0" err="1"/>
              <a:t>Kalibre</a:t>
            </a:r>
            <a:r>
              <a:rPr lang="en-AU" sz="1400" dirty="0"/>
              <a:t> </a:t>
            </a:r>
            <a:r>
              <a:rPr lang="en-AU" sz="1400" dirty="0" err="1"/>
              <a:t>edilmiş</a:t>
            </a:r>
            <a:r>
              <a:rPr lang="en-AU" sz="1400" dirty="0"/>
              <a:t> </a:t>
            </a:r>
            <a:r>
              <a:rPr lang="en-AU" sz="1400" dirty="0" err="1"/>
              <a:t>değerler</a:t>
            </a:r>
            <a:r>
              <a:rPr lang="en-AU" sz="1400" dirty="0"/>
              <a:t>, </a:t>
            </a:r>
            <a:r>
              <a:rPr lang="en-AU" sz="1400" dirty="0" err="1"/>
              <a:t>sıvı</a:t>
            </a:r>
            <a:r>
              <a:rPr lang="en-AU" sz="1400" dirty="0"/>
              <a:t> </a:t>
            </a:r>
            <a:r>
              <a:rPr lang="en-AU" sz="1400" dirty="0" err="1"/>
              <a:t>dolu</a:t>
            </a:r>
            <a:r>
              <a:rPr lang="en-AU" sz="1400" dirty="0"/>
              <a:t> </a:t>
            </a:r>
            <a:r>
              <a:rPr lang="en-AU" sz="1400" dirty="0" err="1"/>
              <a:t>koşullar</a:t>
            </a:r>
            <a:r>
              <a:rPr lang="en-AU" sz="1400" dirty="0"/>
              <a:t> </a:t>
            </a:r>
            <a:r>
              <a:rPr lang="en-AU" sz="1400" dirty="0" err="1" smtClean="0"/>
              <a:t>gerektirir</a:t>
            </a:r>
            <a:r>
              <a:rPr lang="en-AU" sz="1400" dirty="0" smtClean="0"/>
              <a:t>.</a:t>
            </a:r>
            <a:endParaRPr lang="en-AU" sz="1400" dirty="0"/>
          </a:p>
          <a:p>
            <a:pPr marL="268288" indent="-268288" defTabSz="627063">
              <a:buFont typeface="Arial" panose="020B0604020202020204" pitchFamily="34" charset="0"/>
              <a:buChar char="•"/>
            </a:pPr>
            <a:r>
              <a:rPr lang="en-AU" sz="1400" dirty="0" err="1"/>
              <a:t>Ölçüm</a:t>
            </a:r>
            <a:r>
              <a:rPr lang="en-AU" sz="1400" dirty="0"/>
              <a:t> </a:t>
            </a:r>
            <a:r>
              <a:rPr lang="tr-TR" sz="1400" dirty="0" smtClean="0"/>
              <a:t>	</a:t>
            </a:r>
            <a:r>
              <a:rPr lang="en-AU" sz="1400" dirty="0" smtClean="0"/>
              <a:t>:</a:t>
            </a:r>
            <a:r>
              <a:rPr lang="en-AU" sz="1400" dirty="0"/>
              <a:t>	 </a:t>
            </a:r>
            <a:r>
              <a:rPr lang="en-AU" sz="1400" dirty="0" err="1"/>
              <a:t>nötron</a:t>
            </a:r>
            <a:r>
              <a:rPr lang="en-AU" sz="1400" dirty="0"/>
              <a:t> </a:t>
            </a:r>
            <a:r>
              <a:rPr lang="en-AU" sz="1400" dirty="0" err="1"/>
              <a:t>çarpışmaları</a:t>
            </a:r>
            <a:r>
              <a:rPr lang="en-AU" sz="1400" dirty="0"/>
              <a:t> - </a:t>
            </a:r>
            <a:r>
              <a:rPr lang="en-AU" sz="1400" dirty="0" err="1"/>
              <a:t>hidrojen</a:t>
            </a:r>
            <a:r>
              <a:rPr lang="en-AU" sz="1400" dirty="0"/>
              <a:t> </a:t>
            </a:r>
            <a:r>
              <a:rPr lang="en-AU" sz="1400" dirty="0" err="1"/>
              <a:t>indeksi</a:t>
            </a:r>
            <a:r>
              <a:rPr lang="en-AU" sz="1400" dirty="0"/>
              <a:t>.</a:t>
            </a:r>
            <a:endParaRPr lang="en-AU" sz="1400" dirty="0" smtClean="0"/>
          </a:p>
          <a:p>
            <a:pPr defTabSz="627063"/>
            <a:r>
              <a:rPr lang="en-AU" sz="1400" dirty="0"/>
              <a:t>	</a:t>
            </a:r>
            <a:r>
              <a:rPr lang="en-AU" sz="1400" dirty="0" smtClean="0"/>
              <a:t>		</a:t>
            </a:r>
            <a:r>
              <a:rPr lang="tr-TR" sz="1400" dirty="0" err="1" smtClean="0"/>
              <a:t>porozite</a:t>
            </a:r>
            <a:r>
              <a:rPr lang="en-AU" sz="1400" dirty="0" smtClean="0"/>
              <a:t>.</a:t>
            </a:r>
            <a:endParaRPr lang="tr-TR" sz="1400" dirty="0" smtClean="0"/>
          </a:p>
          <a:p>
            <a:pPr defTabSz="627063"/>
            <a:endParaRPr lang="en-AU" sz="1400" dirty="0" smtClean="0"/>
          </a:p>
          <a:p>
            <a:pPr defTabSz="444500"/>
            <a:r>
              <a:rPr lang="en-AU" sz="1400" dirty="0" err="1"/>
              <a:t>Kömür</a:t>
            </a:r>
            <a:r>
              <a:rPr lang="en-AU" sz="1400" dirty="0"/>
              <a:t> </a:t>
            </a:r>
            <a:r>
              <a:rPr lang="en-AU" sz="1400" dirty="0" err="1"/>
              <a:t>kalitesi</a:t>
            </a:r>
            <a:r>
              <a:rPr lang="en-AU" sz="1400" dirty="0"/>
              <a:t> </a:t>
            </a:r>
            <a:r>
              <a:rPr lang="en-AU" sz="1400" dirty="0" err="1"/>
              <a:t>parametreleri</a:t>
            </a:r>
            <a:r>
              <a:rPr lang="en-AU" sz="1400" dirty="0"/>
              <a:t> :</a:t>
            </a:r>
          </a:p>
          <a:p>
            <a:pPr marL="354013" defTabSz="536575">
              <a:tabLst>
                <a:tab pos="444500" algn="l"/>
              </a:tabLst>
            </a:pPr>
            <a:r>
              <a:rPr lang="en-AU" sz="1400" dirty="0"/>
              <a:t>	</a:t>
            </a:r>
            <a:r>
              <a:rPr lang="en-AU" sz="1400" i="1" dirty="0">
                <a:solidFill>
                  <a:schemeClr val="accent3">
                    <a:lumMod val="50000"/>
                  </a:schemeClr>
                </a:solidFill>
              </a:rPr>
              <a:t> </a:t>
            </a:r>
            <a:r>
              <a:rPr lang="en-AU" sz="1400" i="1" dirty="0" err="1">
                <a:solidFill>
                  <a:schemeClr val="accent3">
                    <a:lumMod val="50000"/>
                  </a:schemeClr>
                </a:solidFill>
              </a:rPr>
              <a:t>uçucu</a:t>
            </a:r>
            <a:r>
              <a:rPr lang="en-AU" sz="1400" i="1" dirty="0">
                <a:solidFill>
                  <a:schemeClr val="accent3">
                    <a:lumMod val="50000"/>
                  </a:schemeClr>
                </a:solidFill>
              </a:rPr>
              <a:t> </a:t>
            </a:r>
            <a:r>
              <a:rPr lang="en-AU" sz="1400" i="1" dirty="0" err="1">
                <a:solidFill>
                  <a:schemeClr val="accent3">
                    <a:lumMod val="50000"/>
                  </a:schemeClr>
                </a:solidFill>
              </a:rPr>
              <a:t>madde</a:t>
            </a:r>
            <a:r>
              <a:rPr lang="en-AU" sz="1400" i="1" dirty="0">
                <a:solidFill>
                  <a:schemeClr val="accent3">
                    <a:lumMod val="50000"/>
                  </a:schemeClr>
                </a:solidFill>
              </a:rPr>
              <a:t>, </a:t>
            </a:r>
            <a:r>
              <a:rPr lang="en-AU" sz="1400" i="1" dirty="0" err="1">
                <a:solidFill>
                  <a:schemeClr val="accent3">
                    <a:lumMod val="50000"/>
                  </a:schemeClr>
                </a:solidFill>
              </a:rPr>
              <a:t>nem</a:t>
            </a:r>
            <a:r>
              <a:rPr lang="en-AU" sz="1400" i="1" dirty="0">
                <a:solidFill>
                  <a:schemeClr val="accent3">
                    <a:lumMod val="50000"/>
                  </a:schemeClr>
                </a:solidFill>
              </a:rPr>
              <a:t>.</a:t>
            </a:r>
          </a:p>
          <a:p>
            <a:pPr marL="541338" indent="-187325">
              <a:buFont typeface="Arial" panose="020B0604020202020204" pitchFamily="34" charset="0"/>
              <a:buChar char="•"/>
            </a:pPr>
            <a:endParaRPr lang="en-AU" sz="1400" dirty="0"/>
          </a:p>
          <a:p>
            <a:pPr marL="541338" indent="-187325">
              <a:buFont typeface="Arial" panose="020B0604020202020204" pitchFamily="34" charset="0"/>
              <a:buChar char="•"/>
            </a:pPr>
            <a:endParaRPr lang="en-AU" sz="1400" dirty="0"/>
          </a:p>
          <a:p>
            <a:pPr marL="541338" indent="-187325">
              <a:buFont typeface="Arial" panose="020B0604020202020204" pitchFamily="34" charset="0"/>
              <a:buChar char="•"/>
            </a:pPr>
            <a:endParaRPr lang="en-AU" sz="1400" dirty="0"/>
          </a:p>
          <a:p>
            <a:pPr marL="541338" indent="-187325">
              <a:buFont typeface="Arial" panose="020B0604020202020204" pitchFamily="34" charset="0"/>
              <a:buChar char="•"/>
            </a:pPr>
            <a:endParaRPr lang="en-AU" sz="1400" dirty="0"/>
          </a:p>
          <a:p>
            <a:pPr marL="541338" indent="-187325">
              <a:buFont typeface="Arial" panose="020B0604020202020204" pitchFamily="34" charset="0"/>
              <a:buChar char="•"/>
            </a:pPr>
            <a:endParaRPr lang="en-AU" sz="1400" dirty="0"/>
          </a:p>
          <a:p>
            <a:pPr marL="354013"/>
            <a:endParaRPr lang="en-AU" sz="1400" dirty="0"/>
          </a:p>
          <a:p>
            <a:endParaRPr lang="en-AU" sz="1400" dirty="0" smtClean="0"/>
          </a:p>
          <a:p>
            <a:endParaRPr lang="en-AU" sz="1400" dirty="0"/>
          </a:p>
        </p:txBody>
      </p:sp>
      <p:sp>
        <p:nvSpPr>
          <p:cNvPr id="13" name="Footer Placeholder 2"/>
          <p:cNvSpPr txBox="1">
            <a:spLocks/>
          </p:cNvSpPr>
          <p:nvPr/>
        </p:nvSpPr>
        <p:spPr>
          <a:xfrm>
            <a:off x="0" y="-16187"/>
            <a:ext cx="7062234" cy="287513"/>
          </a:xfrm>
          <a:prstGeom prst="rect">
            <a:avLst/>
          </a:prstGeom>
          <a:solidFill>
            <a:schemeClr val="accent2">
              <a:lumMod val="40000"/>
              <a:lumOff val="6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err="1">
                <a:solidFill>
                  <a:schemeClr val="accent3">
                    <a:lumMod val="50000"/>
                  </a:schemeClr>
                </a:solidFill>
                <a:cs typeface="Arial" pitchFamily="34" charset="0"/>
              </a:rPr>
              <a:t>Kömür</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için</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jeofiziksel</a:t>
            </a:r>
            <a:r>
              <a:rPr lang="en-AU" altLang="en-US" sz="1600" b="1" i="1" dirty="0">
                <a:solidFill>
                  <a:schemeClr val="accent3">
                    <a:lumMod val="50000"/>
                  </a:schemeClr>
                </a:solidFill>
                <a:cs typeface="Arial" pitchFamily="34" charset="0"/>
              </a:rPr>
              <a:t> </a:t>
            </a:r>
            <a:r>
              <a:rPr lang="tr-TR" altLang="en-US" sz="1600" b="1" i="1" dirty="0" err="1">
                <a:solidFill>
                  <a:schemeClr val="accent3">
                    <a:lumMod val="50000"/>
                  </a:schemeClr>
                </a:solidFill>
                <a:cs typeface="Arial" pitchFamily="34" charset="0"/>
              </a:rPr>
              <a:t>log</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kaydı</a:t>
            </a:r>
            <a:r>
              <a:rPr lang="en-AU" altLang="en-US" sz="1600" b="1" i="1" dirty="0">
                <a:solidFill>
                  <a:schemeClr val="accent3">
                    <a:lumMod val="50000"/>
                  </a:schemeClr>
                </a:solidFill>
                <a:cs typeface="Arial" pitchFamily="34" charset="0"/>
              </a:rPr>
              <a:t>: 	</a:t>
            </a:r>
            <a:r>
              <a:rPr lang="en-AU" altLang="en-US" sz="1600" b="1" i="1" dirty="0" smtClean="0">
                <a:solidFill>
                  <a:schemeClr val="accent3">
                    <a:lumMod val="50000"/>
                  </a:schemeClr>
                </a:solidFill>
                <a:cs typeface="Arial" pitchFamily="34" charset="0"/>
              </a:rPr>
              <a:t>n</a:t>
            </a:r>
            <a:r>
              <a:rPr lang="tr-TR" altLang="en-US" sz="1600" b="1" i="1" dirty="0" smtClean="0">
                <a:solidFill>
                  <a:schemeClr val="accent3">
                    <a:lumMod val="50000"/>
                  </a:schemeClr>
                </a:solidFill>
                <a:cs typeface="Arial" pitchFamily="34" charset="0"/>
              </a:rPr>
              <a:t>ö</a:t>
            </a:r>
            <a:r>
              <a:rPr lang="en-AU" altLang="en-US" sz="1600" b="1" i="1" dirty="0" err="1" smtClean="0">
                <a:solidFill>
                  <a:schemeClr val="accent3">
                    <a:lumMod val="50000"/>
                  </a:schemeClr>
                </a:solidFill>
                <a:cs typeface="Arial" pitchFamily="34" charset="0"/>
              </a:rPr>
              <a:t>tron</a:t>
            </a:r>
            <a:r>
              <a:rPr lang="en-AU" altLang="en-US" sz="1600" b="1" i="1" dirty="0" smtClean="0">
                <a:solidFill>
                  <a:schemeClr val="accent3">
                    <a:lumMod val="50000"/>
                  </a:schemeClr>
                </a:solidFill>
                <a:cs typeface="Arial" pitchFamily="34" charset="0"/>
              </a:rPr>
              <a:t> probe</a:t>
            </a:r>
            <a:endParaRPr lang="en-AU" altLang="en-US" sz="1600" b="1" i="1" dirty="0">
              <a:solidFill>
                <a:schemeClr val="accent3">
                  <a:lumMod val="50000"/>
                </a:schemeClr>
              </a:solidFill>
              <a:cs typeface="Arial" pitchFamily="34" charset="0"/>
            </a:endParaRPr>
          </a:p>
        </p:txBody>
      </p:sp>
      <p:pic>
        <p:nvPicPr>
          <p:cNvPr id="2" name="Picture 1"/>
          <p:cNvPicPr>
            <a:picLocks noChangeAspect="1"/>
          </p:cNvPicPr>
          <p:nvPr/>
        </p:nvPicPr>
        <p:blipFill>
          <a:blip r:embed="rId3"/>
          <a:stretch>
            <a:fillRect/>
          </a:stretch>
        </p:blipFill>
        <p:spPr>
          <a:xfrm>
            <a:off x="7159113" y="618496"/>
            <a:ext cx="1335814" cy="410051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860" y="2239078"/>
            <a:ext cx="2966344" cy="183860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6132" y="2323061"/>
            <a:ext cx="2605201" cy="1789603"/>
          </a:xfrm>
          <a:prstGeom prst="rect">
            <a:avLst/>
          </a:prstGeom>
        </p:spPr>
      </p:pic>
      <p:sp>
        <p:nvSpPr>
          <p:cNvPr id="15" name="TextBox 14"/>
          <p:cNvSpPr txBox="1"/>
          <p:nvPr/>
        </p:nvSpPr>
        <p:spPr>
          <a:xfrm>
            <a:off x="322696" y="2174917"/>
            <a:ext cx="369332" cy="1571785"/>
          </a:xfrm>
          <a:prstGeom prst="rect">
            <a:avLst/>
          </a:prstGeom>
          <a:noFill/>
        </p:spPr>
        <p:txBody>
          <a:bodyPr vert="vert270" wrap="square" rtlCol="0">
            <a:spAutoFit/>
          </a:bodyPr>
          <a:lstStyle/>
          <a:p>
            <a:pPr defTabSz="630238"/>
            <a:r>
              <a:rPr lang="en-AU" sz="1200" dirty="0" err="1">
                <a:solidFill>
                  <a:schemeClr val="tx2">
                    <a:lumMod val="75000"/>
                  </a:schemeClr>
                </a:solidFill>
              </a:rPr>
              <a:t>daha</a:t>
            </a:r>
            <a:r>
              <a:rPr lang="en-AU" sz="1200" dirty="0">
                <a:solidFill>
                  <a:schemeClr val="tx2">
                    <a:lumMod val="75000"/>
                  </a:schemeClr>
                </a:solidFill>
              </a:rPr>
              <a:t> </a:t>
            </a:r>
            <a:r>
              <a:rPr lang="en-AU" sz="1200" dirty="0" err="1">
                <a:solidFill>
                  <a:schemeClr val="tx2">
                    <a:lumMod val="75000"/>
                  </a:schemeClr>
                </a:solidFill>
              </a:rPr>
              <a:t>yüksek</a:t>
            </a:r>
            <a:r>
              <a:rPr lang="en-AU" sz="1200" dirty="0">
                <a:solidFill>
                  <a:schemeClr val="tx2">
                    <a:lumMod val="75000"/>
                  </a:schemeClr>
                </a:solidFill>
              </a:rPr>
              <a:t> </a:t>
            </a:r>
            <a:r>
              <a:rPr lang="en-AU" sz="1200" dirty="0" err="1" smtClean="0">
                <a:solidFill>
                  <a:schemeClr val="tx2">
                    <a:lumMod val="75000"/>
                  </a:schemeClr>
                </a:solidFill>
              </a:rPr>
              <a:t>uçucular</a:t>
            </a:r>
            <a:r>
              <a:rPr lang="tr-TR" sz="1200" dirty="0" smtClean="0">
                <a:solidFill>
                  <a:schemeClr val="tx2">
                    <a:lumMod val="75000"/>
                  </a:schemeClr>
                </a:solidFill>
              </a:rPr>
              <a:t>%</a:t>
            </a:r>
            <a:endParaRPr lang="en-AU" sz="1200" dirty="0">
              <a:solidFill>
                <a:schemeClr val="tx2">
                  <a:lumMod val="75000"/>
                </a:schemeClr>
              </a:solidFill>
            </a:endParaRPr>
          </a:p>
        </p:txBody>
      </p:sp>
      <p:sp>
        <p:nvSpPr>
          <p:cNvPr id="16" name="TextBox 15"/>
          <p:cNvSpPr txBox="1"/>
          <p:nvPr/>
        </p:nvSpPr>
        <p:spPr>
          <a:xfrm>
            <a:off x="2339752" y="4371950"/>
            <a:ext cx="2088232" cy="276999"/>
          </a:xfrm>
          <a:prstGeom prst="rect">
            <a:avLst/>
          </a:prstGeom>
          <a:noFill/>
        </p:spPr>
        <p:txBody>
          <a:bodyPr vert="horz" wrap="square" rtlCol="0">
            <a:spAutoFit/>
          </a:bodyPr>
          <a:lstStyle/>
          <a:p>
            <a:pPr defTabSz="630238"/>
            <a:r>
              <a:rPr lang="en-AU" sz="1200" dirty="0" err="1">
                <a:solidFill>
                  <a:schemeClr val="tx2">
                    <a:lumMod val="75000"/>
                  </a:schemeClr>
                </a:solidFill>
              </a:rPr>
              <a:t>Daha</a:t>
            </a:r>
            <a:r>
              <a:rPr lang="en-AU" sz="1200" dirty="0">
                <a:solidFill>
                  <a:schemeClr val="tx2">
                    <a:lumMod val="75000"/>
                  </a:schemeClr>
                </a:solidFill>
              </a:rPr>
              <a:t> </a:t>
            </a:r>
            <a:r>
              <a:rPr lang="en-AU" sz="1200" dirty="0" err="1">
                <a:solidFill>
                  <a:schemeClr val="tx2">
                    <a:lumMod val="75000"/>
                  </a:schemeClr>
                </a:solidFill>
              </a:rPr>
              <a:t>yüksek</a:t>
            </a:r>
            <a:r>
              <a:rPr lang="en-AU" sz="1200" dirty="0">
                <a:solidFill>
                  <a:schemeClr val="tx2">
                    <a:lumMod val="75000"/>
                  </a:schemeClr>
                </a:solidFill>
              </a:rPr>
              <a:t> </a:t>
            </a:r>
            <a:r>
              <a:rPr lang="en-AU" sz="1200" dirty="0" err="1">
                <a:solidFill>
                  <a:schemeClr val="tx2">
                    <a:lumMod val="75000"/>
                  </a:schemeClr>
                </a:solidFill>
              </a:rPr>
              <a:t>nötron</a:t>
            </a:r>
            <a:r>
              <a:rPr lang="en-AU" sz="1200" dirty="0">
                <a:solidFill>
                  <a:schemeClr val="tx2">
                    <a:lumMod val="75000"/>
                  </a:schemeClr>
                </a:solidFill>
              </a:rPr>
              <a:t> </a:t>
            </a:r>
            <a:r>
              <a:rPr lang="en-AU" sz="1200" dirty="0" err="1">
                <a:solidFill>
                  <a:schemeClr val="tx2">
                    <a:lumMod val="75000"/>
                  </a:schemeClr>
                </a:solidFill>
              </a:rPr>
              <a:t>sayım</a:t>
            </a:r>
            <a:r>
              <a:rPr lang="en-AU" sz="1200" dirty="0">
                <a:solidFill>
                  <a:schemeClr val="tx2">
                    <a:lumMod val="75000"/>
                  </a:schemeClr>
                </a:solidFill>
              </a:rPr>
              <a:t> </a:t>
            </a:r>
            <a:r>
              <a:rPr lang="en-AU" sz="1200" dirty="0" err="1">
                <a:solidFill>
                  <a:schemeClr val="tx2">
                    <a:lumMod val="75000"/>
                  </a:schemeClr>
                </a:solidFill>
              </a:rPr>
              <a:t>hızı</a:t>
            </a:r>
            <a:endParaRPr lang="en-AU" sz="1200" dirty="0">
              <a:solidFill>
                <a:schemeClr val="tx2">
                  <a:lumMod val="75000"/>
                </a:schemeClr>
              </a:solidFill>
            </a:endParaRPr>
          </a:p>
        </p:txBody>
      </p:sp>
      <p:cxnSp>
        <p:nvCxnSpPr>
          <p:cNvPr id="17" name="Straight Arrow Connector 16"/>
          <p:cNvCxnSpPr/>
          <p:nvPr/>
        </p:nvCxnSpPr>
        <p:spPr>
          <a:xfrm flipV="1">
            <a:off x="692028" y="2740138"/>
            <a:ext cx="0" cy="591756"/>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55476" y="4259325"/>
            <a:ext cx="1056784" cy="1"/>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5957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1721679" y="1200150"/>
            <a:ext cx="5700642" cy="3394075"/>
          </a:xfrm>
          <a:prstGeom prst="rect">
            <a:avLst/>
          </a:prstGeom>
        </p:spPr>
      </p:pic>
      <p:sp>
        <p:nvSpPr>
          <p:cNvPr id="4" name="Altbilgi Yer Tutucusu 3"/>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5683269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endParaRPr lang="en-AU"/>
          </a:p>
        </p:txBody>
      </p:sp>
      <p:pic>
        <p:nvPicPr>
          <p:cNvPr id="3" name="Resim 2"/>
          <p:cNvPicPr>
            <a:picLocks noChangeAspect="1"/>
          </p:cNvPicPr>
          <p:nvPr/>
        </p:nvPicPr>
        <p:blipFill>
          <a:blip r:embed="rId2"/>
          <a:stretch>
            <a:fillRect/>
          </a:stretch>
        </p:blipFill>
        <p:spPr>
          <a:xfrm>
            <a:off x="2699792" y="339502"/>
            <a:ext cx="2638425" cy="3981450"/>
          </a:xfrm>
          <a:prstGeom prst="rect">
            <a:avLst/>
          </a:prstGeom>
        </p:spPr>
      </p:pic>
      <p:sp>
        <p:nvSpPr>
          <p:cNvPr id="4" name="Dikdörtgen 3"/>
          <p:cNvSpPr/>
          <p:nvPr/>
        </p:nvSpPr>
        <p:spPr>
          <a:xfrm>
            <a:off x="3995936" y="1635646"/>
            <a:ext cx="79208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586628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57929"/>
            <a:ext cx="8229600" cy="857250"/>
          </a:xfrm>
          <a:solidFill>
            <a:srgbClr val="FFC000"/>
          </a:solidFill>
        </p:spPr>
        <p:txBody>
          <a:bodyPr/>
          <a:lstStyle/>
          <a:p>
            <a:r>
              <a:rPr lang="tr-TR" dirty="0" smtClean="0"/>
              <a:t>Kömür Arama Aşamaları</a:t>
            </a:r>
            <a:endParaRPr lang="tr-TR" dirty="0"/>
          </a:p>
        </p:txBody>
      </p:sp>
      <p:sp>
        <p:nvSpPr>
          <p:cNvPr id="3" name="İçerik Yer Tutucusu 2"/>
          <p:cNvSpPr>
            <a:spLocks noGrp="1"/>
          </p:cNvSpPr>
          <p:nvPr>
            <p:ph idx="1"/>
          </p:nvPr>
        </p:nvSpPr>
        <p:spPr/>
        <p:txBody>
          <a:bodyPr>
            <a:normAutofit fontScale="55000" lnSpcReduction="20000"/>
          </a:bodyPr>
          <a:lstStyle/>
          <a:p>
            <a:r>
              <a:rPr lang="tr-TR" dirty="0"/>
              <a:t>1. Kömür Arama</a:t>
            </a:r>
          </a:p>
          <a:p>
            <a:pPr lvl="1"/>
            <a:r>
              <a:rPr lang="tr-TR" dirty="0"/>
              <a:t>1.1 Saha Çalışmalarına Hazırlık</a:t>
            </a:r>
          </a:p>
          <a:p>
            <a:r>
              <a:rPr lang="tr-TR" dirty="0"/>
              <a:t>1.2 Literatür Taraması</a:t>
            </a:r>
          </a:p>
          <a:p>
            <a:r>
              <a:rPr lang="tr-TR" dirty="0"/>
              <a:t>1.3 Harita Derleme</a:t>
            </a:r>
          </a:p>
          <a:p>
            <a:pPr lvl="1"/>
            <a:r>
              <a:rPr lang="tr-TR" dirty="0"/>
              <a:t>1.3.1 Kömür arama temel haritaları</a:t>
            </a:r>
          </a:p>
          <a:p>
            <a:pPr lvl="1"/>
            <a:r>
              <a:rPr lang="tr-TR" dirty="0"/>
              <a:t>1.3.2 Alan haritalama teknikleri</a:t>
            </a:r>
          </a:p>
          <a:p>
            <a:r>
              <a:rPr lang="tr-TR" dirty="0"/>
              <a:t>1.4 Yüzey Jeofiziği</a:t>
            </a:r>
          </a:p>
          <a:p>
            <a:pPr lvl="1"/>
            <a:r>
              <a:rPr lang="tr-TR" dirty="0"/>
              <a:t>1.4.1 </a:t>
            </a:r>
            <a:r>
              <a:rPr lang="tr-TR" dirty="0" err="1" smtClean="0"/>
              <a:t>Gravite</a:t>
            </a:r>
            <a:r>
              <a:rPr lang="tr-TR" dirty="0" smtClean="0"/>
              <a:t> </a:t>
            </a:r>
            <a:r>
              <a:rPr lang="tr-TR" dirty="0"/>
              <a:t>Yöntemleri</a:t>
            </a:r>
          </a:p>
          <a:p>
            <a:pPr lvl="1"/>
            <a:r>
              <a:rPr lang="tr-TR" dirty="0"/>
              <a:t>  1.4.2 Manyetik Yöntemler</a:t>
            </a:r>
          </a:p>
          <a:p>
            <a:pPr lvl="1"/>
            <a:r>
              <a:rPr lang="tr-TR" dirty="0"/>
              <a:t>1.4.3 Elektriksel Direnç</a:t>
            </a:r>
          </a:p>
          <a:p>
            <a:pPr lvl="1"/>
            <a:r>
              <a:rPr lang="tr-TR" dirty="0"/>
              <a:t>1.4.4 Elektromanyetik Yöntemler</a:t>
            </a:r>
          </a:p>
          <a:p>
            <a:pPr lvl="1"/>
            <a:r>
              <a:rPr lang="tr-TR" dirty="0"/>
              <a:t>1.4.5 Sismik Yansıma</a:t>
            </a:r>
          </a:p>
        </p:txBody>
      </p:sp>
      <p:sp>
        <p:nvSpPr>
          <p:cNvPr id="4" name="Altbilgi Yer Tutucusu 3"/>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5475970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AU" dirty="0">
                <a:hlinkClick r:id="rId2"/>
              </a:rPr>
              <a:t>http://</a:t>
            </a:r>
            <a:r>
              <a:rPr lang="en-AU" dirty="0" smtClean="0">
                <a:hlinkClick r:id="rId2"/>
              </a:rPr>
              <a:t>tr.cctegsias.com/geophysics</a:t>
            </a:r>
            <a:r>
              <a:rPr lang="tr-TR" dirty="0" smtClean="0"/>
              <a:t>’ den alınmıştır</a:t>
            </a:r>
            <a:endParaRPr lang="en-AU" dirty="0"/>
          </a:p>
        </p:txBody>
      </p:sp>
      <p:pic>
        <p:nvPicPr>
          <p:cNvPr id="3" name="Resim 2"/>
          <p:cNvPicPr>
            <a:picLocks noChangeAspect="1"/>
          </p:cNvPicPr>
          <p:nvPr/>
        </p:nvPicPr>
        <p:blipFill>
          <a:blip r:embed="rId3"/>
          <a:stretch>
            <a:fillRect/>
          </a:stretch>
        </p:blipFill>
        <p:spPr>
          <a:xfrm>
            <a:off x="923925" y="847725"/>
            <a:ext cx="7296150" cy="3448050"/>
          </a:xfrm>
          <a:prstGeom prst="rect">
            <a:avLst/>
          </a:prstGeom>
        </p:spPr>
      </p:pic>
    </p:spTree>
    <p:extLst>
      <p:ext uri="{BB962C8B-B14F-4D97-AF65-F5344CB8AC3E}">
        <p14:creationId xmlns:p14="http://schemas.microsoft.com/office/powerpoint/2010/main" val="3203884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4962" y="308498"/>
            <a:ext cx="8569486" cy="3816429"/>
          </a:xfrm>
          <a:prstGeom prst="rect">
            <a:avLst/>
          </a:prstGeom>
          <a:noFill/>
        </p:spPr>
        <p:txBody>
          <a:bodyPr wrap="square" rtlCol="0">
            <a:spAutoFit/>
          </a:bodyPr>
          <a:lstStyle/>
          <a:p>
            <a:endParaRPr lang="en-AU" sz="1600" dirty="0" smtClean="0"/>
          </a:p>
          <a:p>
            <a:pPr marL="176213" indent="-176213">
              <a:buFont typeface="Arial" panose="020B0604020202020204" pitchFamily="34" charset="0"/>
              <a:buChar char="•"/>
            </a:pPr>
            <a:r>
              <a:rPr lang="en-AU" sz="1400" dirty="0" err="1"/>
              <a:t>Jeofiziksel</a:t>
            </a:r>
            <a:r>
              <a:rPr lang="en-AU" sz="1400" dirty="0"/>
              <a:t> </a:t>
            </a:r>
            <a:r>
              <a:rPr lang="tr-TR" sz="1400" dirty="0" err="1" smtClean="0"/>
              <a:t>log</a:t>
            </a:r>
            <a:r>
              <a:rPr lang="en-AU" sz="1400" dirty="0" smtClean="0"/>
              <a:t>, </a:t>
            </a:r>
            <a:r>
              <a:rPr lang="en-AU" sz="1400" dirty="0" err="1"/>
              <a:t>kömür</a:t>
            </a:r>
            <a:r>
              <a:rPr lang="en-AU" sz="1400" dirty="0"/>
              <a:t> </a:t>
            </a:r>
            <a:r>
              <a:rPr lang="en-AU" sz="1400" dirty="0" err="1"/>
              <a:t>aramaları</a:t>
            </a:r>
            <a:r>
              <a:rPr lang="en-AU" sz="1400" dirty="0"/>
              <a:t> </a:t>
            </a:r>
            <a:r>
              <a:rPr lang="en-AU" sz="1400" dirty="0" err="1"/>
              <a:t>için</a:t>
            </a:r>
            <a:r>
              <a:rPr lang="en-AU" sz="1400" dirty="0"/>
              <a:t> </a:t>
            </a:r>
            <a:r>
              <a:rPr lang="en-AU" sz="1400" dirty="0" err="1"/>
              <a:t>idealdir</a:t>
            </a:r>
            <a:r>
              <a:rPr lang="en-AU" sz="1400" dirty="0"/>
              <a:t>. :</a:t>
            </a:r>
            <a:endParaRPr lang="en-AU" sz="1400" dirty="0" smtClean="0"/>
          </a:p>
          <a:p>
            <a:pPr defTabSz="536575"/>
            <a:r>
              <a:rPr lang="en-AU" sz="1400" dirty="0" smtClean="0">
                <a:solidFill>
                  <a:schemeClr val="accent6">
                    <a:lumMod val="75000"/>
                  </a:schemeClr>
                </a:solidFill>
              </a:rPr>
              <a:t>	</a:t>
            </a:r>
            <a:r>
              <a:rPr lang="tr-TR" sz="1400" dirty="0" smtClean="0">
                <a:solidFill>
                  <a:srgbClr val="00B0F0"/>
                </a:solidFill>
              </a:rPr>
              <a:t>kömür yaygın </a:t>
            </a:r>
            <a:r>
              <a:rPr lang="tr-TR" sz="1400" dirty="0" err="1" smtClean="0">
                <a:solidFill>
                  <a:srgbClr val="00B0F0"/>
                </a:solidFill>
              </a:rPr>
              <a:t>log</a:t>
            </a:r>
            <a:r>
              <a:rPr lang="tr-TR" sz="1400" dirty="0" smtClean="0">
                <a:solidFill>
                  <a:srgbClr val="00B0F0"/>
                </a:solidFill>
              </a:rPr>
              <a:t> metotları için </a:t>
            </a:r>
            <a:r>
              <a:rPr lang="tr-TR" sz="1400" dirty="0" err="1" smtClean="0">
                <a:solidFill>
                  <a:srgbClr val="00B0F0"/>
                </a:solidFill>
              </a:rPr>
              <a:t>uygulabilir</a:t>
            </a:r>
            <a:r>
              <a:rPr lang="tr-TR" sz="1400" dirty="0" smtClean="0">
                <a:solidFill>
                  <a:srgbClr val="00B0F0"/>
                </a:solidFill>
              </a:rPr>
              <a:t> bir yöntemdir</a:t>
            </a:r>
            <a:r>
              <a:rPr lang="en-AU" sz="1400" dirty="0" smtClean="0">
                <a:solidFill>
                  <a:srgbClr val="00B0F0"/>
                </a:solidFill>
              </a:rPr>
              <a:t>.</a:t>
            </a:r>
            <a:endParaRPr lang="en-AU" sz="1400" dirty="0">
              <a:solidFill>
                <a:srgbClr val="00B0F0"/>
              </a:solidFill>
            </a:endParaRPr>
          </a:p>
          <a:p>
            <a:pPr defTabSz="536575"/>
            <a:r>
              <a:rPr lang="en-AU" sz="1400" dirty="0" smtClean="0">
                <a:solidFill>
                  <a:srgbClr val="00B0F0"/>
                </a:solidFill>
              </a:rPr>
              <a:t>	</a:t>
            </a:r>
            <a:r>
              <a:rPr lang="en-AU" sz="1400" dirty="0">
                <a:solidFill>
                  <a:srgbClr val="00B0F0"/>
                </a:solidFill>
              </a:rPr>
              <a:t> </a:t>
            </a:r>
            <a:r>
              <a:rPr lang="en-AU" sz="1400" dirty="0" err="1">
                <a:solidFill>
                  <a:srgbClr val="00B0F0"/>
                </a:solidFill>
              </a:rPr>
              <a:t>doğru</a:t>
            </a:r>
            <a:r>
              <a:rPr lang="en-AU" sz="1400" dirty="0">
                <a:solidFill>
                  <a:srgbClr val="00B0F0"/>
                </a:solidFill>
              </a:rPr>
              <a:t> </a:t>
            </a:r>
            <a:r>
              <a:rPr lang="en-AU" sz="1400" dirty="0" err="1">
                <a:solidFill>
                  <a:srgbClr val="00B0F0"/>
                </a:solidFill>
              </a:rPr>
              <a:t>derinlik</a:t>
            </a:r>
            <a:r>
              <a:rPr lang="en-AU" sz="1400" dirty="0">
                <a:solidFill>
                  <a:srgbClr val="00B0F0"/>
                </a:solidFill>
              </a:rPr>
              <a:t>, </a:t>
            </a:r>
            <a:r>
              <a:rPr lang="en-AU" sz="1400" dirty="0" err="1">
                <a:solidFill>
                  <a:srgbClr val="00B0F0"/>
                </a:solidFill>
              </a:rPr>
              <a:t>kalınlık</a:t>
            </a:r>
            <a:r>
              <a:rPr lang="en-AU" sz="1400" dirty="0">
                <a:solidFill>
                  <a:srgbClr val="00B0F0"/>
                </a:solidFill>
              </a:rPr>
              <a:t>, </a:t>
            </a:r>
            <a:r>
              <a:rPr lang="en-AU" sz="1400" dirty="0" err="1">
                <a:solidFill>
                  <a:srgbClr val="00B0F0"/>
                </a:solidFill>
              </a:rPr>
              <a:t>kalite</a:t>
            </a:r>
            <a:r>
              <a:rPr lang="en-AU" sz="1400" dirty="0">
                <a:solidFill>
                  <a:srgbClr val="00B0F0"/>
                </a:solidFill>
              </a:rPr>
              <a:t> (</a:t>
            </a:r>
            <a:r>
              <a:rPr lang="en-AU" sz="1400" dirty="0" err="1">
                <a:solidFill>
                  <a:srgbClr val="00B0F0"/>
                </a:solidFill>
              </a:rPr>
              <a:t>kalite</a:t>
            </a:r>
            <a:r>
              <a:rPr lang="en-AU" sz="1400" dirty="0">
                <a:solidFill>
                  <a:srgbClr val="00B0F0"/>
                </a:solidFill>
              </a:rPr>
              <a:t>) </a:t>
            </a:r>
            <a:r>
              <a:rPr lang="en-AU" sz="1400" dirty="0" err="1">
                <a:solidFill>
                  <a:srgbClr val="00B0F0"/>
                </a:solidFill>
              </a:rPr>
              <a:t>ölçümleri</a:t>
            </a:r>
            <a:r>
              <a:rPr lang="en-AU" sz="1400" dirty="0">
                <a:solidFill>
                  <a:srgbClr val="00B0F0"/>
                </a:solidFill>
              </a:rPr>
              <a:t> </a:t>
            </a:r>
            <a:r>
              <a:rPr lang="en-AU" sz="1400" dirty="0" err="1" smtClean="0">
                <a:solidFill>
                  <a:srgbClr val="00B0F0"/>
                </a:solidFill>
              </a:rPr>
              <a:t>sağlar</a:t>
            </a:r>
            <a:r>
              <a:rPr lang="en-AU" sz="1400" dirty="0" smtClean="0">
                <a:solidFill>
                  <a:srgbClr val="00B0F0"/>
                </a:solidFill>
              </a:rPr>
              <a:t>.</a:t>
            </a:r>
          </a:p>
          <a:p>
            <a:pPr defTabSz="536575"/>
            <a:r>
              <a:rPr lang="en-AU" sz="1400" dirty="0">
                <a:solidFill>
                  <a:srgbClr val="00B0F0"/>
                </a:solidFill>
              </a:rPr>
              <a:t>	 </a:t>
            </a:r>
            <a:r>
              <a:rPr lang="en-AU" sz="1400" dirty="0" err="1">
                <a:solidFill>
                  <a:srgbClr val="00B0F0"/>
                </a:solidFill>
              </a:rPr>
              <a:t>kömür</a:t>
            </a:r>
            <a:r>
              <a:rPr lang="en-AU" sz="1400" dirty="0">
                <a:solidFill>
                  <a:srgbClr val="00B0F0"/>
                </a:solidFill>
              </a:rPr>
              <a:t> </a:t>
            </a:r>
            <a:r>
              <a:rPr lang="en-AU" sz="1400" dirty="0" err="1">
                <a:solidFill>
                  <a:srgbClr val="00B0F0"/>
                </a:solidFill>
              </a:rPr>
              <a:t>kalitesi</a:t>
            </a:r>
            <a:r>
              <a:rPr lang="en-AU" sz="1400" dirty="0">
                <a:solidFill>
                  <a:srgbClr val="00B0F0"/>
                </a:solidFill>
              </a:rPr>
              <a:t> </a:t>
            </a:r>
            <a:r>
              <a:rPr lang="en-AU" sz="1400" dirty="0" err="1">
                <a:solidFill>
                  <a:srgbClr val="00B0F0"/>
                </a:solidFill>
              </a:rPr>
              <a:t>ve</a:t>
            </a:r>
            <a:r>
              <a:rPr lang="en-AU" sz="1400" dirty="0">
                <a:solidFill>
                  <a:srgbClr val="00B0F0"/>
                </a:solidFill>
              </a:rPr>
              <a:t> </a:t>
            </a:r>
            <a:r>
              <a:rPr lang="en-AU" sz="1400" dirty="0" err="1">
                <a:solidFill>
                  <a:srgbClr val="00B0F0"/>
                </a:solidFill>
              </a:rPr>
              <a:t>mühendislik</a:t>
            </a:r>
            <a:r>
              <a:rPr lang="en-AU" sz="1400" dirty="0">
                <a:solidFill>
                  <a:srgbClr val="00B0F0"/>
                </a:solidFill>
              </a:rPr>
              <a:t> </a:t>
            </a:r>
            <a:r>
              <a:rPr lang="en-AU" sz="1400" dirty="0" err="1">
                <a:solidFill>
                  <a:srgbClr val="00B0F0"/>
                </a:solidFill>
              </a:rPr>
              <a:t>parametreleri</a:t>
            </a:r>
            <a:r>
              <a:rPr lang="en-AU" sz="1400" dirty="0">
                <a:solidFill>
                  <a:srgbClr val="00B0F0"/>
                </a:solidFill>
              </a:rPr>
              <a:t> </a:t>
            </a:r>
            <a:r>
              <a:rPr lang="en-AU" sz="1400" dirty="0" err="1">
                <a:solidFill>
                  <a:srgbClr val="00B0F0"/>
                </a:solidFill>
              </a:rPr>
              <a:t>ile</a:t>
            </a:r>
            <a:r>
              <a:rPr lang="en-AU" sz="1400" dirty="0">
                <a:solidFill>
                  <a:srgbClr val="00B0F0"/>
                </a:solidFill>
              </a:rPr>
              <a:t> </a:t>
            </a:r>
            <a:r>
              <a:rPr lang="en-AU" sz="1400" dirty="0" err="1">
                <a:solidFill>
                  <a:srgbClr val="00B0F0"/>
                </a:solidFill>
              </a:rPr>
              <a:t>tarihsel</a:t>
            </a:r>
            <a:r>
              <a:rPr lang="en-AU" sz="1400" dirty="0">
                <a:solidFill>
                  <a:srgbClr val="00B0F0"/>
                </a:solidFill>
              </a:rPr>
              <a:t> </a:t>
            </a:r>
            <a:r>
              <a:rPr lang="tr-TR" sz="1400" dirty="0" smtClean="0">
                <a:solidFill>
                  <a:srgbClr val="00B0F0"/>
                </a:solidFill>
              </a:rPr>
              <a:t>deneysel</a:t>
            </a:r>
            <a:r>
              <a:rPr lang="en-AU" sz="1400" dirty="0" smtClean="0">
                <a:solidFill>
                  <a:srgbClr val="00B0F0"/>
                </a:solidFill>
              </a:rPr>
              <a:t> </a:t>
            </a:r>
            <a:r>
              <a:rPr lang="en-AU" sz="1400" dirty="0" err="1">
                <a:solidFill>
                  <a:srgbClr val="00B0F0"/>
                </a:solidFill>
              </a:rPr>
              <a:t>ilişkiler</a:t>
            </a:r>
            <a:r>
              <a:rPr lang="en-AU" sz="1400" dirty="0" smtClean="0">
                <a:solidFill>
                  <a:srgbClr val="00B0F0"/>
                </a:solidFill>
              </a:rPr>
              <a:t>.</a:t>
            </a:r>
          </a:p>
          <a:p>
            <a:pPr marL="176213" indent="-176213">
              <a:buFont typeface="Arial" panose="020B0604020202020204" pitchFamily="34" charset="0"/>
              <a:buChar char="•"/>
            </a:pPr>
            <a:endParaRPr lang="en-AU" sz="1400" dirty="0">
              <a:solidFill>
                <a:srgbClr val="00B0F0"/>
              </a:solidFill>
            </a:endParaRPr>
          </a:p>
          <a:p>
            <a:pPr marL="176213" indent="-176213">
              <a:buFont typeface="Arial" panose="020B0604020202020204" pitchFamily="34" charset="0"/>
              <a:buChar char="•"/>
            </a:pPr>
            <a:r>
              <a:rPr lang="en-AU" sz="1400" dirty="0" err="1"/>
              <a:t>Tipik</a:t>
            </a:r>
            <a:r>
              <a:rPr lang="en-AU" sz="1400" dirty="0"/>
              <a:t> </a:t>
            </a:r>
            <a:r>
              <a:rPr lang="tr-TR" sz="1400" dirty="0" err="1" smtClean="0"/>
              <a:t>log</a:t>
            </a:r>
            <a:r>
              <a:rPr lang="tr-TR" sz="1400" dirty="0" smtClean="0"/>
              <a:t> </a:t>
            </a:r>
            <a:r>
              <a:rPr lang="en-AU" sz="1400" dirty="0" err="1" smtClean="0"/>
              <a:t>süiti</a:t>
            </a:r>
            <a:r>
              <a:rPr lang="en-AU" sz="1400" dirty="0"/>
              <a:t>. :</a:t>
            </a:r>
          </a:p>
          <a:p>
            <a:pPr defTabSz="536575"/>
            <a:r>
              <a:rPr lang="en-AU" sz="1400" dirty="0">
                <a:solidFill>
                  <a:schemeClr val="accent6">
                    <a:lumMod val="75000"/>
                  </a:schemeClr>
                </a:solidFill>
              </a:rPr>
              <a:t>	</a:t>
            </a:r>
            <a:r>
              <a:rPr lang="tr-TR" sz="1400" dirty="0" smtClean="0">
                <a:solidFill>
                  <a:srgbClr val="00B0F0"/>
                </a:solidFill>
              </a:rPr>
              <a:t>Yoğunluk, GR, </a:t>
            </a:r>
            <a:r>
              <a:rPr lang="tr-TR" sz="1400" dirty="0" err="1" smtClean="0">
                <a:solidFill>
                  <a:srgbClr val="00B0F0"/>
                </a:solidFill>
              </a:rPr>
              <a:t>kaliper</a:t>
            </a:r>
            <a:r>
              <a:rPr lang="en-AU" sz="1400" dirty="0" smtClean="0">
                <a:solidFill>
                  <a:srgbClr val="00B0F0"/>
                </a:solidFill>
              </a:rPr>
              <a:t>.</a:t>
            </a:r>
            <a:endParaRPr lang="en-AU" sz="1400" dirty="0">
              <a:solidFill>
                <a:srgbClr val="00B0F0"/>
              </a:solidFill>
            </a:endParaRPr>
          </a:p>
          <a:p>
            <a:pPr defTabSz="536575"/>
            <a:r>
              <a:rPr lang="en-AU" sz="1400" dirty="0">
                <a:solidFill>
                  <a:srgbClr val="00B0F0"/>
                </a:solidFill>
              </a:rPr>
              <a:t>	</a:t>
            </a:r>
            <a:r>
              <a:rPr lang="tr-TR" sz="1400" dirty="0" err="1" smtClean="0">
                <a:solidFill>
                  <a:srgbClr val="00B0F0"/>
                </a:solidFill>
              </a:rPr>
              <a:t>Sonik</a:t>
            </a:r>
            <a:r>
              <a:rPr lang="en-AU" sz="1400" dirty="0" smtClean="0">
                <a:solidFill>
                  <a:srgbClr val="00B0F0"/>
                </a:solidFill>
              </a:rPr>
              <a:t>.</a:t>
            </a:r>
            <a:endParaRPr lang="en-AU" sz="1400" dirty="0">
              <a:solidFill>
                <a:srgbClr val="00B0F0"/>
              </a:solidFill>
            </a:endParaRPr>
          </a:p>
          <a:p>
            <a:pPr defTabSz="536575"/>
            <a:r>
              <a:rPr lang="en-AU" sz="1400" dirty="0">
                <a:solidFill>
                  <a:srgbClr val="00B0F0"/>
                </a:solidFill>
              </a:rPr>
              <a:t>	</a:t>
            </a:r>
            <a:r>
              <a:rPr lang="tr-TR" sz="1400" dirty="0" err="1" smtClean="0">
                <a:solidFill>
                  <a:srgbClr val="00B0F0"/>
                </a:solidFill>
              </a:rPr>
              <a:t>Fokuslanmış</a:t>
            </a:r>
            <a:r>
              <a:rPr lang="tr-TR" sz="1400" dirty="0" smtClean="0">
                <a:solidFill>
                  <a:srgbClr val="00B0F0"/>
                </a:solidFill>
              </a:rPr>
              <a:t> </a:t>
            </a:r>
            <a:r>
              <a:rPr lang="tr-TR" sz="1400" dirty="0" err="1" smtClean="0">
                <a:solidFill>
                  <a:srgbClr val="00B0F0"/>
                </a:solidFill>
              </a:rPr>
              <a:t>rezistivite</a:t>
            </a:r>
            <a:r>
              <a:rPr lang="en-AU" sz="1400" dirty="0" smtClean="0">
                <a:solidFill>
                  <a:srgbClr val="00B0F0"/>
                </a:solidFill>
              </a:rPr>
              <a:t>.</a:t>
            </a:r>
          </a:p>
          <a:p>
            <a:pPr defTabSz="536575"/>
            <a:r>
              <a:rPr lang="en-AU" sz="1400" dirty="0">
                <a:solidFill>
                  <a:srgbClr val="00B0F0"/>
                </a:solidFill>
              </a:rPr>
              <a:t>	</a:t>
            </a:r>
            <a:r>
              <a:rPr lang="tr-TR" sz="1400" dirty="0" smtClean="0">
                <a:solidFill>
                  <a:srgbClr val="00B0F0"/>
                </a:solidFill>
              </a:rPr>
              <a:t>Akustik kuyu imajı</a:t>
            </a:r>
            <a:r>
              <a:rPr lang="en-AU" sz="1400" dirty="0" smtClean="0">
                <a:solidFill>
                  <a:srgbClr val="00B0F0"/>
                </a:solidFill>
              </a:rPr>
              <a:t>.</a:t>
            </a:r>
          </a:p>
          <a:p>
            <a:pPr defTabSz="536575"/>
            <a:r>
              <a:rPr lang="en-AU" sz="1400" dirty="0" smtClean="0">
                <a:solidFill>
                  <a:srgbClr val="00B0F0"/>
                </a:solidFill>
              </a:rPr>
              <a:t>	</a:t>
            </a:r>
            <a:r>
              <a:rPr lang="tr-TR" sz="1400" dirty="0" smtClean="0">
                <a:solidFill>
                  <a:srgbClr val="00B0F0"/>
                </a:solidFill>
              </a:rPr>
              <a:t>Manyetik sapma</a:t>
            </a:r>
            <a:r>
              <a:rPr lang="en-AU" sz="1400" dirty="0" smtClean="0">
                <a:solidFill>
                  <a:srgbClr val="00B0F0"/>
                </a:solidFill>
              </a:rPr>
              <a:t>.</a:t>
            </a:r>
          </a:p>
          <a:p>
            <a:pPr defTabSz="536575"/>
            <a:r>
              <a:rPr lang="en-AU" sz="1400" dirty="0">
                <a:solidFill>
                  <a:srgbClr val="00B0F0"/>
                </a:solidFill>
              </a:rPr>
              <a:t>	</a:t>
            </a:r>
          </a:p>
          <a:p>
            <a:pPr marL="176213" indent="-176213">
              <a:buFont typeface="Arial" panose="020B0604020202020204" pitchFamily="34" charset="0"/>
              <a:buChar char="•"/>
            </a:pPr>
            <a:r>
              <a:rPr lang="en-AU" sz="1400" dirty="0" err="1"/>
              <a:t>Bölgesel</a:t>
            </a:r>
            <a:r>
              <a:rPr lang="en-AU" sz="1400" dirty="0"/>
              <a:t> </a:t>
            </a:r>
            <a:r>
              <a:rPr lang="en-AU" sz="1400" dirty="0" err="1"/>
              <a:t>korelasyon</a:t>
            </a:r>
            <a:r>
              <a:rPr lang="en-AU" sz="1400" dirty="0"/>
              <a:t> </a:t>
            </a:r>
            <a:r>
              <a:rPr lang="en-AU" sz="1400" dirty="0" err="1"/>
              <a:t>için</a:t>
            </a:r>
            <a:r>
              <a:rPr lang="en-AU" sz="1400" dirty="0"/>
              <a:t> </a:t>
            </a:r>
            <a:r>
              <a:rPr lang="en-AU" sz="1400" dirty="0" smtClean="0"/>
              <a:t>ideal:</a:t>
            </a:r>
            <a:endParaRPr lang="en-AU" sz="1400" dirty="0"/>
          </a:p>
          <a:p>
            <a:pPr defTabSz="536575"/>
            <a:r>
              <a:rPr lang="en-AU" sz="1400" dirty="0">
                <a:solidFill>
                  <a:schemeClr val="accent6">
                    <a:lumMod val="75000"/>
                  </a:schemeClr>
                </a:solidFill>
              </a:rPr>
              <a:t>	</a:t>
            </a:r>
            <a:r>
              <a:rPr lang="tr-TR" sz="1400" dirty="0" smtClean="0">
                <a:solidFill>
                  <a:srgbClr val="00B0F0"/>
                </a:solidFill>
              </a:rPr>
              <a:t>fay yorumu</a:t>
            </a:r>
            <a:r>
              <a:rPr lang="en-AU" sz="1400" dirty="0" smtClean="0">
                <a:solidFill>
                  <a:srgbClr val="00B0F0"/>
                </a:solidFill>
              </a:rPr>
              <a:t>.</a:t>
            </a:r>
            <a:endParaRPr lang="en-AU" sz="1400" dirty="0">
              <a:solidFill>
                <a:srgbClr val="00B0F0"/>
              </a:solidFill>
            </a:endParaRPr>
          </a:p>
          <a:p>
            <a:pPr defTabSz="536575"/>
            <a:r>
              <a:rPr lang="en-AU" sz="1400" dirty="0">
                <a:solidFill>
                  <a:srgbClr val="00B0F0"/>
                </a:solidFill>
              </a:rPr>
              <a:t>	 </a:t>
            </a:r>
            <a:r>
              <a:rPr lang="en-AU" sz="1400" dirty="0" err="1">
                <a:solidFill>
                  <a:srgbClr val="00B0F0"/>
                </a:solidFill>
              </a:rPr>
              <a:t>kömür</a:t>
            </a:r>
            <a:r>
              <a:rPr lang="en-AU" sz="1400" dirty="0">
                <a:solidFill>
                  <a:srgbClr val="00B0F0"/>
                </a:solidFill>
              </a:rPr>
              <a:t> </a:t>
            </a:r>
            <a:r>
              <a:rPr lang="en-AU" sz="1400" dirty="0" err="1">
                <a:solidFill>
                  <a:srgbClr val="00B0F0"/>
                </a:solidFill>
              </a:rPr>
              <a:t>kalite</a:t>
            </a:r>
            <a:r>
              <a:rPr lang="en-AU" sz="1400" dirty="0">
                <a:solidFill>
                  <a:srgbClr val="00B0F0"/>
                </a:solidFill>
              </a:rPr>
              <a:t> </a:t>
            </a:r>
            <a:r>
              <a:rPr lang="en-AU" sz="1400" dirty="0" err="1">
                <a:solidFill>
                  <a:srgbClr val="00B0F0"/>
                </a:solidFill>
              </a:rPr>
              <a:t>parametrelerindeki</a:t>
            </a:r>
            <a:r>
              <a:rPr lang="en-AU" sz="1400" dirty="0">
                <a:solidFill>
                  <a:srgbClr val="00B0F0"/>
                </a:solidFill>
              </a:rPr>
              <a:t> </a:t>
            </a:r>
            <a:r>
              <a:rPr lang="en-AU" sz="1400" dirty="0" err="1" smtClean="0">
                <a:solidFill>
                  <a:srgbClr val="00B0F0"/>
                </a:solidFill>
              </a:rPr>
              <a:t>değişkenlik</a:t>
            </a:r>
            <a:r>
              <a:rPr lang="en-AU" sz="1400" dirty="0" smtClean="0">
                <a:solidFill>
                  <a:srgbClr val="00B0F0"/>
                </a:solidFill>
              </a:rPr>
              <a:t>.</a:t>
            </a:r>
            <a:endParaRPr lang="en-AU" sz="1400" dirty="0">
              <a:solidFill>
                <a:srgbClr val="00B0F0"/>
              </a:solidFill>
            </a:endParaRPr>
          </a:p>
          <a:p>
            <a:pPr defTabSz="536575"/>
            <a:r>
              <a:rPr lang="en-AU" sz="1600" dirty="0">
                <a:solidFill>
                  <a:schemeClr val="accent3">
                    <a:lumMod val="50000"/>
                  </a:schemeClr>
                </a:solidFill>
              </a:rPr>
              <a:t>	</a:t>
            </a:r>
            <a:endParaRPr lang="en-AU" sz="2400" b="1" dirty="0"/>
          </a:p>
        </p:txBody>
      </p:sp>
      <p:sp>
        <p:nvSpPr>
          <p:cNvPr id="13" name="Footer Placeholder 2"/>
          <p:cNvSpPr txBox="1">
            <a:spLocks/>
          </p:cNvSpPr>
          <p:nvPr/>
        </p:nvSpPr>
        <p:spPr>
          <a:xfrm>
            <a:off x="0" y="48223"/>
            <a:ext cx="7062234" cy="28751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err="1">
                <a:solidFill>
                  <a:schemeClr val="accent3">
                    <a:lumMod val="50000"/>
                  </a:schemeClr>
                </a:solidFill>
                <a:cs typeface="Arial" pitchFamily="34" charset="0"/>
              </a:rPr>
              <a:t>Kömür</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için</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jeofiziksel</a:t>
            </a:r>
            <a:r>
              <a:rPr lang="en-AU" altLang="en-US" sz="1600" b="1" i="1" dirty="0">
                <a:solidFill>
                  <a:schemeClr val="accent3">
                    <a:lumMod val="50000"/>
                  </a:schemeClr>
                </a:solidFill>
                <a:cs typeface="Arial" pitchFamily="34" charset="0"/>
              </a:rPr>
              <a:t> </a:t>
            </a:r>
            <a:r>
              <a:rPr lang="tr-TR" altLang="en-US" sz="1600" b="1" i="1" dirty="0" err="1">
                <a:solidFill>
                  <a:schemeClr val="accent3">
                    <a:lumMod val="50000"/>
                  </a:schemeClr>
                </a:solidFill>
                <a:cs typeface="Arial" pitchFamily="34" charset="0"/>
              </a:rPr>
              <a:t>log</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kaydı</a:t>
            </a:r>
            <a:r>
              <a:rPr lang="en-AU" altLang="en-US" sz="1600" b="1" i="1" dirty="0">
                <a:solidFill>
                  <a:schemeClr val="accent3">
                    <a:lumMod val="50000"/>
                  </a:schemeClr>
                </a:solidFill>
                <a:cs typeface="Arial" pitchFamily="34" charset="0"/>
              </a:rPr>
              <a:t>: 	</a:t>
            </a:r>
            <a:r>
              <a:rPr lang="tr-TR" altLang="en-US" sz="1600" b="1" i="1" dirty="0" smtClean="0">
                <a:solidFill>
                  <a:schemeClr val="accent3">
                    <a:lumMod val="50000"/>
                  </a:schemeClr>
                </a:solidFill>
                <a:cs typeface="Arial" pitchFamily="34" charset="0"/>
              </a:rPr>
              <a:t>ÖZET</a:t>
            </a:r>
            <a:endParaRPr lang="en-AU" altLang="en-US" sz="1600" b="1" i="1" dirty="0">
              <a:solidFill>
                <a:schemeClr val="accent3">
                  <a:lumMod val="50000"/>
                </a:schemeClr>
              </a:solidFill>
              <a:cs typeface="Arial" pitchFamily="34" charset="0"/>
            </a:endParaRPr>
          </a:p>
        </p:txBody>
      </p:sp>
    </p:spTree>
    <p:extLst>
      <p:ext uri="{BB962C8B-B14F-4D97-AF65-F5344CB8AC3E}">
        <p14:creationId xmlns:p14="http://schemas.microsoft.com/office/powerpoint/2010/main" val="6127793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4963" y="308498"/>
            <a:ext cx="7158644" cy="3600986"/>
          </a:xfrm>
          <a:prstGeom prst="rect">
            <a:avLst/>
          </a:prstGeom>
          <a:noFill/>
        </p:spPr>
        <p:txBody>
          <a:bodyPr wrap="square" rtlCol="0">
            <a:spAutoFit/>
          </a:bodyPr>
          <a:lstStyle/>
          <a:p>
            <a:endParaRPr lang="en-AU" sz="1600" dirty="0" smtClean="0"/>
          </a:p>
          <a:p>
            <a:pPr marL="176213" indent="-176213">
              <a:buFont typeface="Arial" panose="020B0604020202020204" pitchFamily="34" charset="0"/>
              <a:buChar char="•"/>
            </a:pPr>
            <a:r>
              <a:rPr lang="en-AU" sz="1400" dirty="0" smtClean="0"/>
              <a:t>“Integrating </a:t>
            </a:r>
            <a:r>
              <a:rPr lang="en-AU" sz="1400" dirty="0" err="1" smtClean="0"/>
              <a:t>blastholes</a:t>
            </a:r>
            <a:r>
              <a:rPr lang="en-AU" sz="1400" dirty="0" smtClean="0"/>
              <a:t> into exploration data to improve coal recovery &amp; modelling”. Stedman H </a:t>
            </a:r>
            <a:r>
              <a:rPr lang="en-AU" sz="1400" i="1" dirty="0" smtClean="0"/>
              <a:t>9</a:t>
            </a:r>
            <a:r>
              <a:rPr lang="en-AU" sz="1400" i="1" baseline="30000" dirty="0" smtClean="0"/>
              <a:t>th</a:t>
            </a:r>
            <a:r>
              <a:rPr lang="en-AU" sz="1400" i="1" dirty="0" smtClean="0"/>
              <a:t> International Mining Geology Conference, August 2014</a:t>
            </a:r>
            <a:r>
              <a:rPr lang="en-AU" sz="1400" dirty="0" smtClean="0"/>
              <a:t>.</a:t>
            </a:r>
          </a:p>
          <a:p>
            <a:pPr marL="176213" indent="-176213">
              <a:buFont typeface="Arial" panose="020B0604020202020204" pitchFamily="34" charset="0"/>
              <a:buChar char="•"/>
            </a:pPr>
            <a:endParaRPr lang="en-AU" sz="1400" dirty="0"/>
          </a:p>
          <a:p>
            <a:pPr marL="176213" indent="-176213">
              <a:buFont typeface="Arial" panose="020B0604020202020204" pitchFamily="34" charset="0"/>
              <a:buChar char="•"/>
            </a:pPr>
            <a:r>
              <a:rPr lang="en-AU" sz="1400" dirty="0" smtClean="0"/>
              <a:t>“Well logging: Data acquisition &amp; applications”. O &amp; L Serra.</a:t>
            </a:r>
          </a:p>
          <a:p>
            <a:pPr marL="176213" indent="-176213">
              <a:buFont typeface="Arial" panose="020B0604020202020204" pitchFamily="34" charset="0"/>
              <a:buChar char="•"/>
            </a:pPr>
            <a:endParaRPr lang="en-AU" sz="1400" dirty="0"/>
          </a:p>
          <a:p>
            <a:pPr marL="176213" indent="-176213">
              <a:buFont typeface="Arial" panose="020B0604020202020204" pitchFamily="34" charset="0"/>
              <a:buChar char="•"/>
            </a:pPr>
            <a:r>
              <a:rPr lang="en-AU" sz="1400" dirty="0" smtClean="0"/>
              <a:t>“Applications of </a:t>
            </a:r>
            <a:r>
              <a:rPr lang="en-AU" sz="1400" dirty="0" err="1" smtClean="0"/>
              <a:t>petrophysical</a:t>
            </a:r>
            <a:r>
              <a:rPr lang="en-AU" sz="1400" dirty="0" smtClean="0"/>
              <a:t> logging in the evaluation of coal deposits”. </a:t>
            </a:r>
            <a:r>
              <a:rPr lang="en-AU" sz="1400" dirty="0" err="1" smtClean="0"/>
              <a:t>Brom</a:t>
            </a:r>
            <a:r>
              <a:rPr lang="en-AU" sz="1400" dirty="0" smtClean="0"/>
              <a:t>, RWC &amp; </a:t>
            </a:r>
            <a:r>
              <a:rPr lang="en-AU" sz="1400" dirty="0" err="1" smtClean="0"/>
              <a:t>Driedonks</a:t>
            </a:r>
            <a:r>
              <a:rPr lang="en-AU" sz="1400" dirty="0" smtClean="0"/>
              <a:t>, F. SPWLA. 1981</a:t>
            </a:r>
          </a:p>
          <a:p>
            <a:pPr marL="176213" indent="-176213">
              <a:buFont typeface="Arial" panose="020B0604020202020204" pitchFamily="34" charset="0"/>
              <a:buChar char="•"/>
            </a:pPr>
            <a:endParaRPr lang="en-AU" sz="1400" dirty="0"/>
          </a:p>
          <a:p>
            <a:pPr marL="176213" indent="-176213">
              <a:buFont typeface="Arial" panose="020B0604020202020204" pitchFamily="34" charset="0"/>
              <a:buChar char="•"/>
            </a:pPr>
            <a:r>
              <a:rPr lang="en-AU" sz="1400" dirty="0" smtClean="0"/>
              <a:t>“Well logging for physical properties – A handbook for geophysicists, geologists &amp; engineers”. Hearst, JR, Nelson, PH &amp; </a:t>
            </a:r>
            <a:r>
              <a:rPr lang="en-AU" sz="1400" dirty="0" err="1" smtClean="0"/>
              <a:t>Paillett</a:t>
            </a:r>
            <a:r>
              <a:rPr lang="en-AU" sz="1400" dirty="0" smtClean="0"/>
              <a:t>, FL. Wiley. </a:t>
            </a:r>
          </a:p>
          <a:p>
            <a:pPr marL="176213" indent="-176213">
              <a:buFont typeface="Arial" panose="020B0604020202020204" pitchFamily="34" charset="0"/>
              <a:buChar char="•"/>
            </a:pPr>
            <a:endParaRPr lang="en-AU" sz="1400" dirty="0"/>
          </a:p>
          <a:p>
            <a:pPr marL="176213" indent="-176213">
              <a:buFont typeface="Arial" panose="020B0604020202020204" pitchFamily="34" charset="0"/>
              <a:buChar char="•"/>
            </a:pPr>
            <a:r>
              <a:rPr lang="en-AU" sz="1400" dirty="0" smtClean="0"/>
              <a:t>“The geological interpretation of well logs”, 2</a:t>
            </a:r>
            <a:r>
              <a:rPr lang="en-AU" sz="1400" baseline="30000" dirty="0" smtClean="0"/>
              <a:t>nd</a:t>
            </a:r>
            <a:r>
              <a:rPr lang="en-AU" sz="1400" dirty="0" smtClean="0"/>
              <a:t> edition, Rider, M</a:t>
            </a:r>
          </a:p>
          <a:p>
            <a:pPr marL="176213" indent="-176213">
              <a:buFont typeface="Arial" panose="020B0604020202020204" pitchFamily="34" charset="0"/>
              <a:buChar char="•"/>
            </a:pPr>
            <a:endParaRPr lang="en-AU" sz="1400" dirty="0"/>
          </a:p>
          <a:p>
            <a:pPr marL="176213" indent="-176213">
              <a:buFont typeface="Arial" panose="020B0604020202020204" pitchFamily="34" charset="0"/>
              <a:buChar char="•"/>
            </a:pPr>
            <a:r>
              <a:rPr lang="en-AU" sz="1400" dirty="0" smtClean="0"/>
              <a:t>“Log data acquisition &amp; quality control”, 2</a:t>
            </a:r>
            <a:r>
              <a:rPr lang="en-AU" sz="1400" baseline="30000" dirty="0" smtClean="0"/>
              <a:t>nd</a:t>
            </a:r>
            <a:r>
              <a:rPr lang="en-AU" sz="1400" dirty="0" smtClean="0"/>
              <a:t> edition, </a:t>
            </a:r>
            <a:r>
              <a:rPr lang="en-AU" sz="1400" dirty="0" err="1" smtClean="0"/>
              <a:t>Theys</a:t>
            </a:r>
            <a:r>
              <a:rPr lang="en-AU" sz="1400" dirty="0" smtClean="0"/>
              <a:t>, P</a:t>
            </a:r>
          </a:p>
          <a:p>
            <a:pPr marL="176213" indent="-176213">
              <a:buFont typeface="Arial" panose="020B0604020202020204" pitchFamily="34" charset="0"/>
              <a:buChar char="•"/>
            </a:pPr>
            <a:endParaRPr lang="en-AU" sz="1600" dirty="0"/>
          </a:p>
        </p:txBody>
      </p:sp>
      <p:sp>
        <p:nvSpPr>
          <p:cNvPr id="13" name="Footer Placeholder 2"/>
          <p:cNvSpPr txBox="1">
            <a:spLocks/>
          </p:cNvSpPr>
          <p:nvPr/>
        </p:nvSpPr>
        <p:spPr>
          <a:xfrm>
            <a:off x="0" y="48223"/>
            <a:ext cx="7062234" cy="28751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1600" b="1" dirty="0">
                <a:solidFill>
                  <a:schemeClr val="accent3">
                    <a:lumMod val="75000"/>
                  </a:schemeClr>
                </a:solidFill>
              </a:rPr>
              <a:t>	</a:t>
            </a:r>
            <a:r>
              <a:rPr lang="tr-TR" sz="1600" b="1" u="sng" dirty="0" smtClean="0">
                <a:solidFill>
                  <a:schemeClr val="accent3">
                    <a:lumMod val="75000"/>
                  </a:schemeClr>
                </a:solidFill>
              </a:rPr>
              <a:t>REFERANS</a:t>
            </a:r>
            <a:endParaRPr lang="en-AU" dirty="0"/>
          </a:p>
        </p:txBody>
      </p:sp>
    </p:spTree>
    <p:extLst>
      <p:ext uri="{BB962C8B-B14F-4D97-AF65-F5344CB8AC3E}">
        <p14:creationId xmlns:p14="http://schemas.microsoft.com/office/powerpoint/2010/main" val="4106811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050"/>
          <p:cNvSpPr>
            <a:spLocks noGrp="1" noChangeArrowheads="1"/>
          </p:cNvSpPr>
          <p:nvPr>
            <p:ph type="body" idx="1"/>
          </p:nvPr>
        </p:nvSpPr>
        <p:spPr>
          <a:xfrm>
            <a:off x="251520" y="482190"/>
            <a:ext cx="7749480" cy="1285883"/>
          </a:xfrm>
          <a:noFill/>
          <a:ln/>
        </p:spPr>
        <p:txBody>
          <a:bodyPr>
            <a:normAutofit/>
          </a:bodyPr>
          <a:lstStyle/>
          <a:p>
            <a:pPr marL="0" indent="0" algn="just">
              <a:spcBef>
                <a:spcPts val="0"/>
              </a:spcBef>
              <a:buNone/>
            </a:pPr>
            <a:r>
              <a:rPr lang="tr-TR" altLang="tr-TR" sz="1000" dirty="0">
                <a:latin typeface="Times New Roman" panose="02020603050405020304" pitchFamily="18" charset="0"/>
                <a:cs typeface="Times New Roman" panose="02020603050405020304" pitchFamily="18" charset="0"/>
              </a:rPr>
              <a:t>Formasyon içine orta enerjili gama ışınları yayan bir kaynak ve alıcılardan ibarettir. Formasyon yoğunluğu fazla ise formasyona gönderilen gama ışınları elektron tarafından tutulacağı için alıcılar tarafından sayılan gama ışını sayısı azalır ve </a:t>
            </a:r>
            <a:r>
              <a:rPr lang="tr-TR" altLang="tr-TR" sz="1000" dirty="0" err="1">
                <a:latin typeface="Times New Roman" panose="02020603050405020304" pitchFamily="18" charset="0"/>
                <a:cs typeface="Times New Roman" panose="02020603050405020304" pitchFamily="18" charset="0"/>
              </a:rPr>
              <a:t>matriks</a:t>
            </a:r>
            <a:r>
              <a:rPr lang="tr-TR" altLang="tr-TR" sz="1000" dirty="0">
                <a:latin typeface="Times New Roman" panose="02020603050405020304" pitchFamily="18" charset="0"/>
                <a:cs typeface="Times New Roman" panose="02020603050405020304" pitchFamily="18" charset="0"/>
              </a:rPr>
              <a:t> yoğunluğu artar. Bu durum  </a:t>
            </a:r>
            <a:r>
              <a:rPr lang="tr-TR" altLang="tr-TR" sz="1000" dirty="0" err="1">
                <a:latin typeface="Times New Roman" panose="02020603050405020304" pitchFamily="18" charset="0"/>
                <a:cs typeface="Times New Roman" panose="02020603050405020304" pitchFamily="18" charset="0"/>
              </a:rPr>
              <a:t>matrikste</a:t>
            </a:r>
            <a:r>
              <a:rPr lang="tr-TR" altLang="tr-TR" sz="1000" dirty="0">
                <a:latin typeface="Times New Roman" panose="02020603050405020304" pitchFamily="18" charset="0"/>
                <a:cs typeface="Times New Roman" panose="02020603050405020304" pitchFamily="18" charset="0"/>
              </a:rPr>
              <a:t> düşük </a:t>
            </a:r>
            <a:r>
              <a:rPr lang="tr-TR" altLang="tr-TR" sz="1000" dirty="0" err="1">
                <a:latin typeface="Times New Roman" panose="02020603050405020304" pitchFamily="18" charset="0"/>
                <a:cs typeface="Times New Roman" panose="02020603050405020304" pitchFamily="18" charset="0"/>
              </a:rPr>
              <a:t>porozite</a:t>
            </a:r>
            <a:r>
              <a:rPr lang="tr-TR" altLang="tr-TR" sz="1000" dirty="0">
                <a:latin typeface="Times New Roman" panose="02020603050405020304" pitchFamily="18" charset="0"/>
                <a:cs typeface="Times New Roman" panose="02020603050405020304" pitchFamily="18" charset="0"/>
              </a:rPr>
              <a:t> olduğunu gösterir. Su doygunluğu için gerekli </a:t>
            </a:r>
            <a:r>
              <a:rPr lang="tr-TR" altLang="tr-TR" sz="1000" dirty="0" err="1">
                <a:latin typeface="Times New Roman" panose="02020603050405020304" pitchFamily="18" charset="0"/>
                <a:cs typeface="Times New Roman" panose="02020603050405020304" pitchFamily="18" charset="0"/>
              </a:rPr>
              <a:t>porozitenin</a:t>
            </a:r>
            <a:r>
              <a:rPr lang="tr-TR" altLang="tr-TR" sz="1000" dirty="0">
                <a:latin typeface="Times New Roman" panose="02020603050405020304" pitchFamily="18" charset="0"/>
                <a:cs typeface="Times New Roman" panose="02020603050405020304" pitchFamily="18" charset="0"/>
              </a:rPr>
              <a:t>  bulunmasında, şeyl hacminin belirlenmesinde diğer </a:t>
            </a:r>
            <a:r>
              <a:rPr lang="tr-TR" altLang="tr-TR" sz="1000" dirty="0" err="1">
                <a:latin typeface="Times New Roman" panose="02020603050405020304" pitchFamily="18" charset="0"/>
                <a:cs typeface="Times New Roman" panose="02020603050405020304" pitchFamily="18" charset="0"/>
              </a:rPr>
              <a:t>porozite</a:t>
            </a:r>
            <a:r>
              <a:rPr lang="tr-TR" altLang="tr-TR" sz="1000" dirty="0">
                <a:latin typeface="Times New Roman" panose="02020603050405020304" pitchFamily="18" charset="0"/>
                <a:cs typeface="Times New Roman" panose="02020603050405020304" pitchFamily="18" charset="0"/>
              </a:rPr>
              <a:t> </a:t>
            </a:r>
            <a:r>
              <a:rPr lang="tr-TR" altLang="tr-TR" sz="1000" dirty="0" err="1">
                <a:latin typeface="Times New Roman" panose="02020603050405020304" pitchFamily="18" charset="0"/>
                <a:cs typeface="Times New Roman" panose="02020603050405020304" pitchFamily="18" charset="0"/>
              </a:rPr>
              <a:t>logları</a:t>
            </a:r>
            <a:r>
              <a:rPr lang="tr-TR" altLang="tr-TR" sz="1000" dirty="0">
                <a:latin typeface="Times New Roman" panose="02020603050405020304" pitchFamily="18" charset="0"/>
                <a:cs typeface="Times New Roman" panose="02020603050405020304" pitchFamily="18" charset="0"/>
              </a:rPr>
              <a:t> ile birlikte </a:t>
            </a:r>
            <a:r>
              <a:rPr lang="tr-TR" altLang="tr-TR" sz="1000" dirty="0" smtClean="0">
                <a:latin typeface="Times New Roman" panose="02020603050405020304" pitchFamily="18" charset="0"/>
                <a:cs typeface="Times New Roman" panose="02020603050405020304" pitchFamily="18" charset="0"/>
              </a:rPr>
              <a:t>kullanılarak litoloji </a:t>
            </a:r>
            <a:r>
              <a:rPr lang="tr-TR" altLang="tr-TR" sz="1000" dirty="0">
                <a:latin typeface="Times New Roman" panose="02020603050405020304" pitchFamily="18" charset="0"/>
                <a:cs typeface="Times New Roman" panose="02020603050405020304" pitchFamily="18" charset="0"/>
              </a:rPr>
              <a:t>ve gazlı </a:t>
            </a:r>
            <a:r>
              <a:rPr lang="tr-TR" altLang="tr-TR" sz="1000" dirty="0" err="1">
                <a:latin typeface="Times New Roman" panose="02020603050405020304" pitchFamily="18" charset="0"/>
                <a:cs typeface="Times New Roman" panose="02020603050405020304" pitchFamily="18" charset="0"/>
              </a:rPr>
              <a:t>zonların</a:t>
            </a:r>
            <a:r>
              <a:rPr lang="tr-TR" altLang="tr-TR" sz="1000" dirty="0">
                <a:latin typeface="Times New Roman" panose="02020603050405020304" pitchFamily="18" charset="0"/>
                <a:cs typeface="Times New Roman" panose="02020603050405020304" pitchFamily="18" charset="0"/>
              </a:rPr>
              <a:t> belirlenmesinde kullanılır</a:t>
            </a:r>
            <a:r>
              <a:rPr lang="tr-TR" altLang="tr-TR" sz="1000" dirty="0" smtClean="0">
                <a:latin typeface="Times New Roman" panose="02020603050405020304" pitchFamily="18" charset="0"/>
                <a:cs typeface="Times New Roman" panose="02020603050405020304" pitchFamily="18" charset="0"/>
              </a:rPr>
              <a:t>. Kuyu </a:t>
            </a:r>
            <a:r>
              <a:rPr lang="tr-TR" altLang="tr-TR" sz="1000" dirty="0">
                <a:latin typeface="Times New Roman" panose="02020603050405020304" pitchFamily="18" charset="0"/>
                <a:cs typeface="Times New Roman" panose="02020603050405020304" pitchFamily="18" charset="0"/>
              </a:rPr>
              <a:t>çapı 8 inçten büyük ise kuyu ile ayak arasında kalan çamur ölçümü etkiler. Kuyuda </a:t>
            </a:r>
            <a:r>
              <a:rPr lang="tr-TR" altLang="tr-TR" sz="1000" dirty="0" err="1">
                <a:latin typeface="Times New Roman" panose="02020603050405020304" pitchFamily="18" charset="0"/>
                <a:cs typeface="Times New Roman" panose="02020603050405020304" pitchFamily="18" charset="0"/>
              </a:rPr>
              <a:t>pürüzülülük</a:t>
            </a:r>
            <a:r>
              <a:rPr lang="tr-TR" altLang="tr-TR" sz="1000" dirty="0">
                <a:latin typeface="Times New Roman" panose="02020603050405020304" pitchFamily="18" charset="0"/>
                <a:cs typeface="Times New Roman" panose="02020603050405020304" pitchFamily="18" charset="0"/>
              </a:rPr>
              <a:t> olması durumunda da aynı etki görülür.  </a:t>
            </a:r>
            <a:r>
              <a:rPr lang="tr-TR" altLang="tr-TR" sz="1000" dirty="0" err="1">
                <a:latin typeface="Times New Roman" panose="02020603050405020304" pitchFamily="18" charset="0"/>
                <a:cs typeface="Times New Roman" panose="02020603050405020304" pitchFamily="18" charset="0"/>
              </a:rPr>
              <a:t>Density</a:t>
            </a:r>
            <a:r>
              <a:rPr lang="tr-TR" altLang="tr-TR" sz="1000" dirty="0">
                <a:latin typeface="Times New Roman" panose="02020603050405020304" pitchFamily="18" charset="0"/>
                <a:cs typeface="Times New Roman" panose="02020603050405020304" pitchFamily="18" charset="0"/>
              </a:rPr>
              <a:t> aleti bunları çamur pastası olarak algılar ve yanlış ölçüm yapar. Formasyon tabakaları içinde </a:t>
            </a:r>
            <a:r>
              <a:rPr lang="tr-TR" altLang="tr-TR" sz="1000" dirty="0" err="1">
                <a:latin typeface="Times New Roman" panose="02020603050405020304" pitchFamily="18" charset="0"/>
                <a:cs typeface="Times New Roman" panose="02020603050405020304" pitchFamily="18" charset="0"/>
              </a:rPr>
              <a:t>şeyllerin</a:t>
            </a:r>
            <a:r>
              <a:rPr lang="tr-TR" altLang="tr-TR" sz="1000" dirty="0">
                <a:latin typeface="Times New Roman" panose="02020603050405020304" pitchFamily="18" charset="0"/>
                <a:cs typeface="Times New Roman" panose="02020603050405020304" pitchFamily="18" charset="0"/>
              </a:rPr>
              <a:t> olması da ölçümü etkiler ve yüksek </a:t>
            </a:r>
            <a:r>
              <a:rPr lang="tr-TR" altLang="tr-TR" sz="1000" dirty="0" err="1">
                <a:latin typeface="Times New Roman" panose="02020603050405020304" pitchFamily="18" charset="0"/>
                <a:cs typeface="Times New Roman" panose="02020603050405020304" pitchFamily="18" charset="0"/>
              </a:rPr>
              <a:t>poroziteye</a:t>
            </a:r>
            <a:r>
              <a:rPr lang="tr-TR" altLang="tr-TR" sz="1000" dirty="0">
                <a:latin typeface="Times New Roman" panose="02020603050405020304" pitchFamily="18" charset="0"/>
                <a:cs typeface="Times New Roman" panose="02020603050405020304" pitchFamily="18" charset="0"/>
              </a:rPr>
              <a:t> yol açar. Bu durumda gerçek yoğunlukların bulunması için düzeltme yapmak gerekir.</a:t>
            </a:r>
            <a:endParaRPr lang="tr-TR" altLang="tr-TR" sz="1000" dirty="0">
              <a:sym typeface="Symbol" pitchFamily="18" charset="2"/>
            </a:endParaRPr>
          </a:p>
        </p:txBody>
      </p:sp>
      <p:sp>
        <p:nvSpPr>
          <p:cNvPr id="218116" name="Rectangle 2052"/>
          <p:cNvSpPr>
            <a:spLocks noGrp="1" noChangeArrowheads="1"/>
          </p:cNvSpPr>
          <p:nvPr>
            <p:ph type="title"/>
          </p:nvPr>
        </p:nvSpPr>
        <p:spPr>
          <a:xfrm>
            <a:off x="1871700" y="72703"/>
            <a:ext cx="5562618" cy="554831"/>
          </a:xfrm>
          <a:noFill/>
          <a:ln/>
        </p:spPr>
        <p:txBody>
          <a:bodyPr/>
          <a:lstStyle/>
          <a:p>
            <a:r>
              <a:rPr lang="tr-TR" altLang="tr-TR" sz="1350" b="1" dirty="0" smtClean="0">
                <a:solidFill>
                  <a:srgbClr val="B0003B"/>
                </a:solidFill>
              </a:rPr>
              <a:t>YOĞUNLUK (DENSITY) </a:t>
            </a:r>
            <a:r>
              <a:rPr lang="tr-TR" altLang="tr-TR" sz="1350" b="1" dirty="0">
                <a:solidFill>
                  <a:srgbClr val="B0003B"/>
                </a:solidFill>
              </a:rPr>
              <a:t>LOGU</a:t>
            </a:r>
            <a:endParaRPr lang="en-US" altLang="tr-TR" sz="1350" b="1" dirty="0">
              <a:solidFill>
                <a:srgbClr val="B0003B"/>
              </a:solidFill>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7565" y="1"/>
            <a:ext cx="565384" cy="51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1"/>
          <p:cNvSpPr txBox="1">
            <a:spLocks/>
          </p:cNvSpPr>
          <p:nvPr/>
        </p:nvSpPr>
        <p:spPr bwMode="auto">
          <a:xfrm>
            <a:off x="1250133" y="3643320"/>
            <a:ext cx="305095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endParaRPr lang="tr-TR" sz="1350" b="1" kern="0" dirty="0">
              <a:solidFill>
                <a:srgbClr val="FF0000"/>
              </a:solidFill>
            </a:endParaRPr>
          </a:p>
        </p:txBody>
      </p:sp>
      <p:sp>
        <p:nvSpPr>
          <p:cNvPr id="15" name="3 Başlık"/>
          <p:cNvSpPr txBox="1">
            <a:spLocks/>
          </p:cNvSpPr>
          <p:nvPr/>
        </p:nvSpPr>
        <p:spPr>
          <a:xfrm>
            <a:off x="5322100" y="4982782"/>
            <a:ext cx="2424350" cy="160718"/>
          </a:xfrm>
          <a:prstGeom prst="rect">
            <a:avLst/>
          </a:prstGeom>
        </p:spPr>
        <p:txBody>
          <a:bodyPr vert="horz" lIns="68580" tIns="34290" rIns="68580" bIns="34290" rtlCol="0" anchor="ctr">
            <a:normAutofit fontScale="70000" lnSpcReduction="20000"/>
          </a:bodyPr>
          <a:lstStyle/>
          <a:p>
            <a:pPr algn="ctr" defTabSz="685800">
              <a:spcBef>
                <a:spcPct val="0"/>
              </a:spcBef>
              <a:defRPr/>
            </a:pPr>
            <a:endParaRPr lang="tr-TR" sz="1050" b="1" dirty="0">
              <a:solidFill>
                <a:srgbClr val="FF0000"/>
              </a:solidFill>
              <a:latin typeface="Times New Roman" pitchFamily="18" charset="0"/>
              <a:ea typeface="+mj-ea"/>
              <a:cs typeface="Times New Roman" pitchFamily="18" charset="0"/>
            </a:endParaRPr>
          </a:p>
        </p:txBody>
      </p:sp>
      <p:graphicFrame>
        <p:nvGraphicFramePr>
          <p:cNvPr id="10" name="9 Tablo"/>
          <p:cNvGraphicFramePr>
            <a:graphicFrameLocks noGrp="1"/>
          </p:cNvGraphicFramePr>
          <p:nvPr>
            <p:extLst/>
          </p:nvPr>
        </p:nvGraphicFramePr>
        <p:xfrm>
          <a:off x="5214918" y="1446602"/>
          <a:ext cx="2786082" cy="3696899"/>
        </p:xfrm>
        <a:graphic>
          <a:graphicData uri="http://schemas.openxmlformats.org/drawingml/2006/table">
            <a:tbl>
              <a:tblPr/>
              <a:tblGrid>
                <a:gridCol w="1312285"/>
                <a:gridCol w="1473797"/>
              </a:tblGrid>
              <a:tr h="383618">
                <a:tc gridSpan="2">
                  <a:txBody>
                    <a:bodyPr/>
                    <a:lstStyle/>
                    <a:p>
                      <a:pPr algn="ctr">
                        <a:lnSpc>
                          <a:spcPct val="115000"/>
                        </a:lnSpc>
                        <a:spcAft>
                          <a:spcPts val="1000"/>
                        </a:spcAft>
                      </a:pPr>
                      <a:r>
                        <a:rPr lang="tr-TR" sz="900" b="1" dirty="0">
                          <a:latin typeface="Times New Roman" pitchFamily="18" charset="0"/>
                          <a:ea typeface="Times New Roman"/>
                          <a:cs typeface="Times New Roman" pitchFamily="18" charset="0"/>
                        </a:rPr>
                        <a:t>Kayaçların   Yoğunluk Okumaları</a:t>
                      </a:r>
                      <a:r>
                        <a:rPr lang="tr-TR" sz="900" dirty="0">
                          <a:latin typeface="Times New Roman" pitchFamily="18" charset="0"/>
                          <a:ea typeface="Times New Roman"/>
                          <a:cs typeface="Times New Roman" pitchFamily="18" charset="0"/>
                        </a:rPr>
                        <a:t> </a:t>
                      </a:r>
                    </a:p>
                  </a:txBody>
                  <a:tcPr marL="33338" marR="33338"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hMerge="1">
                  <a:txBody>
                    <a:bodyPr/>
                    <a:lstStyle/>
                    <a:p>
                      <a:endParaRPr lang="tr-TR"/>
                    </a:p>
                  </a:txBody>
                  <a:tcPr/>
                </a:tc>
              </a:tr>
              <a:tr h="564429">
                <a:tc>
                  <a:txBody>
                    <a:bodyPr/>
                    <a:lstStyle/>
                    <a:p>
                      <a:pPr algn="ctr">
                        <a:lnSpc>
                          <a:spcPct val="115000"/>
                        </a:lnSpc>
                        <a:spcAft>
                          <a:spcPts val="1000"/>
                        </a:spcAft>
                      </a:pPr>
                      <a:r>
                        <a:rPr lang="tr-TR" sz="900" b="1" dirty="0">
                          <a:latin typeface="Times New Roman" pitchFamily="18" charset="0"/>
                          <a:ea typeface="Times New Roman"/>
                          <a:cs typeface="Times New Roman" pitchFamily="18" charset="0"/>
                        </a:rPr>
                        <a:t>Kayaç</a:t>
                      </a:r>
                      <a:r>
                        <a:rPr lang="tr-TR" sz="900" dirty="0">
                          <a:latin typeface="Times New Roman" pitchFamily="18" charset="0"/>
                          <a:ea typeface="Times New Roman"/>
                          <a:cs typeface="Times New Roman" pitchFamily="18" charset="0"/>
                        </a:rPr>
                        <a:t> </a:t>
                      </a: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1000"/>
                        </a:spcAft>
                      </a:pPr>
                      <a:r>
                        <a:rPr lang="tr-TR" sz="900" b="1" dirty="0" err="1">
                          <a:latin typeface="Times New Roman" pitchFamily="18" charset="0"/>
                          <a:ea typeface="Times New Roman"/>
                          <a:cs typeface="Times New Roman" pitchFamily="18" charset="0"/>
                        </a:rPr>
                        <a:t>Density</a:t>
                      </a:r>
                      <a:r>
                        <a:rPr lang="tr-TR" sz="900" b="1" dirty="0">
                          <a:latin typeface="Times New Roman" pitchFamily="18" charset="0"/>
                          <a:ea typeface="Times New Roman"/>
                          <a:cs typeface="Times New Roman" pitchFamily="18" charset="0"/>
                        </a:rPr>
                        <a:t> okumaları (g/</a:t>
                      </a:r>
                      <a:r>
                        <a:rPr lang="tr-TR" sz="900" b="1" dirty="0" err="1">
                          <a:latin typeface="Times New Roman" pitchFamily="18" charset="0"/>
                          <a:ea typeface="Times New Roman"/>
                          <a:cs typeface="Times New Roman" pitchFamily="18" charset="0"/>
                        </a:rPr>
                        <a:t>cc</a:t>
                      </a:r>
                      <a:r>
                        <a:rPr lang="tr-TR" sz="900" b="1" dirty="0">
                          <a:latin typeface="Times New Roman" pitchFamily="18" charset="0"/>
                          <a:ea typeface="Times New Roman"/>
                          <a:cs typeface="Times New Roman" pitchFamily="18" charset="0"/>
                        </a:rPr>
                        <a:t>) </a:t>
                      </a:r>
                      <a:endParaRPr lang="tr-TR" sz="900" dirty="0">
                        <a:latin typeface="Times New Roman" pitchFamily="18" charset="0"/>
                        <a:ea typeface="Times New Roman"/>
                        <a:cs typeface="Times New Roman" pitchFamily="18" charset="0"/>
                      </a:endParaRP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305428">
                <a:tc>
                  <a:txBody>
                    <a:bodyPr/>
                    <a:lstStyle/>
                    <a:p>
                      <a:pPr algn="ctr">
                        <a:lnSpc>
                          <a:spcPct val="115000"/>
                        </a:lnSpc>
                        <a:spcAft>
                          <a:spcPts val="1000"/>
                        </a:spcAft>
                      </a:pPr>
                      <a:r>
                        <a:rPr lang="tr-TR" sz="900" dirty="0">
                          <a:latin typeface="Times New Roman" pitchFamily="18" charset="0"/>
                          <a:ea typeface="Times New Roman"/>
                          <a:cs typeface="Times New Roman" pitchFamily="18" charset="0"/>
                        </a:rPr>
                        <a:t>Kumtaşı </a:t>
                      </a: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1000"/>
                        </a:spcAft>
                      </a:pPr>
                      <a:r>
                        <a:rPr lang="tr-TR" sz="900" dirty="0" smtClean="0">
                          <a:latin typeface="Times New Roman" pitchFamily="18" charset="0"/>
                          <a:ea typeface="Times New Roman"/>
                          <a:cs typeface="Times New Roman" pitchFamily="18" charset="0"/>
                        </a:rPr>
                        <a:t>2,65</a:t>
                      </a: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05428">
                <a:tc>
                  <a:txBody>
                    <a:bodyPr/>
                    <a:lstStyle/>
                    <a:p>
                      <a:pPr algn="ctr">
                        <a:lnSpc>
                          <a:spcPct val="115000"/>
                        </a:lnSpc>
                        <a:spcAft>
                          <a:spcPts val="1000"/>
                        </a:spcAft>
                      </a:pPr>
                      <a:r>
                        <a:rPr lang="tr-TR" sz="900" dirty="0">
                          <a:latin typeface="Times New Roman" pitchFamily="18" charset="0"/>
                          <a:ea typeface="Times New Roman"/>
                          <a:cs typeface="Times New Roman" pitchFamily="18" charset="0"/>
                        </a:rPr>
                        <a:t>Kireçtaşı </a:t>
                      </a: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1000"/>
                        </a:spcAft>
                      </a:pPr>
                      <a:r>
                        <a:rPr lang="tr-TR" sz="900" dirty="0" smtClean="0">
                          <a:latin typeface="Times New Roman" pitchFamily="18" charset="0"/>
                          <a:ea typeface="Times New Roman"/>
                          <a:cs typeface="Times New Roman" pitchFamily="18" charset="0"/>
                        </a:rPr>
                        <a:t>2,71 </a:t>
                      </a:r>
                      <a:endParaRPr lang="tr-TR" sz="900" dirty="0">
                        <a:latin typeface="Times New Roman" pitchFamily="18" charset="0"/>
                        <a:ea typeface="Times New Roman"/>
                        <a:cs typeface="Times New Roman" pitchFamily="18" charset="0"/>
                      </a:endParaRP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05428">
                <a:tc>
                  <a:txBody>
                    <a:bodyPr/>
                    <a:lstStyle/>
                    <a:p>
                      <a:pPr algn="ctr">
                        <a:lnSpc>
                          <a:spcPct val="115000"/>
                        </a:lnSpc>
                        <a:spcAft>
                          <a:spcPts val="1000"/>
                        </a:spcAft>
                      </a:pPr>
                      <a:r>
                        <a:rPr lang="tr-TR" sz="900">
                          <a:latin typeface="Times New Roman" pitchFamily="18" charset="0"/>
                          <a:ea typeface="Times New Roman"/>
                          <a:cs typeface="Times New Roman" pitchFamily="18" charset="0"/>
                        </a:rPr>
                        <a:t>Dolomit </a:t>
                      </a: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1000"/>
                        </a:spcAft>
                      </a:pPr>
                      <a:r>
                        <a:rPr lang="tr-TR" sz="900" dirty="0" smtClean="0">
                          <a:latin typeface="Times New Roman" pitchFamily="18" charset="0"/>
                          <a:ea typeface="Times New Roman"/>
                          <a:cs typeface="Times New Roman" pitchFamily="18" charset="0"/>
                        </a:rPr>
                        <a:t>2,87</a:t>
                      </a:r>
                      <a:endParaRPr lang="tr-TR" sz="900" dirty="0">
                        <a:latin typeface="Times New Roman" pitchFamily="18" charset="0"/>
                        <a:ea typeface="Times New Roman"/>
                        <a:cs typeface="Times New Roman" pitchFamily="18" charset="0"/>
                      </a:endParaRP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05428">
                <a:tc>
                  <a:txBody>
                    <a:bodyPr/>
                    <a:lstStyle/>
                    <a:p>
                      <a:pPr algn="ctr">
                        <a:lnSpc>
                          <a:spcPct val="115000"/>
                        </a:lnSpc>
                        <a:spcAft>
                          <a:spcPts val="1000"/>
                        </a:spcAft>
                      </a:pPr>
                      <a:r>
                        <a:rPr lang="tr-TR" sz="900">
                          <a:latin typeface="Times New Roman" pitchFamily="18" charset="0"/>
                          <a:ea typeface="Times New Roman"/>
                          <a:cs typeface="Times New Roman" pitchFamily="18" charset="0"/>
                        </a:rPr>
                        <a:t>Anhidrit </a:t>
                      </a: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1000"/>
                        </a:spcAft>
                      </a:pPr>
                      <a:r>
                        <a:rPr lang="tr-TR" sz="900" dirty="0" smtClean="0">
                          <a:latin typeface="Times New Roman" pitchFamily="18" charset="0"/>
                          <a:ea typeface="Times New Roman"/>
                          <a:cs typeface="Times New Roman" pitchFamily="18" charset="0"/>
                        </a:rPr>
                        <a:t>2,96</a:t>
                      </a:r>
                      <a:endParaRPr lang="tr-TR" sz="900" dirty="0">
                        <a:latin typeface="Times New Roman" pitchFamily="18" charset="0"/>
                        <a:ea typeface="Times New Roman"/>
                        <a:cs typeface="Times New Roman" pitchFamily="18" charset="0"/>
                      </a:endParaRP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05428">
                <a:tc>
                  <a:txBody>
                    <a:bodyPr/>
                    <a:lstStyle/>
                    <a:p>
                      <a:pPr algn="ctr">
                        <a:lnSpc>
                          <a:spcPct val="115000"/>
                        </a:lnSpc>
                        <a:spcAft>
                          <a:spcPts val="1000"/>
                        </a:spcAft>
                      </a:pPr>
                      <a:r>
                        <a:rPr lang="tr-TR" sz="900">
                          <a:latin typeface="Times New Roman" pitchFamily="18" charset="0"/>
                          <a:ea typeface="Times New Roman"/>
                          <a:cs typeface="Times New Roman" pitchFamily="18" charset="0"/>
                        </a:rPr>
                        <a:t>Jips </a:t>
                      </a: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1000"/>
                        </a:spcAft>
                      </a:pPr>
                      <a:r>
                        <a:rPr lang="tr-TR" sz="900" dirty="0" smtClean="0">
                          <a:latin typeface="Times New Roman" pitchFamily="18" charset="0"/>
                          <a:ea typeface="Times New Roman"/>
                          <a:cs typeface="Times New Roman" pitchFamily="18" charset="0"/>
                        </a:rPr>
                        <a:t>2,35</a:t>
                      </a:r>
                      <a:endParaRPr lang="tr-TR" sz="900" dirty="0">
                        <a:latin typeface="Times New Roman" pitchFamily="18" charset="0"/>
                        <a:ea typeface="Times New Roman"/>
                        <a:cs typeface="Times New Roman" pitchFamily="18" charset="0"/>
                      </a:endParaRP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05428">
                <a:tc>
                  <a:txBody>
                    <a:bodyPr/>
                    <a:lstStyle/>
                    <a:p>
                      <a:pPr algn="ctr">
                        <a:lnSpc>
                          <a:spcPct val="115000"/>
                        </a:lnSpc>
                        <a:spcAft>
                          <a:spcPts val="1000"/>
                        </a:spcAft>
                      </a:pPr>
                      <a:r>
                        <a:rPr lang="tr-TR" sz="900">
                          <a:latin typeface="Times New Roman" pitchFamily="18" charset="0"/>
                          <a:ea typeface="Times New Roman"/>
                          <a:cs typeface="Times New Roman" pitchFamily="18" charset="0"/>
                        </a:rPr>
                        <a:t>Kaya Tuzu </a:t>
                      </a: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1000"/>
                        </a:spcAft>
                      </a:pPr>
                      <a:r>
                        <a:rPr lang="tr-TR" sz="900" dirty="0" smtClean="0">
                          <a:latin typeface="Times New Roman" pitchFamily="18" charset="0"/>
                          <a:ea typeface="Times New Roman"/>
                          <a:cs typeface="Times New Roman" pitchFamily="18" charset="0"/>
                        </a:rPr>
                        <a:t>2,03</a:t>
                      </a:r>
                      <a:endParaRPr lang="tr-TR" sz="900" dirty="0">
                        <a:latin typeface="Times New Roman" pitchFamily="18" charset="0"/>
                        <a:ea typeface="Times New Roman"/>
                        <a:cs typeface="Times New Roman" pitchFamily="18" charset="0"/>
                      </a:endParaRP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05428">
                <a:tc>
                  <a:txBody>
                    <a:bodyPr/>
                    <a:lstStyle/>
                    <a:p>
                      <a:pPr algn="ctr">
                        <a:lnSpc>
                          <a:spcPct val="115000"/>
                        </a:lnSpc>
                        <a:spcAft>
                          <a:spcPts val="1000"/>
                        </a:spcAft>
                      </a:pPr>
                      <a:r>
                        <a:rPr lang="tr-TR" sz="900" b="1" dirty="0">
                          <a:latin typeface="Times New Roman" pitchFamily="18" charset="0"/>
                          <a:ea typeface="Times New Roman"/>
                          <a:cs typeface="Times New Roman" pitchFamily="18" charset="0"/>
                        </a:rPr>
                        <a:t>Akışkan </a:t>
                      </a: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pPr>
                      <a:r>
                        <a:rPr lang="tr-TR" sz="900" b="1" dirty="0" err="1" smtClean="0">
                          <a:latin typeface="Times New Roman" pitchFamily="18" charset="0"/>
                          <a:cs typeface="Times New Roman" pitchFamily="18" charset="0"/>
                        </a:rPr>
                        <a:t>Density</a:t>
                      </a:r>
                      <a:r>
                        <a:rPr lang="tr-TR" sz="900" b="1" dirty="0" smtClean="0">
                          <a:latin typeface="Times New Roman" pitchFamily="18" charset="0"/>
                          <a:cs typeface="Times New Roman" pitchFamily="18" charset="0"/>
                        </a:rPr>
                        <a:t> okumaları</a:t>
                      </a:r>
                      <a:r>
                        <a:rPr lang="tr-TR" sz="900" b="1" baseline="0" dirty="0" smtClean="0">
                          <a:latin typeface="Times New Roman" pitchFamily="18" charset="0"/>
                          <a:cs typeface="Times New Roman" pitchFamily="18" charset="0"/>
                        </a:rPr>
                        <a:t>  (g/</a:t>
                      </a:r>
                      <a:r>
                        <a:rPr lang="tr-TR" sz="900" b="1" baseline="0" dirty="0" err="1" smtClean="0">
                          <a:latin typeface="Times New Roman" pitchFamily="18" charset="0"/>
                          <a:cs typeface="Times New Roman" pitchFamily="18" charset="0"/>
                        </a:rPr>
                        <a:t>cc</a:t>
                      </a:r>
                      <a:r>
                        <a:rPr lang="tr-TR" sz="900" b="1" baseline="0" dirty="0" smtClean="0">
                          <a:latin typeface="Times New Roman" pitchFamily="18" charset="0"/>
                          <a:cs typeface="Times New Roman" pitchFamily="18" charset="0"/>
                        </a:rPr>
                        <a:t>)</a:t>
                      </a:r>
                      <a:endParaRPr lang="tr-TR" sz="900" b="1" dirty="0">
                        <a:latin typeface="Times New Roman" pitchFamily="18" charset="0"/>
                        <a:cs typeface="Times New Roman" pitchFamily="18" charset="0"/>
                      </a:endParaRP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305428">
                <a:tc>
                  <a:txBody>
                    <a:bodyPr/>
                    <a:lstStyle/>
                    <a:p>
                      <a:pPr algn="ctr">
                        <a:lnSpc>
                          <a:spcPct val="115000"/>
                        </a:lnSpc>
                      </a:pPr>
                      <a:r>
                        <a:rPr lang="tr-TR" sz="900" dirty="0" smtClean="0">
                          <a:latin typeface="Times New Roman" pitchFamily="18" charset="0"/>
                          <a:cs typeface="Times New Roman" pitchFamily="18" charset="0"/>
                        </a:rPr>
                        <a:t>Tatlı</a:t>
                      </a:r>
                      <a:r>
                        <a:rPr lang="tr-TR" sz="900" baseline="0" dirty="0" smtClean="0">
                          <a:latin typeface="Times New Roman" pitchFamily="18" charset="0"/>
                          <a:cs typeface="Times New Roman" pitchFamily="18" charset="0"/>
                        </a:rPr>
                        <a:t> çamur</a:t>
                      </a:r>
                      <a:endParaRPr lang="tr-TR" sz="900" dirty="0">
                        <a:latin typeface="Times New Roman" pitchFamily="18" charset="0"/>
                        <a:cs typeface="Times New Roman" pitchFamily="18" charset="0"/>
                      </a:endParaRP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pPr>
                      <a:r>
                        <a:rPr lang="tr-TR" sz="900" dirty="0" smtClean="0">
                          <a:latin typeface="Times New Roman" pitchFamily="18" charset="0"/>
                          <a:cs typeface="Times New Roman" pitchFamily="18" charset="0"/>
                        </a:rPr>
                        <a:t>1</a:t>
                      </a:r>
                      <a:endParaRPr lang="tr-TR" sz="900" dirty="0">
                        <a:latin typeface="Times New Roman" pitchFamily="18" charset="0"/>
                        <a:cs typeface="Times New Roman" pitchFamily="18" charset="0"/>
                      </a:endParaRP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05428">
                <a:tc>
                  <a:txBody>
                    <a:bodyPr/>
                    <a:lstStyle/>
                    <a:p>
                      <a:pPr algn="ctr">
                        <a:lnSpc>
                          <a:spcPct val="115000"/>
                        </a:lnSpc>
                      </a:pPr>
                      <a:r>
                        <a:rPr lang="tr-TR" sz="900" dirty="0" smtClean="0">
                          <a:latin typeface="Times New Roman" pitchFamily="18" charset="0"/>
                          <a:cs typeface="Times New Roman" pitchFamily="18" charset="0"/>
                        </a:rPr>
                        <a:t>Tuzlu çamur</a:t>
                      </a:r>
                      <a:endParaRPr lang="tr-TR" sz="900" dirty="0">
                        <a:latin typeface="Times New Roman" pitchFamily="18" charset="0"/>
                        <a:cs typeface="Times New Roman" pitchFamily="18" charset="0"/>
                      </a:endParaRP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pPr>
                      <a:r>
                        <a:rPr lang="tr-TR" sz="900" dirty="0" smtClean="0">
                          <a:latin typeface="Times New Roman" pitchFamily="18" charset="0"/>
                          <a:cs typeface="Times New Roman" pitchFamily="18" charset="0"/>
                        </a:rPr>
                        <a:t>1,1</a:t>
                      </a:r>
                      <a:endParaRPr lang="tr-TR" sz="900" dirty="0">
                        <a:latin typeface="Times New Roman" pitchFamily="18" charset="0"/>
                        <a:cs typeface="Times New Roman" pitchFamily="18" charset="0"/>
                      </a:endParaRPr>
                    </a:p>
                  </a:txBody>
                  <a:tcPr marL="51435" marR="51435"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pic>
        <p:nvPicPr>
          <p:cNvPr id="11"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017" y="1446601"/>
            <a:ext cx="2571744" cy="369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79618" name="Object 2"/>
          <p:cNvGraphicFramePr>
            <a:graphicFrameLocks noChangeAspect="1"/>
          </p:cNvGraphicFramePr>
          <p:nvPr/>
        </p:nvGraphicFramePr>
        <p:xfrm>
          <a:off x="1250133" y="2625329"/>
          <a:ext cx="1057275" cy="304800"/>
        </p:xfrm>
        <a:graphic>
          <a:graphicData uri="http://schemas.openxmlformats.org/presentationml/2006/ole">
            <mc:AlternateContent xmlns:mc="http://schemas.openxmlformats.org/markup-compatibility/2006">
              <mc:Choice xmlns:v="urn:schemas-microsoft-com:vml" Requires="v">
                <p:oleObj spid="_x0000_s2056" name="Denklem" r:id="rId6" imgW="723586" imgH="228501" progId="Equation.3">
                  <p:embed/>
                </p:oleObj>
              </mc:Choice>
              <mc:Fallback>
                <p:oleObj name="Denklem" r:id="rId6" imgW="723586"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0133" y="2625329"/>
                        <a:ext cx="105727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9619" name="Object 3"/>
          <p:cNvGraphicFramePr>
            <a:graphicFrameLocks noChangeAspect="1"/>
          </p:cNvGraphicFramePr>
          <p:nvPr/>
        </p:nvGraphicFramePr>
        <p:xfrm>
          <a:off x="1250133" y="3053957"/>
          <a:ext cx="1171575" cy="304800"/>
        </p:xfrm>
        <a:graphic>
          <a:graphicData uri="http://schemas.openxmlformats.org/presentationml/2006/ole">
            <mc:AlternateContent xmlns:mc="http://schemas.openxmlformats.org/markup-compatibility/2006">
              <mc:Choice xmlns:v="urn:schemas-microsoft-com:vml" Requires="v">
                <p:oleObj spid="_x0000_s2057" name="Denklem" r:id="rId8" imgW="723586" imgH="228501" progId="Equation.3">
                  <p:embed/>
                </p:oleObj>
              </mc:Choice>
              <mc:Fallback>
                <p:oleObj name="Denklem" r:id="rId8" imgW="723586" imgH="22850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0133" y="3053957"/>
                        <a:ext cx="117157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Table 12"/>
          <p:cNvGraphicFramePr>
            <a:graphicFrameLocks noGrp="1"/>
          </p:cNvGraphicFramePr>
          <p:nvPr>
            <p:extLst/>
          </p:nvPr>
        </p:nvGraphicFramePr>
        <p:xfrm>
          <a:off x="1250133" y="2625329"/>
          <a:ext cx="1178727" cy="750099"/>
        </p:xfrm>
        <a:graphic>
          <a:graphicData uri="http://schemas.openxmlformats.org/drawingml/2006/table">
            <a:tbl>
              <a:tblPr/>
              <a:tblGrid>
                <a:gridCol w="1178727"/>
              </a:tblGrid>
              <a:tr h="750099">
                <a:tc>
                  <a:txBody>
                    <a:bodyPr/>
                    <a:lstStyle/>
                    <a:p>
                      <a:endParaRPr lang="tr-TR" sz="1400" dirty="0"/>
                    </a:p>
                  </a:txBody>
                  <a:tcPr marL="68580" marR="68580" marT="34290" marB="34290">
                    <a:lnL w="28575" cmpd="sng">
                      <a:solidFill>
                        <a:srgbClr val="FF0000"/>
                      </a:solidFill>
                      <a:prstDash val="solid"/>
                    </a:lnL>
                    <a:lnR w="28575" cmpd="sng">
                      <a:solidFill>
                        <a:srgbClr val="FF0000"/>
                      </a:solidFill>
                      <a:prstDash val="solid"/>
                    </a:lnR>
                    <a:lnT w="28575" cmpd="sng">
                      <a:solidFill>
                        <a:srgbClr val="FF0000"/>
                      </a:solidFill>
                      <a:prstDash val="solid"/>
                    </a:lnT>
                    <a:lnB w="28575" cmpd="sng">
                      <a:solidFill>
                        <a:srgbClr val="FF0000"/>
                      </a:solidFill>
                      <a:prstDash val="solid"/>
                    </a:lnB>
                  </a:tcPr>
                </a:tc>
              </a:tr>
            </a:tbl>
          </a:graphicData>
        </a:graphic>
      </p:graphicFrame>
    </p:spTree>
    <p:extLst>
      <p:ext uri="{BB962C8B-B14F-4D97-AF65-F5344CB8AC3E}">
        <p14:creationId xmlns:p14="http://schemas.microsoft.com/office/powerpoint/2010/main" val="6181272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2000"/>
                                        <p:tgtEl>
                                          <p:spTgt spid="11"/>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Yoğunluk-</a:t>
            </a:r>
            <a:r>
              <a:rPr lang="tr-TR" dirty="0" err="1" smtClean="0"/>
              <a:t>Rezistivite</a:t>
            </a:r>
            <a:r>
              <a:rPr lang="tr-TR" dirty="0" smtClean="0"/>
              <a:t> </a:t>
            </a:r>
            <a:r>
              <a:rPr lang="tr-TR" dirty="0" err="1" smtClean="0"/>
              <a:t>logu</a:t>
            </a:r>
            <a:endParaRPr lang="tr-TR" dirty="0"/>
          </a:p>
        </p:txBody>
      </p:sp>
      <p:pic>
        <p:nvPicPr>
          <p:cNvPr id="5" name="İçerik Yer Tutucusu 4"/>
          <p:cNvPicPr>
            <a:picLocks noGrp="1" noChangeAspect="1"/>
          </p:cNvPicPr>
          <p:nvPr>
            <p:ph idx="1"/>
          </p:nvPr>
        </p:nvPicPr>
        <p:blipFill>
          <a:blip r:embed="rId2"/>
          <a:stretch>
            <a:fillRect/>
          </a:stretch>
        </p:blipFill>
        <p:spPr>
          <a:xfrm>
            <a:off x="1995965" y="1203599"/>
            <a:ext cx="5396585" cy="3240360"/>
          </a:xfrm>
          <a:prstGeom prst="rect">
            <a:avLst/>
          </a:prstGeom>
        </p:spPr>
      </p:pic>
      <p:sp>
        <p:nvSpPr>
          <p:cNvPr id="4" name="Altbilgi Yer Tutucusu 3"/>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408587294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050"/>
          <p:cNvSpPr>
            <a:spLocks noGrp="1" noChangeArrowheads="1"/>
          </p:cNvSpPr>
          <p:nvPr>
            <p:ph type="body" idx="1"/>
          </p:nvPr>
        </p:nvSpPr>
        <p:spPr>
          <a:xfrm>
            <a:off x="179512" y="573529"/>
            <a:ext cx="8568952" cy="4569971"/>
          </a:xfrm>
          <a:noFill/>
          <a:ln/>
        </p:spPr>
        <p:txBody>
          <a:bodyPr/>
          <a:lstStyle/>
          <a:p>
            <a:pPr marL="0" indent="0" algn="just">
              <a:spcBef>
                <a:spcPts val="0"/>
              </a:spcBef>
              <a:buNone/>
            </a:pPr>
            <a:r>
              <a:rPr lang="tr-TR" altLang="tr-TR" sz="900" dirty="0" err="1">
                <a:latin typeface="Times New Roman" panose="02020603050405020304" pitchFamily="18" charset="0"/>
                <a:cs typeface="Times New Roman" panose="02020603050405020304" pitchFamily="18" charset="0"/>
              </a:rPr>
              <a:t>Sonik</a:t>
            </a:r>
            <a:r>
              <a:rPr lang="tr-TR" altLang="tr-TR" sz="900" dirty="0">
                <a:latin typeface="Times New Roman" panose="02020603050405020304" pitchFamily="18" charset="0"/>
                <a:cs typeface="Times New Roman" panose="02020603050405020304" pitchFamily="18" charset="0"/>
              </a:rPr>
              <a:t> </a:t>
            </a:r>
            <a:r>
              <a:rPr lang="tr-TR" altLang="tr-TR" sz="900" dirty="0" err="1">
                <a:latin typeface="Times New Roman" panose="02020603050405020304" pitchFamily="18" charset="0"/>
                <a:cs typeface="Times New Roman" panose="02020603050405020304" pitchFamily="18" charset="0"/>
              </a:rPr>
              <a:t>logu</a:t>
            </a:r>
            <a:r>
              <a:rPr lang="tr-TR" altLang="tr-TR" sz="900" dirty="0">
                <a:latin typeface="Times New Roman" panose="02020603050405020304" pitchFamily="18" charset="0"/>
                <a:cs typeface="Times New Roman" panose="02020603050405020304" pitchFamily="18" charset="0"/>
              </a:rPr>
              <a:t> ile </a:t>
            </a:r>
            <a:r>
              <a:rPr lang="tr-TR" altLang="tr-TR" sz="900" dirty="0" err="1">
                <a:latin typeface="Times New Roman" panose="02020603050405020304" pitchFamily="18" charset="0"/>
                <a:cs typeface="Times New Roman" panose="02020603050405020304" pitchFamily="18" charset="0"/>
              </a:rPr>
              <a:t>porozite</a:t>
            </a:r>
            <a:r>
              <a:rPr lang="tr-TR" altLang="tr-TR" sz="900" dirty="0">
                <a:latin typeface="Times New Roman" panose="02020603050405020304" pitchFamily="18" charset="0"/>
                <a:cs typeface="Times New Roman" panose="02020603050405020304" pitchFamily="18" charset="0"/>
              </a:rPr>
              <a:t> ölçümü </a:t>
            </a:r>
            <a:r>
              <a:rPr lang="tr-TR" altLang="tr-TR" sz="900" dirty="0" err="1">
                <a:latin typeface="Times New Roman" panose="02020603050405020304" pitchFamily="18" charset="0"/>
                <a:cs typeface="Times New Roman" panose="02020603050405020304" pitchFamily="18" charset="0"/>
              </a:rPr>
              <a:t>Wyllie</a:t>
            </a:r>
            <a:r>
              <a:rPr lang="tr-TR" altLang="tr-TR" sz="900" dirty="0">
                <a:latin typeface="Times New Roman" panose="02020603050405020304" pitchFamily="18" charset="0"/>
                <a:cs typeface="Times New Roman" panose="02020603050405020304" pitchFamily="18" charset="0"/>
              </a:rPr>
              <a:t> tarafından geliştirilen aşağıdaki bağıntı yardımıyla ölçülür. Bu bağıntı formasyonun düzenli dağılımlı, suya doygun ve temiz (</a:t>
            </a:r>
            <a:r>
              <a:rPr lang="tr-TR" altLang="tr-TR" sz="900" dirty="0" err="1">
                <a:latin typeface="Times New Roman" panose="02020603050405020304" pitchFamily="18" charset="0"/>
                <a:cs typeface="Times New Roman" panose="02020603050405020304" pitchFamily="18" charset="0"/>
              </a:rPr>
              <a:t>şeylsiz</a:t>
            </a:r>
            <a:r>
              <a:rPr lang="tr-TR" altLang="tr-TR" sz="900" dirty="0">
                <a:latin typeface="Times New Roman" panose="02020603050405020304" pitchFamily="18" charset="0"/>
                <a:cs typeface="Times New Roman" panose="02020603050405020304" pitchFamily="18" charset="0"/>
              </a:rPr>
              <a:t>) olması , taneler arası </a:t>
            </a:r>
            <a:r>
              <a:rPr lang="tr-TR" altLang="tr-TR" sz="900" dirty="0" err="1">
                <a:latin typeface="Times New Roman" panose="02020603050405020304" pitchFamily="18" charset="0"/>
                <a:cs typeface="Times New Roman" panose="02020603050405020304" pitchFamily="18" charset="0"/>
              </a:rPr>
              <a:t>porozite</a:t>
            </a:r>
            <a:r>
              <a:rPr lang="tr-TR" altLang="tr-TR" sz="900" dirty="0">
                <a:latin typeface="Times New Roman" panose="02020603050405020304" pitchFamily="18" charset="0"/>
                <a:cs typeface="Times New Roman" panose="02020603050405020304" pitchFamily="18" charset="0"/>
              </a:rPr>
              <a:t> olması ve sıkılaşmış olması halinde geçerlidir.Eğer formasyon gevşek tortullardan oluşmuşsa sıkılaşma düzeltmesi yapmak gerekir. Bir </a:t>
            </a:r>
            <a:r>
              <a:rPr lang="tr-TR" altLang="tr-TR" sz="900" dirty="0" err="1">
                <a:latin typeface="Times New Roman" panose="02020603050405020304" pitchFamily="18" charset="0"/>
                <a:cs typeface="Times New Roman" panose="02020603050405020304" pitchFamily="18" charset="0"/>
              </a:rPr>
              <a:t>sonik</a:t>
            </a:r>
            <a:r>
              <a:rPr lang="tr-TR" altLang="tr-TR" sz="900" dirty="0">
                <a:latin typeface="Times New Roman" panose="02020603050405020304" pitchFamily="18" charset="0"/>
                <a:cs typeface="Times New Roman" panose="02020603050405020304" pitchFamily="18" charset="0"/>
              </a:rPr>
              <a:t> </a:t>
            </a:r>
            <a:r>
              <a:rPr lang="tr-TR" altLang="tr-TR" sz="900" dirty="0" err="1">
                <a:latin typeface="Times New Roman" panose="02020603050405020304" pitchFamily="18" charset="0"/>
                <a:cs typeface="Times New Roman" panose="02020603050405020304" pitchFamily="18" charset="0"/>
              </a:rPr>
              <a:t>logunda</a:t>
            </a:r>
            <a:r>
              <a:rPr lang="tr-TR" altLang="tr-TR" sz="900" dirty="0">
                <a:latin typeface="Times New Roman" panose="02020603050405020304" pitchFamily="18" charset="0"/>
                <a:cs typeface="Times New Roman" panose="02020603050405020304" pitchFamily="18" charset="0"/>
              </a:rPr>
              <a:t> sıkılaşmış formasyonları sıkılaşmamış formasyonlardan ayırt etmek </a:t>
            </a:r>
            <a:r>
              <a:rPr lang="tr-TR" altLang="tr-TR" sz="900" dirty="0" err="1">
                <a:latin typeface="Times New Roman" panose="02020603050405020304" pitchFamily="18" charset="0"/>
                <a:cs typeface="Times New Roman" panose="02020603050405020304" pitchFamily="18" charset="0"/>
              </a:rPr>
              <a:t>içn</a:t>
            </a:r>
            <a:r>
              <a:rPr lang="tr-TR" altLang="tr-TR" sz="900" dirty="0">
                <a:latin typeface="Times New Roman" panose="02020603050405020304" pitchFamily="18" charset="0"/>
                <a:cs typeface="Times New Roman" panose="02020603050405020304" pitchFamily="18" charset="0"/>
              </a:rPr>
              <a:t> </a:t>
            </a:r>
            <a:r>
              <a:rPr lang="tr-TR" altLang="tr-TR" sz="900" dirty="0" err="1">
                <a:latin typeface="Times New Roman" panose="02020603050405020304" pitchFamily="18" charset="0"/>
                <a:cs typeface="Times New Roman" panose="02020603050405020304" pitchFamily="18" charset="0"/>
              </a:rPr>
              <a:t>şeyllerden</a:t>
            </a:r>
            <a:r>
              <a:rPr lang="tr-TR" altLang="tr-TR" sz="900" dirty="0">
                <a:latin typeface="Times New Roman" panose="02020603050405020304" pitchFamily="18" charset="0"/>
                <a:cs typeface="Times New Roman" panose="02020603050405020304" pitchFamily="18" charset="0"/>
              </a:rPr>
              <a:t> yararlanılır. </a:t>
            </a:r>
            <a:r>
              <a:rPr lang="el-GR" altLang="tr-TR" sz="900" dirty="0">
                <a:latin typeface="Times New Roman" panose="02020603050405020304" pitchFamily="18" charset="0"/>
                <a:cs typeface="Times New Roman" panose="02020603050405020304" pitchFamily="18" charset="0"/>
              </a:rPr>
              <a:t>Δ</a:t>
            </a:r>
            <a:r>
              <a:rPr lang="tr-TR" altLang="tr-TR" sz="900" dirty="0" err="1">
                <a:latin typeface="Times New Roman" panose="02020603050405020304" pitchFamily="18" charset="0"/>
                <a:cs typeface="Times New Roman" panose="02020603050405020304" pitchFamily="18" charset="0"/>
              </a:rPr>
              <a:t>tsh</a:t>
            </a:r>
            <a:r>
              <a:rPr lang="tr-TR" altLang="tr-TR" sz="900" dirty="0">
                <a:latin typeface="Times New Roman" panose="02020603050405020304" pitchFamily="18" charset="0"/>
                <a:cs typeface="Times New Roman" panose="02020603050405020304" pitchFamily="18" charset="0"/>
              </a:rPr>
              <a:t> değeri 100  </a:t>
            </a:r>
            <a:r>
              <a:rPr lang="el-GR" altLang="tr-TR" sz="900" dirty="0">
                <a:latin typeface="Times New Roman" panose="02020603050405020304" pitchFamily="18" charset="0"/>
                <a:cs typeface="Times New Roman" panose="02020603050405020304" pitchFamily="18" charset="0"/>
              </a:rPr>
              <a:t>μ</a:t>
            </a:r>
            <a:r>
              <a:rPr lang="tr-TR" altLang="tr-TR" sz="900" dirty="0" err="1">
                <a:latin typeface="Times New Roman" panose="02020603050405020304" pitchFamily="18" charset="0"/>
                <a:cs typeface="Times New Roman" panose="02020603050405020304" pitchFamily="18" charset="0"/>
              </a:rPr>
              <a:t>sec</a:t>
            </a:r>
            <a:r>
              <a:rPr lang="tr-TR" altLang="tr-TR" sz="900" dirty="0">
                <a:latin typeface="Times New Roman" panose="02020603050405020304" pitchFamily="18" charset="0"/>
                <a:cs typeface="Times New Roman" panose="02020603050405020304" pitchFamily="18" charset="0"/>
              </a:rPr>
              <a:t>/</a:t>
            </a:r>
            <a:r>
              <a:rPr lang="tr-TR" altLang="tr-TR" sz="900" dirty="0" err="1">
                <a:latin typeface="Times New Roman" panose="02020603050405020304" pitchFamily="18" charset="0"/>
                <a:cs typeface="Times New Roman" panose="02020603050405020304" pitchFamily="18" charset="0"/>
              </a:rPr>
              <a:t>ft’e</a:t>
            </a:r>
            <a:r>
              <a:rPr lang="tr-TR" altLang="tr-TR" sz="900" dirty="0">
                <a:latin typeface="Times New Roman" panose="02020603050405020304" pitchFamily="18" charset="0"/>
                <a:cs typeface="Times New Roman" panose="02020603050405020304" pitchFamily="18" charset="0"/>
              </a:rPr>
              <a:t> eşit veya az olan formasyonlar sıkılaşmıştır. Aksi halde sıkılaşmamıştır (</a:t>
            </a:r>
            <a:r>
              <a:rPr lang="el-GR" altLang="tr-TR" sz="900" dirty="0">
                <a:latin typeface="Times New Roman" panose="02020603050405020304" pitchFamily="18" charset="0"/>
                <a:cs typeface="Times New Roman" panose="02020603050405020304" pitchFamily="18" charset="0"/>
              </a:rPr>
              <a:t>Δ</a:t>
            </a:r>
            <a:r>
              <a:rPr lang="tr-TR" altLang="tr-TR" sz="900" dirty="0" err="1">
                <a:latin typeface="Times New Roman" panose="02020603050405020304" pitchFamily="18" charset="0"/>
                <a:cs typeface="Times New Roman" panose="02020603050405020304" pitchFamily="18" charset="0"/>
              </a:rPr>
              <a:t>tsh</a:t>
            </a:r>
            <a:r>
              <a:rPr lang="tr-TR" altLang="tr-TR" sz="900" dirty="0">
                <a:latin typeface="Times New Roman" panose="02020603050405020304" pitchFamily="18" charset="0"/>
                <a:cs typeface="Times New Roman" panose="02020603050405020304" pitchFamily="18" charset="0"/>
              </a:rPr>
              <a:t> &gt;100 ise).</a:t>
            </a:r>
          </a:p>
          <a:p>
            <a:pPr marL="0" indent="270000" algn="just">
              <a:lnSpc>
                <a:spcPct val="150000"/>
              </a:lnSpc>
              <a:spcBef>
                <a:spcPts val="0"/>
              </a:spcBef>
              <a:buNone/>
              <a:tabLst>
                <a:tab pos="857250" algn="l"/>
                <a:tab pos="1203722" algn="l"/>
              </a:tabLst>
            </a:pPr>
            <a:endParaRPr lang="tr-TR" altLang="tr-TR" sz="1350" dirty="0">
              <a:sym typeface="Symbol" pitchFamily="18" charset="2"/>
            </a:endParaRPr>
          </a:p>
        </p:txBody>
      </p:sp>
      <p:sp>
        <p:nvSpPr>
          <p:cNvPr id="218116" name="Rectangle 2052"/>
          <p:cNvSpPr>
            <a:spLocks noGrp="1" noChangeArrowheads="1"/>
          </p:cNvSpPr>
          <p:nvPr>
            <p:ph type="title"/>
          </p:nvPr>
        </p:nvSpPr>
        <p:spPr>
          <a:xfrm>
            <a:off x="1871700" y="72703"/>
            <a:ext cx="5562618" cy="554831"/>
          </a:xfrm>
          <a:noFill/>
          <a:ln/>
        </p:spPr>
        <p:txBody>
          <a:bodyPr>
            <a:noAutofit/>
          </a:bodyPr>
          <a:lstStyle/>
          <a:p>
            <a:r>
              <a:rPr lang="tr-TR" altLang="tr-TR" sz="3200" b="1" dirty="0">
                <a:solidFill>
                  <a:srgbClr val="B0003B"/>
                </a:solidFill>
              </a:rPr>
              <a:t>SONİK LOGU</a:t>
            </a:r>
            <a:endParaRPr lang="en-US" altLang="tr-TR" sz="3200" b="1" dirty="0">
              <a:solidFill>
                <a:srgbClr val="B0003B"/>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565" y="1"/>
            <a:ext cx="565384" cy="51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1"/>
          <p:cNvSpPr txBox="1">
            <a:spLocks/>
          </p:cNvSpPr>
          <p:nvPr/>
        </p:nvSpPr>
        <p:spPr bwMode="auto">
          <a:xfrm>
            <a:off x="1250133" y="3643320"/>
            <a:ext cx="305095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endParaRPr lang="tr-TR" sz="1350" b="1" kern="0" dirty="0">
              <a:solidFill>
                <a:srgbClr val="FF0000"/>
              </a:solidFill>
            </a:endParaRPr>
          </a:p>
        </p:txBody>
      </p:sp>
      <p:sp>
        <p:nvSpPr>
          <p:cNvPr id="15" name="3 Başlık"/>
          <p:cNvSpPr txBox="1">
            <a:spLocks/>
          </p:cNvSpPr>
          <p:nvPr/>
        </p:nvSpPr>
        <p:spPr>
          <a:xfrm>
            <a:off x="5322100" y="4982782"/>
            <a:ext cx="2424350" cy="160718"/>
          </a:xfrm>
          <a:prstGeom prst="rect">
            <a:avLst/>
          </a:prstGeom>
        </p:spPr>
        <p:txBody>
          <a:bodyPr vert="horz" lIns="68580" tIns="34290" rIns="68580" bIns="34290" rtlCol="0" anchor="ctr">
            <a:normAutofit fontScale="70000" lnSpcReduction="20000"/>
          </a:bodyPr>
          <a:lstStyle/>
          <a:p>
            <a:pPr algn="ctr" defTabSz="685800">
              <a:spcBef>
                <a:spcPct val="0"/>
              </a:spcBef>
              <a:defRPr/>
            </a:pPr>
            <a:endParaRPr lang="tr-TR" sz="1050" b="1" dirty="0">
              <a:solidFill>
                <a:srgbClr val="FF0000"/>
              </a:solidFill>
              <a:latin typeface="Times New Roman" pitchFamily="18" charset="0"/>
              <a:ea typeface="+mj-ea"/>
              <a:cs typeface="Times New Roman" pitchFamily="18" charset="0"/>
            </a:endParaRPr>
          </a:p>
        </p:txBody>
      </p:sp>
      <p:pic>
        <p:nvPicPr>
          <p:cNvPr id="32" name="Picture 4"/>
          <p:cNvPicPr>
            <a:picLocks noChangeAspect="1" noChangeArrowheads="1"/>
          </p:cNvPicPr>
          <p:nvPr/>
        </p:nvPicPr>
        <p:blipFill>
          <a:blip r:embed="rId4"/>
          <a:srcRect/>
          <a:stretch>
            <a:fillRect/>
          </a:stretch>
        </p:blipFill>
        <p:spPr bwMode="auto">
          <a:xfrm>
            <a:off x="1143000" y="1232287"/>
            <a:ext cx="5143512" cy="3911213"/>
          </a:xfrm>
          <a:prstGeom prst="rect">
            <a:avLst/>
          </a:prstGeom>
          <a:solidFill>
            <a:srgbClr val="FFFFFF"/>
          </a:solidFill>
          <a:ln w="12700">
            <a:solidFill>
              <a:schemeClr val="tx1"/>
            </a:solidFill>
            <a:miter lim="800000"/>
            <a:headEnd/>
            <a:tailEnd/>
          </a:ln>
          <a:effectLst/>
        </p:spPr>
      </p:pic>
      <p:graphicFrame>
        <p:nvGraphicFramePr>
          <p:cNvPr id="33" name="Table 10"/>
          <p:cNvGraphicFramePr>
            <a:graphicFrameLocks noGrp="1"/>
          </p:cNvGraphicFramePr>
          <p:nvPr>
            <p:extLst/>
          </p:nvPr>
        </p:nvGraphicFramePr>
        <p:xfrm>
          <a:off x="6357702" y="2195845"/>
          <a:ext cx="1709358" cy="2974726"/>
        </p:xfrm>
        <a:graphic>
          <a:graphicData uri="http://schemas.openxmlformats.org/drawingml/2006/table">
            <a:tbl>
              <a:tblPr/>
              <a:tblGrid>
                <a:gridCol w="804066"/>
                <a:gridCol w="905292"/>
              </a:tblGrid>
              <a:tr h="275722">
                <a:tc gridSpan="2">
                  <a:txBody>
                    <a:bodyPr/>
                    <a:lstStyle/>
                    <a:p>
                      <a:pPr algn="ctr">
                        <a:lnSpc>
                          <a:spcPct val="115000"/>
                        </a:lnSpc>
                        <a:spcAft>
                          <a:spcPts val="0"/>
                        </a:spcAft>
                      </a:pPr>
                      <a:r>
                        <a:rPr lang="tr-TR" sz="900" b="1" dirty="0" err="1">
                          <a:effectLst/>
                          <a:latin typeface="Times New Roman"/>
                          <a:ea typeface="Calibri"/>
                          <a:cs typeface="Times New Roman"/>
                        </a:rPr>
                        <a:t>Wyllie</a:t>
                      </a:r>
                      <a:r>
                        <a:rPr lang="tr-TR" sz="900" b="1" dirty="0">
                          <a:effectLst/>
                          <a:latin typeface="Times New Roman"/>
                          <a:ea typeface="Calibri"/>
                          <a:cs typeface="Times New Roman"/>
                        </a:rPr>
                        <a:t>  </a:t>
                      </a:r>
                      <a:r>
                        <a:rPr lang="tr-TR" sz="900" b="1" dirty="0" err="1">
                          <a:effectLst/>
                          <a:latin typeface="Times New Roman"/>
                          <a:ea typeface="Calibri"/>
                          <a:cs typeface="Times New Roman"/>
                        </a:rPr>
                        <a:t>Δt</a:t>
                      </a:r>
                      <a:r>
                        <a:rPr lang="tr-TR" sz="900" b="1" dirty="0">
                          <a:effectLst/>
                          <a:latin typeface="Times New Roman"/>
                          <a:ea typeface="Calibri"/>
                          <a:cs typeface="Times New Roman"/>
                        </a:rPr>
                        <a:t> değerleri</a:t>
                      </a:r>
                      <a:endParaRPr lang="tr-TR" sz="800" dirty="0">
                        <a:effectLst/>
                        <a:latin typeface="Calibri"/>
                        <a:ea typeface="Calibri"/>
                        <a:cs typeface="Times New Roman"/>
                      </a:endParaRPr>
                    </a:p>
                  </a:txBody>
                  <a:tcPr marL="33338" marR="33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hMerge="1">
                  <a:txBody>
                    <a:bodyPr/>
                    <a:lstStyle/>
                    <a:p>
                      <a:endParaRPr lang="tr-TR"/>
                    </a:p>
                  </a:txBody>
                  <a:tcPr/>
                </a:tc>
              </a:tr>
              <a:tr h="184023">
                <a:tc>
                  <a:txBody>
                    <a:bodyPr/>
                    <a:lstStyle/>
                    <a:p>
                      <a:pPr algn="ctr">
                        <a:lnSpc>
                          <a:spcPct val="115000"/>
                        </a:lnSpc>
                        <a:spcAft>
                          <a:spcPts val="0"/>
                        </a:spcAft>
                      </a:pPr>
                      <a:r>
                        <a:rPr lang="tr-TR" sz="900" b="1" dirty="0">
                          <a:effectLst/>
                          <a:latin typeface="Times New Roman"/>
                          <a:ea typeface="Calibri"/>
                          <a:cs typeface="Times New Roman"/>
                        </a:rPr>
                        <a:t>MATERYAL</a:t>
                      </a:r>
                      <a:endParaRPr lang="tr-TR" sz="800" dirty="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1100" b="1" dirty="0" err="1">
                          <a:effectLst/>
                          <a:latin typeface="Times New Roman"/>
                          <a:ea typeface="Calibri"/>
                          <a:cs typeface="Times New Roman"/>
                        </a:rPr>
                        <a:t>Δt</a:t>
                      </a:r>
                      <a:r>
                        <a:rPr lang="tr-TR" sz="1100" b="1" dirty="0">
                          <a:effectLst/>
                          <a:latin typeface="Times New Roman"/>
                          <a:ea typeface="Calibri"/>
                          <a:cs typeface="Times New Roman"/>
                        </a:rPr>
                        <a:t> (µ</a:t>
                      </a:r>
                      <a:r>
                        <a:rPr lang="tr-TR" sz="1100" b="1" dirty="0" err="1">
                          <a:effectLst/>
                          <a:latin typeface="Times New Roman"/>
                          <a:ea typeface="Calibri"/>
                          <a:cs typeface="Times New Roman"/>
                        </a:rPr>
                        <a:t>sec</a:t>
                      </a:r>
                      <a:r>
                        <a:rPr lang="tr-TR" sz="1100" b="1" dirty="0">
                          <a:effectLst/>
                          <a:latin typeface="Times New Roman"/>
                          <a:ea typeface="Calibri"/>
                          <a:cs typeface="Times New Roman"/>
                        </a:rPr>
                        <a:t>/</a:t>
                      </a:r>
                      <a:r>
                        <a:rPr lang="tr-TR" sz="1100" b="1" dirty="0" err="1">
                          <a:effectLst/>
                          <a:latin typeface="Times New Roman"/>
                          <a:ea typeface="Calibri"/>
                          <a:cs typeface="Times New Roman"/>
                        </a:rPr>
                        <a:t>ft</a:t>
                      </a:r>
                      <a:r>
                        <a:rPr lang="tr-TR" sz="1100" b="1" dirty="0">
                          <a:effectLst/>
                          <a:latin typeface="Times New Roman"/>
                          <a:ea typeface="Calibri"/>
                          <a:cs typeface="Times New Roman"/>
                        </a:rPr>
                        <a:t>)</a:t>
                      </a:r>
                      <a:endParaRPr lang="tr-TR" sz="800" dirty="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86495">
                <a:tc>
                  <a:txBody>
                    <a:bodyPr/>
                    <a:lstStyle/>
                    <a:p>
                      <a:pPr algn="ctr">
                        <a:lnSpc>
                          <a:spcPct val="115000"/>
                        </a:lnSpc>
                        <a:spcAft>
                          <a:spcPts val="0"/>
                        </a:spcAft>
                      </a:pPr>
                      <a:r>
                        <a:rPr lang="tr-TR" sz="1100" dirty="0">
                          <a:effectLst/>
                          <a:latin typeface="Times New Roman"/>
                          <a:ea typeface="Calibri"/>
                          <a:cs typeface="Times New Roman"/>
                        </a:rPr>
                        <a:t>Kireçtaşı</a:t>
                      </a:r>
                      <a:endParaRPr lang="tr-TR" sz="800" dirty="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900">
                          <a:effectLst/>
                          <a:latin typeface="Times New Roman"/>
                          <a:ea typeface="Calibri"/>
                          <a:cs typeface="Times New Roman"/>
                        </a:rPr>
                        <a:t>47,5</a:t>
                      </a:r>
                      <a:endParaRPr lang="tr-TR" sz="80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6495">
                <a:tc>
                  <a:txBody>
                    <a:bodyPr/>
                    <a:lstStyle/>
                    <a:p>
                      <a:pPr algn="ctr">
                        <a:lnSpc>
                          <a:spcPct val="115000"/>
                        </a:lnSpc>
                        <a:spcAft>
                          <a:spcPts val="0"/>
                        </a:spcAft>
                      </a:pPr>
                      <a:r>
                        <a:rPr lang="tr-TR" sz="1100" dirty="0">
                          <a:effectLst/>
                          <a:latin typeface="Times New Roman"/>
                          <a:ea typeface="Calibri"/>
                          <a:cs typeface="Times New Roman"/>
                        </a:rPr>
                        <a:t>Dolomit</a:t>
                      </a:r>
                      <a:endParaRPr lang="tr-TR" sz="800" dirty="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900" dirty="0">
                          <a:effectLst/>
                          <a:latin typeface="Times New Roman"/>
                          <a:ea typeface="Calibri"/>
                          <a:cs typeface="Times New Roman"/>
                        </a:rPr>
                        <a:t>43,5</a:t>
                      </a:r>
                      <a:endParaRPr lang="tr-TR" sz="800" dirty="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4023">
                <a:tc>
                  <a:txBody>
                    <a:bodyPr/>
                    <a:lstStyle/>
                    <a:p>
                      <a:pPr algn="ctr">
                        <a:lnSpc>
                          <a:spcPct val="115000"/>
                        </a:lnSpc>
                        <a:spcAft>
                          <a:spcPts val="0"/>
                        </a:spcAft>
                      </a:pPr>
                      <a:r>
                        <a:rPr lang="tr-TR" sz="1100">
                          <a:effectLst/>
                          <a:latin typeface="Times New Roman"/>
                          <a:ea typeface="Calibri"/>
                          <a:cs typeface="Times New Roman"/>
                        </a:rPr>
                        <a:t>Kumtaşı</a:t>
                      </a:r>
                      <a:endParaRPr lang="tr-TR" sz="80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1100">
                          <a:effectLst/>
                          <a:latin typeface="Times New Roman"/>
                          <a:ea typeface="Calibri"/>
                          <a:cs typeface="Times New Roman"/>
                        </a:rPr>
                        <a:t>55,5</a:t>
                      </a:r>
                      <a:endParaRPr lang="tr-TR" sz="80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6495">
                <a:tc>
                  <a:txBody>
                    <a:bodyPr/>
                    <a:lstStyle/>
                    <a:p>
                      <a:pPr algn="ctr">
                        <a:lnSpc>
                          <a:spcPct val="115000"/>
                        </a:lnSpc>
                        <a:spcAft>
                          <a:spcPts val="0"/>
                        </a:spcAft>
                      </a:pPr>
                      <a:r>
                        <a:rPr lang="tr-TR" sz="1100" dirty="0">
                          <a:effectLst/>
                          <a:latin typeface="Times New Roman"/>
                          <a:ea typeface="Calibri"/>
                          <a:cs typeface="Times New Roman"/>
                        </a:rPr>
                        <a:t>Kaya tuzu</a:t>
                      </a:r>
                      <a:endParaRPr lang="tr-TR" sz="800" dirty="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1100">
                          <a:effectLst/>
                          <a:latin typeface="Times New Roman"/>
                          <a:ea typeface="Calibri"/>
                          <a:cs typeface="Times New Roman"/>
                        </a:rPr>
                        <a:t>67</a:t>
                      </a:r>
                      <a:endParaRPr lang="tr-TR" sz="80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4023">
                <a:tc>
                  <a:txBody>
                    <a:bodyPr/>
                    <a:lstStyle/>
                    <a:p>
                      <a:pPr algn="ctr">
                        <a:lnSpc>
                          <a:spcPct val="115000"/>
                        </a:lnSpc>
                        <a:spcAft>
                          <a:spcPts val="0"/>
                        </a:spcAft>
                      </a:pPr>
                      <a:r>
                        <a:rPr lang="tr-TR" sz="1100">
                          <a:effectLst/>
                          <a:latin typeface="Times New Roman"/>
                          <a:ea typeface="Calibri"/>
                          <a:cs typeface="Times New Roman"/>
                        </a:rPr>
                        <a:t>Anhidrit</a:t>
                      </a:r>
                      <a:endParaRPr lang="tr-TR" sz="80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1100">
                          <a:effectLst/>
                          <a:latin typeface="Times New Roman"/>
                          <a:ea typeface="Calibri"/>
                          <a:cs typeface="Times New Roman"/>
                        </a:rPr>
                        <a:t>50</a:t>
                      </a:r>
                      <a:endParaRPr lang="tr-TR" sz="80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6495">
                <a:tc>
                  <a:txBody>
                    <a:bodyPr/>
                    <a:lstStyle/>
                    <a:p>
                      <a:pPr algn="ctr">
                        <a:lnSpc>
                          <a:spcPct val="115000"/>
                        </a:lnSpc>
                        <a:spcAft>
                          <a:spcPts val="0"/>
                        </a:spcAft>
                      </a:pPr>
                      <a:r>
                        <a:rPr lang="tr-TR" sz="1100">
                          <a:effectLst/>
                          <a:latin typeface="Times New Roman"/>
                          <a:ea typeface="Calibri"/>
                          <a:cs typeface="Times New Roman"/>
                        </a:rPr>
                        <a:t>Şeyl</a:t>
                      </a:r>
                      <a:endParaRPr lang="tr-TR" sz="80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1100">
                          <a:effectLst/>
                          <a:latin typeface="Times New Roman"/>
                          <a:ea typeface="Calibri"/>
                          <a:cs typeface="Times New Roman"/>
                        </a:rPr>
                        <a:t>70-150</a:t>
                      </a:r>
                      <a:endParaRPr lang="tr-TR" sz="80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6495">
                <a:tc>
                  <a:txBody>
                    <a:bodyPr/>
                    <a:lstStyle/>
                    <a:p>
                      <a:pPr algn="ctr">
                        <a:lnSpc>
                          <a:spcPct val="115000"/>
                        </a:lnSpc>
                        <a:spcAft>
                          <a:spcPts val="0"/>
                        </a:spcAft>
                      </a:pPr>
                      <a:r>
                        <a:rPr lang="tr-TR" sz="1100">
                          <a:effectLst/>
                          <a:latin typeface="Times New Roman"/>
                          <a:ea typeface="Calibri"/>
                          <a:cs typeface="Times New Roman"/>
                        </a:rPr>
                        <a:t>Gaz</a:t>
                      </a:r>
                      <a:endParaRPr lang="tr-TR" sz="80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1100">
                          <a:effectLst/>
                          <a:latin typeface="Times New Roman"/>
                          <a:ea typeface="Calibri"/>
                          <a:cs typeface="Times New Roman"/>
                        </a:rPr>
                        <a:t>626</a:t>
                      </a:r>
                      <a:endParaRPr lang="tr-TR" sz="80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6495">
                <a:tc>
                  <a:txBody>
                    <a:bodyPr/>
                    <a:lstStyle/>
                    <a:p>
                      <a:pPr algn="ctr">
                        <a:lnSpc>
                          <a:spcPct val="115000"/>
                        </a:lnSpc>
                        <a:spcAft>
                          <a:spcPts val="0"/>
                        </a:spcAft>
                      </a:pPr>
                      <a:r>
                        <a:rPr lang="tr-TR" sz="1100">
                          <a:effectLst/>
                          <a:latin typeface="Times New Roman"/>
                          <a:ea typeface="Calibri"/>
                          <a:cs typeface="Times New Roman"/>
                        </a:rPr>
                        <a:t>Petrol</a:t>
                      </a:r>
                      <a:endParaRPr lang="tr-TR" sz="80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1100" dirty="0">
                          <a:effectLst/>
                          <a:latin typeface="Times New Roman"/>
                          <a:ea typeface="Calibri"/>
                          <a:cs typeface="Times New Roman"/>
                        </a:rPr>
                        <a:t>238</a:t>
                      </a:r>
                      <a:endParaRPr lang="tr-TR" sz="800" dirty="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6495">
                <a:tc>
                  <a:txBody>
                    <a:bodyPr/>
                    <a:lstStyle/>
                    <a:p>
                      <a:pPr algn="ctr">
                        <a:lnSpc>
                          <a:spcPct val="115000"/>
                        </a:lnSpc>
                        <a:spcAft>
                          <a:spcPts val="0"/>
                        </a:spcAft>
                      </a:pPr>
                      <a:r>
                        <a:rPr lang="tr-TR" sz="1100">
                          <a:effectLst/>
                          <a:latin typeface="Times New Roman"/>
                          <a:ea typeface="Calibri"/>
                          <a:cs typeface="Times New Roman"/>
                        </a:rPr>
                        <a:t>Saf su</a:t>
                      </a:r>
                      <a:endParaRPr lang="tr-TR" sz="80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1100">
                          <a:effectLst/>
                          <a:latin typeface="Times New Roman"/>
                          <a:ea typeface="Calibri"/>
                          <a:cs typeface="Times New Roman"/>
                        </a:rPr>
                        <a:t>218</a:t>
                      </a:r>
                      <a:endParaRPr lang="tr-TR" sz="80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68046">
                <a:tc>
                  <a:txBody>
                    <a:bodyPr/>
                    <a:lstStyle/>
                    <a:p>
                      <a:pPr algn="ctr">
                        <a:lnSpc>
                          <a:spcPct val="115000"/>
                        </a:lnSpc>
                        <a:spcAft>
                          <a:spcPts val="0"/>
                        </a:spcAft>
                      </a:pPr>
                      <a:r>
                        <a:rPr lang="tr-TR" sz="1100">
                          <a:effectLst/>
                          <a:latin typeface="Times New Roman"/>
                          <a:ea typeface="Calibri"/>
                          <a:cs typeface="Times New Roman"/>
                        </a:rPr>
                        <a:t>Tuzlu su (%10)</a:t>
                      </a:r>
                      <a:endParaRPr lang="tr-TR" sz="80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1100" dirty="0">
                          <a:effectLst/>
                          <a:latin typeface="Times New Roman"/>
                          <a:ea typeface="Calibri"/>
                          <a:cs typeface="Times New Roman"/>
                        </a:rPr>
                        <a:t>208</a:t>
                      </a:r>
                      <a:endParaRPr lang="tr-TR" sz="800" dirty="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68046">
                <a:tc>
                  <a:txBody>
                    <a:bodyPr/>
                    <a:lstStyle/>
                    <a:p>
                      <a:pPr algn="ctr">
                        <a:lnSpc>
                          <a:spcPct val="115000"/>
                        </a:lnSpc>
                        <a:spcAft>
                          <a:spcPts val="0"/>
                        </a:spcAft>
                      </a:pPr>
                      <a:r>
                        <a:rPr lang="tr-TR" sz="1100" dirty="0">
                          <a:effectLst/>
                          <a:latin typeface="Times New Roman"/>
                          <a:ea typeface="Calibri"/>
                          <a:cs typeface="Times New Roman"/>
                        </a:rPr>
                        <a:t>Tuzlu su (%20)</a:t>
                      </a:r>
                      <a:endParaRPr lang="tr-TR" sz="800" dirty="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1100" dirty="0">
                          <a:effectLst/>
                          <a:latin typeface="Times New Roman"/>
                          <a:ea typeface="Calibri"/>
                          <a:cs typeface="Times New Roman"/>
                        </a:rPr>
                        <a:t>189</a:t>
                      </a:r>
                      <a:endParaRPr lang="tr-TR" sz="800" dirty="0">
                        <a:effectLst/>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pic>
        <p:nvPicPr>
          <p:cNvPr id="878596" name="Picture 4"/>
          <p:cNvPicPr>
            <a:picLocks noChangeAspect="1" noChangeArrowheads="1"/>
          </p:cNvPicPr>
          <p:nvPr/>
        </p:nvPicPr>
        <p:blipFill>
          <a:blip r:embed="rId5"/>
          <a:srcRect/>
          <a:stretch>
            <a:fillRect/>
          </a:stretch>
        </p:blipFill>
        <p:spPr bwMode="auto">
          <a:xfrm>
            <a:off x="6392756" y="1110904"/>
            <a:ext cx="1714488" cy="1084941"/>
          </a:xfrm>
          <a:prstGeom prst="rect">
            <a:avLst/>
          </a:prstGeom>
          <a:noFill/>
          <a:ln w="9525">
            <a:noFill/>
            <a:miter lim="800000"/>
            <a:headEnd/>
            <a:tailEnd/>
          </a:ln>
          <a:effectLst/>
        </p:spPr>
      </p:pic>
    </p:spTree>
    <p:extLst>
      <p:ext uri="{BB962C8B-B14F-4D97-AF65-F5344CB8AC3E}">
        <p14:creationId xmlns:p14="http://schemas.microsoft.com/office/powerpoint/2010/main" val="16442177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2000" fill="hold"/>
                                        <p:tgtEl>
                                          <p:spTgt spid="32"/>
                                        </p:tgtEl>
                                        <p:attrNameLst>
                                          <p:attrName>ppt_x</p:attrName>
                                        </p:attrNameLst>
                                      </p:cBhvr>
                                      <p:tavLst>
                                        <p:tav tm="0">
                                          <p:val>
                                            <p:strVal val="0-#ppt_w/2"/>
                                          </p:val>
                                        </p:tav>
                                        <p:tav tm="100000">
                                          <p:val>
                                            <p:strVal val="#ppt_x"/>
                                          </p:val>
                                        </p:tav>
                                      </p:tavLst>
                                    </p:anim>
                                    <p:anim calcmode="lin" valueType="num">
                                      <p:cBhvr additive="base">
                                        <p:cTn id="8" dur="20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2000" fill="hold"/>
                                        <p:tgtEl>
                                          <p:spTgt spid="33"/>
                                        </p:tgtEl>
                                        <p:attrNameLst>
                                          <p:attrName>ppt_x</p:attrName>
                                        </p:attrNameLst>
                                      </p:cBhvr>
                                      <p:tavLst>
                                        <p:tav tm="0">
                                          <p:val>
                                            <p:strVal val="1+#ppt_w/2"/>
                                          </p:val>
                                        </p:tav>
                                        <p:tav tm="100000">
                                          <p:val>
                                            <p:strVal val="#ppt_x"/>
                                          </p:val>
                                        </p:tav>
                                      </p:tavLst>
                                    </p:anim>
                                    <p:anim calcmode="lin" valueType="num">
                                      <p:cBhvr additive="base">
                                        <p:cTn id="13" dur="2000" fill="hold"/>
                                        <p:tgtEl>
                                          <p:spTgt spid="33"/>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878596"/>
                                        </p:tgtEl>
                                        <p:attrNameLst>
                                          <p:attrName>style.visibility</p:attrName>
                                        </p:attrNameLst>
                                      </p:cBhvr>
                                      <p:to>
                                        <p:strVal val="visible"/>
                                      </p:to>
                                    </p:set>
                                    <p:anim calcmode="lin" valueType="num">
                                      <p:cBhvr additive="base">
                                        <p:cTn id="17" dur="2000" fill="hold"/>
                                        <p:tgtEl>
                                          <p:spTgt spid="878596"/>
                                        </p:tgtEl>
                                        <p:attrNameLst>
                                          <p:attrName>ppt_x</p:attrName>
                                        </p:attrNameLst>
                                      </p:cBhvr>
                                      <p:tavLst>
                                        <p:tav tm="0">
                                          <p:val>
                                            <p:strVal val="1+#ppt_w/2"/>
                                          </p:val>
                                        </p:tav>
                                        <p:tav tm="100000">
                                          <p:val>
                                            <p:strVal val="#ppt_x"/>
                                          </p:val>
                                        </p:tav>
                                      </p:tavLst>
                                    </p:anim>
                                    <p:anim calcmode="lin" valueType="num">
                                      <p:cBhvr additive="base">
                                        <p:cTn id="18" dur="2000" fill="hold"/>
                                        <p:tgtEl>
                                          <p:spTgt spid="8785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68320"/>
            <a:ext cx="8229600" cy="857250"/>
          </a:xfrm>
          <a:solidFill>
            <a:srgbClr val="FFC000"/>
          </a:solidFill>
        </p:spPr>
        <p:txBody>
          <a:bodyPr/>
          <a:lstStyle/>
          <a:p>
            <a:r>
              <a:rPr lang="tr-TR" dirty="0" smtClean="0"/>
              <a:t>Elektriksel </a:t>
            </a:r>
            <a:r>
              <a:rPr lang="tr-TR" dirty="0" err="1" smtClean="0"/>
              <a:t>Rezistivite</a:t>
            </a:r>
            <a:r>
              <a:rPr lang="tr-TR" dirty="0" smtClean="0"/>
              <a:t> (Direnç)</a:t>
            </a:r>
            <a:endParaRPr lang="tr-TR" dirty="0"/>
          </a:p>
        </p:txBody>
      </p:sp>
      <p:sp>
        <p:nvSpPr>
          <p:cNvPr id="3" name="İçerik Yer Tutucusu 2"/>
          <p:cNvSpPr>
            <a:spLocks noGrp="1"/>
          </p:cNvSpPr>
          <p:nvPr>
            <p:ph idx="1"/>
          </p:nvPr>
        </p:nvSpPr>
        <p:spPr/>
        <p:txBody>
          <a:bodyPr>
            <a:normAutofit fontScale="70000" lnSpcReduction="20000"/>
          </a:bodyPr>
          <a:lstStyle/>
          <a:p>
            <a:pPr algn="just"/>
            <a:r>
              <a:rPr lang="tr-TR" dirty="0"/>
              <a:t>Laboratuvar koşullarında, alt bitümlü ve bitümlü kömürler oldukça dirençlidir. </a:t>
            </a:r>
            <a:r>
              <a:rPr lang="tr-TR" dirty="0" err="1"/>
              <a:t>Şeyller</a:t>
            </a:r>
            <a:r>
              <a:rPr lang="tr-TR" dirty="0"/>
              <a:t>, kireçtaşları ve kumtaşları genellikle daha düşük özdirençlere sahiptir ve bu karşıtlıklar, elektrik özdirenç tekniklerinin kömür araştırmalarına uygulanmasının temelini oluşturmaktadır</a:t>
            </a:r>
            <a:r>
              <a:rPr lang="tr-TR" dirty="0" smtClean="0"/>
              <a:t>.</a:t>
            </a:r>
          </a:p>
          <a:p>
            <a:pPr algn="just"/>
            <a:endParaRPr lang="tr-TR" dirty="0" smtClean="0"/>
          </a:p>
          <a:p>
            <a:pPr algn="just"/>
            <a:endParaRPr lang="tr-TR" dirty="0" smtClean="0"/>
          </a:p>
          <a:p>
            <a:pPr algn="just"/>
            <a:r>
              <a:rPr lang="tr-TR" dirty="0" err="1"/>
              <a:t>Rezistivite</a:t>
            </a:r>
            <a:r>
              <a:rPr lang="tr-TR" dirty="0"/>
              <a:t> teknikleri bölgesel ölçekte veya küçük bir alanda ayrıntılı bir araştırmanın parçası olarak kullanılabilir. Bölgesel uygulama, </a:t>
            </a:r>
            <a:r>
              <a:rPr lang="tr-TR" dirty="0" smtClean="0"/>
              <a:t>kömürlü formasyonun </a:t>
            </a:r>
            <a:r>
              <a:rPr lang="tr-TR" dirty="0"/>
              <a:t>konumunu veya farklı direnç özelliklerine sahip diğer formasyonu tanımlamak için kullanılabilir. </a:t>
            </a:r>
            <a:endParaRPr lang="tr-TR" dirty="0" smtClean="0"/>
          </a:p>
        </p:txBody>
      </p:sp>
      <p:sp>
        <p:nvSpPr>
          <p:cNvPr id="4" name="Altbilgi Yer Tutucusu 3"/>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5149676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FFC000"/>
          </a:solidFill>
        </p:spPr>
        <p:txBody>
          <a:bodyPr/>
          <a:lstStyle/>
          <a:p>
            <a:r>
              <a:rPr lang="tr-TR" dirty="0"/>
              <a:t>Elektromanyetik Yöntemler</a:t>
            </a:r>
          </a:p>
        </p:txBody>
      </p:sp>
      <p:sp>
        <p:nvSpPr>
          <p:cNvPr id="3" name="İçerik Yer Tutucusu 2"/>
          <p:cNvSpPr>
            <a:spLocks noGrp="1"/>
          </p:cNvSpPr>
          <p:nvPr>
            <p:ph idx="1"/>
          </p:nvPr>
        </p:nvSpPr>
        <p:spPr/>
        <p:txBody>
          <a:bodyPr>
            <a:normAutofit fontScale="70000" lnSpcReduction="20000"/>
          </a:bodyPr>
          <a:lstStyle/>
          <a:p>
            <a:pPr algn="just"/>
            <a:r>
              <a:rPr lang="tr-TR" dirty="0"/>
              <a:t>Tekniğin, zemin yüzeyiyle fiziksel temas gerektirmediği için </a:t>
            </a:r>
            <a:r>
              <a:rPr lang="tr-TR" dirty="0" smtClean="0"/>
              <a:t>elektriksel direnç </a:t>
            </a:r>
            <a:r>
              <a:rPr lang="tr-TR" dirty="0"/>
              <a:t>yöntemine göre avantajı vardır. </a:t>
            </a:r>
            <a:r>
              <a:rPr lang="tr-TR" dirty="0" smtClean="0"/>
              <a:t>Elektromanyetik </a:t>
            </a:r>
            <a:r>
              <a:rPr lang="tr-TR" dirty="0"/>
              <a:t>yöntemler, yüzeye yakın katman, kurak topraklarda veya </a:t>
            </a:r>
            <a:r>
              <a:rPr lang="tr-TR" dirty="0" err="1"/>
              <a:t>permafrost</a:t>
            </a:r>
            <a:r>
              <a:rPr lang="tr-TR" dirty="0"/>
              <a:t> arazide olduğu gibi çok yüksek dirençli olsa bile uygulanabilir</a:t>
            </a:r>
            <a:r>
              <a:rPr lang="tr-TR" dirty="0" smtClean="0"/>
              <a:t>.</a:t>
            </a:r>
          </a:p>
          <a:p>
            <a:pPr algn="just"/>
            <a:endParaRPr lang="tr-TR" dirty="0" smtClean="0"/>
          </a:p>
          <a:p>
            <a:pPr algn="just"/>
            <a:r>
              <a:rPr lang="tr-TR" dirty="0"/>
              <a:t>Teknik aynı zamanda kömür sahası alanındaki yeraltı jeolojisini değerlendirmek için de kullanılabilir. Hem temel darbe yöntemleri hem de çok frekanslı salınım teknikleri, </a:t>
            </a:r>
            <a:r>
              <a:rPr lang="tr-TR" dirty="0" smtClean="0"/>
              <a:t>temel </a:t>
            </a:r>
            <a:r>
              <a:rPr lang="tr-TR" dirty="0"/>
              <a:t>derinliği, kömür taşıyan kaya birimleri veya bireysel kömür </a:t>
            </a:r>
            <a:r>
              <a:rPr lang="tr-TR" dirty="0" smtClean="0"/>
              <a:t>damarları gibi </a:t>
            </a:r>
            <a:r>
              <a:rPr lang="tr-TR" dirty="0"/>
              <a:t>faktörleri değerlendirmek ve </a:t>
            </a:r>
            <a:r>
              <a:rPr lang="tr-TR" dirty="0" smtClean="0"/>
              <a:t>fayların</a:t>
            </a:r>
            <a:r>
              <a:rPr lang="tr-TR" dirty="0"/>
              <a:t>, </a:t>
            </a:r>
            <a:r>
              <a:rPr lang="tr-TR" dirty="0" err="1" smtClean="0"/>
              <a:t>intrüzyonların</a:t>
            </a:r>
            <a:r>
              <a:rPr lang="tr-TR" dirty="0" smtClean="0"/>
              <a:t> </a:t>
            </a:r>
            <a:r>
              <a:rPr lang="tr-TR" dirty="0"/>
              <a:t>ve kül bölgelerinin yerini </a:t>
            </a:r>
            <a:r>
              <a:rPr lang="tr-TR" dirty="0" smtClean="0"/>
              <a:t>belirlemek </a:t>
            </a:r>
            <a:r>
              <a:rPr lang="tr-TR" dirty="0"/>
              <a:t>için kullanılmıştır.</a:t>
            </a:r>
          </a:p>
        </p:txBody>
      </p:sp>
      <p:sp>
        <p:nvSpPr>
          <p:cNvPr id="4" name="Altbilgi Yer Tutucusu 3"/>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0012268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0698" y="18841"/>
            <a:ext cx="8229600" cy="857250"/>
          </a:xfrm>
          <a:solidFill>
            <a:srgbClr val="FFC000"/>
          </a:solidFill>
        </p:spPr>
        <p:txBody>
          <a:bodyPr/>
          <a:lstStyle/>
          <a:p>
            <a:r>
              <a:rPr lang="tr-TR" b="1" dirty="0" smtClean="0">
                <a:solidFill>
                  <a:schemeClr val="accent1"/>
                </a:solidFill>
              </a:rPr>
              <a:t>Radyoaktivite özellikleri </a:t>
            </a:r>
            <a:endParaRPr lang="tr-TR" b="1" dirty="0">
              <a:solidFill>
                <a:schemeClr val="accent1"/>
              </a:solidFill>
            </a:endParaRPr>
          </a:p>
        </p:txBody>
      </p:sp>
      <p:sp>
        <p:nvSpPr>
          <p:cNvPr id="3" name="İçerik Yer Tutucusu 2"/>
          <p:cNvSpPr>
            <a:spLocks noGrp="1"/>
          </p:cNvSpPr>
          <p:nvPr>
            <p:ph idx="1"/>
          </p:nvPr>
        </p:nvSpPr>
        <p:spPr/>
        <p:txBody>
          <a:bodyPr>
            <a:normAutofit fontScale="85000" lnSpcReduction="10000"/>
          </a:bodyPr>
          <a:lstStyle/>
          <a:p>
            <a:pPr algn="just"/>
            <a:r>
              <a:rPr lang="tr-TR" dirty="0"/>
              <a:t>Temiz kumtaşları gibi </a:t>
            </a:r>
            <a:r>
              <a:rPr lang="tr-TR" u="sng" dirty="0">
                <a:solidFill>
                  <a:srgbClr val="FF0000"/>
                </a:solidFill>
              </a:rPr>
              <a:t>kömürlerin radyoaktivitesi çok düşüktür</a:t>
            </a:r>
            <a:r>
              <a:rPr lang="tr-TR" dirty="0"/>
              <a:t>; </a:t>
            </a:r>
            <a:endParaRPr lang="tr-TR" dirty="0" smtClean="0"/>
          </a:p>
          <a:p>
            <a:pPr algn="just"/>
            <a:r>
              <a:rPr lang="tr-TR" dirty="0" smtClean="0"/>
              <a:t>yüksek </a:t>
            </a:r>
            <a:r>
              <a:rPr lang="tr-TR" dirty="0"/>
              <a:t>miktarda </a:t>
            </a:r>
            <a:r>
              <a:rPr lang="tr-TR" dirty="0" smtClean="0"/>
              <a:t>kayaç </a:t>
            </a:r>
            <a:r>
              <a:rPr lang="tr-TR" dirty="0"/>
              <a:t>parçası ve kil </a:t>
            </a:r>
            <a:r>
              <a:rPr lang="tr-TR" dirty="0" err="1" smtClean="0"/>
              <a:t>matriksine</a:t>
            </a:r>
            <a:r>
              <a:rPr lang="tr-TR" dirty="0" smtClean="0"/>
              <a:t> sahip </a:t>
            </a:r>
            <a:r>
              <a:rPr lang="tr-TR" dirty="0"/>
              <a:t>kumtaşları</a:t>
            </a:r>
            <a:r>
              <a:rPr lang="tr-TR" dirty="0" smtClean="0"/>
              <a:t>, </a:t>
            </a:r>
            <a:r>
              <a:rPr lang="tr-TR" dirty="0" err="1" smtClean="0"/>
              <a:t>silttaşı</a:t>
            </a:r>
            <a:r>
              <a:rPr lang="tr-TR" dirty="0" smtClean="0"/>
              <a:t> </a:t>
            </a:r>
            <a:r>
              <a:rPr lang="tr-TR" dirty="0"/>
              <a:t>ve </a:t>
            </a:r>
            <a:r>
              <a:rPr lang="tr-TR" dirty="0" smtClean="0"/>
              <a:t>denizel </a:t>
            </a:r>
            <a:r>
              <a:rPr lang="tr-TR" dirty="0"/>
              <a:t>olmayan </a:t>
            </a:r>
            <a:r>
              <a:rPr lang="tr-TR" dirty="0" err="1" smtClean="0"/>
              <a:t>şeyller</a:t>
            </a:r>
            <a:r>
              <a:rPr lang="tr-TR" dirty="0" smtClean="0"/>
              <a:t> orta-düşük </a:t>
            </a:r>
            <a:r>
              <a:rPr lang="tr-TR" dirty="0"/>
              <a:t>değerlere sahiptir; </a:t>
            </a:r>
            <a:endParaRPr lang="tr-TR" dirty="0" smtClean="0"/>
          </a:p>
          <a:p>
            <a:pPr algn="just"/>
            <a:r>
              <a:rPr lang="tr-TR" dirty="0"/>
              <a:t>D</a:t>
            </a:r>
            <a:r>
              <a:rPr lang="tr-TR" dirty="0" smtClean="0"/>
              <a:t>enizel </a:t>
            </a:r>
            <a:r>
              <a:rPr lang="tr-TR" dirty="0"/>
              <a:t>şeyl ve bentonit (</a:t>
            </a:r>
            <a:r>
              <a:rPr lang="tr-TR" dirty="0" err="1"/>
              <a:t>tonstein</a:t>
            </a:r>
            <a:r>
              <a:rPr lang="tr-TR" dirty="0"/>
              <a:t>), bentonit içindeki şeyl ve potasyumdaki uranyum / toryum minerallerinin varlığı nedeniyle yüksek radyoaktiviteye sahiptir.</a:t>
            </a:r>
          </a:p>
        </p:txBody>
      </p:sp>
      <p:sp>
        <p:nvSpPr>
          <p:cNvPr id="4" name="Altbilgi Yer Tutucusu 3"/>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7363164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2" name="TextBox 11"/>
          <p:cNvSpPr txBox="1"/>
          <p:nvPr/>
        </p:nvSpPr>
        <p:spPr>
          <a:xfrm>
            <a:off x="107504" y="367838"/>
            <a:ext cx="4248472" cy="4401205"/>
          </a:xfrm>
          <a:prstGeom prst="rect">
            <a:avLst/>
          </a:prstGeom>
          <a:noFill/>
        </p:spPr>
        <p:txBody>
          <a:bodyPr wrap="square" rtlCol="0">
            <a:spAutoFit/>
          </a:bodyPr>
          <a:lstStyle/>
          <a:p>
            <a:pPr marL="285750" indent="-285750">
              <a:buFont typeface="Arial" panose="020B0604020202020204" pitchFamily="34" charset="0"/>
              <a:buChar char="•"/>
            </a:pPr>
            <a:r>
              <a:rPr lang="en-AU" sz="1400" dirty="0" err="1"/>
              <a:t>Kömür</a:t>
            </a:r>
            <a:r>
              <a:rPr lang="en-AU" sz="1400" dirty="0"/>
              <a:t>, </a:t>
            </a:r>
            <a:r>
              <a:rPr lang="en-AU" sz="1400" dirty="0" err="1"/>
              <a:t>jeofizik</a:t>
            </a:r>
            <a:r>
              <a:rPr lang="en-AU" sz="1400" dirty="0"/>
              <a:t> </a:t>
            </a:r>
            <a:r>
              <a:rPr lang="tr-TR" sz="1400" dirty="0" err="1" smtClean="0"/>
              <a:t>log</a:t>
            </a:r>
            <a:r>
              <a:rPr lang="en-AU" sz="1400" dirty="0" smtClean="0"/>
              <a:t> </a:t>
            </a:r>
            <a:r>
              <a:rPr lang="en-AU" sz="1400" dirty="0" err="1"/>
              <a:t>kaydı</a:t>
            </a:r>
            <a:r>
              <a:rPr lang="en-AU" sz="1400" dirty="0"/>
              <a:t> </a:t>
            </a:r>
            <a:r>
              <a:rPr lang="en-AU" sz="1400" dirty="0" err="1"/>
              <a:t>için</a:t>
            </a:r>
            <a:r>
              <a:rPr lang="en-AU" sz="1400" dirty="0"/>
              <a:t> ideal </a:t>
            </a:r>
            <a:r>
              <a:rPr lang="en-AU" sz="1400" dirty="0" err="1"/>
              <a:t>bir</a:t>
            </a:r>
            <a:r>
              <a:rPr lang="en-AU" sz="1400" dirty="0"/>
              <a:t> </a:t>
            </a:r>
            <a:r>
              <a:rPr lang="en-AU" sz="1400" dirty="0" err="1" smtClean="0"/>
              <a:t>kayadır</a:t>
            </a:r>
            <a:r>
              <a:rPr lang="en-AU" sz="1400" dirty="0" smtClean="0"/>
              <a:t>:</a:t>
            </a:r>
          </a:p>
          <a:p>
            <a:pPr defTabSz="444500"/>
            <a:r>
              <a:rPr lang="en-AU" sz="1400" dirty="0" smtClean="0">
                <a:solidFill>
                  <a:schemeClr val="accent3">
                    <a:lumMod val="50000"/>
                  </a:schemeClr>
                </a:solidFill>
              </a:rPr>
              <a:t>	</a:t>
            </a:r>
            <a:r>
              <a:rPr lang="tr-TR" sz="1400" dirty="0" smtClean="0">
                <a:solidFill>
                  <a:schemeClr val="accent3">
                    <a:lumMod val="50000"/>
                  </a:schemeClr>
                </a:solidFill>
              </a:rPr>
              <a:t>tabakalı çökellerdir</a:t>
            </a:r>
            <a:endParaRPr lang="en-AU" sz="1400" dirty="0" smtClean="0">
              <a:solidFill>
                <a:schemeClr val="accent3">
                  <a:lumMod val="50000"/>
                </a:schemeClr>
              </a:solidFill>
            </a:endParaRPr>
          </a:p>
          <a:p>
            <a:pPr defTabSz="444500"/>
            <a:r>
              <a:rPr lang="en-AU" sz="1400" dirty="0">
                <a:solidFill>
                  <a:schemeClr val="accent3">
                    <a:lumMod val="50000"/>
                  </a:schemeClr>
                </a:solidFill>
              </a:rPr>
              <a:t>	</a:t>
            </a:r>
            <a:r>
              <a:rPr lang="en-AU" sz="1400" dirty="0" err="1" smtClean="0">
                <a:solidFill>
                  <a:schemeClr val="accent3">
                    <a:lumMod val="50000"/>
                  </a:schemeClr>
                </a:solidFill>
              </a:rPr>
              <a:t>kendine</a:t>
            </a:r>
            <a:r>
              <a:rPr lang="en-AU" sz="1400" dirty="0" smtClean="0">
                <a:solidFill>
                  <a:schemeClr val="accent3">
                    <a:lumMod val="50000"/>
                  </a:schemeClr>
                </a:solidFill>
              </a:rPr>
              <a:t> </a:t>
            </a:r>
            <a:r>
              <a:rPr lang="en-AU" sz="1400" dirty="0" err="1">
                <a:solidFill>
                  <a:schemeClr val="accent3">
                    <a:lumMod val="50000"/>
                  </a:schemeClr>
                </a:solidFill>
              </a:rPr>
              <a:t>özgü</a:t>
            </a:r>
            <a:r>
              <a:rPr lang="en-AU" sz="1400" dirty="0">
                <a:solidFill>
                  <a:schemeClr val="accent3">
                    <a:lumMod val="50000"/>
                  </a:schemeClr>
                </a:solidFill>
              </a:rPr>
              <a:t> </a:t>
            </a:r>
            <a:r>
              <a:rPr lang="en-AU" sz="1400" dirty="0" err="1">
                <a:solidFill>
                  <a:schemeClr val="accent3">
                    <a:lumMod val="50000"/>
                  </a:schemeClr>
                </a:solidFill>
              </a:rPr>
              <a:t>fiziksel</a:t>
            </a:r>
            <a:r>
              <a:rPr lang="en-AU" sz="1400" dirty="0">
                <a:solidFill>
                  <a:schemeClr val="accent3">
                    <a:lumMod val="50000"/>
                  </a:schemeClr>
                </a:solidFill>
              </a:rPr>
              <a:t> </a:t>
            </a:r>
            <a:r>
              <a:rPr lang="en-AU" sz="1400" dirty="0" err="1">
                <a:solidFill>
                  <a:schemeClr val="accent3">
                    <a:lumMod val="50000"/>
                  </a:schemeClr>
                </a:solidFill>
              </a:rPr>
              <a:t>özelliklere</a:t>
            </a:r>
            <a:r>
              <a:rPr lang="en-AU" sz="1400" dirty="0">
                <a:solidFill>
                  <a:schemeClr val="accent3">
                    <a:lumMod val="50000"/>
                  </a:schemeClr>
                </a:solidFill>
              </a:rPr>
              <a:t> </a:t>
            </a:r>
            <a:r>
              <a:rPr lang="en-AU" sz="1400" dirty="0" err="1">
                <a:solidFill>
                  <a:schemeClr val="accent3">
                    <a:lumMod val="50000"/>
                  </a:schemeClr>
                </a:solidFill>
              </a:rPr>
              <a:t>sahiptir</a:t>
            </a:r>
            <a:r>
              <a:rPr lang="en-AU" sz="1400" dirty="0">
                <a:solidFill>
                  <a:schemeClr val="accent3">
                    <a:lumMod val="50000"/>
                  </a:schemeClr>
                </a:solidFill>
              </a:rPr>
              <a:t>.</a:t>
            </a:r>
          </a:p>
          <a:p>
            <a:pPr marL="285750" indent="-285750">
              <a:buFont typeface="Arial" panose="020B0604020202020204" pitchFamily="34" charset="0"/>
              <a:buChar char="•"/>
            </a:pPr>
            <a:r>
              <a:rPr lang="en-AU" sz="1400" dirty="0" err="1"/>
              <a:t>Çoklu</a:t>
            </a:r>
            <a:r>
              <a:rPr lang="en-AU" sz="1400" dirty="0"/>
              <a:t> </a:t>
            </a:r>
            <a:r>
              <a:rPr lang="en-AU" sz="1400" dirty="0" err="1"/>
              <a:t>kayıt</a:t>
            </a:r>
            <a:r>
              <a:rPr lang="en-AU" sz="1400" dirty="0"/>
              <a:t> </a:t>
            </a:r>
            <a:r>
              <a:rPr lang="en-AU" sz="1400" dirty="0" err="1" smtClean="0"/>
              <a:t>teknikleri</a:t>
            </a:r>
            <a:endParaRPr lang="en-AU" sz="1400" dirty="0" smtClean="0"/>
          </a:p>
          <a:p>
            <a:pPr defTabSz="444500"/>
            <a:r>
              <a:rPr lang="en-AU" sz="1400" dirty="0" smtClean="0">
                <a:solidFill>
                  <a:schemeClr val="accent3">
                    <a:lumMod val="50000"/>
                  </a:schemeClr>
                </a:solidFill>
              </a:rPr>
              <a:t>	</a:t>
            </a:r>
            <a:r>
              <a:rPr lang="tr-TR" sz="1400" dirty="0" smtClean="0">
                <a:solidFill>
                  <a:schemeClr val="accent3">
                    <a:lumMod val="50000"/>
                  </a:schemeClr>
                </a:solidFill>
              </a:rPr>
              <a:t>kömür</a:t>
            </a:r>
            <a:r>
              <a:rPr lang="en-AU" sz="1400" dirty="0" smtClean="0">
                <a:solidFill>
                  <a:schemeClr val="accent3">
                    <a:lumMod val="50000"/>
                  </a:schemeClr>
                </a:solidFill>
              </a:rPr>
              <a:t>/</a:t>
            </a:r>
            <a:r>
              <a:rPr lang="tr-TR" sz="1400" dirty="0" smtClean="0">
                <a:solidFill>
                  <a:schemeClr val="accent3">
                    <a:lumMod val="50000"/>
                  </a:schemeClr>
                </a:solidFill>
              </a:rPr>
              <a:t>ara seviyeleri tanımlamak</a:t>
            </a:r>
            <a:r>
              <a:rPr lang="en-AU" sz="1400" dirty="0" smtClean="0">
                <a:solidFill>
                  <a:schemeClr val="accent3">
                    <a:lumMod val="50000"/>
                  </a:schemeClr>
                </a:solidFill>
              </a:rPr>
              <a:t> </a:t>
            </a:r>
          </a:p>
          <a:p>
            <a:pPr defTabSz="444500"/>
            <a:r>
              <a:rPr lang="en-AU" sz="1400" dirty="0">
                <a:solidFill>
                  <a:schemeClr val="accent3">
                    <a:lumMod val="50000"/>
                  </a:schemeClr>
                </a:solidFill>
              </a:rPr>
              <a:t>	</a:t>
            </a:r>
            <a:r>
              <a:rPr lang="tr-TR" sz="1400" dirty="0" smtClean="0">
                <a:solidFill>
                  <a:schemeClr val="accent3">
                    <a:lumMod val="50000"/>
                  </a:schemeClr>
                </a:solidFill>
              </a:rPr>
              <a:t>tavan/taban derinliğini belirlemek</a:t>
            </a:r>
            <a:endParaRPr lang="en-AU" sz="1400" dirty="0" smtClean="0">
              <a:solidFill>
                <a:schemeClr val="accent3">
                  <a:lumMod val="50000"/>
                </a:schemeClr>
              </a:solidFill>
            </a:endParaRPr>
          </a:p>
          <a:p>
            <a:pPr defTabSz="444500"/>
            <a:r>
              <a:rPr lang="en-AU" sz="1400" dirty="0">
                <a:solidFill>
                  <a:schemeClr val="accent3">
                    <a:lumMod val="50000"/>
                  </a:schemeClr>
                </a:solidFill>
              </a:rPr>
              <a:t>	 </a:t>
            </a:r>
            <a:r>
              <a:rPr lang="en-AU" sz="1400" dirty="0" err="1">
                <a:solidFill>
                  <a:schemeClr val="accent3">
                    <a:lumMod val="50000"/>
                  </a:schemeClr>
                </a:solidFill>
              </a:rPr>
              <a:t>sondaj</a:t>
            </a:r>
            <a:r>
              <a:rPr lang="en-AU" sz="1400" dirty="0">
                <a:solidFill>
                  <a:schemeClr val="accent3">
                    <a:lumMod val="50000"/>
                  </a:schemeClr>
                </a:solidFill>
              </a:rPr>
              <a:t> </a:t>
            </a:r>
            <a:r>
              <a:rPr lang="en-AU" sz="1400" dirty="0" err="1">
                <a:solidFill>
                  <a:schemeClr val="accent3">
                    <a:lumMod val="50000"/>
                  </a:schemeClr>
                </a:solidFill>
              </a:rPr>
              <a:t>delikleri</a:t>
            </a:r>
            <a:r>
              <a:rPr lang="en-AU" sz="1400" dirty="0">
                <a:solidFill>
                  <a:schemeClr val="accent3">
                    <a:lumMod val="50000"/>
                  </a:schemeClr>
                </a:solidFill>
              </a:rPr>
              <a:t> </a:t>
            </a:r>
            <a:r>
              <a:rPr lang="en-AU" sz="1400" dirty="0" err="1">
                <a:solidFill>
                  <a:schemeClr val="accent3">
                    <a:lumMod val="50000"/>
                  </a:schemeClr>
                </a:solidFill>
              </a:rPr>
              <a:t>arasındaki</a:t>
            </a:r>
            <a:r>
              <a:rPr lang="en-AU" sz="1400" dirty="0">
                <a:solidFill>
                  <a:schemeClr val="accent3">
                    <a:lumMod val="50000"/>
                  </a:schemeClr>
                </a:solidFill>
              </a:rPr>
              <a:t> </a:t>
            </a:r>
            <a:r>
              <a:rPr lang="en-AU" sz="1400" dirty="0" err="1">
                <a:solidFill>
                  <a:schemeClr val="accent3">
                    <a:lumMod val="50000"/>
                  </a:schemeClr>
                </a:solidFill>
              </a:rPr>
              <a:t>damarı</a:t>
            </a:r>
            <a:r>
              <a:rPr lang="en-AU" sz="1400" dirty="0">
                <a:solidFill>
                  <a:schemeClr val="accent3">
                    <a:lumMod val="50000"/>
                  </a:schemeClr>
                </a:solidFill>
              </a:rPr>
              <a:t> </a:t>
            </a:r>
            <a:r>
              <a:rPr lang="en-AU" sz="1400" dirty="0" err="1">
                <a:solidFill>
                  <a:schemeClr val="accent3">
                    <a:lumMod val="50000"/>
                  </a:schemeClr>
                </a:solidFill>
              </a:rPr>
              <a:t>korale</a:t>
            </a:r>
            <a:r>
              <a:rPr lang="en-AU" sz="1400" dirty="0">
                <a:solidFill>
                  <a:schemeClr val="accent3">
                    <a:lumMod val="50000"/>
                  </a:schemeClr>
                </a:solidFill>
              </a:rPr>
              <a:t> </a:t>
            </a:r>
            <a:r>
              <a:rPr lang="en-AU" sz="1400" dirty="0" smtClean="0">
                <a:solidFill>
                  <a:schemeClr val="accent3">
                    <a:lumMod val="50000"/>
                  </a:schemeClr>
                </a:solidFill>
              </a:rPr>
              <a:t>e</a:t>
            </a:r>
            <a:r>
              <a:rPr lang="tr-TR" sz="1400" dirty="0" err="1" smtClean="0">
                <a:solidFill>
                  <a:schemeClr val="accent3">
                    <a:lumMod val="50000"/>
                  </a:schemeClr>
                </a:solidFill>
              </a:rPr>
              <a:t>tmek</a:t>
            </a:r>
            <a:endParaRPr lang="en-AU" sz="1400" dirty="0" smtClean="0">
              <a:solidFill>
                <a:schemeClr val="accent3">
                  <a:lumMod val="50000"/>
                </a:schemeClr>
              </a:solidFill>
            </a:endParaRPr>
          </a:p>
          <a:p>
            <a:pPr defTabSz="444500"/>
            <a:r>
              <a:rPr lang="en-AU" sz="1400" dirty="0">
                <a:solidFill>
                  <a:schemeClr val="accent3">
                    <a:lumMod val="50000"/>
                  </a:schemeClr>
                </a:solidFill>
              </a:rPr>
              <a:t>	 </a:t>
            </a:r>
            <a:r>
              <a:rPr lang="en-AU" sz="1400" dirty="0" err="1">
                <a:solidFill>
                  <a:schemeClr val="accent3">
                    <a:lumMod val="50000"/>
                  </a:schemeClr>
                </a:solidFill>
              </a:rPr>
              <a:t>kömür</a:t>
            </a:r>
            <a:r>
              <a:rPr lang="en-AU" sz="1400" dirty="0">
                <a:solidFill>
                  <a:schemeClr val="accent3">
                    <a:lumMod val="50000"/>
                  </a:schemeClr>
                </a:solidFill>
              </a:rPr>
              <a:t> </a:t>
            </a:r>
            <a:r>
              <a:rPr lang="en-AU" sz="1400" dirty="0" err="1">
                <a:solidFill>
                  <a:schemeClr val="accent3">
                    <a:lumMod val="50000"/>
                  </a:schemeClr>
                </a:solidFill>
              </a:rPr>
              <a:t>kalite</a:t>
            </a:r>
            <a:r>
              <a:rPr lang="en-AU" sz="1400" dirty="0">
                <a:solidFill>
                  <a:schemeClr val="accent3">
                    <a:lumMod val="50000"/>
                  </a:schemeClr>
                </a:solidFill>
              </a:rPr>
              <a:t> </a:t>
            </a:r>
            <a:r>
              <a:rPr lang="en-AU" sz="1400" dirty="0" err="1">
                <a:solidFill>
                  <a:schemeClr val="accent3">
                    <a:lumMod val="50000"/>
                  </a:schemeClr>
                </a:solidFill>
              </a:rPr>
              <a:t>parametrelerini</a:t>
            </a:r>
            <a:r>
              <a:rPr lang="en-AU" sz="1400" dirty="0">
                <a:solidFill>
                  <a:schemeClr val="accent3">
                    <a:lumMod val="50000"/>
                  </a:schemeClr>
                </a:solidFill>
              </a:rPr>
              <a:t> </a:t>
            </a:r>
            <a:r>
              <a:rPr lang="en-AU" sz="1400" dirty="0" err="1">
                <a:solidFill>
                  <a:schemeClr val="accent3">
                    <a:lumMod val="50000"/>
                  </a:schemeClr>
                </a:solidFill>
              </a:rPr>
              <a:t>ölçmek</a:t>
            </a:r>
            <a:r>
              <a:rPr lang="en-AU" sz="1400" dirty="0">
                <a:solidFill>
                  <a:schemeClr val="accent3">
                    <a:lumMod val="50000"/>
                  </a:schemeClr>
                </a:solidFill>
              </a:rPr>
              <a:t> </a:t>
            </a:r>
            <a:endParaRPr lang="en-AU" sz="1400" dirty="0" smtClean="0">
              <a:solidFill>
                <a:schemeClr val="accent3">
                  <a:lumMod val="50000"/>
                </a:schemeClr>
              </a:solidFill>
            </a:endParaRPr>
          </a:p>
          <a:p>
            <a:pPr defTabSz="444500"/>
            <a:r>
              <a:rPr lang="en-AU" sz="1400" dirty="0">
                <a:solidFill>
                  <a:schemeClr val="accent3">
                    <a:lumMod val="50000"/>
                  </a:schemeClr>
                </a:solidFill>
              </a:rPr>
              <a:t>	 </a:t>
            </a:r>
            <a:r>
              <a:rPr lang="en-AU" sz="1400" dirty="0" err="1">
                <a:solidFill>
                  <a:schemeClr val="accent3">
                    <a:lumMod val="50000"/>
                  </a:schemeClr>
                </a:solidFill>
              </a:rPr>
              <a:t>elastik</a:t>
            </a:r>
            <a:r>
              <a:rPr lang="en-AU" sz="1400" dirty="0">
                <a:solidFill>
                  <a:schemeClr val="accent3">
                    <a:lumMod val="50000"/>
                  </a:schemeClr>
                </a:solidFill>
              </a:rPr>
              <a:t> kaya </a:t>
            </a:r>
            <a:r>
              <a:rPr lang="en-AU" sz="1400" dirty="0" err="1">
                <a:solidFill>
                  <a:schemeClr val="accent3">
                    <a:lumMod val="50000"/>
                  </a:schemeClr>
                </a:solidFill>
              </a:rPr>
              <a:t>özelliklerini</a:t>
            </a:r>
            <a:r>
              <a:rPr lang="en-AU" sz="1400" dirty="0">
                <a:solidFill>
                  <a:schemeClr val="accent3">
                    <a:lumMod val="50000"/>
                  </a:schemeClr>
                </a:solidFill>
              </a:rPr>
              <a:t> / kaya </a:t>
            </a:r>
            <a:r>
              <a:rPr lang="en-AU" sz="1400" dirty="0" err="1">
                <a:solidFill>
                  <a:schemeClr val="accent3">
                    <a:lumMod val="50000"/>
                  </a:schemeClr>
                </a:solidFill>
              </a:rPr>
              <a:t>sertliğini</a:t>
            </a:r>
            <a:r>
              <a:rPr lang="en-AU" sz="1400" dirty="0">
                <a:solidFill>
                  <a:schemeClr val="accent3">
                    <a:lumMod val="50000"/>
                  </a:schemeClr>
                </a:solidFill>
              </a:rPr>
              <a:t> </a:t>
            </a:r>
            <a:r>
              <a:rPr lang="en-AU" sz="1400" dirty="0" err="1">
                <a:solidFill>
                  <a:schemeClr val="accent3">
                    <a:lumMod val="50000"/>
                  </a:schemeClr>
                </a:solidFill>
              </a:rPr>
              <a:t>ölçmek</a:t>
            </a:r>
            <a:r>
              <a:rPr lang="en-AU" sz="1400" dirty="0">
                <a:solidFill>
                  <a:schemeClr val="accent3">
                    <a:lumMod val="50000"/>
                  </a:schemeClr>
                </a:solidFill>
              </a:rPr>
              <a:t> </a:t>
            </a:r>
            <a:endParaRPr lang="en-AU" sz="1400" dirty="0" smtClean="0">
              <a:solidFill>
                <a:schemeClr val="accent3">
                  <a:lumMod val="50000"/>
                </a:schemeClr>
              </a:solidFill>
            </a:endParaRPr>
          </a:p>
          <a:p>
            <a:pPr defTabSz="444500"/>
            <a:r>
              <a:rPr lang="en-AU" sz="1400" dirty="0">
                <a:solidFill>
                  <a:schemeClr val="accent3">
                    <a:lumMod val="50000"/>
                  </a:schemeClr>
                </a:solidFill>
              </a:rPr>
              <a:t>	</a:t>
            </a:r>
            <a:r>
              <a:rPr lang="tr-TR" sz="1400" dirty="0" smtClean="0">
                <a:solidFill>
                  <a:schemeClr val="accent3">
                    <a:lumMod val="50000"/>
                  </a:schemeClr>
                </a:solidFill>
              </a:rPr>
              <a:t>yönlü çatlakları/bozuk </a:t>
            </a:r>
            <a:r>
              <a:rPr lang="tr-TR" sz="1400" dirty="0" err="1" smtClean="0">
                <a:solidFill>
                  <a:schemeClr val="accent3">
                    <a:lumMod val="50000"/>
                  </a:schemeClr>
                </a:solidFill>
              </a:rPr>
              <a:t>zonları</a:t>
            </a:r>
            <a:r>
              <a:rPr lang="tr-TR" sz="1400" dirty="0" smtClean="0">
                <a:solidFill>
                  <a:schemeClr val="accent3">
                    <a:lumMod val="50000"/>
                  </a:schemeClr>
                </a:solidFill>
              </a:rPr>
              <a:t> </a:t>
            </a:r>
            <a:r>
              <a:rPr lang="tr-TR" sz="1400" dirty="0" err="1" smtClean="0">
                <a:solidFill>
                  <a:schemeClr val="accent3">
                    <a:lumMod val="50000"/>
                  </a:schemeClr>
                </a:solidFill>
              </a:rPr>
              <a:t>tanımalama</a:t>
            </a:r>
            <a:endParaRPr lang="en-AU" sz="1400" dirty="0" smtClean="0">
              <a:solidFill>
                <a:schemeClr val="accent3">
                  <a:lumMod val="50000"/>
                </a:schemeClr>
              </a:solidFill>
            </a:endParaRPr>
          </a:p>
          <a:p>
            <a:pPr marL="285750" indent="-285750">
              <a:buFont typeface="Arial" panose="020B0604020202020204" pitchFamily="34" charset="0"/>
              <a:buChar char="•"/>
            </a:pPr>
            <a:r>
              <a:rPr lang="tr-TR" sz="1400" dirty="0" smtClean="0"/>
              <a:t>Tipik </a:t>
            </a:r>
            <a:r>
              <a:rPr lang="tr-TR" sz="1400" dirty="0" err="1" smtClean="0"/>
              <a:t>log</a:t>
            </a:r>
            <a:r>
              <a:rPr lang="tr-TR" sz="1400" dirty="0" smtClean="0"/>
              <a:t> alma </a:t>
            </a:r>
            <a:r>
              <a:rPr lang="en-AU" sz="1400" dirty="0" smtClean="0"/>
              <a:t>suite</a:t>
            </a:r>
            <a:endParaRPr lang="en-AU" sz="1400" dirty="0"/>
          </a:p>
          <a:p>
            <a:pPr defTabSz="444500"/>
            <a:r>
              <a:rPr lang="en-AU" sz="1400" dirty="0">
                <a:solidFill>
                  <a:schemeClr val="accent3">
                    <a:lumMod val="50000"/>
                  </a:schemeClr>
                </a:solidFill>
              </a:rPr>
              <a:t>	</a:t>
            </a:r>
            <a:r>
              <a:rPr lang="tr-TR" sz="1400" dirty="0" smtClean="0">
                <a:solidFill>
                  <a:schemeClr val="accent3">
                    <a:lumMod val="50000"/>
                  </a:schemeClr>
                </a:solidFill>
              </a:rPr>
              <a:t>formasyon yoğunluğu</a:t>
            </a:r>
            <a:endParaRPr lang="en-AU" sz="1400" dirty="0">
              <a:solidFill>
                <a:schemeClr val="accent3">
                  <a:lumMod val="50000"/>
                </a:schemeClr>
              </a:solidFill>
            </a:endParaRPr>
          </a:p>
          <a:p>
            <a:pPr defTabSz="444500"/>
            <a:r>
              <a:rPr lang="en-AU" sz="1400" dirty="0">
                <a:solidFill>
                  <a:schemeClr val="accent3">
                    <a:lumMod val="50000"/>
                  </a:schemeClr>
                </a:solidFill>
              </a:rPr>
              <a:t>	</a:t>
            </a:r>
            <a:r>
              <a:rPr lang="tr-TR" sz="1400" dirty="0" err="1" smtClean="0">
                <a:solidFill>
                  <a:schemeClr val="accent3">
                    <a:lumMod val="50000"/>
                  </a:schemeClr>
                </a:solidFill>
              </a:rPr>
              <a:t>sonik</a:t>
            </a:r>
            <a:endParaRPr lang="en-AU" sz="1400" dirty="0">
              <a:solidFill>
                <a:schemeClr val="accent3">
                  <a:lumMod val="50000"/>
                </a:schemeClr>
              </a:solidFill>
            </a:endParaRPr>
          </a:p>
          <a:p>
            <a:pPr defTabSz="444500"/>
            <a:r>
              <a:rPr lang="en-AU" sz="1400" dirty="0">
                <a:solidFill>
                  <a:schemeClr val="accent3">
                    <a:lumMod val="50000"/>
                  </a:schemeClr>
                </a:solidFill>
              </a:rPr>
              <a:t>	</a:t>
            </a:r>
            <a:r>
              <a:rPr lang="en-AU" sz="1400" dirty="0" err="1" smtClean="0">
                <a:solidFill>
                  <a:schemeClr val="accent3">
                    <a:lumMod val="50000"/>
                  </a:schemeClr>
                </a:solidFill>
              </a:rPr>
              <a:t>resistivit</a:t>
            </a:r>
            <a:r>
              <a:rPr lang="tr-TR" sz="1400" dirty="0" smtClean="0">
                <a:solidFill>
                  <a:schemeClr val="accent3">
                    <a:lumMod val="50000"/>
                  </a:schemeClr>
                </a:solidFill>
              </a:rPr>
              <a:t>e</a:t>
            </a:r>
            <a:r>
              <a:rPr lang="en-AU" sz="1400" dirty="0" smtClean="0">
                <a:solidFill>
                  <a:schemeClr val="accent3">
                    <a:lumMod val="50000"/>
                  </a:schemeClr>
                </a:solidFill>
              </a:rPr>
              <a:t> (</a:t>
            </a:r>
            <a:r>
              <a:rPr lang="en-AU" sz="1400" dirty="0" err="1" smtClean="0">
                <a:solidFill>
                  <a:schemeClr val="accent3">
                    <a:lumMod val="50000"/>
                  </a:schemeClr>
                </a:solidFill>
              </a:rPr>
              <a:t>fo</a:t>
            </a:r>
            <a:r>
              <a:rPr lang="tr-TR" sz="1400" dirty="0" err="1" smtClean="0">
                <a:solidFill>
                  <a:schemeClr val="accent3">
                    <a:lumMod val="50000"/>
                  </a:schemeClr>
                </a:solidFill>
              </a:rPr>
              <a:t>kuslanmış</a:t>
            </a:r>
            <a:r>
              <a:rPr lang="en-AU" sz="1400" dirty="0" smtClean="0">
                <a:solidFill>
                  <a:schemeClr val="accent3">
                    <a:lumMod val="50000"/>
                  </a:schemeClr>
                </a:solidFill>
              </a:rPr>
              <a:t>)</a:t>
            </a:r>
            <a:endParaRPr lang="en-AU" sz="1400" dirty="0">
              <a:solidFill>
                <a:schemeClr val="accent3">
                  <a:lumMod val="50000"/>
                </a:schemeClr>
              </a:solidFill>
            </a:endParaRPr>
          </a:p>
          <a:p>
            <a:pPr defTabSz="444500"/>
            <a:r>
              <a:rPr lang="en-AU" sz="1400" dirty="0">
                <a:solidFill>
                  <a:schemeClr val="accent3">
                    <a:lumMod val="50000"/>
                  </a:schemeClr>
                </a:solidFill>
              </a:rPr>
              <a:t>	</a:t>
            </a:r>
            <a:r>
              <a:rPr lang="en-AU" sz="1400" dirty="0" err="1">
                <a:solidFill>
                  <a:schemeClr val="accent3">
                    <a:lumMod val="50000"/>
                  </a:schemeClr>
                </a:solidFill>
              </a:rPr>
              <a:t>sondaj</a:t>
            </a:r>
            <a:r>
              <a:rPr lang="en-AU" sz="1400" dirty="0">
                <a:solidFill>
                  <a:schemeClr val="accent3">
                    <a:lumMod val="50000"/>
                  </a:schemeClr>
                </a:solidFill>
              </a:rPr>
              <a:t> </a:t>
            </a:r>
            <a:r>
              <a:rPr lang="en-AU" sz="1400" dirty="0" err="1">
                <a:solidFill>
                  <a:schemeClr val="accent3">
                    <a:lumMod val="50000"/>
                  </a:schemeClr>
                </a:solidFill>
              </a:rPr>
              <a:t>sapması</a:t>
            </a:r>
            <a:r>
              <a:rPr lang="en-AU" sz="1400" dirty="0">
                <a:solidFill>
                  <a:schemeClr val="accent3">
                    <a:lumMod val="50000"/>
                  </a:schemeClr>
                </a:solidFill>
              </a:rPr>
              <a:t> (</a:t>
            </a:r>
            <a:r>
              <a:rPr lang="en-AU" sz="1400" dirty="0" err="1">
                <a:solidFill>
                  <a:schemeClr val="accent3">
                    <a:lumMod val="50000"/>
                  </a:schemeClr>
                </a:solidFill>
              </a:rPr>
              <a:t>manyetik</a:t>
            </a:r>
            <a:r>
              <a:rPr lang="en-AU" sz="1400" dirty="0">
                <a:solidFill>
                  <a:schemeClr val="accent3">
                    <a:lumMod val="50000"/>
                  </a:schemeClr>
                </a:solidFill>
              </a:rPr>
              <a:t> / </a:t>
            </a:r>
            <a:r>
              <a:rPr lang="en-AU" sz="1400" dirty="0" err="1">
                <a:solidFill>
                  <a:schemeClr val="accent3">
                    <a:lumMod val="50000"/>
                  </a:schemeClr>
                </a:solidFill>
              </a:rPr>
              <a:t>jiroskopik</a:t>
            </a:r>
            <a:r>
              <a:rPr lang="en-AU" sz="1400" dirty="0" smtClean="0">
                <a:solidFill>
                  <a:schemeClr val="accent3">
                    <a:lumMod val="50000"/>
                  </a:schemeClr>
                </a:solidFill>
              </a:rPr>
              <a:t>)</a:t>
            </a:r>
          </a:p>
          <a:p>
            <a:pPr defTabSz="444500"/>
            <a:r>
              <a:rPr lang="en-AU" sz="1400" dirty="0" smtClean="0">
                <a:solidFill>
                  <a:schemeClr val="accent3">
                    <a:lumMod val="50000"/>
                  </a:schemeClr>
                </a:solidFill>
              </a:rPr>
              <a:t>	</a:t>
            </a:r>
            <a:r>
              <a:rPr lang="sv-SE" sz="1400" dirty="0" smtClean="0">
                <a:solidFill>
                  <a:schemeClr val="accent6">
                    <a:lumMod val="75000"/>
                  </a:schemeClr>
                </a:solidFill>
              </a:rPr>
              <a:t>nötron</a:t>
            </a:r>
            <a:r>
              <a:rPr lang="sv-SE" sz="1400" dirty="0">
                <a:solidFill>
                  <a:schemeClr val="accent6">
                    <a:lumMod val="75000"/>
                  </a:schemeClr>
                </a:solidFill>
              </a:rPr>
              <a:t>, 3 veya 4 </a:t>
            </a:r>
            <a:r>
              <a:rPr lang="sv-SE" sz="1400" dirty="0" smtClean="0">
                <a:solidFill>
                  <a:schemeClr val="accent6">
                    <a:lumMod val="75000"/>
                  </a:schemeClr>
                </a:solidFill>
              </a:rPr>
              <a:t>kol</a:t>
            </a:r>
            <a:r>
              <a:rPr lang="tr-TR" sz="1400" dirty="0" err="1" smtClean="0">
                <a:solidFill>
                  <a:schemeClr val="accent6">
                    <a:lumMod val="75000"/>
                  </a:schemeClr>
                </a:solidFill>
              </a:rPr>
              <a:t>lu</a:t>
            </a:r>
            <a:r>
              <a:rPr lang="sv-SE" sz="1400" dirty="0" smtClean="0">
                <a:solidFill>
                  <a:schemeClr val="accent6">
                    <a:lumMod val="75000"/>
                  </a:schemeClr>
                </a:solidFill>
              </a:rPr>
              <a:t> </a:t>
            </a:r>
            <a:r>
              <a:rPr lang="sv-SE" sz="1400" dirty="0">
                <a:solidFill>
                  <a:schemeClr val="accent6">
                    <a:lumMod val="75000"/>
                  </a:schemeClr>
                </a:solidFill>
              </a:rPr>
              <a:t>dipmetre </a:t>
            </a:r>
            <a:endParaRPr lang="en-AU" sz="1400" dirty="0" smtClean="0">
              <a:solidFill>
                <a:schemeClr val="accent6">
                  <a:lumMod val="75000"/>
                </a:schemeClr>
              </a:solidFill>
            </a:endParaRPr>
          </a:p>
          <a:p>
            <a:pPr marL="285750" indent="-285750">
              <a:buFont typeface="Arial" panose="020B0604020202020204" pitchFamily="34" charset="0"/>
              <a:buChar char="•"/>
            </a:pPr>
            <a:r>
              <a:rPr lang="en-AU" sz="1400" dirty="0" err="1" smtClean="0"/>
              <a:t>Dikey</a:t>
            </a:r>
            <a:r>
              <a:rPr lang="en-AU" sz="1400" dirty="0" smtClean="0"/>
              <a:t> </a:t>
            </a:r>
            <a:r>
              <a:rPr lang="en-AU" sz="1400" dirty="0" err="1" smtClean="0"/>
              <a:t>çözünürlük</a:t>
            </a:r>
            <a:endParaRPr lang="en-AU" sz="1400" dirty="0"/>
          </a:p>
          <a:p>
            <a:pPr defTabSz="444500"/>
            <a:r>
              <a:rPr lang="en-AU" sz="1400" dirty="0">
                <a:solidFill>
                  <a:schemeClr val="accent3">
                    <a:lumMod val="50000"/>
                  </a:schemeClr>
                </a:solidFill>
              </a:rPr>
              <a:t>	1cm </a:t>
            </a:r>
            <a:r>
              <a:rPr lang="en-AU" sz="1400" dirty="0" err="1">
                <a:solidFill>
                  <a:schemeClr val="accent3">
                    <a:lumMod val="50000"/>
                  </a:schemeClr>
                </a:solidFill>
              </a:rPr>
              <a:t>örnekleme</a:t>
            </a:r>
            <a:r>
              <a:rPr lang="en-AU" sz="1400" dirty="0">
                <a:solidFill>
                  <a:schemeClr val="accent3">
                    <a:lumMod val="50000"/>
                  </a:schemeClr>
                </a:solidFill>
              </a:rPr>
              <a:t> </a:t>
            </a:r>
            <a:r>
              <a:rPr lang="en-AU" sz="1400" dirty="0" err="1">
                <a:solidFill>
                  <a:schemeClr val="accent3">
                    <a:lumMod val="50000"/>
                  </a:schemeClr>
                </a:solidFill>
              </a:rPr>
              <a:t>hızı</a:t>
            </a:r>
            <a:r>
              <a:rPr lang="en-AU" sz="1400" dirty="0">
                <a:solidFill>
                  <a:schemeClr val="accent3">
                    <a:lumMod val="50000"/>
                  </a:schemeClr>
                </a:solidFill>
              </a:rPr>
              <a:t> = </a:t>
            </a:r>
            <a:r>
              <a:rPr lang="tr-TR" sz="1400" dirty="0" err="1" smtClean="0">
                <a:solidFill>
                  <a:schemeClr val="accent3">
                    <a:lumMod val="50000"/>
                  </a:schemeClr>
                </a:solidFill>
              </a:rPr>
              <a:t>log</a:t>
            </a:r>
            <a:r>
              <a:rPr lang="tr-TR" sz="1400" dirty="0" smtClean="0">
                <a:solidFill>
                  <a:schemeClr val="accent3">
                    <a:lumMod val="50000"/>
                  </a:schemeClr>
                </a:solidFill>
              </a:rPr>
              <a:t> alam hız kontrolü</a:t>
            </a:r>
            <a:endParaRPr lang="en-AU" sz="1400" dirty="0">
              <a:solidFill>
                <a:schemeClr val="accent3">
                  <a:lumMod val="50000"/>
                </a:schemeClr>
              </a:solidFill>
            </a:endParaRPr>
          </a:p>
          <a:p>
            <a:pPr marL="285750" indent="-285750">
              <a:buFont typeface="Arial" panose="020B0604020202020204" pitchFamily="34" charset="0"/>
              <a:buChar char="•"/>
            </a:pPr>
            <a:r>
              <a:rPr lang="en-AU" sz="1400" dirty="0" err="1" smtClean="0"/>
              <a:t>Ürünler</a:t>
            </a:r>
            <a:endParaRPr lang="en-AU" sz="1400" dirty="0"/>
          </a:p>
          <a:p>
            <a:pPr defTabSz="444500"/>
            <a:r>
              <a:rPr lang="en-AU" sz="1400" dirty="0">
                <a:solidFill>
                  <a:schemeClr val="accent3">
                    <a:lumMod val="50000"/>
                  </a:schemeClr>
                </a:solidFill>
              </a:rPr>
              <a:t>	</a:t>
            </a:r>
            <a:r>
              <a:rPr lang="es-ES" sz="1400" dirty="0">
                <a:solidFill>
                  <a:schemeClr val="accent3">
                    <a:lumMod val="50000"/>
                  </a:schemeClr>
                </a:solidFill>
              </a:rPr>
              <a:t> </a:t>
            </a:r>
            <a:r>
              <a:rPr lang="es-ES" sz="1400" dirty="0" err="1">
                <a:solidFill>
                  <a:schemeClr val="accent3">
                    <a:lumMod val="50000"/>
                  </a:schemeClr>
                </a:solidFill>
              </a:rPr>
              <a:t>alan</a:t>
            </a:r>
            <a:r>
              <a:rPr lang="es-ES" sz="1400" dirty="0">
                <a:solidFill>
                  <a:schemeClr val="accent3">
                    <a:lumMod val="50000"/>
                  </a:schemeClr>
                </a:solidFill>
              </a:rPr>
              <a:t> </a:t>
            </a:r>
            <a:r>
              <a:rPr lang="es-ES" sz="1400" dirty="0" err="1">
                <a:solidFill>
                  <a:schemeClr val="accent3">
                    <a:lumMod val="50000"/>
                  </a:schemeClr>
                </a:solidFill>
              </a:rPr>
              <a:t>baskıları</a:t>
            </a:r>
            <a:r>
              <a:rPr lang="es-ES" sz="1400" dirty="0">
                <a:solidFill>
                  <a:schemeClr val="accent3">
                    <a:lumMod val="50000"/>
                  </a:schemeClr>
                </a:solidFill>
              </a:rPr>
              <a:t> ve </a:t>
            </a:r>
            <a:r>
              <a:rPr lang="es-ES" sz="1400" dirty="0" err="1">
                <a:solidFill>
                  <a:schemeClr val="accent3">
                    <a:lumMod val="50000"/>
                  </a:schemeClr>
                </a:solidFill>
              </a:rPr>
              <a:t>dijital</a:t>
            </a:r>
            <a:r>
              <a:rPr lang="es-ES" sz="1400" dirty="0">
                <a:solidFill>
                  <a:schemeClr val="accent3">
                    <a:lumMod val="50000"/>
                  </a:schemeClr>
                </a:solidFill>
              </a:rPr>
              <a:t> </a:t>
            </a:r>
            <a:r>
              <a:rPr lang="es-ES" sz="1400" dirty="0" err="1">
                <a:solidFill>
                  <a:schemeClr val="accent3">
                    <a:lumMod val="50000"/>
                  </a:schemeClr>
                </a:solidFill>
              </a:rPr>
              <a:t>veriler</a:t>
            </a:r>
            <a:endParaRPr lang="en-AU" sz="1400" dirty="0">
              <a:solidFill>
                <a:schemeClr val="accent3">
                  <a:lumMod val="50000"/>
                </a:schemeClr>
              </a:solidFill>
            </a:endParaRPr>
          </a:p>
        </p:txBody>
      </p:sp>
      <p:sp>
        <p:nvSpPr>
          <p:cNvPr id="13" name="Footer Placeholder 2"/>
          <p:cNvSpPr txBox="1">
            <a:spLocks/>
          </p:cNvSpPr>
          <p:nvPr/>
        </p:nvSpPr>
        <p:spPr>
          <a:xfrm>
            <a:off x="0" y="1"/>
            <a:ext cx="7062234" cy="287513"/>
          </a:xfrm>
          <a:prstGeom prst="rect">
            <a:avLst/>
          </a:prstGeom>
          <a:solidFill>
            <a:schemeClr val="bg1">
              <a:lumMod val="8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err="1">
                <a:solidFill>
                  <a:schemeClr val="accent3">
                    <a:lumMod val="50000"/>
                  </a:schemeClr>
                </a:solidFill>
                <a:cs typeface="Arial" pitchFamily="34" charset="0"/>
              </a:rPr>
              <a:t>Kömür</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için</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jeofiziksel</a:t>
            </a:r>
            <a:r>
              <a:rPr lang="en-AU" altLang="en-US" sz="1600" b="1" i="1" dirty="0">
                <a:solidFill>
                  <a:schemeClr val="accent3">
                    <a:lumMod val="50000"/>
                  </a:schemeClr>
                </a:solidFill>
                <a:cs typeface="Arial" pitchFamily="34" charset="0"/>
              </a:rPr>
              <a:t> </a:t>
            </a:r>
            <a:r>
              <a:rPr lang="tr-TR" altLang="en-US" sz="1600" b="1" i="1" dirty="0" err="1" smtClean="0">
                <a:solidFill>
                  <a:schemeClr val="accent3">
                    <a:lumMod val="50000"/>
                  </a:schemeClr>
                </a:solidFill>
                <a:cs typeface="Arial" pitchFamily="34" charset="0"/>
              </a:rPr>
              <a:t>log</a:t>
            </a:r>
            <a:r>
              <a:rPr lang="tr-TR" altLang="en-US" sz="1600" b="1" i="1" dirty="0" smtClean="0">
                <a:solidFill>
                  <a:schemeClr val="accent3">
                    <a:lumMod val="50000"/>
                  </a:schemeClr>
                </a:solidFill>
                <a:cs typeface="Arial" pitchFamily="34" charset="0"/>
              </a:rPr>
              <a:t> al</a:t>
            </a:r>
            <a:r>
              <a:rPr lang="en-AU" altLang="en-US" sz="1600" b="1" i="1" dirty="0" smtClean="0">
                <a:solidFill>
                  <a:schemeClr val="accent3">
                    <a:lumMod val="50000"/>
                  </a:schemeClr>
                </a:solidFill>
                <a:cs typeface="Arial" pitchFamily="34" charset="0"/>
              </a:rPr>
              <a:t>ma</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kömür</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özellikleri</a:t>
            </a:r>
            <a:endParaRPr lang="en-AU" altLang="en-US" sz="1600" b="1" i="1" dirty="0" smtClean="0">
              <a:solidFill>
                <a:schemeClr val="accent3">
                  <a:lumMod val="50000"/>
                </a:schemeClr>
              </a:solidFill>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332792"/>
            <a:ext cx="4544767" cy="2270296"/>
          </a:xfrm>
          <a:prstGeom prst="rect">
            <a:avLst/>
          </a:prstGeom>
        </p:spPr>
      </p:pic>
    </p:spTree>
    <p:extLst>
      <p:ext uri="{BB962C8B-B14F-4D97-AF65-F5344CB8AC3E}">
        <p14:creationId xmlns:p14="http://schemas.microsoft.com/office/powerpoint/2010/main" val="37239118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3" name="Footer Placeholder 2"/>
          <p:cNvSpPr txBox="1">
            <a:spLocks/>
          </p:cNvSpPr>
          <p:nvPr/>
        </p:nvSpPr>
        <p:spPr>
          <a:xfrm>
            <a:off x="752852" y="68603"/>
            <a:ext cx="7062234" cy="287513"/>
          </a:xfrm>
          <a:prstGeom prst="rect">
            <a:avLst/>
          </a:prstGeom>
          <a:solidFill>
            <a:schemeClr val="bg1">
              <a:lumMod val="8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ltLang="en-US" sz="1600" b="1" i="1" dirty="0" err="1">
                <a:solidFill>
                  <a:schemeClr val="accent3">
                    <a:lumMod val="50000"/>
                  </a:schemeClr>
                </a:solidFill>
                <a:cs typeface="Arial" pitchFamily="34" charset="0"/>
              </a:rPr>
              <a:t>Kömür</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için</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jeofiziksel</a:t>
            </a:r>
            <a:r>
              <a:rPr lang="en-AU" altLang="en-US" sz="1600" b="1" i="1" dirty="0">
                <a:solidFill>
                  <a:schemeClr val="accent3">
                    <a:lumMod val="50000"/>
                  </a:schemeClr>
                </a:solidFill>
                <a:cs typeface="Arial" pitchFamily="34" charset="0"/>
              </a:rPr>
              <a:t> </a:t>
            </a:r>
            <a:r>
              <a:rPr lang="tr-TR" altLang="en-US" sz="1600" b="1" i="1" dirty="0" err="1" smtClean="0">
                <a:solidFill>
                  <a:schemeClr val="accent3">
                    <a:lumMod val="50000"/>
                  </a:schemeClr>
                </a:solidFill>
                <a:cs typeface="Arial" pitchFamily="34" charset="0"/>
              </a:rPr>
              <a:t>log</a:t>
            </a:r>
            <a:r>
              <a:rPr lang="en-AU" altLang="en-US" sz="1600" b="1" i="1" dirty="0" smtClean="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kaydı</a:t>
            </a:r>
            <a:r>
              <a:rPr lang="en-AU" altLang="en-US" sz="1600" b="1" i="1" dirty="0">
                <a:solidFill>
                  <a:schemeClr val="accent3">
                    <a:lumMod val="50000"/>
                  </a:schemeClr>
                </a:solidFill>
                <a:cs typeface="Arial" pitchFamily="34" charset="0"/>
              </a:rPr>
              <a:t>: </a:t>
            </a:r>
            <a:r>
              <a:rPr lang="en-AU" altLang="en-US" sz="1600" b="1" i="1" dirty="0" err="1">
                <a:solidFill>
                  <a:schemeClr val="accent3">
                    <a:lumMod val="50000"/>
                  </a:schemeClr>
                </a:solidFill>
                <a:cs typeface="Arial" pitchFamily="34" charset="0"/>
              </a:rPr>
              <a:t>tipik</a:t>
            </a:r>
            <a:r>
              <a:rPr lang="en-AU" altLang="en-US" sz="1600" b="1" i="1" dirty="0">
                <a:solidFill>
                  <a:schemeClr val="accent3">
                    <a:lumMod val="50000"/>
                  </a:schemeClr>
                </a:solidFill>
                <a:cs typeface="Arial" pitchFamily="34" charset="0"/>
              </a:rPr>
              <a:t> </a:t>
            </a:r>
            <a:r>
              <a:rPr lang="tr-TR" altLang="en-US" sz="1600" b="1" i="1" dirty="0" err="1" smtClean="0">
                <a:solidFill>
                  <a:schemeClr val="accent3">
                    <a:lumMod val="50000"/>
                  </a:schemeClr>
                </a:solidFill>
                <a:cs typeface="Arial" pitchFamily="34" charset="0"/>
              </a:rPr>
              <a:t>log</a:t>
            </a:r>
            <a:r>
              <a:rPr lang="en-AU" altLang="en-US" sz="1600" b="1" i="1" dirty="0" smtClean="0">
                <a:solidFill>
                  <a:schemeClr val="accent3">
                    <a:lumMod val="50000"/>
                  </a:schemeClr>
                </a:solidFill>
                <a:cs typeface="Arial" pitchFamily="34" charset="0"/>
              </a:rPr>
              <a:t> </a:t>
            </a:r>
            <a:r>
              <a:rPr lang="tr-TR" altLang="en-US" sz="1600" b="1" i="1" dirty="0" smtClean="0">
                <a:solidFill>
                  <a:schemeClr val="accent3">
                    <a:lumMod val="50000"/>
                  </a:schemeClr>
                </a:solidFill>
                <a:cs typeface="Arial" pitchFamily="34" charset="0"/>
              </a:rPr>
              <a:t>yansımaları</a:t>
            </a:r>
            <a:endParaRPr lang="en-AU" altLang="en-US" sz="1600" b="1" i="1" dirty="0">
              <a:solidFill>
                <a:schemeClr val="accent3">
                  <a:lumMod val="50000"/>
                </a:schemeClr>
              </a:solidFill>
              <a:cs typeface="Arial" pitchFamily="34" charset="0"/>
            </a:endParaRPr>
          </a:p>
        </p:txBody>
      </p:sp>
      <p:pic>
        <p:nvPicPr>
          <p:cNvPr id="8" name="Picture 7"/>
          <p:cNvPicPr>
            <a:picLocks noChangeAspect="1"/>
          </p:cNvPicPr>
          <p:nvPr/>
        </p:nvPicPr>
        <p:blipFill>
          <a:blip r:embed="rId3"/>
          <a:stretch>
            <a:fillRect/>
          </a:stretch>
        </p:blipFill>
        <p:spPr>
          <a:xfrm>
            <a:off x="63582" y="358235"/>
            <a:ext cx="9080418" cy="1235714"/>
          </a:xfrm>
          <a:prstGeom prst="rect">
            <a:avLst/>
          </a:prstGeom>
        </p:spPr>
      </p:pic>
      <p:sp>
        <p:nvSpPr>
          <p:cNvPr id="9" name="TextBox 8"/>
          <p:cNvSpPr txBox="1"/>
          <p:nvPr/>
        </p:nvSpPr>
        <p:spPr>
          <a:xfrm>
            <a:off x="0" y="1584457"/>
            <a:ext cx="6192688" cy="1446550"/>
          </a:xfrm>
          <a:prstGeom prst="rect">
            <a:avLst/>
          </a:prstGeom>
          <a:noFill/>
        </p:spPr>
        <p:txBody>
          <a:bodyPr wrap="square" rtlCol="0">
            <a:spAutoFit/>
          </a:bodyPr>
          <a:lstStyle/>
          <a:p>
            <a:pPr marL="285750" indent="-285750">
              <a:buFont typeface="Arial" panose="020B0604020202020204" pitchFamily="34" charset="0"/>
              <a:buChar char="•"/>
            </a:pPr>
            <a:r>
              <a:rPr lang="en-AU" sz="1400" dirty="0" err="1">
                <a:solidFill>
                  <a:srgbClr val="FF0000"/>
                </a:solidFill>
              </a:rPr>
              <a:t>Tipik</a:t>
            </a:r>
            <a:r>
              <a:rPr lang="en-AU" sz="1400" dirty="0">
                <a:solidFill>
                  <a:srgbClr val="FF0000"/>
                </a:solidFill>
              </a:rPr>
              <a:t> </a:t>
            </a:r>
            <a:r>
              <a:rPr lang="en-AU" sz="1400" dirty="0" err="1">
                <a:solidFill>
                  <a:srgbClr val="FF0000"/>
                </a:solidFill>
              </a:rPr>
              <a:t>tepki</a:t>
            </a:r>
            <a:r>
              <a:rPr lang="en-AU" sz="1400" dirty="0">
                <a:solidFill>
                  <a:srgbClr val="FF0000"/>
                </a:solidFill>
              </a:rPr>
              <a:t>:</a:t>
            </a:r>
          </a:p>
          <a:p>
            <a:pPr marL="285750" indent="-285750">
              <a:buFont typeface="Arial" panose="020B0604020202020204" pitchFamily="34" charset="0"/>
              <a:buChar char="•"/>
            </a:pPr>
            <a:r>
              <a:rPr lang="en-AU" sz="1400" dirty="0" err="1"/>
              <a:t>düşük</a:t>
            </a:r>
            <a:r>
              <a:rPr lang="en-AU" sz="1400" dirty="0"/>
              <a:t> </a:t>
            </a:r>
            <a:r>
              <a:rPr lang="en-AU" sz="1400" dirty="0" err="1"/>
              <a:t>yoğunluklu</a:t>
            </a:r>
            <a:r>
              <a:rPr lang="en-AU" sz="1400" dirty="0"/>
              <a:t>.</a:t>
            </a:r>
          </a:p>
          <a:p>
            <a:pPr marL="285750" indent="-285750">
              <a:buFont typeface="Arial" panose="020B0604020202020204" pitchFamily="34" charset="0"/>
              <a:buChar char="•"/>
            </a:pPr>
            <a:r>
              <a:rPr lang="en-AU" sz="1400" dirty="0" err="1"/>
              <a:t>Düşük</a:t>
            </a:r>
            <a:r>
              <a:rPr lang="en-AU" sz="1400" dirty="0"/>
              <a:t> </a:t>
            </a:r>
            <a:r>
              <a:rPr lang="en-AU" sz="1400" dirty="0" err="1"/>
              <a:t>gama</a:t>
            </a:r>
            <a:endParaRPr lang="en-AU" sz="1400" dirty="0"/>
          </a:p>
          <a:p>
            <a:pPr marL="285750" indent="-285750">
              <a:buFont typeface="Arial" panose="020B0604020202020204" pitchFamily="34" charset="0"/>
              <a:buChar char="•"/>
            </a:pPr>
            <a:r>
              <a:rPr lang="en-AU" sz="1400" dirty="0" err="1"/>
              <a:t>Düşük</a:t>
            </a:r>
            <a:r>
              <a:rPr lang="en-AU" sz="1400" dirty="0"/>
              <a:t> </a:t>
            </a:r>
            <a:r>
              <a:rPr lang="en-AU" sz="1400" dirty="0" err="1"/>
              <a:t>hız</a:t>
            </a:r>
            <a:endParaRPr lang="en-AU" sz="1400" dirty="0"/>
          </a:p>
          <a:p>
            <a:pPr marL="285750" indent="-285750">
              <a:buFont typeface="Arial" panose="020B0604020202020204" pitchFamily="34" charset="0"/>
              <a:buChar char="•"/>
            </a:pPr>
            <a:r>
              <a:rPr lang="en-AU" sz="1400" dirty="0" err="1"/>
              <a:t>yüksek</a:t>
            </a:r>
            <a:r>
              <a:rPr lang="en-AU" sz="1400" dirty="0"/>
              <a:t> </a:t>
            </a:r>
            <a:r>
              <a:rPr lang="en-AU" sz="1400" dirty="0" err="1"/>
              <a:t>direnç</a:t>
            </a:r>
            <a:r>
              <a:rPr lang="en-AU" sz="1400" dirty="0"/>
              <a:t>. *</a:t>
            </a:r>
            <a:r>
              <a:rPr lang="en-AU" sz="1600" dirty="0">
                <a:solidFill>
                  <a:schemeClr val="accent3">
                    <a:lumMod val="50000"/>
                  </a:schemeClr>
                </a:solidFill>
              </a:rPr>
              <a:t>	</a:t>
            </a:r>
            <a:endParaRPr lang="en-AU" sz="1600" dirty="0" smtClean="0"/>
          </a:p>
          <a:p>
            <a:endParaRPr lang="en-AU" sz="1600" dirty="0" smtClean="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342" y="1590090"/>
            <a:ext cx="6174090" cy="3242858"/>
          </a:xfrm>
          <a:prstGeom prst="rect">
            <a:avLst/>
          </a:prstGeom>
        </p:spPr>
      </p:pic>
    </p:spTree>
    <p:extLst>
      <p:ext uri="{BB962C8B-B14F-4D97-AF65-F5344CB8AC3E}">
        <p14:creationId xmlns:p14="http://schemas.microsoft.com/office/powerpoint/2010/main" val="11368286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Rezistivite</a:t>
            </a:r>
            <a:r>
              <a:rPr lang="tr-TR" dirty="0" smtClean="0"/>
              <a:t> </a:t>
            </a:r>
            <a:r>
              <a:rPr lang="tr-TR" dirty="0" err="1" smtClean="0"/>
              <a:t>Logu</a:t>
            </a:r>
            <a:endParaRPr lang="tr-TR" dirty="0"/>
          </a:p>
        </p:txBody>
      </p:sp>
      <p:pic>
        <p:nvPicPr>
          <p:cNvPr id="5" name="İçerik Yer Tutucusu 4"/>
          <p:cNvPicPr>
            <a:picLocks noGrp="1" noChangeAspect="1"/>
          </p:cNvPicPr>
          <p:nvPr>
            <p:ph idx="1"/>
          </p:nvPr>
        </p:nvPicPr>
        <p:blipFill>
          <a:blip r:embed="rId2"/>
          <a:stretch>
            <a:fillRect/>
          </a:stretch>
        </p:blipFill>
        <p:spPr>
          <a:xfrm>
            <a:off x="2152650" y="1387475"/>
            <a:ext cx="4838700" cy="3019425"/>
          </a:xfrm>
          <a:prstGeom prst="rect">
            <a:avLst/>
          </a:prstGeom>
        </p:spPr>
      </p:pic>
      <p:sp>
        <p:nvSpPr>
          <p:cNvPr id="4" name="Altbilgi Yer Tutucusu 3"/>
          <p:cNvSpPr>
            <a:spLocks noGrp="1"/>
          </p:cNvSpPr>
          <p:nvPr>
            <p:ph type="ftr" sz="quarter" idx="11"/>
          </p:nvPr>
        </p:nvSpPr>
        <p:spPr/>
        <p:txBody>
          <a:bodyPr/>
          <a:lstStyle/>
          <a:p>
            <a:endParaRPr lang="en-AU"/>
          </a:p>
        </p:txBody>
      </p:sp>
      <p:sp>
        <p:nvSpPr>
          <p:cNvPr id="3" name="Metin kutusu 2"/>
          <p:cNvSpPr txBox="1"/>
          <p:nvPr/>
        </p:nvSpPr>
        <p:spPr>
          <a:xfrm>
            <a:off x="4716016" y="2499742"/>
            <a:ext cx="1129027" cy="276999"/>
          </a:xfrm>
          <a:prstGeom prst="rect">
            <a:avLst/>
          </a:prstGeom>
          <a:noFill/>
        </p:spPr>
        <p:txBody>
          <a:bodyPr wrap="none" rtlCol="0">
            <a:spAutoFit/>
          </a:bodyPr>
          <a:lstStyle/>
          <a:p>
            <a:r>
              <a:rPr lang="tr-TR" sz="1200" dirty="0" smtClean="0"/>
              <a:t>Kalitesiz kömür</a:t>
            </a:r>
            <a:endParaRPr lang="tr-TR" sz="1200" dirty="0"/>
          </a:p>
        </p:txBody>
      </p:sp>
    </p:spTree>
    <p:extLst>
      <p:ext uri="{BB962C8B-B14F-4D97-AF65-F5344CB8AC3E}">
        <p14:creationId xmlns:p14="http://schemas.microsoft.com/office/powerpoint/2010/main" val="86269242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t>Kömürlü </a:t>
            </a:r>
            <a:r>
              <a:rPr lang="tr-TR" sz="3200" dirty="0"/>
              <a:t>sekans </a:t>
            </a:r>
            <a:r>
              <a:rPr lang="tr-TR" sz="3200" dirty="0" err="1"/>
              <a:t>litotipleri</a:t>
            </a:r>
            <a:r>
              <a:rPr lang="tr-TR" sz="3200" dirty="0"/>
              <a:t> ve </a:t>
            </a:r>
            <a:r>
              <a:rPr lang="tr-TR" sz="3200" dirty="0" smtClean="0"/>
              <a:t>GR </a:t>
            </a:r>
            <a:r>
              <a:rPr lang="tr-TR" sz="3200" dirty="0" err="1" smtClean="0"/>
              <a:t>logu</a:t>
            </a:r>
            <a:endParaRPr lang="tr-TR" sz="3200" dirty="0"/>
          </a:p>
        </p:txBody>
      </p:sp>
      <p:pic>
        <p:nvPicPr>
          <p:cNvPr id="6" name="İçerik Yer Tutucusu 5"/>
          <p:cNvPicPr>
            <a:picLocks noGrp="1" noChangeAspect="1"/>
          </p:cNvPicPr>
          <p:nvPr>
            <p:ph idx="1"/>
          </p:nvPr>
        </p:nvPicPr>
        <p:blipFill>
          <a:blip r:embed="rId2"/>
          <a:stretch>
            <a:fillRect/>
          </a:stretch>
        </p:blipFill>
        <p:spPr>
          <a:xfrm>
            <a:off x="3015823" y="1200150"/>
            <a:ext cx="3112353" cy="3394075"/>
          </a:xfrm>
          <a:prstGeom prst="rect">
            <a:avLst/>
          </a:prstGeom>
        </p:spPr>
      </p:pic>
      <p:sp>
        <p:nvSpPr>
          <p:cNvPr id="4" name="Altbilgi Yer Tutucusu 3"/>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5706583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18495</TotalTime>
  <Words>2695</Words>
  <Application>Microsoft Office PowerPoint</Application>
  <PresentationFormat>Ekran Gösterisi (16:9)</PresentationFormat>
  <Paragraphs>325</Paragraphs>
  <Slides>25</Slides>
  <Notes>11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25</vt:i4>
      </vt:variant>
    </vt:vector>
  </HeadingPairs>
  <TitlesOfParts>
    <vt:vector size="27" baseType="lpstr">
      <vt:lpstr>Office Theme</vt:lpstr>
      <vt:lpstr>Denklem</vt:lpstr>
      <vt:lpstr>PowerPoint Sunusu</vt:lpstr>
      <vt:lpstr>Kömür Arama Aşamaları</vt:lpstr>
      <vt:lpstr>Elektriksel Rezistivite (Direnç)</vt:lpstr>
      <vt:lpstr>Elektromanyetik Yöntemler</vt:lpstr>
      <vt:lpstr>Radyoaktivite özellikleri </vt:lpstr>
      <vt:lpstr>PowerPoint Sunusu</vt:lpstr>
      <vt:lpstr>PowerPoint Sunusu</vt:lpstr>
      <vt:lpstr>Rezistivite Logu</vt:lpstr>
      <vt:lpstr>Kömürlü sekans litotipleri ve GR logu</vt:lpstr>
      <vt:lpstr>PowerPoint Sunusu</vt:lpstr>
      <vt:lpstr>Yoğunluk logu</vt:lpstr>
      <vt:lpstr>PowerPoint Sunusu</vt:lpstr>
      <vt:lpstr>Sonik log</vt:lpstr>
      <vt:lpstr>PowerPoint Sunusu</vt:lpstr>
      <vt:lpstr>PowerPoint Sunusu</vt:lpstr>
      <vt:lpstr>Nötron Logu</vt:lpstr>
      <vt:lpstr>PowerPoint Sunusu</vt:lpstr>
      <vt:lpstr>PowerPoint Sunusu</vt:lpstr>
      <vt:lpstr>PowerPoint Sunusu</vt:lpstr>
      <vt:lpstr>PowerPoint Sunusu</vt:lpstr>
      <vt:lpstr>PowerPoint Sunusu</vt:lpstr>
      <vt:lpstr>PowerPoint Sunusu</vt:lpstr>
      <vt:lpstr>YOĞUNLUK (DENSITY) LOGU</vt:lpstr>
      <vt:lpstr>Yoğunluk-Rezistivite logu</vt:lpstr>
      <vt:lpstr>SONİK LOGU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Machin</dc:creator>
  <cp:lastModifiedBy>user</cp:lastModifiedBy>
  <cp:revision>353</cp:revision>
  <cp:lastPrinted>2015-01-28T21:07:54Z</cp:lastPrinted>
  <dcterms:created xsi:type="dcterms:W3CDTF">2014-02-11T00:11:38Z</dcterms:created>
  <dcterms:modified xsi:type="dcterms:W3CDTF">2021-01-11T14:14:28Z</dcterms:modified>
</cp:coreProperties>
</file>