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931823D-259F-7F42-B8C3-C50170B2408E}"/>
              </a:ext>
            </a:extLst>
          </p:cNvPr>
          <p:cNvSpPr>
            <a:spLocks noGrp="1"/>
          </p:cNvSpPr>
          <p:nvPr>
            <p:ph type="title"/>
          </p:nvPr>
        </p:nvSpPr>
        <p:spPr/>
        <p:txBody>
          <a:bodyPr/>
          <a:lstStyle/>
          <a:p>
            <a:pPr algn="ctr"/>
            <a:r>
              <a:rPr lang="tr-TR" b="1" dirty="0">
                <a:solidFill>
                  <a:srgbClr val="7030A0"/>
                </a:solidFill>
                <a:latin typeface="Arial" panose="020B0604020202020204" pitchFamily="34" charset="0"/>
                <a:cs typeface="Arial" panose="020B0604020202020204" pitchFamily="34" charset="0"/>
              </a:rPr>
              <a:t>13. HAFTA</a:t>
            </a:r>
          </a:p>
        </p:txBody>
      </p:sp>
      <p:sp>
        <p:nvSpPr>
          <p:cNvPr id="3" name="İçerik Yer Tutucusu 2">
            <a:extLst>
              <a:ext uri="{FF2B5EF4-FFF2-40B4-BE49-F238E27FC236}">
                <a16:creationId xmlns:a16="http://schemas.microsoft.com/office/drawing/2014/main" xmlns="" id="{2442A80B-CC53-D649-95B2-EA940CD68257}"/>
              </a:ext>
            </a:extLst>
          </p:cNvPr>
          <p:cNvSpPr>
            <a:spLocks noGrp="1"/>
          </p:cNvSpPr>
          <p:nvPr>
            <p:ph idx="1"/>
          </p:nvPr>
        </p:nvSpPr>
        <p:spPr/>
        <p:txBody>
          <a:bodyPr/>
          <a:lstStyle/>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Adi komandit şirkette dış ilişkiler</a:t>
            </a:r>
          </a:p>
          <a:p>
            <a:pPr algn="just"/>
            <a:endParaRPr lang="tr-TR" b="1" dirty="0">
              <a:latin typeface="Arial" panose="020B0604020202020204" pitchFamily="34" charset="0"/>
              <a:cs typeface="Arial" panose="020B0604020202020204" pitchFamily="34" charset="0"/>
            </a:endParaRPr>
          </a:p>
          <a:p>
            <a:pPr algn="just"/>
            <a:r>
              <a:rPr lang="tr-TR" b="1" dirty="0">
                <a:latin typeface="Arial" panose="020B0604020202020204" pitchFamily="34" charset="0"/>
                <a:cs typeface="Arial" panose="020B0604020202020204" pitchFamily="34" charset="0"/>
              </a:rPr>
              <a:t>Şirketin sona ermesi ve tasfiyesi</a:t>
            </a:r>
          </a:p>
        </p:txBody>
      </p:sp>
    </p:spTree>
    <p:extLst>
      <p:ext uri="{BB962C8B-B14F-4D97-AF65-F5344CB8AC3E}">
        <p14:creationId xmlns:p14="http://schemas.microsoft.com/office/powerpoint/2010/main" val="241049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a:solidFill>
                  <a:srgbClr val="7030A0"/>
                </a:solidFill>
                <a:latin typeface="Arial" panose="020B0604020202020204" pitchFamily="34" charset="0"/>
                <a:cs typeface="Arial" panose="020B0604020202020204" pitchFamily="34" charset="0"/>
              </a:rPr>
              <a:t>Adi Komandit Şirketlerin Dış İlişkileri</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p:txBody>
          <a:bodyPr>
            <a:normAutofit fontScale="92500" lnSpcReduction="20000"/>
          </a:bodyPr>
          <a:lstStyle/>
          <a:p>
            <a:pPr algn="just"/>
            <a:r>
              <a:rPr lang="tr-TR" dirty="0">
                <a:latin typeface="Arial" panose="020B0604020202020204" pitchFamily="34" charset="0"/>
                <a:cs typeface="Arial" panose="020B0604020202020204" pitchFamily="34" charset="0"/>
              </a:rPr>
              <a:t>Adi komandit şirketlerin ve ortaklarının üçüncü kişilerle olan ilişkilerinde, bu şirket türüne ilişkin özel hükümler saklı kalmak şartıyla,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şirkete ilişkin 232 ilâ 242. maddelerin uygulanması esası kabul edilmiştir (TTK m. 317).</a:t>
            </a:r>
          </a:p>
          <a:p>
            <a:pPr algn="just"/>
            <a:endParaRPr lang="tr-TR" dirty="0">
              <a:latin typeface="Arial" panose="020B0604020202020204" pitchFamily="34" charset="0"/>
              <a:cs typeface="Arial" panose="020B0604020202020204" pitchFamily="34" charset="0"/>
            </a:endParaRPr>
          </a:p>
          <a:p>
            <a:pPr algn="just"/>
            <a:r>
              <a:rPr lang="tr-TR" dirty="0">
                <a:latin typeface="Arial" panose="020B0604020202020204" pitchFamily="34" charset="0"/>
                <a:cs typeface="Arial" panose="020B0604020202020204" pitchFamily="34" charset="0"/>
              </a:rPr>
              <a:t>Özellik arz eden husus; iki tür ortaktan komandit ortaklığı temsil yetkisi, “komandite” ortaklara ait olmasıdır. Komanditer ortakların ortaklığı temsil yetkisi yoktur (TTK m. 318). </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4084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31640" y="548680"/>
            <a:ext cx="6480720" cy="792088"/>
          </a:xfrm>
        </p:spPr>
        <p:txBody>
          <a:bodyPr>
            <a:noAutofit/>
          </a:bodyPr>
          <a:lstStyle/>
          <a:p>
            <a:r>
              <a:rPr lang="tr-TR" b="1" dirty="0">
                <a:solidFill>
                  <a:srgbClr val="7030A0"/>
                </a:solidFill>
                <a:latin typeface="Arial" panose="020B0604020202020204" pitchFamily="34" charset="0"/>
                <a:cs typeface="Arial" panose="020B0604020202020204" pitchFamily="34" charset="0"/>
              </a:rPr>
              <a:t>Şirket Borçlarından Dolayı </a:t>
            </a:r>
            <a:br>
              <a:rPr lang="tr-TR" b="1" dirty="0">
                <a:solidFill>
                  <a:srgbClr val="7030A0"/>
                </a:solidFill>
                <a:latin typeface="Arial" panose="020B0604020202020204" pitchFamily="34" charset="0"/>
                <a:cs typeface="Arial" panose="020B0604020202020204" pitchFamily="34" charset="0"/>
              </a:rPr>
            </a:br>
            <a:r>
              <a:rPr lang="tr-TR" b="1" dirty="0">
                <a:solidFill>
                  <a:srgbClr val="7030A0"/>
                </a:solidFill>
                <a:latin typeface="Arial" panose="020B0604020202020204" pitchFamily="34" charset="0"/>
                <a:cs typeface="Arial" panose="020B0604020202020204" pitchFamily="34" charset="0"/>
              </a:rPr>
              <a:t>Ortakların Sorumluluğu</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395536" y="1418888"/>
            <a:ext cx="7602048" cy="5439112"/>
          </a:xfrm>
        </p:spPr>
        <p:txBody>
          <a:bodyPr>
            <a:noAutofit/>
          </a:bodyPr>
          <a:lstStyle/>
          <a:p>
            <a:pPr algn="just"/>
            <a:endParaRPr lang="tr-TR" dirty="0" smtClean="0">
              <a:latin typeface="Arial" panose="020B0604020202020204" pitchFamily="34" charset="0"/>
              <a:cs typeface="Arial" panose="020B0604020202020204" pitchFamily="34" charset="0"/>
            </a:endParaRPr>
          </a:p>
          <a:p>
            <a:pPr algn="just"/>
            <a:r>
              <a:rPr lang="tr-TR" dirty="0" smtClean="0">
                <a:latin typeface="Arial" panose="020B0604020202020204" pitchFamily="34" charset="0"/>
                <a:cs typeface="Arial" panose="020B0604020202020204" pitchFamily="34" charset="0"/>
              </a:rPr>
              <a:t>Daha </a:t>
            </a:r>
            <a:r>
              <a:rPr lang="tr-TR" dirty="0">
                <a:latin typeface="Arial" panose="020B0604020202020204" pitchFamily="34" charset="0"/>
                <a:cs typeface="Arial" panose="020B0604020202020204" pitchFamily="34" charset="0"/>
              </a:rPr>
              <a:t>önce de açıklandığı üzere, adi komandit şirketlerde sorumluluğu farklı türden olan iki ayrı ortaklık sınıfı bulunmaktadır.</a:t>
            </a:r>
          </a:p>
          <a:p>
            <a:pPr lvl="1" algn="just"/>
            <a:endParaRPr lang="tr-TR" sz="2800" dirty="0">
              <a:latin typeface="Arial" panose="020B0604020202020204" pitchFamily="34" charset="0"/>
              <a:cs typeface="Arial" panose="020B0604020202020204" pitchFamily="34" charset="0"/>
            </a:endParaRPr>
          </a:p>
          <a:p>
            <a:pPr lvl="1" algn="just"/>
            <a:r>
              <a:rPr lang="tr-TR" sz="2800" dirty="0">
                <a:latin typeface="Arial" panose="020B0604020202020204" pitchFamily="34" charset="0"/>
                <a:cs typeface="Arial" panose="020B0604020202020204" pitchFamily="34" charset="0"/>
              </a:rPr>
              <a:t>“Komandite” ortaklar aynen </a:t>
            </a:r>
            <a:r>
              <a:rPr lang="tr-TR" sz="2800" dirty="0" err="1">
                <a:latin typeface="Arial" panose="020B0604020202020204" pitchFamily="34" charset="0"/>
                <a:cs typeface="Arial" panose="020B0604020202020204" pitchFamily="34" charset="0"/>
              </a:rPr>
              <a:t>kollektif</a:t>
            </a:r>
            <a:r>
              <a:rPr lang="tr-TR" sz="2800" dirty="0">
                <a:latin typeface="Arial" panose="020B0604020202020204" pitchFamily="34" charset="0"/>
                <a:cs typeface="Arial" panose="020B0604020202020204" pitchFamily="34" charset="0"/>
              </a:rPr>
              <a:t> şirket ortakları gibi şirket borçları dolayısıyla ikinci derecede, müteselsil ve bütün malvarlıklarıyla sınırsız sorumludurlar. </a:t>
            </a:r>
          </a:p>
          <a:p>
            <a:pPr algn="just">
              <a:spcBef>
                <a:spcPts val="600"/>
              </a:spcBef>
              <a:spcAft>
                <a:spcPts val="600"/>
              </a:spcAft>
            </a:pPr>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937348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3E915661-677B-3340-8F34-DBDC82E9BA47}"/>
              </a:ext>
            </a:extLst>
          </p:cNvPr>
          <p:cNvSpPr>
            <a:spLocks noGrp="1"/>
          </p:cNvSpPr>
          <p:nvPr>
            <p:ph idx="1"/>
          </p:nvPr>
        </p:nvSpPr>
        <p:spPr>
          <a:xfrm>
            <a:off x="611560" y="1340768"/>
            <a:ext cx="7886700" cy="4351338"/>
          </a:xfrm>
        </p:spPr>
        <p:txBody>
          <a:bodyPr>
            <a:normAutofit fontScale="92500" lnSpcReduction="20000"/>
          </a:bodyPr>
          <a:lstStyle/>
          <a:p>
            <a:pPr algn="just"/>
            <a:r>
              <a:rPr lang="tr-TR" dirty="0">
                <a:latin typeface="Arial" panose="020B0604020202020204" pitchFamily="34" charset="0"/>
                <a:cs typeface="Arial" panose="020B0604020202020204" pitchFamily="34" charset="0"/>
              </a:rPr>
              <a:t>“Komanditer” ortaklar ise yine şirket borçlarından dolayı sorumluluğu ikinci derecede ve müteselsil bir sorumluluğa sahip olmakla birlikte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 ortağından ve dolayısıyla komandit şirkette “komandite” ortaktan farklı olarak şirket alacaklılarına karşı koymayı taahhüt ettiği sermaye tutarı ile sınırlı olarak sorumlu olur. Bundan dolayı komanditer ortak, ödenmeyen sermaye payı ile sınırlı olarak şahsen takip edilebilir. </a:t>
            </a:r>
          </a:p>
          <a:p>
            <a:pPr marL="0" indent="0" algn="just">
              <a:buNone/>
            </a:pPr>
            <a:endParaRPr lang="tr-TR" dirty="0"/>
          </a:p>
        </p:txBody>
      </p:sp>
    </p:spTree>
    <p:extLst>
      <p:ext uri="{BB962C8B-B14F-4D97-AF65-F5344CB8AC3E}">
        <p14:creationId xmlns:p14="http://schemas.microsoft.com/office/powerpoint/2010/main" val="17379253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371600" y="238552"/>
            <a:ext cx="6332748" cy="1017224"/>
          </a:xfrm>
        </p:spPr>
        <p:txBody>
          <a:bodyPr>
            <a:noAutofit/>
          </a:bodyPr>
          <a:lstStyle/>
          <a:p>
            <a:pPr algn="ctr"/>
            <a:r>
              <a:rPr lang="tr-TR" b="1" dirty="0">
                <a:solidFill>
                  <a:srgbClr val="7030A0"/>
                </a:solidFill>
                <a:latin typeface="Arial" panose="020B0604020202020204" pitchFamily="34" charset="0"/>
                <a:cs typeface="Arial" panose="020B0604020202020204" pitchFamily="34" charset="0"/>
              </a:rPr>
              <a:t>Şirketin Sona Ermesi</a:t>
            </a:r>
            <a:endParaRPr lang="tr-TR" dirty="0">
              <a:solidFill>
                <a:srgbClr val="7030A0"/>
              </a:solidFill>
              <a:latin typeface="Arial" panose="020B0604020202020204" pitchFamily="34" charset="0"/>
              <a:cs typeface="Arial" panose="020B0604020202020204" pitchFamily="34" charset="0"/>
            </a:endParaRPr>
          </a:p>
        </p:txBody>
      </p:sp>
      <p:sp>
        <p:nvSpPr>
          <p:cNvPr id="3" name="2 İçerik Yer Tutucusu"/>
          <p:cNvSpPr>
            <a:spLocks noGrp="1"/>
          </p:cNvSpPr>
          <p:nvPr>
            <p:ph idx="1"/>
          </p:nvPr>
        </p:nvSpPr>
        <p:spPr>
          <a:xfrm>
            <a:off x="611560" y="1412776"/>
            <a:ext cx="7776864" cy="4672160"/>
          </a:xfrm>
        </p:spPr>
        <p:txBody>
          <a:bodyPr>
            <a:noAutofit/>
          </a:bodyPr>
          <a:lstStyle/>
          <a:p>
            <a:pPr algn="just"/>
            <a:r>
              <a:rPr lang="tr-TR" dirty="0">
                <a:latin typeface="Arial" panose="020B0604020202020204" pitchFamily="34" charset="0"/>
                <a:cs typeface="Arial" panose="020B0604020202020204" pitchFamily="34" charset="0"/>
              </a:rPr>
              <a:t>Komandit şirket ortaklarında değişiklik, şirketin sona ermesi ve tasfiyesi esas itibarıyla </a:t>
            </a:r>
            <a:r>
              <a:rPr lang="tr-TR" dirty="0" err="1">
                <a:latin typeface="Arial" panose="020B0604020202020204" pitchFamily="34" charset="0"/>
                <a:cs typeface="Arial" panose="020B0604020202020204" pitchFamily="34" charset="0"/>
              </a:rPr>
              <a:t>kollektif</a:t>
            </a:r>
            <a:r>
              <a:rPr lang="tr-TR" dirty="0">
                <a:latin typeface="Arial" panose="020B0604020202020204" pitchFamily="34" charset="0"/>
                <a:cs typeface="Arial" panose="020B0604020202020204" pitchFamily="34" charset="0"/>
              </a:rPr>
              <a:t> şirket hükümlerine tabidir (TTK m. 328).</a:t>
            </a:r>
          </a:p>
          <a:p>
            <a:pPr algn="just"/>
            <a:r>
              <a:rPr lang="tr-TR" dirty="0">
                <a:latin typeface="Arial" panose="020B0604020202020204" pitchFamily="34" charset="0"/>
                <a:cs typeface="Arial" panose="020B0604020202020204" pitchFamily="34" charset="0"/>
              </a:rPr>
              <a:t>Ortaklığın tasfiye haline girmesiyle komanditer ortaklar da diğer ortaklarla birlikte tasfiye memuru sıfatını kazanırlar. Yani tasfiyede komanditer ortaklarla komandite ortaklar arasında fark yoktur. </a:t>
            </a:r>
          </a:p>
        </p:txBody>
      </p:sp>
    </p:spTree>
    <p:extLst>
      <p:ext uri="{BB962C8B-B14F-4D97-AF65-F5344CB8AC3E}">
        <p14:creationId xmlns:p14="http://schemas.microsoft.com/office/powerpoint/2010/main" val="6202041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67544" y="1988840"/>
            <a:ext cx="8229600" cy="4525963"/>
          </a:xfrm>
        </p:spPr>
        <p:txBody>
          <a:bodyPr/>
          <a:lstStyle/>
          <a:p>
            <a:r>
              <a:rPr lang="tr-TR" dirty="0">
                <a:latin typeface="Arial" panose="020B0604020202020204" pitchFamily="34" charset="0"/>
                <a:cs typeface="Arial" panose="020B0604020202020204" pitchFamily="34" charset="0"/>
              </a:rPr>
              <a:t>Şirket tüzel kişiliği, tıpkı diğer ticaret şirketlerinde olduğu gibi ticaret sicilinden şirket kaydının silinmesiyle son bulur.</a:t>
            </a:r>
          </a:p>
          <a:p>
            <a:endParaRPr lang="tr-TR" dirty="0"/>
          </a:p>
        </p:txBody>
      </p:sp>
    </p:spTree>
    <p:extLst>
      <p:ext uri="{BB962C8B-B14F-4D97-AF65-F5344CB8AC3E}">
        <p14:creationId xmlns:p14="http://schemas.microsoft.com/office/powerpoint/2010/main" val="393277175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261</Words>
  <Application>Microsoft Office PowerPoint</Application>
  <PresentationFormat>Ekran Gösterisi (4:3)</PresentationFormat>
  <Paragraphs>19</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Ofis Teması</vt:lpstr>
      <vt:lpstr>13. HAFTA</vt:lpstr>
      <vt:lpstr>Adi Komandit Şirketlerin Dış İlişkileri</vt:lpstr>
      <vt:lpstr>Şirket Borçlarından Dolayı  Ortakların Sorumluluğu</vt:lpstr>
      <vt:lpstr>PowerPoint Sunusu</vt:lpstr>
      <vt:lpstr>Şirketin Sona Ermesi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13. HAFTA</dc:title>
  <dc:creator>KORKUT OZKORKUT</dc:creator>
  <cp:lastModifiedBy>KORKUT OZKORKUT</cp:lastModifiedBy>
  <cp:revision>2</cp:revision>
  <dcterms:created xsi:type="dcterms:W3CDTF">2019-12-20T10:07:32Z</dcterms:created>
  <dcterms:modified xsi:type="dcterms:W3CDTF">2019-12-23T11:43:13Z</dcterms:modified>
</cp:coreProperties>
</file>