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6467" cy="474450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b="1" dirty="0" smtClean="0"/>
              <a:t>Ortalamalar </a:t>
            </a:r>
            <a:r>
              <a:rPr lang="tr-TR" b="1" dirty="0"/>
              <a:t>arası farkın manidarlık </a:t>
            </a:r>
            <a:r>
              <a:rPr lang="tr-TR" b="1" dirty="0" smtClean="0"/>
              <a:t>sınamaları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Örnekleme ile oluşturulmuş iki ya da daha çok sayıdaki gruba farklı yöntemler, teknikler vb. uygulandığında, farklı sayılabilecek sonuçlar alınıp alınmadığını sınamak için grupların ortalamaları karşılaştırılır.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Bu amaçlar değişik teknikler geliştirilmiştir;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/>
              <a:t>z sınaması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/>
              <a:t>t</a:t>
            </a:r>
            <a:r>
              <a:rPr lang="tr-TR" sz="2800" dirty="0" smtClean="0"/>
              <a:t> sınaması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/>
              <a:t>F sınaması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/>
              <a:t>, 2013)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726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2. Dağılımlar arası farkın manidarlık sınaması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Dağılımlar arası farkın manidarlık çözümlemelerinde sık sık başvurulan bir istatistiksel teknik kay kare (X</a:t>
            </a:r>
            <a:r>
              <a:rPr lang="tr-TR" baseline="30000" dirty="0" smtClean="0"/>
              <a:t>2</a:t>
            </a:r>
            <a:r>
              <a:rPr lang="tr-TR" dirty="0" smtClean="0"/>
              <a:t>)’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Özellikle sınıflama ölçeği ile ifade edilen veriler ve normal dağılımdan sapmaların olduğu durumlarda kullanılır. </a:t>
            </a:r>
          </a:p>
          <a:p>
            <a:endParaRPr lang="tr-TR" dirty="0" smtClean="0"/>
          </a:p>
          <a:p>
            <a:r>
              <a:rPr lang="tr-TR" dirty="0" smtClean="0"/>
              <a:t>Parametrik olmayan bir tekniktir. 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3079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3. Birlikte değişim (korelasyon) manidarlık sınamaları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err="1" smtClean="0"/>
              <a:t>Kestirisel</a:t>
            </a:r>
            <a:r>
              <a:rPr lang="tr-TR" dirty="0" smtClean="0"/>
              <a:t> çözümleme tekniği olarak kullanıldığında, </a:t>
            </a:r>
            <a:r>
              <a:rPr lang="tr-TR" dirty="0" err="1" smtClean="0"/>
              <a:t>betimsel</a:t>
            </a:r>
            <a:r>
              <a:rPr lang="tr-TR" dirty="0" smtClean="0"/>
              <a:t> amaçlı korelasyon hesaplamasının da manidarlık sınaması ile sonuçlandırılması gerekir. </a:t>
            </a:r>
          </a:p>
          <a:p>
            <a:endParaRPr lang="tr-TR" dirty="0" smtClean="0"/>
          </a:p>
          <a:p>
            <a:r>
              <a:rPr lang="tr-TR" dirty="0" smtClean="0"/>
              <a:t>Birlikte değişimin manidarlık sınaması genellikle z dönüşümü veya t sınaması ile yapılır. 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2201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6111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 smtClean="0"/>
              <a:t>Verilerin Analizi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Verilerin, araştırma amaçları doğrultusunda temel özelliklerini belirleme ve ayırt etme işlemleridir.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3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Araştırmanın alt amaçları ve araştırma desenine bağlı olarak uygun veri analizi tekniğinin seçimi yapılır.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3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Toplanan veriler, ait oldukları gruplara ayrılarak ve gerektiğinde karşılaştırılarak belirlenmeye ve hangi bütünün parçaları olduğu bulunmaya çalışılır. 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3000" dirty="0" smtClean="0"/>
              <a:t>(</a:t>
            </a:r>
            <a:r>
              <a:rPr lang="tr-TR" sz="3000" dirty="0" err="1" smtClean="0"/>
              <a:t>Karasar</a:t>
            </a:r>
            <a:r>
              <a:rPr lang="tr-TR" sz="3000" dirty="0" smtClean="0"/>
              <a:t>, 2013)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1016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0333" cy="481224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Verilerin analizinde ilk adım toplanan ham verinin amaca uygun olarak sınıflandırılmasıdır.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Verilerin tek ya da çok değişkene göre sınıflandırılması, çözümlemenin tek ya da çok değişkene göre yapılmasına bağlıdır.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Toplanan bilgilerin başkalarınca anlaşılabilmesi ve aynı yollarla elde edilmiş başka bilgilerle karşılaştırılabilmesi için çeşitli istatistiksel teknikler geliştirilmiştir.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Her araştırma modeli için uygun bir istatistiksel model seçmek önemli bir noktadır.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15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28867" cy="47783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İki tür istatistiksel çözümlemeden bahsedilebilir; Doğrudan ve </a:t>
            </a:r>
            <a:r>
              <a:rPr lang="tr-TR" dirty="0" err="1" smtClean="0"/>
              <a:t>kestirisel</a:t>
            </a:r>
            <a:r>
              <a:rPr lang="tr-TR" dirty="0" smtClean="0"/>
              <a:t> (</a:t>
            </a:r>
            <a:r>
              <a:rPr lang="tr-TR" dirty="0" err="1" smtClean="0"/>
              <a:t>vardamsal</a:t>
            </a:r>
            <a:r>
              <a:rPr lang="tr-TR" dirty="0" smtClean="0"/>
              <a:t>) çözümlemeler.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b="1" dirty="0" smtClean="0"/>
              <a:t>Doğrudan çözümlemeler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b="1" dirty="0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tr-TR" b="1" dirty="0" smtClean="0"/>
              <a:t>Tek değişkenli çözümlemeler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Tek tek belli değişkenler açısından yığın halindeki verilerin özetlenmesi amacına yöneliktir.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Açımlayıcı</a:t>
            </a:r>
            <a:r>
              <a:rPr lang="tr-TR" dirty="0" smtClean="0"/>
              <a:t> ve durumun ayrıntılarını saptayıcı türden araştırmalar, tek değişkenli çözümlemeler gerektirir.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696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224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tr-TR" b="1" dirty="0" smtClean="0"/>
              <a:t>Tek </a:t>
            </a:r>
            <a:r>
              <a:rPr lang="tr-TR" b="1" dirty="0"/>
              <a:t>değişkenli </a:t>
            </a:r>
            <a:r>
              <a:rPr lang="tr-TR" b="1" dirty="0" smtClean="0"/>
              <a:t>çözümlemeler</a:t>
            </a:r>
          </a:p>
          <a:p>
            <a:pPr marL="514350" indent="-514350">
              <a:buAutoNum type="alphaLcPeriod"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Bu amaçla;</a:t>
            </a:r>
          </a:p>
          <a:p>
            <a:pPr marL="0" indent="0">
              <a:buNone/>
            </a:pPr>
            <a:r>
              <a:rPr lang="tr-TR" dirty="0" smtClean="0"/>
              <a:t>Frekans dağılımı         Toplam</a:t>
            </a:r>
          </a:p>
          <a:p>
            <a:pPr marL="0" indent="0">
              <a:buNone/>
            </a:pPr>
            <a:r>
              <a:rPr lang="tr-TR" dirty="0" smtClean="0"/>
              <a:t>Oran                              Yüzde</a:t>
            </a:r>
          </a:p>
          <a:p>
            <a:pPr marL="0" indent="0">
              <a:buNone/>
            </a:pPr>
            <a:r>
              <a:rPr lang="tr-TR" dirty="0" smtClean="0"/>
              <a:t>Yüzdelik                        Ortalama </a:t>
            </a:r>
          </a:p>
          <a:p>
            <a:pPr marL="0" indent="0">
              <a:buNone/>
            </a:pPr>
            <a:r>
              <a:rPr lang="tr-TR" dirty="0" smtClean="0"/>
              <a:t>Ortanca                        Tepe değer</a:t>
            </a:r>
          </a:p>
          <a:p>
            <a:pPr marL="0" indent="0">
              <a:buNone/>
            </a:pPr>
            <a:r>
              <a:rPr lang="tr-TR" dirty="0" smtClean="0"/>
              <a:t>Genişlik                        </a:t>
            </a:r>
            <a:r>
              <a:rPr lang="tr-TR" dirty="0" err="1" smtClean="0"/>
              <a:t>Varyans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Standart sapma          </a:t>
            </a:r>
            <a:r>
              <a:rPr lang="tr-TR" dirty="0"/>
              <a:t>Standart </a:t>
            </a:r>
            <a:r>
              <a:rPr lang="tr-TR" dirty="0" smtClean="0"/>
              <a:t>puan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ibi çeşitli hesaplamalar yapılabilir.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687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6467" cy="46598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b. İlişkisel çözümlemeler</a:t>
            </a:r>
          </a:p>
          <a:p>
            <a:r>
              <a:rPr lang="tr-TR" dirty="0" smtClean="0"/>
              <a:t>İki ya da daha çok değişken arasındaki ilişkilerin incelenmesi durumunda kullanılır.</a:t>
            </a:r>
          </a:p>
          <a:p>
            <a:r>
              <a:rPr lang="tr-TR" dirty="0" smtClean="0"/>
              <a:t>Birlikte değişim ve </a:t>
            </a:r>
            <a:r>
              <a:rPr lang="tr-TR" dirty="0" err="1" smtClean="0"/>
              <a:t>nedensel</a:t>
            </a:r>
            <a:r>
              <a:rPr lang="tr-TR" dirty="0" smtClean="0"/>
              <a:t> değişim olmak üzere iki tür ilişkiden söz edilebilir</a:t>
            </a:r>
          </a:p>
          <a:p>
            <a:r>
              <a:rPr lang="tr-TR" dirty="0" smtClean="0"/>
              <a:t>Dikkate alınması gereken üç önemli nokta:</a:t>
            </a:r>
          </a:p>
          <a:p>
            <a:pPr marL="0" indent="0">
              <a:buNone/>
            </a:pPr>
            <a:r>
              <a:rPr lang="tr-TR" dirty="0" smtClean="0"/>
              <a:t>   İlişkinin varlığı</a:t>
            </a:r>
          </a:p>
          <a:p>
            <a:pPr marL="0" indent="0">
              <a:buNone/>
            </a:pPr>
            <a:r>
              <a:rPr lang="tr-TR" dirty="0" smtClean="0"/>
              <a:t>   İlişkinin yönü</a:t>
            </a:r>
          </a:p>
          <a:p>
            <a:pPr marL="0" indent="0">
              <a:buNone/>
            </a:pPr>
            <a:r>
              <a:rPr lang="tr-TR" dirty="0" smtClean="0"/>
              <a:t>   İlişkinin miktarı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101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Bölüm II: Yöntem</a:t>
            </a:r>
            <a:br>
              <a:rPr lang="tr-TR" sz="4000" b="1" dirty="0"/>
            </a:br>
            <a:r>
              <a:rPr lang="tr-TR" sz="4000" b="1" dirty="0"/>
              <a:t>Verilerin Analizi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9533" cy="47445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2. </a:t>
            </a:r>
            <a:r>
              <a:rPr lang="tr-TR" b="1" dirty="0" err="1" smtClean="0"/>
              <a:t>Kestirisel</a:t>
            </a:r>
            <a:r>
              <a:rPr lang="tr-TR" b="1" dirty="0" smtClean="0"/>
              <a:t> Çözümlemeler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err="1" smtClean="0"/>
              <a:t>Kestirisel</a:t>
            </a:r>
            <a:r>
              <a:rPr lang="tr-TR" dirty="0" smtClean="0"/>
              <a:t> çözümlemenin ilk koşulu üzerinde çalışılan örneklemin yansızlık kuralına göre seçilmiş olmasıdır.</a:t>
            </a:r>
          </a:p>
          <a:p>
            <a:endParaRPr lang="tr-TR" dirty="0" smtClean="0"/>
          </a:p>
          <a:p>
            <a:r>
              <a:rPr lang="tr-TR" dirty="0" smtClean="0"/>
              <a:t>Tek değişkenli veya değişkenler arası olabilir. </a:t>
            </a:r>
          </a:p>
          <a:p>
            <a:endParaRPr lang="tr-TR" dirty="0" smtClean="0"/>
          </a:p>
          <a:p>
            <a:r>
              <a:rPr lang="tr-TR" dirty="0" smtClean="0"/>
              <a:t>Örneklemeye dayalı araştırmalarda </a:t>
            </a:r>
            <a:r>
              <a:rPr lang="tr-TR" dirty="0" err="1" smtClean="0"/>
              <a:t>kestirisel</a:t>
            </a:r>
            <a:r>
              <a:rPr lang="tr-TR" dirty="0" smtClean="0"/>
              <a:t> çözümlemeler yapılarak örneklemden elde edilen değerler yardımıyla evren değerler veya dağılımları kestirilmeye çalışılır. 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28848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2. </a:t>
            </a:r>
            <a:r>
              <a:rPr lang="tr-TR" b="1" dirty="0" err="1"/>
              <a:t>Kestirisel</a:t>
            </a:r>
            <a:r>
              <a:rPr lang="tr-TR" b="1" dirty="0"/>
              <a:t> </a:t>
            </a:r>
            <a:r>
              <a:rPr lang="tr-TR" b="1" dirty="0" smtClean="0"/>
              <a:t>Çözümlemeler</a:t>
            </a:r>
          </a:p>
          <a:p>
            <a:endParaRPr lang="tr-TR" b="1" dirty="0" smtClean="0"/>
          </a:p>
          <a:p>
            <a:pPr marL="0" indent="0">
              <a:buNone/>
            </a:pPr>
            <a:r>
              <a:rPr lang="tr-TR" dirty="0" err="1" smtClean="0"/>
              <a:t>Kestirisel</a:t>
            </a:r>
            <a:r>
              <a:rPr lang="tr-TR" dirty="0" smtClean="0"/>
              <a:t> </a:t>
            </a:r>
            <a:r>
              <a:rPr lang="tr-TR" dirty="0" err="1"/>
              <a:t>çözümlemler</a:t>
            </a:r>
            <a:r>
              <a:rPr lang="tr-TR" dirty="0"/>
              <a:t> ile ilgili önemli </a:t>
            </a:r>
            <a:r>
              <a:rPr lang="tr-TR" dirty="0" smtClean="0"/>
              <a:t>kavramlar</a:t>
            </a:r>
          </a:p>
          <a:p>
            <a:r>
              <a:rPr lang="tr-TR" dirty="0" smtClean="0"/>
              <a:t>Örneklem dağılımı</a:t>
            </a:r>
          </a:p>
          <a:p>
            <a:r>
              <a:rPr lang="tr-TR" dirty="0" smtClean="0"/>
              <a:t>Standart hata</a:t>
            </a:r>
          </a:p>
          <a:p>
            <a:r>
              <a:rPr lang="tr-TR" dirty="0" smtClean="0"/>
              <a:t>Güven aralığı </a:t>
            </a:r>
          </a:p>
          <a:p>
            <a:r>
              <a:rPr lang="tr-TR" dirty="0" smtClean="0"/>
              <a:t>Güven düzeyi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858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Verilerin Analizi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Hipotez (Denence) sınama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Bazı araştırmalarda amaç, belli hipotezlerin sınanması şeklinde ifade edilir.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Hipotez sınamanın temelinde gözlenen ve beklenen durumların karşılaştırılması vardır.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Hipotezlerin sınanması temelde «manidarlık» sınamasıdır.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Manidarlık ise, gözlenen ilişki ya da farkın, şans ya da örneklem dağılımı olgularından bağımsız, sistemli ve önemli bir nedene bağlı olmasıdır.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10605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586</Words>
  <Application>Microsoft Office PowerPoint</Application>
  <PresentationFormat>Geniş ekran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 DAVRANIŞ BİLİMLERİNDE ARAŞTIRMA (YÜKSEK LİSANS)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Bölüm II: Yöntem Verilerin Analizi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82</cp:revision>
  <dcterms:created xsi:type="dcterms:W3CDTF">2017-05-17T14:13:10Z</dcterms:created>
  <dcterms:modified xsi:type="dcterms:W3CDTF">2018-01-30T14:35:32Z</dcterms:modified>
</cp:coreProperties>
</file>