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1" r:id="rId3"/>
    <p:sldId id="317" r:id="rId4"/>
    <p:sldId id="316" r:id="rId5"/>
    <p:sldId id="310" r:id="rId6"/>
    <p:sldId id="315" r:id="rId7"/>
    <p:sldId id="314" r:id="rId8"/>
    <p:sldId id="313" r:id="rId9"/>
    <p:sldId id="322" r:id="rId10"/>
    <p:sldId id="328" r:id="rId11"/>
    <p:sldId id="320" r:id="rId12"/>
    <p:sldId id="319" r:id="rId13"/>
    <p:sldId id="318" r:id="rId14"/>
    <p:sldId id="327" r:id="rId15"/>
    <p:sldId id="326" r:id="rId16"/>
    <p:sldId id="325" r:id="rId17"/>
    <p:sldId id="324" r:id="rId18"/>
    <p:sldId id="32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043DE5-3CD5-4DE0-912A-C42E7F7BF2C3}" v="1" dt="2018-11-06T12:54:56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5" autoAdjust="0"/>
    <p:restoredTop sz="94631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71AB902-6A1A-4FEA-94B3-105075188A8F}"/>
    <pc:docChg chg="modSld">
      <pc:chgData name="" userId="" providerId="" clId="Web-{171AB902-6A1A-4FEA-94B3-105075188A8F}" dt="2018-11-06T16:50:08.847" v="599" actId="20577"/>
      <pc:docMkLst>
        <pc:docMk/>
      </pc:docMkLst>
      <pc:sldChg chg="modSp">
        <pc:chgData name="" userId="" providerId="" clId="Web-{171AB902-6A1A-4FEA-94B3-105075188A8F}" dt="2018-11-06T16:16:38.250" v="2" actId="20577"/>
        <pc:sldMkLst>
          <pc:docMk/>
          <pc:sldMk cId="4273076853" sldId="301"/>
        </pc:sldMkLst>
        <pc:spChg chg="mod">
          <ac:chgData name="" userId="" providerId="" clId="Web-{171AB902-6A1A-4FEA-94B3-105075188A8F}" dt="2018-11-06T16:16:38.250" v="2" actId="20577"/>
          <ac:spMkLst>
            <pc:docMk/>
            <pc:sldMk cId="4273076853" sldId="301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17:00.750" v="6" actId="20577"/>
        <pc:sldMkLst>
          <pc:docMk/>
          <pc:sldMk cId="691289540" sldId="302"/>
        </pc:sldMkLst>
        <pc:spChg chg="mod">
          <ac:chgData name="" userId="" providerId="" clId="Web-{171AB902-6A1A-4FEA-94B3-105075188A8F}" dt="2018-11-06T16:17:00.750" v="6" actId="20577"/>
          <ac:spMkLst>
            <pc:docMk/>
            <pc:sldMk cId="691289540" sldId="302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26:19.873" v="13" actId="20577"/>
        <pc:sldMkLst>
          <pc:docMk/>
          <pc:sldMk cId="487333310" sldId="304"/>
        </pc:sldMkLst>
        <pc:spChg chg="mod">
          <ac:chgData name="" userId="" providerId="" clId="Web-{171AB902-6A1A-4FEA-94B3-105075188A8F}" dt="2018-11-06T16:26:19.873" v="13" actId="20577"/>
          <ac:spMkLst>
            <pc:docMk/>
            <pc:sldMk cId="487333310" sldId="304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29:47.765" v="16" actId="20577"/>
        <pc:sldMkLst>
          <pc:docMk/>
          <pc:sldMk cId="1107783024" sldId="306"/>
        </pc:sldMkLst>
        <pc:spChg chg="mod">
          <ac:chgData name="" userId="" providerId="" clId="Web-{171AB902-6A1A-4FEA-94B3-105075188A8F}" dt="2018-11-06T16:29:47.765" v="16" actId="20577"/>
          <ac:spMkLst>
            <pc:docMk/>
            <pc:sldMk cId="1107783024" sldId="306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30:19.842" v="19" actId="20577"/>
        <pc:sldMkLst>
          <pc:docMk/>
          <pc:sldMk cId="2505129648" sldId="307"/>
        </pc:sldMkLst>
        <pc:spChg chg="mod">
          <ac:chgData name="" userId="" providerId="" clId="Web-{171AB902-6A1A-4FEA-94B3-105075188A8F}" dt="2018-11-06T16:30:19.842" v="19" actId="20577"/>
          <ac:spMkLst>
            <pc:docMk/>
            <pc:sldMk cId="2505129648" sldId="307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32:25.608" v="29" actId="20577"/>
        <pc:sldMkLst>
          <pc:docMk/>
          <pc:sldMk cId="3367743684" sldId="311"/>
        </pc:sldMkLst>
        <pc:spChg chg="mod">
          <ac:chgData name="" userId="" providerId="" clId="Web-{171AB902-6A1A-4FEA-94B3-105075188A8F}" dt="2018-11-06T16:32:25.608" v="29" actId="20577"/>
          <ac:spMkLst>
            <pc:docMk/>
            <pc:sldMk cId="3367743684" sldId="311"/>
            <ac:spMk id="3" creationId="{00000000-0000-0000-0000-000000000000}"/>
          </ac:spMkLst>
        </pc:spChg>
      </pc:sldChg>
      <pc:sldChg chg="modSp">
        <pc:chgData name="" userId="" providerId="" clId="Web-{171AB902-6A1A-4FEA-94B3-105075188A8F}" dt="2018-11-06T16:32:02.107" v="25" actId="20577"/>
        <pc:sldMkLst>
          <pc:docMk/>
          <pc:sldMk cId="2069362620" sldId="312"/>
        </pc:sldMkLst>
        <pc:spChg chg="mod">
          <ac:chgData name="" userId="" providerId="" clId="Web-{171AB902-6A1A-4FEA-94B3-105075188A8F}" dt="2018-11-06T16:32:02.107" v="25" actId="20577"/>
          <ac:spMkLst>
            <pc:docMk/>
            <pc:sldMk cId="2069362620" sldId="312"/>
            <ac:spMk id="3" creationId="{00000000-0000-0000-0000-000000000000}"/>
          </ac:spMkLst>
        </pc:spChg>
      </pc:sldChg>
      <pc:sldChg chg="addSp delSp modSp">
        <pc:chgData name="" userId="" providerId="" clId="Web-{171AB902-6A1A-4FEA-94B3-105075188A8F}" dt="2018-11-06T16:50:08.847" v="598" actId="20577"/>
        <pc:sldMkLst>
          <pc:docMk/>
          <pc:sldMk cId="2096377087" sldId="314"/>
        </pc:sldMkLst>
        <pc:spChg chg="add del mod">
          <ac:chgData name="" userId="" providerId="" clId="Web-{171AB902-6A1A-4FEA-94B3-105075188A8F}" dt="2018-11-06T16:38:25.624" v="33"/>
          <ac:spMkLst>
            <pc:docMk/>
            <pc:sldMk cId="2096377087" sldId="314"/>
            <ac:spMk id="2" creationId="{374F914C-CFBD-446A-B06B-288B1417CFD3}"/>
          </ac:spMkLst>
        </pc:spChg>
        <pc:spChg chg="mod">
          <ac:chgData name="" userId="" providerId="" clId="Web-{171AB902-6A1A-4FEA-94B3-105075188A8F}" dt="2018-11-06T16:50:08.847" v="598" actId="20577"/>
          <ac:spMkLst>
            <pc:docMk/>
            <pc:sldMk cId="2096377087" sldId="314"/>
            <ac:spMk id="3" creationId="{00000000-0000-0000-0000-000000000000}"/>
          </ac:spMkLst>
        </pc:spChg>
        <pc:spChg chg="add del mod">
          <ac:chgData name="" userId="" providerId="" clId="Web-{171AB902-6A1A-4FEA-94B3-105075188A8F}" dt="2018-11-06T16:38:50.546" v="36"/>
          <ac:spMkLst>
            <pc:docMk/>
            <pc:sldMk cId="2096377087" sldId="314"/>
            <ac:spMk id="4" creationId="{47FB25E4-A9CB-4BEA-B1C3-FF1534A41CDB}"/>
          </ac:spMkLst>
        </pc:spChg>
      </pc:sldChg>
    </pc:docChg>
  </pc:docChgLst>
  <pc:docChgLst>
    <pc:chgData clId="Web-{CAC8EC9B-21DE-4702-BAB2-F6B4546DE478}"/>
    <pc:docChg chg="addSld delSld modSld">
      <pc:chgData name="" userId="" providerId="" clId="Web-{CAC8EC9B-21DE-4702-BAB2-F6B4546DE478}" dt="2018-11-06T18:27:44.432" v="4205" actId="20577"/>
      <pc:docMkLst>
        <pc:docMk/>
      </pc:docMkLst>
      <pc:sldChg chg="modSp">
        <pc:chgData name="" userId="" providerId="" clId="Web-{CAC8EC9B-21DE-4702-BAB2-F6B4546DE478}" dt="2018-11-06T16:59:15.877" v="407" actId="20577"/>
        <pc:sldMkLst>
          <pc:docMk/>
          <pc:sldMk cId="2908528508" sldId="313"/>
        </pc:sldMkLst>
        <pc:spChg chg="mod">
          <ac:chgData name="" userId="" providerId="" clId="Web-{CAC8EC9B-21DE-4702-BAB2-F6B4546DE478}" dt="2018-11-06T16:59:15.877" v="407" actId="20577"/>
          <ac:spMkLst>
            <pc:docMk/>
            <pc:sldMk cId="2908528508" sldId="313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7:44:12.633" v="2539" actId="20577"/>
        <pc:sldMkLst>
          <pc:docMk/>
          <pc:sldMk cId="2243224893" sldId="318"/>
        </pc:sldMkLst>
        <pc:spChg chg="mod">
          <ac:chgData name="" userId="" providerId="" clId="Web-{CAC8EC9B-21DE-4702-BAB2-F6B4546DE478}" dt="2018-11-06T17:44:12.633" v="2539" actId="20577"/>
          <ac:spMkLst>
            <pc:docMk/>
            <pc:sldMk cId="2243224893" sldId="318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7:38:50.256" v="2185" actId="20577"/>
        <pc:sldMkLst>
          <pc:docMk/>
          <pc:sldMk cId="3506889750" sldId="319"/>
        </pc:sldMkLst>
        <pc:spChg chg="mod">
          <ac:chgData name="" userId="" providerId="" clId="Web-{CAC8EC9B-21DE-4702-BAB2-F6B4546DE478}" dt="2018-11-06T17:38:50.256" v="2185" actId="20577"/>
          <ac:spMkLst>
            <pc:docMk/>
            <pc:sldMk cId="3506889750" sldId="319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7:31:42.253" v="1659" actId="20577"/>
        <pc:sldMkLst>
          <pc:docMk/>
          <pc:sldMk cId="4135836833" sldId="320"/>
        </pc:sldMkLst>
        <pc:spChg chg="mod">
          <ac:chgData name="" userId="" providerId="" clId="Web-{CAC8EC9B-21DE-4702-BAB2-F6B4546DE478}" dt="2018-11-06T17:31:42.253" v="1659" actId="20577"/>
          <ac:spMkLst>
            <pc:docMk/>
            <pc:sldMk cId="4135836833" sldId="320"/>
            <ac:spMk id="3" creationId="{00000000-0000-0000-0000-000000000000}"/>
          </ac:spMkLst>
        </pc:spChg>
      </pc:sldChg>
      <pc:sldChg chg="modSp del">
        <pc:chgData name="" userId="" providerId="" clId="Web-{CAC8EC9B-21DE-4702-BAB2-F6B4546DE478}" dt="2018-11-06T17:12:16.431" v="987"/>
        <pc:sldMkLst>
          <pc:docMk/>
          <pc:sldMk cId="1030318755" sldId="321"/>
        </pc:sldMkLst>
        <pc:spChg chg="mod">
          <ac:chgData name="" userId="" providerId="" clId="Web-{CAC8EC9B-21DE-4702-BAB2-F6B4546DE478}" dt="2018-11-06T17:10:48.071" v="942" actId="20577"/>
          <ac:spMkLst>
            <pc:docMk/>
            <pc:sldMk cId="1030318755" sldId="321"/>
            <ac:spMk id="3" creationId="{00000000-0000-0000-0000-000000000000}"/>
          </ac:spMkLst>
        </pc:spChg>
        <pc:spChg chg="mod">
          <ac:chgData name="" userId="" providerId="" clId="Web-{CAC8EC9B-21DE-4702-BAB2-F6B4546DE478}" dt="2018-11-06T17:09:44.617" v="893" actId="1076"/>
          <ac:spMkLst>
            <pc:docMk/>
            <pc:sldMk cId="1030318755" sldId="321"/>
            <ac:spMk id="9" creationId="{00000000-0000-0000-0000-000000000000}"/>
          </ac:spMkLst>
        </pc:spChg>
      </pc:sldChg>
      <pc:sldChg chg="modSp">
        <pc:chgData name="" userId="" providerId="" clId="Web-{CAC8EC9B-21DE-4702-BAB2-F6B4546DE478}" dt="2018-11-06T17:08:05.163" v="786" actId="20577"/>
        <pc:sldMkLst>
          <pc:docMk/>
          <pc:sldMk cId="847182263" sldId="322"/>
        </pc:sldMkLst>
        <pc:spChg chg="mod">
          <ac:chgData name="" userId="" providerId="" clId="Web-{CAC8EC9B-21DE-4702-BAB2-F6B4546DE478}" dt="2018-11-06T17:08:05.163" v="786" actId="20577"/>
          <ac:spMkLst>
            <pc:docMk/>
            <pc:sldMk cId="847182263" sldId="322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8:27:44.432" v="4204" actId="20577"/>
        <pc:sldMkLst>
          <pc:docMk/>
          <pc:sldMk cId="4204089657" sldId="323"/>
        </pc:sldMkLst>
        <pc:spChg chg="mod">
          <ac:chgData name="" userId="" providerId="" clId="Web-{CAC8EC9B-21DE-4702-BAB2-F6B4546DE478}" dt="2018-11-06T18:27:44.432" v="4204" actId="20577"/>
          <ac:spMkLst>
            <pc:docMk/>
            <pc:sldMk cId="4204089657" sldId="323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8:22:22.899" v="3844" actId="20577"/>
        <pc:sldMkLst>
          <pc:docMk/>
          <pc:sldMk cId="4127505002" sldId="324"/>
        </pc:sldMkLst>
        <pc:spChg chg="mod">
          <ac:chgData name="" userId="" providerId="" clId="Web-{CAC8EC9B-21DE-4702-BAB2-F6B4546DE478}" dt="2018-11-06T18:22:22.899" v="3844" actId="20577"/>
          <ac:spMkLst>
            <pc:docMk/>
            <pc:sldMk cId="4127505002" sldId="324"/>
            <ac:spMk id="3" creationId="{00000000-0000-0000-0000-000000000000}"/>
          </ac:spMkLst>
        </pc:spChg>
      </pc:sldChg>
      <pc:sldChg chg="modSp">
        <pc:chgData name="" userId="" providerId="" clId="Web-{CAC8EC9B-21DE-4702-BAB2-F6B4546DE478}" dt="2018-11-06T18:18:18.289" v="3548" actId="20577"/>
        <pc:sldMkLst>
          <pc:docMk/>
          <pc:sldMk cId="3048563167" sldId="325"/>
        </pc:sldMkLst>
        <pc:spChg chg="mod">
          <ac:chgData name="" userId="" providerId="" clId="Web-{CAC8EC9B-21DE-4702-BAB2-F6B4546DE478}" dt="2018-11-06T18:18:18.289" v="3548" actId="20577"/>
          <ac:spMkLst>
            <pc:docMk/>
            <pc:sldMk cId="3048563167" sldId="325"/>
            <ac:spMk id="3" creationId="{00000000-0000-0000-0000-000000000000}"/>
          </ac:spMkLst>
        </pc:spChg>
      </pc:sldChg>
      <pc:sldChg chg="addSp modSp">
        <pc:chgData name="" userId="" providerId="" clId="Web-{CAC8EC9B-21DE-4702-BAB2-F6B4546DE478}" dt="2018-11-06T18:10:56.460" v="3106" actId="14100"/>
        <pc:sldMkLst>
          <pc:docMk/>
          <pc:sldMk cId="2598372464" sldId="326"/>
        </pc:sldMkLst>
        <pc:picChg chg="add mod">
          <ac:chgData name="" userId="" providerId="" clId="Web-{CAC8EC9B-21DE-4702-BAB2-F6B4546DE478}" dt="2018-11-06T18:10:56.460" v="3106" actId="14100"/>
          <ac:picMkLst>
            <pc:docMk/>
            <pc:sldMk cId="2598372464" sldId="326"/>
            <ac:picMk id="2" creationId="{DFFBD1EF-D4D8-4BDB-9DFF-7373C5E47DAE}"/>
          </ac:picMkLst>
        </pc:picChg>
      </pc:sldChg>
      <pc:sldChg chg="modSp">
        <pc:chgData name="" userId="" providerId="" clId="Web-{CAC8EC9B-21DE-4702-BAB2-F6B4546DE478}" dt="2018-11-06T18:09:27.725" v="3097" actId="20577"/>
        <pc:sldMkLst>
          <pc:docMk/>
          <pc:sldMk cId="1644405275" sldId="327"/>
        </pc:sldMkLst>
        <pc:spChg chg="mod">
          <ac:chgData name="" userId="" providerId="" clId="Web-{CAC8EC9B-21DE-4702-BAB2-F6B4546DE478}" dt="2018-11-06T18:09:27.725" v="3097" actId="20577"/>
          <ac:spMkLst>
            <pc:docMk/>
            <pc:sldMk cId="1644405275" sldId="327"/>
            <ac:spMk id="3" creationId="{00000000-0000-0000-0000-000000000000}"/>
          </ac:spMkLst>
        </pc:spChg>
      </pc:sldChg>
      <pc:sldChg chg="modSp new">
        <pc:chgData name="" userId="" providerId="" clId="Web-{CAC8EC9B-21DE-4702-BAB2-F6B4546DE478}" dt="2018-11-06T17:22:54.624" v="1373" actId="20577"/>
        <pc:sldMkLst>
          <pc:docMk/>
          <pc:sldMk cId="2582162236" sldId="328"/>
        </pc:sldMkLst>
        <pc:spChg chg="mod">
          <ac:chgData name="" userId="" providerId="" clId="Web-{CAC8EC9B-21DE-4702-BAB2-F6B4546DE478}" dt="2018-11-06T17:11:25.134" v="947" actId="20577"/>
          <ac:spMkLst>
            <pc:docMk/>
            <pc:sldMk cId="2582162236" sldId="328"/>
            <ac:spMk id="2" creationId="{ED55D827-09FB-4759-8891-B27717C5796B}"/>
          </ac:spMkLst>
        </pc:spChg>
        <pc:spChg chg="mod">
          <ac:chgData name="" userId="" providerId="" clId="Web-{CAC8EC9B-21DE-4702-BAB2-F6B4546DE478}" dt="2018-11-06T17:22:54.624" v="1373" actId="20577"/>
          <ac:spMkLst>
            <pc:docMk/>
            <pc:sldMk cId="2582162236" sldId="328"/>
            <ac:spMk id="3" creationId="{EF5CF745-5910-4501-8557-91292DC2B5E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67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9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491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10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79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168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47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96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49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71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27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2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89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93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7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12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226" y="2691876"/>
            <a:ext cx="5814150" cy="3977484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HİN 309 </a:t>
            </a: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YENİÇAĞ HİNDİSTAN TARİHİ</a:t>
            </a: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6. hafta</a:t>
            </a: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Hint-Türk </a:t>
            </a:r>
            <a:r>
              <a:rPr lang="tr-TR" sz="330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İmparatorluğu dönemi: </a:t>
            </a:r>
            <a:r>
              <a:rPr lang="tr-TR" sz="3300" dirty="0" err="1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Ekberşah</a:t>
            </a:r>
            <a: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  <a:t> II</a:t>
            </a: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br>
              <a:rPr lang="tr-TR" sz="3300" dirty="0">
                <a:solidFill>
                  <a:schemeClr val="accent2">
                    <a:lumMod val="75000"/>
                  </a:schemeClr>
                </a:solidFill>
                <a:latin typeface="Comic Sans MS"/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149079"/>
            <a:ext cx="6172200" cy="2053313"/>
          </a:xfrm>
        </p:spPr>
        <p:txBody>
          <a:bodyPr vert="horz" anchor="t">
            <a:normAutofit lnSpcReduction="10000"/>
          </a:bodyPr>
          <a:lstStyle/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D55D827-09FB-4759-8891-B27717C57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HİN 309 </a:t>
            </a:r>
            <a:br>
              <a:rPr lang="tr-TR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b="1" dirty="0">
                <a:solidFill>
                  <a:schemeClr val="accent2">
                    <a:lumMod val="75000"/>
                  </a:schemeClr>
                </a:solidFill>
              </a:rPr>
              <a:t>YENİÇAĞ HİNDİSTAN TARİH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5CF745-5910-4501-8557-91292DC2B5E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pPr algn="just">
              <a:buNone/>
            </a:pPr>
            <a:r>
              <a:rPr lang="tr-TR" b="1" dirty="0">
                <a:latin typeface="Comic Sans MS"/>
              </a:rPr>
              <a:t>Ekber'in Dini Alandaki Uğraşları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Kendisini bütün uyrukların dini önderi yapmak.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İslam ve Hindu dinleri arasında benzerlikler ve yakınlıklar arayıp buldukça belirtmek ve onları birbirine daha çok ısıtmak.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Müslüman ve </a:t>
            </a:r>
            <a:r>
              <a:rPr lang="tr-TR" dirty="0" err="1">
                <a:latin typeface="Comic Sans MS"/>
              </a:rPr>
              <a:t>Hindu'ların</a:t>
            </a:r>
            <a:r>
              <a:rPr lang="tr-TR" dirty="0">
                <a:latin typeface="Comic Sans MS"/>
              </a:rPr>
              <a:t> birlikte kutlayacakları bayramlar ihdas etmek.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Her iki dinden olanlar için uygulanacak laik özde kanunlarla bu birliği daha da perçinlemek.</a:t>
            </a:r>
          </a:p>
          <a:p>
            <a:pPr algn="just">
              <a:buNone/>
            </a:pPr>
            <a:r>
              <a:rPr lang="tr-TR" dirty="0">
                <a:latin typeface="Comic Sans MS"/>
              </a:rPr>
              <a:t>Ekber kardeşi Abdül-Hakim'i yener ve dini devrimlerin de bir çoğunu yapmıştır. Çok geçmeden Abdül-Hakim ölür.(1585) ; çok içerdi.</a:t>
            </a:r>
          </a:p>
          <a:p>
            <a:pPr algn="just">
              <a:buNone/>
            </a:pPr>
            <a:endParaRPr lang="tr-TR" dirty="0">
              <a:latin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216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pPr algn="just"/>
            <a:r>
              <a:rPr lang="tr-TR" dirty="0">
                <a:latin typeface="Comic Sans MS" panose="030F0902030302020204" pitchFamily="66" charset="0"/>
              </a:rPr>
              <a:t>1586'da Ekber </a:t>
            </a:r>
            <a:r>
              <a:rPr lang="tr-TR" dirty="0" err="1">
                <a:latin typeface="Comic Sans MS" panose="030F0902030302020204" pitchFamily="66" charset="0"/>
              </a:rPr>
              <a:t>Sind</a:t>
            </a:r>
            <a:r>
              <a:rPr lang="tr-TR" dirty="0">
                <a:latin typeface="Comic Sans MS" panose="030F0902030302020204" pitchFamily="66" charset="0"/>
              </a:rPr>
              <a:t> ve </a:t>
            </a:r>
            <a:r>
              <a:rPr lang="tr-TR" dirty="0" err="1">
                <a:latin typeface="Comic Sans MS" panose="030F0902030302020204" pitchFamily="66" charset="0"/>
              </a:rPr>
              <a:t>Dekkan</a:t>
            </a:r>
            <a:r>
              <a:rPr lang="tr-TR" dirty="0">
                <a:latin typeface="Comic Sans MS" panose="030F0902030302020204" pitchFamily="66" charset="0"/>
              </a:rPr>
              <a:t> işlerine karışmaya koyulur.</a:t>
            </a:r>
            <a:endParaRPr lang="tr-TR" b="1" dirty="0">
              <a:latin typeface="Comic Sans MS" panose="030F0902030302020204" pitchFamily="66" charset="0"/>
            </a:endParaRPr>
          </a:p>
          <a:p>
            <a:pPr algn="just"/>
            <a:r>
              <a:rPr lang="tr-TR" dirty="0" err="1">
                <a:latin typeface="Comic Sans MS" panose="030F0902030302020204" pitchFamily="66" charset="0"/>
              </a:rPr>
              <a:t>Sind</a:t>
            </a:r>
            <a:r>
              <a:rPr lang="tr-TR" dirty="0">
                <a:latin typeface="Comic Sans MS" panose="030F0902030302020204" pitchFamily="66" charset="0"/>
              </a:rPr>
              <a:t> hükümdarı Mirza Cani Bey'in yanına gelmediği için ona karşı sefer yapılır ve ülke 15902'da Gürkanlı Devletine katıldı.</a:t>
            </a:r>
          </a:p>
          <a:p>
            <a:pPr algn="just"/>
            <a:r>
              <a:rPr lang="tr-TR" dirty="0">
                <a:latin typeface="Comic Sans MS" panose="030F0902030302020204" pitchFamily="66" charset="0"/>
              </a:rPr>
              <a:t>1599'da turan işlerini bırakan Ekber </a:t>
            </a:r>
            <a:r>
              <a:rPr lang="tr-TR" dirty="0" err="1">
                <a:latin typeface="Comic Sans MS" panose="030F0902030302020204" pitchFamily="66" charset="0"/>
              </a:rPr>
              <a:t>Dekken'dedir;orada</a:t>
            </a:r>
            <a:r>
              <a:rPr lang="tr-TR" dirty="0">
                <a:latin typeface="Comic Sans MS" panose="030F0902030302020204" pitchFamily="66" charset="0"/>
              </a:rPr>
              <a:t> şehzade Murat ölmüştür. Dekken seferiyle han </a:t>
            </a:r>
            <a:r>
              <a:rPr lang="tr-TR" dirty="0" err="1">
                <a:latin typeface="Comic Sans MS" panose="030F0902030302020204" pitchFamily="66" charset="0"/>
              </a:rPr>
              <a:t>Hanan</a:t>
            </a:r>
            <a:r>
              <a:rPr lang="tr-TR" dirty="0">
                <a:latin typeface="Comic Sans MS" panose="030F0902030302020204" pitchFamily="66" charset="0"/>
              </a:rPr>
              <a:t> ve şehzade </a:t>
            </a:r>
            <a:r>
              <a:rPr lang="tr-TR" dirty="0" err="1">
                <a:latin typeface="Comic Sans MS" panose="030F0902030302020204" pitchFamily="66" charset="0"/>
              </a:rPr>
              <a:t>Danyal</a:t>
            </a:r>
            <a:r>
              <a:rPr lang="tr-TR" dirty="0">
                <a:latin typeface="Comic Sans MS" panose="030F0902030302020204" pitchFamily="66" charset="0"/>
              </a:rPr>
              <a:t> görevlendirilmiştir. </a:t>
            </a:r>
          </a:p>
          <a:p>
            <a:pPr algn="just"/>
            <a:r>
              <a:rPr lang="tr-TR" dirty="0" err="1">
                <a:latin typeface="Comic Sans MS" panose="030F0902030302020204" pitchFamily="66" charset="0"/>
              </a:rPr>
              <a:t>Ahmednagar’a</a:t>
            </a:r>
            <a:r>
              <a:rPr lang="tr-TR" dirty="0">
                <a:latin typeface="Comic Sans MS" panose="030F0902030302020204" pitchFamily="66" charset="0"/>
              </a:rPr>
              <a:t> yaklaşan ordu ülkenin iç karışıklıklarından da yararlanarak çok geçmeden başkenti ele geçirir. 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836833"/>
      </p:ext>
    </p:extLst>
  </p:cSld>
  <p:clrMapOvr>
    <a:masterClrMapping/>
  </p:clrMapOvr>
  <p:transition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>
                <a:latin typeface="Comic Sans MS"/>
              </a:rPr>
              <a:t>Ekber'in Son Yılları Ve Büyük Oğlu Selim’le (Cihangir) Uğraşları</a:t>
            </a:r>
            <a:endParaRPr lang="tr-TR" b="1" dirty="0"/>
          </a:p>
          <a:p>
            <a:pPr algn="just">
              <a:buNone/>
            </a:pPr>
            <a:r>
              <a:rPr lang="tr-TR" b="1" dirty="0">
                <a:latin typeface="Comic Sans MS"/>
              </a:rPr>
              <a:t>  </a:t>
            </a:r>
            <a:r>
              <a:rPr lang="tr-TR" dirty="0">
                <a:latin typeface="Comic Sans MS"/>
              </a:rPr>
              <a:t>Ekber </a:t>
            </a:r>
            <a:r>
              <a:rPr lang="tr-TR" dirty="0" err="1">
                <a:latin typeface="Comic Sans MS"/>
              </a:rPr>
              <a:t>Dekken'den</a:t>
            </a:r>
            <a:r>
              <a:rPr lang="tr-TR" dirty="0">
                <a:latin typeface="Comic Sans MS"/>
              </a:rPr>
              <a:t> </a:t>
            </a:r>
            <a:r>
              <a:rPr lang="tr-TR" dirty="0" err="1">
                <a:latin typeface="Comic Sans MS"/>
              </a:rPr>
              <a:t>Agra'ya</a:t>
            </a:r>
            <a:r>
              <a:rPr lang="tr-TR" dirty="0">
                <a:latin typeface="Comic Sans MS"/>
              </a:rPr>
              <a:t> dönmeden önce Selim, Kuzey Hindistan'da padişahmış gibi davranmaya </a:t>
            </a:r>
            <a:r>
              <a:rPr lang="tr-TR" dirty="0" err="1">
                <a:latin typeface="Comic Sans MS"/>
              </a:rPr>
              <a:t>koyulmuş,önemli</a:t>
            </a:r>
            <a:r>
              <a:rPr lang="tr-TR" dirty="0">
                <a:latin typeface="Comic Sans MS"/>
              </a:rPr>
              <a:t> bir çok yere kendi adamlarını yerleştirmiş ve kendi adına para bastırmıştır. Ekber ona </a:t>
            </a:r>
            <a:r>
              <a:rPr lang="tr-TR" dirty="0" err="1">
                <a:latin typeface="Comic Sans MS"/>
              </a:rPr>
              <a:t>Bengal</a:t>
            </a:r>
            <a:r>
              <a:rPr lang="tr-TR" dirty="0">
                <a:latin typeface="Comic Sans MS"/>
              </a:rPr>
              <a:t> ve </a:t>
            </a:r>
            <a:r>
              <a:rPr lang="tr-TR" dirty="0" err="1">
                <a:latin typeface="Comic Sans MS"/>
              </a:rPr>
              <a:t>Orisa</a:t>
            </a:r>
            <a:r>
              <a:rPr lang="tr-TR" dirty="0">
                <a:latin typeface="Comic Sans MS"/>
              </a:rPr>
              <a:t> şubesini "</a:t>
            </a:r>
            <a:r>
              <a:rPr lang="tr-TR" dirty="0" err="1">
                <a:latin typeface="Comic Sans MS"/>
              </a:rPr>
              <a:t>ikta</a:t>
            </a:r>
            <a:r>
              <a:rPr lang="tr-TR" dirty="0">
                <a:latin typeface="Comic Sans MS"/>
              </a:rPr>
              <a:t>" olarak ve </a:t>
            </a:r>
            <a:r>
              <a:rPr lang="tr-TR" dirty="0" err="1">
                <a:latin typeface="Comic Sans MS"/>
              </a:rPr>
              <a:t>suberdarlığını</a:t>
            </a:r>
            <a:r>
              <a:rPr lang="tr-TR" dirty="0">
                <a:latin typeface="Comic Sans MS"/>
              </a:rPr>
              <a:t> verir. Selim ise başkentten uzaklaşmak istemediği için kabul </a:t>
            </a:r>
            <a:r>
              <a:rPr lang="tr-TR" dirty="0" err="1">
                <a:latin typeface="Comic Sans MS"/>
              </a:rPr>
              <a:t>etmez.O</a:t>
            </a:r>
            <a:r>
              <a:rPr lang="tr-TR" dirty="0">
                <a:latin typeface="Comic Sans MS"/>
              </a:rPr>
              <a:t> sırada Ekber </a:t>
            </a:r>
            <a:r>
              <a:rPr lang="tr-TR" dirty="0" err="1">
                <a:latin typeface="Comic Sans MS"/>
              </a:rPr>
              <a:t>Abül-Fadl</a:t>
            </a:r>
            <a:r>
              <a:rPr lang="tr-TR" dirty="0">
                <a:latin typeface="Comic Sans MS"/>
              </a:rPr>
              <a:t> </a:t>
            </a:r>
            <a:r>
              <a:rPr lang="tr-TR" dirty="0" err="1">
                <a:latin typeface="Comic Sans MS"/>
              </a:rPr>
              <a:t>Allami'yi</a:t>
            </a:r>
            <a:r>
              <a:rPr lang="tr-TR" dirty="0">
                <a:latin typeface="Comic Sans MS"/>
              </a:rPr>
              <a:t> yanına çağırır; Selim onu kendine düşman bilmektedir ve </a:t>
            </a:r>
            <a:r>
              <a:rPr lang="tr-TR" dirty="0" err="1">
                <a:latin typeface="Comic Sans MS"/>
              </a:rPr>
              <a:t>Ebül-Fadl'ı</a:t>
            </a:r>
            <a:r>
              <a:rPr lang="tr-TR" dirty="0">
                <a:latin typeface="Comic Sans MS"/>
              </a:rPr>
              <a:t> yolda öldürtür. Bu olay Ekber'i çıldırtsa da çok geçmeden annesi Hamide ,Banu ve halası </a:t>
            </a:r>
            <a:r>
              <a:rPr lang="tr-TR" dirty="0" err="1">
                <a:latin typeface="Comic Sans MS"/>
              </a:rPr>
              <a:t>Gülbeden</a:t>
            </a:r>
            <a:r>
              <a:rPr lang="tr-TR" dirty="0">
                <a:latin typeface="Comic Sans MS"/>
              </a:rPr>
              <a:t> </a:t>
            </a:r>
            <a:r>
              <a:rPr lang="tr-TR" dirty="0" err="1">
                <a:latin typeface="Comic Sans MS"/>
              </a:rPr>
              <a:t>Beyimlerin</a:t>
            </a:r>
            <a:r>
              <a:rPr lang="tr-TR" dirty="0">
                <a:latin typeface="Comic Sans MS"/>
              </a:rPr>
              <a:t> aracılığı ile yatışır.</a:t>
            </a:r>
          </a:p>
          <a:p>
            <a:pPr algn="just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89750"/>
      </p:ext>
    </p:extLst>
  </p:cSld>
  <p:clrMapOvr>
    <a:masterClrMapping/>
  </p:clrMapOvr>
  <p:transition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816224"/>
            <a:ext cx="7467600" cy="4565104"/>
          </a:xfrm>
        </p:spPr>
        <p:txBody>
          <a:bodyPr vert="horz" anchor="t">
            <a:normAutofit/>
          </a:bodyPr>
          <a:lstStyle/>
          <a:p>
            <a:pPr algn="just"/>
            <a:r>
              <a:rPr lang="tr-TR" dirty="0">
                <a:latin typeface="Comic Sans MS"/>
              </a:rPr>
              <a:t>Ekber Selim'in korkusunu yatıştırmak için destanını ona geçirir.</a:t>
            </a:r>
            <a:endParaRPr lang="tr-TR" b="1" dirty="0"/>
          </a:p>
          <a:p>
            <a:pPr algn="just"/>
            <a:r>
              <a:rPr lang="tr-TR" dirty="0">
                <a:latin typeface="Comic Sans MS"/>
              </a:rPr>
              <a:t>Ekber'in 3 oğlundan biri şehzade Murat ölmüştür.</a:t>
            </a:r>
          </a:p>
          <a:p>
            <a:pPr algn="just"/>
            <a:r>
              <a:rPr lang="tr-TR" dirty="0">
                <a:latin typeface="Comic Sans MS"/>
              </a:rPr>
              <a:t>Üçüncüsü ve belki en çok sevdiği şehzade </a:t>
            </a:r>
            <a:r>
              <a:rPr lang="tr-TR" dirty="0" err="1">
                <a:latin typeface="Comic Sans MS"/>
              </a:rPr>
              <a:t>Danyal</a:t>
            </a:r>
            <a:r>
              <a:rPr lang="tr-TR" dirty="0">
                <a:latin typeface="Comic Sans MS"/>
              </a:rPr>
              <a:t> aşırı içkiden çok hastadır ve dolayısı ile taht Selim'e kalacaktır.</a:t>
            </a:r>
          </a:p>
          <a:p>
            <a:pPr algn="just"/>
            <a:r>
              <a:rPr lang="tr-TR" dirty="0">
                <a:latin typeface="Comic Sans MS"/>
              </a:rPr>
              <a:t>Ekber'in onun suçlarını bağışlaması ve sarığı giydirmesi bu işi kabul ettiğinin açıklaması sayılmalıdır; fakat </a:t>
            </a:r>
            <a:r>
              <a:rPr lang="tr-TR" dirty="0" err="1">
                <a:latin typeface="Comic Sans MS"/>
              </a:rPr>
              <a:t>Danyal</a:t>
            </a:r>
            <a:r>
              <a:rPr lang="tr-TR" dirty="0">
                <a:latin typeface="Comic Sans MS"/>
              </a:rPr>
              <a:t> sağ oldukça Ekber'in gönlü ona </a:t>
            </a:r>
            <a:r>
              <a:rPr lang="tr-TR" dirty="0" err="1">
                <a:latin typeface="Comic Sans MS"/>
              </a:rPr>
              <a:t>eygin</a:t>
            </a:r>
            <a:r>
              <a:rPr lang="tr-TR" dirty="0">
                <a:latin typeface="Comic Sans MS"/>
              </a:rPr>
              <a:t> kalacaktır. Ona da </a:t>
            </a:r>
            <a:r>
              <a:rPr lang="tr-TR" dirty="0" err="1">
                <a:latin typeface="Comic Sans MS"/>
              </a:rPr>
              <a:t>Dekken'e</a:t>
            </a:r>
            <a:r>
              <a:rPr lang="tr-TR" dirty="0">
                <a:latin typeface="Comic Sans MS"/>
              </a:rPr>
              <a:t> bir sarık yollayacaktır.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224893"/>
      </p:ext>
    </p:extLst>
  </p:cSld>
  <p:clrMapOvr>
    <a:masterClrMapping/>
  </p:clrMapOvr>
  <p:transition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>
                <a:latin typeface="Comic Sans MS"/>
              </a:rPr>
              <a:t>Ekber'in Ölümü</a:t>
            </a:r>
            <a:endParaRPr lang="tr-TR" b="1" dirty="0"/>
          </a:p>
          <a:p>
            <a:pPr algn="just">
              <a:buNone/>
            </a:pPr>
            <a:r>
              <a:rPr lang="tr-TR" dirty="0">
                <a:latin typeface="Comic Sans MS"/>
              </a:rPr>
              <a:t> 1605 Ekim başlarında Ekber, amele tutulur ve 22 gün içinde ölür.(25/26.10.1605) </a:t>
            </a:r>
          </a:p>
          <a:p>
            <a:pPr algn="just">
              <a:buNone/>
            </a:pPr>
            <a:endParaRPr lang="tr-TR" b="1" dirty="0">
              <a:latin typeface="Comic Sans MS"/>
            </a:endParaRPr>
          </a:p>
          <a:p>
            <a:pPr algn="just">
              <a:buNone/>
            </a:pPr>
            <a:r>
              <a:rPr lang="tr-TR" b="1" dirty="0">
                <a:latin typeface="Comic Sans MS"/>
              </a:rPr>
              <a:t>Ekber'in Özellikleri</a:t>
            </a:r>
            <a:endParaRPr lang="tr-TR" dirty="0">
              <a:latin typeface="Comic Sans MS"/>
            </a:endParaRPr>
          </a:p>
          <a:p>
            <a:pPr algn="just">
              <a:buNone/>
            </a:pPr>
            <a:r>
              <a:rPr lang="tr-TR" dirty="0">
                <a:latin typeface="Comic Sans MS"/>
              </a:rPr>
              <a:t> Ekber, büyük babası </a:t>
            </a:r>
            <a:r>
              <a:rPr lang="tr-TR" dirty="0" err="1">
                <a:latin typeface="Comic Sans MS"/>
              </a:rPr>
              <a:t>Babur</a:t>
            </a:r>
            <a:r>
              <a:rPr lang="tr-TR" dirty="0">
                <a:latin typeface="Comic Sans MS"/>
              </a:rPr>
              <a:t> ve yedinci göbekten atası Büyük Timur gibi, Türklüğün yetiştirdiği en yüksek </a:t>
            </a:r>
            <a:r>
              <a:rPr lang="tr-TR" dirty="0" err="1">
                <a:latin typeface="Comic Sans MS"/>
              </a:rPr>
              <a:t>uzkişiler</a:t>
            </a:r>
            <a:r>
              <a:rPr lang="tr-TR" dirty="0">
                <a:latin typeface="Comic Sans MS"/>
              </a:rPr>
              <a:t> arasında yer almaktadır.</a:t>
            </a:r>
            <a:endParaRPr lang="tr-TR" b="1" dirty="0">
              <a:latin typeface="Comic Sans MS"/>
            </a:endParaRPr>
          </a:p>
          <a:p>
            <a:pPr algn="just">
              <a:buNone/>
            </a:pPr>
            <a:r>
              <a:rPr lang="tr-TR" dirty="0">
                <a:latin typeface="Comic Sans MS"/>
              </a:rPr>
              <a:t> Ekber büyük bir fatihtir. Babası öldüğü sırada Kabil-Kandahar dağlık bölgesi dışında ancak </a:t>
            </a:r>
            <a:r>
              <a:rPr lang="tr-TR" dirty="0" err="1">
                <a:latin typeface="Comic Sans MS"/>
              </a:rPr>
              <a:t>Pencap'la</a:t>
            </a:r>
            <a:r>
              <a:rPr lang="tr-TR" dirty="0">
                <a:latin typeface="Comic Sans MS"/>
              </a:rPr>
              <a:t> Delhi bölgesi, pek de sağlam olmayarak Gürkanlıların elinde idi; atalığı Bayram Han oralardaki durumu sağlamlaştırmış ve bu yerlere Kuzey Hindistan düzlüğünün Gence ve </a:t>
            </a:r>
            <a:r>
              <a:rPr lang="tr-TR" dirty="0" err="1">
                <a:latin typeface="Comic Sans MS"/>
              </a:rPr>
              <a:t>Cemne</a:t>
            </a:r>
            <a:r>
              <a:rPr lang="tr-TR" dirty="0">
                <a:latin typeface="Comic Sans MS"/>
              </a:rPr>
              <a:t> ırmaklarının birleştikleri bölgeye kadar olan yerleri katmıştır. O öldüğünde Gürkanlı devleti </a:t>
            </a:r>
            <a:r>
              <a:rPr lang="tr-TR" dirty="0" err="1">
                <a:latin typeface="Comic Sans MS"/>
              </a:rPr>
              <a:t>Hindista'nın</a:t>
            </a:r>
            <a:r>
              <a:rPr lang="tr-TR" dirty="0">
                <a:latin typeface="Comic Sans MS"/>
              </a:rPr>
              <a:t> 4 de 3 ünü kapsıyordu.</a:t>
            </a:r>
          </a:p>
          <a:p>
            <a:pPr algn="just"/>
            <a:endParaRPr lang="tr-TR" b="1" dirty="0"/>
          </a:p>
          <a:p>
            <a:pPr algn="just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405275"/>
      </p:ext>
    </p:extLst>
  </p:cSld>
  <p:clrMapOvr>
    <a:masterClrMapping/>
  </p:clrMapOvr>
  <p:transition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" name="Resim 3" descr="metin, harita içeren bir resim&#10;&#10;Çok yüksek güvenilirlikle oluşturulmuş açıklama">
            <a:extLst>
              <a:ext uri="{FF2B5EF4-FFF2-40B4-BE49-F238E27FC236}">
                <a16:creationId xmlns:a16="http://schemas.microsoft.com/office/drawing/2014/main" id="{DFFBD1EF-D4D8-4BDB-9DFF-7373C5E47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601" y="1619672"/>
            <a:ext cx="6114798" cy="507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372464"/>
      </p:ext>
    </p:extLst>
  </p:cSld>
  <p:clrMapOvr>
    <a:masterClrMapping/>
  </p:clrMapOvr>
  <p:transition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2078563"/>
            <a:ext cx="7467600" cy="4277072"/>
          </a:xfrm>
        </p:spPr>
        <p:txBody>
          <a:bodyPr vert="horz" anchor="t">
            <a:normAutofit/>
          </a:bodyPr>
          <a:lstStyle/>
          <a:p>
            <a:pPr algn="just"/>
            <a:r>
              <a:rPr lang="tr-TR" b="1" dirty="0">
                <a:latin typeface="Comic Sans MS" panose="030F0902030302020204" pitchFamily="66" charset="0"/>
              </a:rPr>
              <a:t> </a:t>
            </a:r>
            <a:r>
              <a:rPr lang="tr-TR" dirty="0">
                <a:latin typeface="Comic Sans MS" panose="030F0902030302020204" pitchFamily="66" charset="0"/>
              </a:rPr>
              <a:t>Ekber ülkeleri genellikle siyasa ile, onların iç ve dış durumlarından istifade ederek elden geldiği kadar az kan dökerek almıştır.</a:t>
            </a:r>
            <a:endParaRPr lang="en-US" dirty="0">
              <a:latin typeface="Comic Sans MS" panose="030F0902030302020204" pitchFamily="66" charset="0"/>
            </a:endParaRPr>
          </a:p>
          <a:p>
            <a:pPr algn="just"/>
            <a:r>
              <a:rPr lang="tr-TR" dirty="0">
                <a:latin typeface="Comic Sans MS" panose="030F0902030302020204" pitchFamily="66" charset="0"/>
              </a:rPr>
              <a:t>Ekber büyük bir yönetimcidir; bugün 350-400 yıl sonra İngilizler Hindistan'ı büyük ölçüde onun kurmuş olduğu esaslara göre yöneltmektedir.</a:t>
            </a:r>
            <a:endParaRPr lang="en-US" dirty="0">
              <a:latin typeface="Comic Sans MS" panose="030F0902030302020204" pitchFamily="66" charset="0"/>
            </a:endParaRPr>
          </a:p>
          <a:p>
            <a:pPr algn="just"/>
            <a:r>
              <a:rPr lang="tr-TR" dirty="0">
                <a:latin typeface="Comic Sans MS" panose="030F0902030302020204" pitchFamily="66" charset="0"/>
              </a:rPr>
              <a:t>Vergilerde insaflı, adil davranmış ve bir çok vergiyi kaldırmış; halkı refaha kavuşturmuş ve mutlu kılmıştır.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563167"/>
      </p:ext>
    </p:extLst>
  </p:cSld>
  <p:clrMapOvr>
    <a:masterClrMapping/>
  </p:clrMapOvr>
  <p:transition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pPr marL="0" indent="0" algn="just">
              <a:buNone/>
            </a:pPr>
            <a:r>
              <a:rPr lang="tr-TR" dirty="0">
                <a:latin typeface="Comic Sans MS"/>
              </a:rPr>
              <a:t> Ekber'in en çok göze çarpan dehası; Avrupa </a:t>
            </a:r>
            <a:r>
              <a:rPr lang="tr-TR" dirty="0" err="1">
                <a:latin typeface="Comic Sans MS"/>
              </a:rPr>
              <a:t>katolik</a:t>
            </a:r>
            <a:r>
              <a:rPr lang="tr-TR" dirty="0">
                <a:latin typeface="Comic Sans MS"/>
              </a:rPr>
              <a:t> </a:t>
            </a:r>
            <a:r>
              <a:rPr lang="tr-TR" dirty="0" err="1">
                <a:latin typeface="Comic Sans MS"/>
              </a:rPr>
              <a:t>protestan</a:t>
            </a:r>
            <a:r>
              <a:rPr lang="tr-TR" dirty="0">
                <a:latin typeface="Comic Sans MS"/>
              </a:rPr>
              <a:t> boğuşmaları içinde iken, kötü inan dolayısı ile "engizisyon" yargıçları her tarafta her gün yüzlerce ve hatta binlerce adamı diri diri yaktırırken; savaşlar sırasında ele geçirilen birçok kent halkı çoluk çocuğa varıncaya kadar kılıçtan geçirilirken, </a:t>
            </a:r>
            <a:r>
              <a:rPr lang="tr-TR" dirty="0" err="1">
                <a:latin typeface="Comic Sans MS"/>
              </a:rPr>
              <a:t>yahudiler</a:t>
            </a:r>
            <a:r>
              <a:rPr lang="tr-TR" dirty="0">
                <a:latin typeface="Comic Sans MS"/>
              </a:rPr>
              <a:t> her yerde adamdan sayılmazken, Osmanlı ve Türkmen İran </a:t>
            </a:r>
            <a:r>
              <a:rPr lang="tr-TR" dirty="0" err="1">
                <a:latin typeface="Comic Sans MS"/>
              </a:rPr>
              <a:t>acanları</a:t>
            </a:r>
            <a:r>
              <a:rPr lang="tr-TR" dirty="0">
                <a:latin typeface="Comic Sans MS"/>
              </a:rPr>
              <a:t> </a:t>
            </a:r>
            <a:r>
              <a:rPr lang="tr-TR" dirty="0" err="1">
                <a:latin typeface="Comic Sans MS"/>
              </a:rPr>
              <a:t>sunni</a:t>
            </a:r>
            <a:r>
              <a:rPr lang="tr-TR" dirty="0">
                <a:latin typeface="Comic Sans MS"/>
              </a:rPr>
              <a:t> - </a:t>
            </a:r>
            <a:r>
              <a:rPr lang="tr-TR" dirty="0" err="1">
                <a:latin typeface="Comic Sans MS"/>
              </a:rPr>
              <a:t>şi’i</a:t>
            </a:r>
            <a:r>
              <a:rPr lang="tr-TR" dirty="0">
                <a:latin typeface="Comic Sans MS"/>
              </a:rPr>
              <a:t> boğuşmalarıyla kanlanmakta iken, "Sulh-i Kul" </a:t>
            </a:r>
            <a:r>
              <a:rPr lang="tr-TR" dirty="0" err="1">
                <a:latin typeface="Comic Sans MS"/>
              </a:rPr>
              <a:t>siyasasıyle</a:t>
            </a:r>
            <a:r>
              <a:rPr lang="tr-TR" dirty="0">
                <a:latin typeface="Comic Sans MS"/>
              </a:rPr>
              <a:t> Hindistan'da insanlığın ve dinin modern anlayış biçimini kurmuş ve bu işte Avrupa'ya çok takaddüm etmiş olmasıdır.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05002"/>
      </p:ext>
    </p:extLst>
  </p:cSld>
  <p:clrMapOvr>
    <a:masterClrMapping/>
  </p:clrMapOvr>
  <p:transition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lnSpcReduction="10000"/>
          </a:bodyPr>
          <a:lstStyle/>
          <a:p>
            <a:pPr algn="just"/>
            <a:r>
              <a:rPr lang="tr-TR" dirty="0">
                <a:latin typeface="Comic Sans MS"/>
              </a:rPr>
              <a:t>Genel olarak Gürkanlı Devlet'i uzun zaman Ekber'in çizdiği yolda yürümüştür.</a:t>
            </a:r>
            <a:endParaRPr lang="tr-TR" b="1" dirty="0"/>
          </a:p>
          <a:p>
            <a:pPr algn="just"/>
            <a:r>
              <a:rPr lang="tr-TR" dirty="0">
                <a:latin typeface="Comic Sans MS"/>
              </a:rPr>
              <a:t>Ekber çok fazla spor ve av meraklısıydı.</a:t>
            </a:r>
          </a:p>
          <a:p>
            <a:pPr algn="just"/>
            <a:endParaRPr lang="tr-TR" dirty="0">
              <a:latin typeface="Comic Sans MS"/>
            </a:endParaRPr>
          </a:p>
          <a:p>
            <a:pPr marL="0" indent="0" algn="just">
              <a:buNone/>
            </a:pPr>
            <a:r>
              <a:rPr lang="tr-TR" b="1" dirty="0">
                <a:latin typeface="Comic Sans MS"/>
              </a:rPr>
              <a:t>Ekber'in Başarısızlıkları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"Mülk-ü </a:t>
            </a:r>
            <a:r>
              <a:rPr lang="tr-TR" dirty="0" err="1">
                <a:latin typeface="Comic Sans MS"/>
              </a:rPr>
              <a:t>Mevrusum</a:t>
            </a:r>
            <a:r>
              <a:rPr lang="tr-TR" dirty="0">
                <a:latin typeface="Comic Sans MS"/>
              </a:rPr>
              <a:t>" dediği atalar yurdunu geri almak</a:t>
            </a:r>
            <a:endParaRPr lang="tr-TR" b="1" dirty="0">
              <a:latin typeface="Comic Sans M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dirty="0">
                <a:latin typeface="Comic Sans MS"/>
              </a:rPr>
              <a:t>Portekizlilerin Hindistan denizlerindeki egemenliğine son vermek</a:t>
            </a:r>
          </a:p>
          <a:p>
            <a:pPr algn="just">
              <a:buNone/>
            </a:pPr>
            <a:r>
              <a:rPr lang="tr-TR" dirty="0">
                <a:latin typeface="Comic Sans MS"/>
              </a:rPr>
              <a:t>Ekber 63 yıl yaşamış ve 49/1 bölü 2 güneş yılı saltanat sürmüştür. Hindistan tarihinde adı "Arş </a:t>
            </a:r>
            <a:r>
              <a:rPr lang="tr-TR" dirty="0" err="1">
                <a:latin typeface="Comic Sans MS"/>
              </a:rPr>
              <a:t>Aşyani</a:t>
            </a:r>
            <a:r>
              <a:rPr lang="tr-TR" dirty="0">
                <a:latin typeface="Comic Sans MS"/>
              </a:rPr>
              <a:t>" ve anası Hamide "Meryem </a:t>
            </a:r>
            <a:r>
              <a:rPr lang="tr-TR" dirty="0" err="1">
                <a:latin typeface="Comic Sans MS"/>
              </a:rPr>
              <a:t>Mekani</a:t>
            </a:r>
            <a:r>
              <a:rPr lang="tr-TR" dirty="0">
                <a:latin typeface="Comic Sans MS"/>
              </a:rPr>
              <a:t>" diye geçer.</a:t>
            </a:r>
          </a:p>
          <a:p>
            <a:pPr algn="just"/>
            <a:endParaRPr lang="tr-TR" b="1" dirty="0"/>
          </a:p>
          <a:p>
            <a:pPr algn="just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089657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71577" y="1772728"/>
            <a:ext cx="7467600" cy="4873752"/>
          </a:xfrm>
        </p:spPr>
        <p:txBody>
          <a:bodyPr vert="horz" anchor="t">
            <a:normAutofit/>
          </a:bodyPr>
          <a:lstStyle/>
          <a:p>
            <a:pPr algn="just"/>
            <a:r>
              <a:rPr lang="tr-TR" dirty="0">
                <a:latin typeface="Comic Sans MS"/>
              </a:rPr>
              <a:t>1572’de iç durumu karmaşık olan </a:t>
            </a:r>
            <a:r>
              <a:rPr lang="tr-TR" dirty="0" err="1">
                <a:latin typeface="Comic Sans MS"/>
              </a:rPr>
              <a:t>Gucerat’ı</a:t>
            </a:r>
            <a:r>
              <a:rPr lang="tr-TR" dirty="0">
                <a:latin typeface="Comic Sans MS"/>
              </a:rPr>
              <a:t> alma işine girişir. </a:t>
            </a:r>
            <a:endParaRPr lang="en-US"/>
          </a:p>
          <a:p>
            <a:pPr algn="just"/>
            <a:r>
              <a:rPr lang="tr-TR" err="1">
                <a:latin typeface="Comic Sans MS"/>
              </a:rPr>
              <a:t>Gucerat</a:t>
            </a:r>
            <a:r>
              <a:rPr lang="tr-TR" dirty="0">
                <a:latin typeface="Comic Sans MS"/>
              </a:rPr>
              <a:t> sultanı </a:t>
            </a:r>
            <a:r>
              <a:rPr lang="tr-TR" err="1">
                <a:latin typeface="Comic Sans MS"/>
              </a:rPr>
              <a:t>Bahadur</a:t>
            </a:r>
            <a:r>
              <a:rPr lang="tr-TR" dirty="0">
                <a:latin typeface="Comic Sans MS"/>
              </a:rPr>
              <a:t> Şah’ın öldürülmesinden (1531) sonra uzun yıllar tahta birçok hükümdar çıkmış ama hiçbiri tutunamamıştır. </a:t>
            </a:r>
          </a:p>
          <a:p>
            <a:pPr algn="just"/>
            <a:r>
              <a:rPr lang="tr-TR" dirty="0">
                <a:latin typeface="Comic Sans MS"/>
              </a:rPr>
              <a:t>Bu sırada Ekber'den kaçan Mirzalar da </a:t>
            </a:r>
            <a:r>
              <a:rPr lang="tr-TR" dirty="0" err="1">
                <a:latin typeface="Comic Sans MS"/>
              </a:rPr>
              <a:t>Gucerat'a</a:t>
            </a:r>
            <a:r>
              <a:rPr lang="tr-TR" dirty="0">
                <a:latin typeface="Comic Sans MS"/>
              </a:rPr>
              <a:t> sığınmış ve devlet işlerine karışmaktadırlar.</a:t>
            </a:r>
          </a:p>
          <a:p>
            <a:pPr algn="just"/>
            <a:r>
              <a:rPr lang="tr-TR" dirty="0">
                <a:latin typeface="Comic Sans MS"/>
              </a:rPr>
              <a:t>Ekber </a:t>
            </a:r>
            <a:r>
              <a:rPr lang="tr-TR" dirty="0" err="1">
                <a:latin typeface="Comic Sans MS"/>
              </a:rPr>
              <a:t>Gucerat’a</a:t>
            </a:r>
            <a:r>
              <a:rPr lang="tr-TR" dirty="0">
                <a:latin typeface="Comic Sans MS"/>
              </a:rPr>
              <a:t> girdiğinde Mirzalar kaçar ve vekil İtimat Han, birçok bey teslim olurlar. Ekber </a:t>
            </a:r>
            <a:r>
              <a:rPr lang="tr-TR" dirty="0" err="1">
                <a:latin typeface="Comic Sans MS"/>
              </a:rPr>
              <a:t>Gucerat’ı</a:t>
            </a:r>
            <a:r>
              <a:rPr lang="tr-TR" dirty="0">
                <a:latin typeface="Comic Sans MS"/>
              </a:rPr>
              <a:t> ikiye bölüp kuzeyi kendi adamlarına, güneyi </a:t>
            </a:r>
            <a:r>
              <a:rPr lang="tr-TR" dirty="0" err="1">
                <a:latin typeface="Comic Sans MS"/>
              </a:rPr>
              <a:t>Gucerat</a:t>
            </a:r>
            <a:r>
              <a:rPr lang="tr-TR" dirty="0">
                <a:latin typeface="Comic Sans MS"/>
              </a:rPr>
              <a:t> beylerine bırakarak geri döner.</a:t>
            </a:r>
          </a:p>
          <a:p>
            <a:pPr algn="just"/>
            <a:endParaRPr lang="tr-TR" b="1" dirty="0">
              <a:latin typeface="Comic Sans MS"/>
            </a:endParaRPr>
          </a:p>
          <a:p>
            <a:pPr algn="just"/>
            <a:endParaRPr lang="tr-TR" b="1" dirty="0">
              <a:latin typeface="Comic Sans MS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43684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728"/>
            <a:ext cx="7467600" cy="4873752"/>
          </a:xfrm>
        </p:spPr>
        <p:txBody>
          <a:bodyPr vert="horz" anchor="t">
            <a:normAutofit lnSpcReduction="10000"/>
          </a:bodyPr>
          <a:lstStyle/>
          <a:p>
            <a:pPr algn="just"/>
            <a:r>
              <a:rPr lang="tr-TR" err="1">
                <a:latin typeface="Comic Sans MS"/>
              </a:rPr>
              <a:t>Gucerat</a:t>
            </a:r>
            <a:r>
              <a:rPr lang="tr-TR" dirty="0">
                <a:latin typeface="Comic Sans MS"/>
              </a:rPr>
              <a:t> seferi sırasında </a:t>
            </a:r>
            <a:r>
              <a:rPr lang="tr-TR" err="1">
                <a:latin typeface="Comic Sans MS"/>
              </a:rPr>
              <a:t>Bengal'in</a:t>
            </a:r>
            <a:r>
              <a:rPr lang="tr-TR" dirty="0">
                <a:latin typeface="Comic Sans MS"/>
              </a:rPr>
              <a:t> Afgan sultanı Süleyman’ın ölümüyle </a:t>
            </a:r>
            <a:r>
              <a:rPr lang="tr-TR" err="1">
                <a:latin typeface="Comic Sans MS"/>
              </a:rPr>
              <a:t>Mün’im</a:t>
            </a:r>
            <a:r>
              <a:rPr lang="tr-TR" dirty="0">
                <a:latin typeface="Comic Sans MS"/>
              </a:rPr>
              <a:t> Han önderliğinde bir ordu da </a:t>
            </a:r>
            <a:r>
              <a:rPr lang="tr-TR" err="1">
                <a:latin typeface="Comic Sans MS"/>
              </a:rPr>
              <a:t>Bengal</a:t>
            </a:r>
            <a:r>
              <a:rPr lang="tr-TR" dirty="0">
                <a:latin typeface="Comic Sans MS"/>
              </a:rPr>
              <a:t> seferine çıkar. Lakin büyük başarılar elde edilemeyerek sefer durağan bir döneme girer.</a:t>
            </a:r>
            <a:endParaRPr lang="en-US"/>
          </a:p>
          <a:p>
            <a:pPr algn="just"/>
            <a:r>
              <a:rPr lang="tr-TR" dirty="0">
                <a:latin typeface="Comic Sans MS"/>
              </a:rPr>
              <a:t>1573'de yönetimin ikiye bölündüğü </a:t>
            </a:r>
            <a:r>
              <a:rPr lang="tr-TR" dirty="0" err="1">
                <a:latin typeface="Comic Sans MS"/>
              </a:rPr>
              <a:t>Gucerat’da</a:t>
            </a:r>
            <a:r>
              <a:rPr lang="tr-TR" dirty="0">
                <a:latin typeface="Comic Sans MS"/>
              </a:rPr>
              <a:t> Mirzaların dönmesiyle </a:t>
            </a:r>
            <a:r>
              <a:rPr lang="tr-TR" dirty="0" err="1">
                <a:latin typeface="Comic Sans MS"/>
              </a:rPr>
              <a:t>birkez</a:t>
            </a:r>
            <a:r>
              <a:rPr lang="tr-TR" dirty="0">
                <a:latin typeface="Comic Sans MS"/>
              </a:rPr>
              <a:t> daha işler karışır. Ekber </a:t>
            </a:r>
            <a:r>
              <a:rPr lang="tr-TR" dirty="0" err="1">
                <a:latin typeface="Comic Sans MS"/>
              </a:rPr>
              <a:t>Gucerat'a</a:t>
            </a:r>
            <a:r>
              <a:rPr lang="tr-TR" dirty="0">
                <a:latin typeface="Comic Sans MS"/>
              </a:rPr>
              <a:t> giderek oradaki karışıklıkları bastırır. </a:t>
            </a:r>
          </a:p>
          <a:p>
            <a:pPr algn="just"/>
            <a:r>
              <a:rPr lang="tr-TR" dirty="0">
                <a:latin typeface="Comic Sans MS"/>
              </a:rPr>
              <a:t>Aynı yıl </a:t>
            </a:r>
            <a:r>
              <a:rPr lang="tr-TR" err="1">
                <a:latin typeface="Comic Sans MS"/>
              </a:rPr>
              <a:t>Bengal'de</a:t>
            </a:r>
            <a:r>
              <a:rPr lang="tr-TR" dirty="0">
                <a:latin typeface="Comic Sans MS"/>
              </a:rPr>
              <a:t> </a:t>
            </a:r>
            <a:r>
              <a:rPr lang="tr-TR" err="1">
                <a:latin typeface="Comic Sans MS"/>
              </a:rPr>
              <a:t>Mün’im</a:t>
            </a:r>
            <a:r>
              <a:rPr lang="tr-TR" dirty="0">
                <a:latin typeface="Comic Sans MS"/>
              </a:rPr>
              <a:t> Han'a katılır ve </a:t>
            </a:r>
            <a:r>
              <a:rPr lang="tr-TR" err="1">
                <a:latin typeface="Comic Sans MS"/>
              </a:rPr>
              <a:t>Bengal'in</a:t>
            </a:r>
            <a:r>
              <a:rPr lang="tr-TR" dirty="0">
                <a:latin typeface="Comic Sans MS"/>
              </a:rPr>
              <a:t> başına geçmiş Afgan sultanı Davut’u 1575’de </a:t>
            </a:r>
            <a:r>
              <a:rPr lang="tr-TR" err="1">
                <a:latin typeface="Comic Sans MS"/>
              </a:rPr>
              <a:t>Bengal-Orisa</a:t>
            </a:r>
            <a:r>
              <a:rPr lang="tr-TR" dirty="0">
                <a:latin typeface="Comic Sans MS"/>
              </a:rPr>
              <a:t> sınırında yenerek </a:t>
            </a:r>
            <a:r>
              <a:rPr lang="tr-TR" err="1">
                <a:latin typeface="Comic Sans MS"/>
              </a:rPr>
              <a:t>Bengal'i</a:t>
            </a:r>
            <a:r>
              <a:rPr lang="tr-TR" dirty="0">
                <a:latin typeface="Comic Sans MS"/>
              </a:rPr>
              <a:t> alır.</a:t>
            </a:r>
          </a:p>
          <a:p>
            <a:pPr algn="just"/>
            <a:endParaRPr lang="tr-TR" dirty="0">
              <a:latin typeface="Comic Sans MS"/>
            </a:endParaRPr>
          </a:p>
          <a:p>
            <a:pPr algn="just"/>
            <a:endParaRPr lang="tr-TR" dirty="0">
              <a:latin typeface="Comic Sans MS"/>
            </a:endParaRPr>
          </a:p>
          <a:p>
            <a:pPr algn="just"/>
            <a:endParaRPr lang="tr-TR" dirty="0">
              <a:latin typeface="Comic Sans MS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622391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00842"/>
            <a:ext cx="7467600" cy="4873752"/>
          </a:xfrm>
        </p:spPr>
        <p:txBody>
          <a:bodyPr vert="horz" anchor="t">
            <a:normAutofit fontScale="92500" lnSpcReduction="10000"/>
          </a:bodyPr>
          <a:lstStyle/>
          <a:p>
            <a:pPr algn="just">
              <a:buNone/>
            </a:pPr>
            <a:r>
              <a:rPr lang="tr-TR" b="1" dirty="0">
                <a:latin typeface="Comic Sans MS"/>
              </a:rPr>
              <a:t>Yönetimde İyileştirmeler</a:t>
            </a:r>
            <a:endParaRPr lang="en-US">
              <a:latin typeface="Comic Sans MS"/>
            </a:endParaRPr>
          </a:p>
          <a:p>
            <a:pPr marL="0" indent="0" algn="just">
              <a:buNone/>
            </a:pPr>
            <a:r>
              <a:rPr lang="tr-TR" dirty="0" err="1">
                <a:latin typeface="Comic Sans MS"/>
              </a:rPr>
              <a:t>Ekbernâme’de</a:t>
            </a:r>
            <a:r>
              <a:rPr lang="tr-TR" dirty="0">
                <a:latin typeface="Comic Sans MS"/>
              </a:rPr>
              <a:t> Aka (ağa bey) ile </a:t>
            </a:r>
            <a:r>
              <a:rPr lang="tr-TR" dirty="0" err="1">
                <a:latin typeface="Comic Sans MS"/>
              </a:rPr>
              <a:t>Nöker</a:t>
            </a:r>
            <a:r>
              <a:rPr lang="tr-TR" dirty="0">
                <a:latin typeface="Comic Sans MS"/>
              </a:rPr>
              <a:t> (çoğu er olmak üzere maiyet) arasında sık sık karışıklıklar çıktığından bahseder. Ekber, bunları önlemek için bazı kanunlar çıkartır;</a:t>
            </a:r>
            <a:endParaRPr lang="tr-TR" b="1">
              <a:latin typeface="Comic Sans MS"/>
            </a:endParaRPr>
          </a:p>
          <a:p>
            <a:pPr algn="just"/>
            <a:r>
              <a:rPr lang="tr-TR" dirty="0">
                <a:latin typeface="Comic Sans MS"/>
              </a:rPr>
              <a:t>Kanun-u dağ yani atları dağlama kanunu.</a:t>
            </a:r>
          </a:p>
          <a:p>
            <a:pPr algn="just"/>
            <a:r>
              <a:rPr lang="tr-TR" dirty="0">
                <a:latin typeface="Comic Sans MS"/>
              </a:rPr>
              <a:t>Bütün ülkeden tımar toprakları geri alınır, yerine asker ve sivil memurlara maaş verilir. </a:t>
            </a:r>
          </a:p>
          <a:p>
            <a:pPr algn="just"/>
            <a:r>
              <a:rPr lang="tr-TR" dirty="0">
                <a:latin typeface="Comic Sans MS"/>
              </a:rPr>
              <a:t>Toprakları ölçmek için ipten yerine demir halkalarla bağlı bir kamıştan ölçü aleti kullanılır.</a:t>
            </a:r>
          </a:p>
          <a:p>
            <a:pPr algn="just"/>
            <a:r>
              <a:rPr lang="tr-TR" dirty="0" err="1">
                <a:latin typeface="Comic Sans MS"/>
              </a:rPr>
              <a:t>Vakanuvislik</a:t>
            </a:r>
            <a:r>
              <a:rPr lang="tr-TR" dirty="0">
                <a:latin typeface="Comic Sans MS"/>
              </a:rPr>
              <a:t> görevi ortaya çıkarılır.</a:t>
            </a:r>
          </a:p>
          <a:p>
            <a:pPr algn="just">
              <a:buNone/>
            </a:pPr>
            <a:r>
              <a:rPr lang="tr-TR" dirty="0">
                <a:latin typeface="Comic Sans MS"/>
              </a:rPr>
              <a:t>Amaç bağımsızlığa ve kaçmaya </a:t>
            </a:r>
            <a:r>
              <a:rPr lang="tr-TR" dirty="0" err="1">
                <a:latin typeface="Comic Sans MS"/>
              </a:rPr>
              <a:t>eylim</a:t>
            </a:r>
            <a:r>
              <a:rPr lang="tr-TR" dirty="0">
                <a:latin typeface="Comic Sans MS"/>
              </a:rPr>
              <a:t> gösteren vali ve komutanları merkezin sıkı denetimine tabii tutmaktır.</a:t>
            </a:r>
          </a:p>
          <a:p>
            <a:pPr algn="just"/>
            <a:endParaRPr lang="tr-TR" dirty="0">
              <a:latin typeface="Comic Sans MS"/>
            </a:endParaRPr>
          </a:p>
          <a:p>
            <a:pPr algn="just"/>
            <a:endParaRPr lang="tr-TR" b="1" dirty="0">
              <a:latin typeface="Comic Sans MS"/>
            </a:endParaRPr>
          </a:p>
          <a:p>
            <a:pPr algn="just"/>
            <a:endParaRPr lang="tr-TR" b="1" dirty="0">
              <a:latin typeface="Comic Sans MS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47260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4101860"/>
            <a:ext cx="7467600" cy="2372092"/>
          </a:xfrm>
        </p:spPr>
        <p:txBody>
          <a:bodyPr vert="horz" anchor="t">
            <a:normAutofit fontScale="92500" lnSpcReduction="10000"/>
          </a:bodyPr>
          <a:lstStyle/>
          <a:p>
            <a:pPr algn="just"/>
            <a:r>
              <a:rPr lang="tr-TR" dirty="0">
                <a:latin typeface="Comic Sans MS"/>
              </a:rPr>
              <a:t>Ekber </a:t>
            </a:r>
            <a:r>
              <a:rPr lang="tr-TR" dirty="0" err="1">
                <a:latin typeface="Comic Sans MS"/>
              </a:rPr>
              <a:t>Çistiye</a:t>
            </a:r>
            <a:r>
              <a:rPr lang="tr-TR" dirty="0">
                <a:latin typeface="Comic Sans MS"/>
              </a:rPr>
              <a:t> </a:t>
            </a:r>
            <a:r>
              <a:rPr lang="tr-TR" dirty="0" err="1">
                <a:latin typeface="Comic Sans MS"/>
              </a:rPr>
              <a:t>tarikatıdan</a:t>
            </a:r>
            <a:r>
              <a:rPr lang="tr-TR" dirty="0">
                <a:latin typeface="Comic Sans MS"/>
              </a:rPr>
              <a:t> Selim </a:t>
            </a:r>
            <a:r>
              <a:rPr lang="tr-TR" dirty="0" err="1">
                <a:latin typeface="Comic Sans MS"/>
              </a:rPr>
              <a:t>Çişti’yi</a:t>
            </a:r>
            <a:r>
              <a:rPr lang="tr-TR" dirty="0">
                <a:latin typeface="Comic Sans MS"/>
              </a:rPr>
              <a:t> çok sever ve ona çok değer verirdi. Hatta oğluna (Cihangir) bu şeyh dolayısıyla Selim adını vermiştir.</a:t>
            </a:r>
            <a:endParaRPr lang="en-US"/>
          </a:p>
          <a:p>
            <a:pPr algn="just"/>
            <a:r>
              <a:rPr lang="tr-TR" dirty="0">
                <a:latin typeface="Comic Sans MS"/>
              </a:rPr>
              <a:t>Ara sıra onun ziyaretine giden Ekber, </a:t>
            </a:r>
            <a:r>
              <a:rPr lang="tr-TR" dirty="0" err="1">
                <a:latin typeface="Comic Sans MS"/>
              </a:rPr>
              <a:t>Sikri</a:t>
            </a:r>
            <a:r>
              <a:rPr lang="tr-TR" dirty="0">
                <a:latin typeface="Comic Sans MS"/>
              </a:rPr>
              <a:t> köyünü büyüterek </a:t>
            </a:r>
            <a:r>
              <a:rPr lang="tr-TR" dirty="0" err="1">
                <a:latin typeface="Comic Sans MS"/>
              </a:rPr>
              <a:t>Fetihpur-Sikri</a:t>
            </a:r>
            <a:r>
              <a:rPr lang="tr-TR" dirty="0">
                <a:latin typeface="Comic Sans MS"/>
              </a:rPr>
              <a:t> adında bir şehir kurdurtup 1571'de başkent ilan eder. Dini işleri görüşmek üzere </a:t>
            </a:r>
            <a:r>
              <a:rPr lang="tr-TR" sz="2600" dirty="0">
                <a:latin typeface="Comic Sans MS"/>
              </a:rPr>
              <a:t>İbadet-Hane yaptırır.</a:t>
            </a:r>
          </a:p>
          <a:p>
            <a:pPr algn="just"/>
            <a:endParaRPr lang="tr-TR" b="1" dirty="0">
              <a:latin typeface="Comic Sans MS"/>
            </a:endParaRPr>
          </a:p>
          <a:p>
            <a:pPr algn="just"/>
            <a:endParaRPr lang="tr-TR" b="1" dirty="0">
              <a:latin typeface="Comic Sans MS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" name="Picture 3" descr="A group of people in a pool of water&#10;&#10;Description generated with high confidence">
            <a:extLst>
              <a:ext uri="{FF2B5EF4-FFF2-40B4-BE49-F238E27FC236}">
                <a16:creationId xmlns:a16="http://schemas.microsoft.com/office/drawing/2014/main" id="{46FE9C3E-083A-421D-865F-77BAA6EB68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-156" r="230" b="40921"/>
          <a:stretch/>
        </p:blipFill>
        <p:spPr>
          <a:xfrm>
            <a:off x="1360098" y="1626901"/>
            <a:ext cx="6236911" cy="240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70148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728"/>
            <a:ext cx="7467600" cy="4873752"/>
          </a:xfrm>
        </p:spPr>
        <p:txBody>
          <a:bodyPr vert="horz" anchor="t">
            <a:normAutofit lnSpcReduction="10000"/>
          </a:bodyPr>
          <a:lstStyle/>
          <a:p>
            <a:pPr algn="just"/>
            <a:r>
              <a:rPr lang="tr-TR" dirty="0">
                <a:latin typeface="Comic Sans MS"/>
              </a:rPr>
              <a:t>Gerek seferler, gerek başka işlerden bir süre uzaklaşarak ve 1578’de İbadet-</a:t>
            </a:r>
            <a:r>
              <a:rPr lang="tr-TR" dirty="0" err="1">
                <a:latin typeface="Comic Sans MS"/>
              </a:rPr>
              <a:t>Hane’de</a:t>
            </a:r>
            <a:r>
              <a:rPr lang="tr-TR" dirty="0">
                <a:latin typeface="Comic Sans MS"/>
              </a:rPr>
              <a:t> dini tartışmalar yapar. Yalnızca İslam değil Hindu ve daha birçok dinlerin bilginleri tartışılmaktadır. </a:t>
            </a:r>
            <a:endParaRPr lang="tr-TR" b="1">
              <a:latin typeface="Comic Sans MS"/>
            </a:endParaRPr>
          </a:p>
          <a:p>
            <a:pPr algn="just"/>
            <a:r>
              <a:rPr lang="tr-TR" dirty="0">
                <a:latin typeface="Comic Sans MS"/>
              </a:rPr>
              <a:t>Düşüncesi her dinden olgun kimseler </a:t>
            </a:r>
            <a:r>
              <a:rPr lang="tr-TR" dirty="0" err="1">
                <a:latin typeface="Comic Sans MS"/>
              </a:rPr>
              <a:t>bulunabilinir</a:t>
            </a:r>
            <a:r>
              <a:rPr lang="tr-TR" dirty="0">
                <a:latin typeface="Comic Sans MS"/>
              </a:rPr>
              <a:t>, her milletten keramet sahibi kimseler çıkabilir şeklindedir.</a:t>
            </a:r>
          </a:p>
          <a:p>
            <a:pPr algn="just"/>
            <a:r>
              <a:rPr lang="tr-TR" dirty="0">
                <a:latin typeface="Comic Sans MS"/>
              </a:rPr>
              <a:t>Ekber’e göre hiçbir dine zorla bağlılık olmamaktadır. Onun sözleriyle; ‘’...ancak aklın beğendiği inana fayda verir, yoksa Sultanın korkusu ile ‘kelime-i şahadet’ getirmek, sünnet olmak ve secdeye yatmak Allah yolundan gitmek değildir.’’ </a:t>
            </a:r>
          </a:p>
          <a:p>
            <a:pPr algn="just"/>
            <a:endParaRPr lang="tr-TR" b="1" dirty="0">
              <a:latin typeface="Comic Sans MS"/>
            </a:endParaRPr>
          </a:p>
          <a:p>
            <a:pPr algn="just"/>
            <a:endParaRPr lang="tr-TR" b="1" dirty="0">
              <a:latin typeface="Comic Sans MS"/>
            </a:endParaRP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717720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13490"/>
            <a:ext cx="7467600" cy="5166148"/>
          </a:xfrm>
        </p:spPr>
        <p:txBody>
          <a:bodyPr vert="horz" anchor="t">
            <a:normAutofit/>
          </a:bodyPr>
          <a:lstStyle/>
          <a:p>
            <a:pPr marL="0" indent="0" algn="just">
              <a:buNone/>
            </a:pPr>
            <a:r>
              <a:rPr lang="tr-TR" b="1" dirty="0">
                <a:latin typeface="Comic Sans MS"/>
              </a:rPr>
              <a:t>Ayaklanmalar</a:t>
            </a:r>
          </a:p>
          <a:p>
            <a:pPr marL="0" indent="0" algn="just">
              <a:buNone/>
            </a:pPr>
            <a:r>
              <a:rPr lang="tr-TR" dirty="0">
                <a:latin typeface="Comic Sans MS"/>
              </a:rPr>
              <a:t>1580-1581 yıllarında devlet içinde patlamaya hazır epey barut birikmiş bulunuyordu; "İbadethane" toplantıları birçok mutaassıp hocayı kuşkulandırmıştı. Ekber'in dini işlerde kendini en yüksek, hatta tek söz sahibi yaptırması hocaların elinden en önem verdikleri silahı almaya varıyordu.</a:t>
            </a:r>
          </a:p>
          <a:p>
            <a:pPr marL="0" indent="0" algn="just">
              <a:buNone/>
            </a:pPr>
            <a:endParaRPr lang="tr-TR" dirty="0">
              <a:latin typeface="Comic Sans MS"/>
            </a:endParaRPr>
          </a:p>
          <a:p>
            <a:pPr marL="0" indent="0" algn="just">
              <a:buNone/>
            </a:pPr>
            <a:r>
              <a:rPr lang="tr-TR" b="1" dirty="0" err="1">
                <a:latin typeface="Comic Sans MS"/>
              </a:rPr>
              <a:t>Bihar</a:t>
            </a:r>
            <a:r>
              <a:rPr lang="tr-TR" b="1" dirty="0">
                <a:latin typeface="Comic Sans MS"/>
              </a:rPr>
              <a:t> Ayaklanması; </a:t>
            </a:r>
            <a:r>
              <a:rPr lang="tr-TR" dirty="0">
                <a:latin typeface="Comic Sans MS"/>
              </a:rPr>
              <a:t>1580'de </a:t>
            </a:r>
            <a:r>
              <a:rPr lang="tr-TR" dirty="0" err="1">
                <a:latin typeface="Comic Sans MS"/>
              </a:rPr>
              <a:t>Cevnpur</a:t>
            </a:r>
            <a:r>
              <a:rPr lang="tr-TR" dirty="0">
                <a:latin typeface="Comic Sans MS"/>
              </a:rPr>
              <a:t> kadısı Muhammed </a:t>
            </a:r>
            <a:r>
              <a:rPr lang="tr-TR" dirty="0" err="1">
                <a:latin typeface="Comic Sans MS"/>
              </a:rPr>
              <a:t>Yezdi</a:t>
            </a:r>
            <a:r>
              <a:rPr lang="tr-TR" dirty="0">
                <a:latin typeface="Comic Sans MS"/>
              </a:rPr>
              <a:t> Ekber'i karşı ayaklanmanın vacip olduğunu </a:t>
            </a:r>
            <a:r>
              <a:rPr lang="tr-TR" dirty="0" err="1">
                <a:latin typeface="Comic Sans MS"/>
              </a:rPr>
              <a:t>bilitleyen</a:t>
            </a:r>
            <a:r>
              <a:rPr lang="tr-TR" dirty="0">
                <a:latin typeface="Comic Sans MS"/>
              </a:rPr>
              <a:t> bir fetva çıkarır. Bu fetva </a:t>
            </a:r>
            <a:r>
              <a:rPr lang="tr-TR" dirty="0" err="1">
                <a:latin typeface="Comic Sans MS"/>
              </a:rPr>
              <a:t>Bihar</a:t>
            </a:r>
            <a:r>
              <a:rPr lang="tr-TR" dirty="0">
                <a:latin typeface="Comic Sans MS"/>
              </a:rPr>
              <a:t> ve </a:t>
            </a:r>
            <a:r>
              <a:rPr lang="tr-TR" dirty="0" err="1">
                <a:latin typeface="Comic Sans MS"/>
              </a:rPr>
              <a:t>Bengal'de</a:t>
            </a:r>
            <a:r>
              <a:rPr lang="tr-TR" dirty="0">
                <a:latin typeface="Comic Sans MS"/>
              </a:rPr>
              <a:t> ayaklanmalara manevi bir destek olur.</a:t>
            </a:r>
          </a:p>
          <a:p>
            <a:pPr marL="0" indent="0" algn="just">
              <a:buNone/>
            </a:pPr>
            <a:endParaRPr lang="tr-TR" dirty="0">
              <a:latin typeface="Comic Sans MS"/>
            </a:endParaRPr>
          </a:p>
          <a:p>
            <a:pPr marL="0" indent="0" algn="just">
              <a:buNone/>
            </a:pPr>
            <a:endParaRPr lang="tr-TR" b="1" dirty="0">
              <a:latin typeface="Comic Sans MS"/>
            </a:endParaRPr>
          </a:p>
          <a:p>
            <a:pPr algn="just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377087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/>
          </a:bodyPr>
          <a:lstStyle/>
          <a:p>
            <a:pPr marL="0" indent="0" algn="just">
              <a:buNone/>
            </a:pPr>
            <a:r>
              <a:rPr lang="tr-TR" b="1" dirty="0" err="1">
                <a:latin typeface="Comic Sans MS"/>
              </a:rPr>
              <a:t>Bengal</a:t>
            </a:r>
            <a:r>
              <a:rPr lang="tr-TR" b="1" dirty="0">
                <a:latin typeface="Comic Sans MS"/>
              </a:rPr>
              <a:t> Ayaklanması;</a:t>
            </a:r>
            <a:endParaRPr lang="tr-TR" dirty="0">
              <a:latin typeface="Comic Sans MS"/>
            </a:endParaRPr>
          </a:p>
          <a:p>
            <a:pPr marL="0" indent="0" algn="just">
              <a:buNone/>
            </a:pPr>
            <a:r>
              <a:rPr lang="tr-TR" dirty="0">
                <a:latin typeface="Comic Sans MS"/>
              </a:rPr>
              <a:t>Çok geçmeden büyük </a:t>
            </a:r>
            <a:r>
              <a:rPr lang="tr-TR" dirty="0" err="1">
                <a:latin typeface="Comic Sans MS"/>
              </a:rPr>
              <a:t>Bengal</a:t>
            </a:r>
            <a:r>
              <a:rPr lang="tr-TR" dirty="0">
                <a:latin typeface="Comic Sans MS"/>
              </a:rPr>
              <a:t> ayaklanması olur. O anda Ekber için durum çok kötüdür; </a:t>
            </a:r>
            <a:r>
              <a:rPr lang="tr-TR" dirty="0" err="1">
                <a:latin typeface="Comic Sans MS"/>
              </a:rPr>
              <a:t>Bihar</a:t>
            </a:r>
            <a:r>
              <a:rPr lang="tr-TR" dirty="0">
                <a:latin typeface="Comic Sans MS"/>
              </a:rPr>
              <a:t> ve </a:t>
            </a:r>
            <a:r>
              <a:rPr lang="tr-TR" dirty="0" err="1">
                <a:latin typeface="Comic Sans MS"/>
              </a:rPr>
              <a:t>Bengal</a:t>
            </a:r>
            <a:r>
              <a:rPr lang="tr-TR" dirty="0">
                <a:latin typeface="Comic Sans MS"/>
              </a:rPr>
              <a:t> yeni alınmış olduğu için oradaki ordular kalabalık ve güçlüdür. Ayrıca ayaklanmışlar desteklenmekte Hindistan'ın her yönünden onların içten yardımcıları vardır. Üzerlerine merkez ordusu gönderilen </a:t>
            </a:r>
            <a:r>
              <a:rPr lang="tr-TR" dirty="0" err="1">
                <a:latin typeface="Comic Sans MS"/>
              </a:rPr>
              <a:t>Bihar</a:t>
            </a:r>
            <a:r>
              <a:rPr lang="tr-TR" dirty="0">
                <a:latin typeface="Comic Sans MS"/>
              </a:rPr>
              <a:t> ayaklanmışları da </a:t>
            </a:r>
            <a:r>
              <a:rPr lang="tr-TR" dirty="0" err="1">
                <a:latin typeface="Comic Sans MS"/>
              </a:rPr>
              <a:t>Bengal'e</a:t>
            </a:r>
            <a:r>
              <a:rPr lang="tr-TR" dirty="0">
                <a:latin typeface="Comic Sans MS"/>
              </a:rPr>
              <a:t> çekilmiştir. Muzaffer Han'ın da bir çok adamı onlara geçer ve Muzaffer Han ayaklanmışlar tarafından nisan 1580'de öldürülür.</a:t>
            </a:r>
          </a:p>
          <a:p>
            <a:pPr algn="just"/>
            <a:endParaRPr lang="tr-TR" b="1" dirty="0"/>
          </a:p>
          <a:p>
            <a:pPr algn="just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528508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 vert="horz" anchor="t">
            <a:normAutofit lnSpcReduction="10000"/>
          </a:bodyPr>
          <a:lstStyle/>
          <a:p>
            <a:pPr algn="just"/>
            <a:r>
              <a:rPr lang="tr-TR" dirty="0">
                <a:latin typeface="Comic Sans MS"/>
              </a:rPr>
              <a:t>1581 başlarında Ekber'in kardeşi Abdül-Hakim </a:t>
            </a:r>
            <a:r>
              <a:rPr lang="tr-TR" dirty="0" err="1">
                <a:latin typeface="Comic Sans MS"/>
              </a:rPr>
              <a:t>Pencab</a:t>
            </a:r>
            <a:r>
              <a:rPr lang="tr-TR" dirty="0">
                <a:latin typeface="Comic Sans MS"/>
              </a:rPr>
              <a:t>' a saldırır.</a:t>
            </a:r>
            <a:endParaRPr lang="tr-TR" b="1" dirty="0">
              <a:latin typeface="Comic Sans MS"/>
            </a:endParaRPr>
          </a:p>
          <a:p>
            <a:pPr algn="just"/>
            <a:r>
              <a:rPr lang="tr-TR" dirty="0">
                <a:latin typeface="Comic Sans MS"/>
              </a:rPr>
              <a:t>Ekber kendisi gelene kadar kardeşinin karşısına kimsenim çıkmamasını buyurur. Oda karşısına kimsenin çıkmadığı için Lahor'u kuşatır.</a:t>
            </a:r>
          </a:p>
          <a:p>
            <a:pPr algn="just"/>
            <a:r>
              <a:rPr lang="tr-TR" dirty="0">
                <a:latin typeface="Comic Sans MS"/>
              </a:rPr>
              <a:t>Abdül-Hakim abisi Ekber'in geldiğini duyunca dağlık bölgesine çekilir.</a:t>
            </a:r>
          </a:p>
          <a:p>
            <a:pPr algn="just"/>
            <a:r>
              <a:rPr lang="tr-TR" dirty="0">
                <a:latin typeface="Comic Sans MS"/>
              </a:rPr>
              <a:t>Ekber Ağustos' da Kabil'e girer fakat kardeşini affeder.</a:t>
            </a:r>
          </a:p>
          <a:p>
            <a:pPr algn="just"/>
            <a:r>
              <a:rPr lang="tr-TR" dirty="0">
                <a:latin typeface="Comic Sans MS"/>
              </a:rPr>
              <a:t>Ekber kardeşine karşı seferdeyken halkın sayısını ve işlerini, gelir ve giderlerinin öğrenilmesini ve kimsenin iş görmeden yaşamaması için buyrultu çıkarır.</a:t>
            </a:r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309 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YENİÇAĞ HİNDİSTAN TARİHİ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182263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933</TotalTime>
  <Words>1379</Words>
  <Application>Microsoft Office PowerPoint</Application>
  <PresentationFormat>Ekran Gösterisi (4:3)</PresentationFormat>
  <Paragraphs>110</Paragraphs>
  <Slides>18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HİN 309   YENİÇAĞ HİNDİSTAN TARİHİ  6. hafta Hint-Türk İmparatorluğu dönemi: Ekberşah II      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  YENİÇAĞ HİNDİSTAN TARİH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  <vt:lpstr>HİN 309  YENİÇAĞ HİNDİSTAN TARİHİ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950</cp:revision>
  <dcterms:created xsi:type="dcterms:W3CDTF">2014-11-21T09:52:05Z</dcterms:created>
  <dcterms:modified xsi:type="dcterms:W3CDTF">2020-03-04T16:03:06Z</dcterms:modified>
</cp:coreProperties>
</file>