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6"/>
  </p:notesMasterIdLst>
  <p:handoutMasterIdLst>
    <p:handoutMasterId r:id="rId17"/>
  </p:handoutMasterIdLst>
  <p:sldIdLst>
    <p:sldId id="607" r:id="rId4"/>
    <p:sldId id="609" r:id="rId5"/>
    <p:sldId id="625" r:id="rId6"/>
    <p:sldId id="626" r:id="rId7"/>
    <p:sldId id="610" r:id="rId8"/>
    <p:sldId id="627" r:id="rId9"/>
    <p:sldId id="628" r:id="rId10"/>
    <p:sldId id="611" r:id="rId11"/>
    <p:sldId id="623" r:id="rId12"/>
    <p:sldId id="635" r:id="rId13"/>
    <p:sldId id="636" r:id="rId14"/>
    <p:sldId id="637"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2" d="100"/>
          <a:sy n="82" d="100"/>
        </p:scale>
        <p:origin x="1728" y="60"/>
      </p:cViewPr>
      <p:guideLst>
        <p:guide orient="horz" pos="2183"/>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13.02.2020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2/13/2020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5"/>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2/13/2020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2/13/2020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2/13/2020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4"/>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2"/>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82858" y="402772"/>
            <a:ext cx="7557471" cy="523246"/>
          </a:xfrm>
        </p:spPr>
        <p:txBody>
          <a:bodyPr>
            <a:normAutofit/>
          </a:bodyPr>
          <a:lstStyle>
            <a:lvl1pPr algn="ctr">
              <a:defRPr lang="tr-TR" sz="2400" b="1" kern="1200" dirty="0" smtClean="0">
                <a:solidFill>
                  <a:schemeClr val="tx2"/>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1990642"/>
            <a:ext cx="7543800" cy="1993530"/>
          </a:xfrm>
        </p:spPr>
        <p:txBody>
          <a:bodyPr/>
          <a:lstStyle>
            <a:lvl1pPr marL="274320" indent="-274320">
              <a:buClrTx/>
              <a:buFont typeface="Wingdings" panose="05000000000000000000" pitchFamily="2" charset="2"/>
              <a:buChar char="Ø"/>
              <a:defRPr sz="2000">
                <a:solidFill>
                  <a:schemeClr val="tx1"/>
                </a:solidFill>
              </a:defRPr>
            </a:lvl1pPr>
            <a:lvl2pPr marL="594360" indent="-274320">
              <a:buClrTx/>
              <a:buFont typeface="Wingdings" panose="05000000000000000000" pitchFamily="2" charset="2"/>
              <a:buChar char="Ø"/>
              <a:defRPr sz="2000">
                <a:solidFill>
                  <a:schemeClr val="tx1"/>
                </a:solidFill>
              </a:defRPr>
            </a:lvl2pPr>
            <a:lvl3pPr marL="868680" indent="-228600">
              <a:buClrTx/>
              <a:buFont typeface="Wingdings" panose="05000000000000000000" pitchFamily="2" charset="2"/>
              <a:buChar char="Ø"/>
              <a:defRPr sz="1800">
                <a:solidFill>
                  <a:schemeClr val="tx1"/>
                </a:solidFill>
              </a:defRPr>
            </a:lvl3pPr>
            <a:lvl4pPr marL="1143000" indent="-228600">
              <a:buClrTx/>
              <a:buFont typeface="Wingdings" panose="05000000000000000000" pitchFamily="2" charset="2"/>
              <a:buChar char="Ø"/>
              <a:defRPr>
                <a:solidFill>
                  <a:schemeClr val="tx1"/>
                </a:solidFill>
              </a:defRPr>
            </a:lvl4pPr>
            <a:lvl5pPr marL="1371600" indent="-22860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Tree>
    <p:extLst>
      <p:ext uri="{BB962C8B-B14F-4D97-AF65-F5344CB8AC3E}">
        <p14:creationId xmlns:p14="http://schemas.microsoft.com/office/powerpoint/2010/main" val="18321148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5"/>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2/13/2020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4"/>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4"/>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2/13/2020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4"/>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2/13/2020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4"/>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4"/>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2/13/2020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9"/>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4184687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Asıl başlık stili için tıklatın</a:t>
            </a:r>
            <a:endParaRPr lang="tr-TR" dirty="0"/>
          </a:p>
        </p:txBody>
      </p:sp>
    </p:spTree>
    <p:extLst>
      <p:ext uri="{BB962C8B-B14F-4D97-AF65-F5344CB8AC3E}">
        <p14:creationId xmlns:p14="http://schemas.microsoft.com/office/powerpoint/2010/main" val="2610607473"/>
      </p:ext>
    </p:extLst>
  </p:cSld>
  <p:clrMapOvr>
    <a:masterClrMapping/>
  </p:clrMapOvr>
  <p:timing>
    <p:tnLst>
      <p:par>
        <p:cTn id="1" dur="indefinite" restart="never" nodeType="tmRoot"/>
      </p:par>
    </p:tnLst>
  </p:timing>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21501889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2/13/2020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2/13/2020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2/13/2020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4"/>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2"/>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80"/>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2/13/2020</a:t>
            </a:fld>
            <a:endParaRPr lang="en-US"/>
          </a:p>
        </p:txBody>
      </p:sp>
      <p:sp>
        <p:nvSpPr>
          <p:cNvPr id="5" name="Footer Placeholder 4"/>
          <p:cNvSpPr>
            <a:spLocks noGrp="1"/>
          </p:cNvSpPr>
          <p:nvPr>
            <p:ph type="ftr" sz="quarter" idx="3"/>
          </p:nvPr>
        </p:nvSpPr>
        <p:spPr>
          <a:xfrm>
            <a:off x="761999" y="6208780"/>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2"/>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80"/>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2/13/2020</a:t>
            </a:fld>
            <a:endParaRPr lang="tr-TR"/>
          </a:p>
        </p:txBody>
      </p:sp>
      <p:sp>
        <p:nvSpPr>
          <p:cNvPr id="5" name="Footer Placeholder 4"/>
          <p:cNvSpPr>
            <a:spLocks noGrp="1"/>
          </p:cNvSpPr>
          <p:nvPr>
            <p:ph type="ftr" sz="quarter" idx="3"/>
          </p:nvPr>
        </p:nvSpPr>
        <p:spPr>
          <a:xfrm>
            <a:off x="761999" y="6208780"/>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2"/>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3646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234461" y="1316497"/>
            <a:ext cx="8651631" cy="2591479"/>
          </a:xfrm>
          <a:prstGeom prst="rect">
            <a:avLst/>
          </a:prstGeom>
        </p:spPr>
        <p:txBody>
          <a:bodyPr wrap="square">
            <a:spAutoFit/>
          </a:bodyPr>
          <a:lstStyle/>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3. HAFTA</a:t>
            </a: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Yerel ve Ülkesel Gayrimenkul Piyasalarında</a:t>
            </a: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Arz-Talep Analizleri</a:t>
            </a:r>
          </a:p>
        </p:txBody>
      </p:sp>
    </p:spTree>
    <p:extLst>
      <p:ext uri="{BB962C8B-B14F-4D97-AF65-F5344CB8AC3E}">
        <p14:creationId xmlns:p14="http://schemas.microsoft.com/office/powerpoint/2010/main" val="3684491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4571999" y="2391507"/>
            <a:ext cx="4309329" cy="4466493"/>
          </a:xfrm>
        </p:spPr>
        <p:txBody>
          <a:bodyPr>
            <a:normAutofit/>
          </a:bodyPr>
          <a:lstStyle/>
          <a:p>
            <a:pPr algn="just">
              <a:spcBef>
                <a:spcPts val="600"/>
              </a:spcBef>
              <a:spcAft>
                <a:spcPts val="600"/>
              </a:spcAft>
              <a:buFont typeface="Wingdings" panose="05000000000000000000" pitchFamily="2" charset="2"/>
              <a:buChar char="v"/>
            </a:pPr>
            <a:r>
              <a:rPr lang="tr-TR" dirty="0"/>
              <a:t>1985-2012 döneminde, bu görüntünün oluşmasına sebep olan talepte, arzda veya her ikisindeki bir kayma mıydı?</a:t>
            </a:r>
            <a:endParaRPr lang="en-US" dirty="0"/>
          </a:p>
        </p:txBody>
      </p:sp>
      <p:sp>
        <p:nvSpPr>
          <p:cNvPr id="29" name="Dikdörtgen 28"/>
          <p:cNvSpPr/>
          <p:nvPr/>
        </p:nvSpPr>
        <p:spPr>
          <a:xfrm>
            <a:off x="779302" y="1122203"/>
            <a:ext cx="7205948" cy="1015663"/>
          </a:xfrm>
          <a:prstGeom prst="rect">
            <a:avLst/>
          </a:prstGeom>
        </p:spPr>
        <p:txBody>
          <a:bodyPr wrap="none">
            <a:spAutoFit/>
          </a:bodyPr>
          <a:lstStyle/>
          <a:p>
            <a:pPr algn="ctr"/>
            <a:r>
              <a:rPr lang="tr-TR" sz="2000" b="1" dirty="0">
                <a:latin typeface="Arial" panose="020B0604020202020204" pitchFamily="34" charset="0"/>
                <a:cs typeface="Arial" panose="020B0604020202020204" pitchFamily="34" charset="0"/>
              </a:rPr>
              <a:t>Örnek Olay</a:t>
            </a:r>
          </a:p>
          <a:p>
            <a:pPr algn="ctr"/>
            <a:r>
              <a:rPr lang="tr-TR" sz="2000" b="1" dirty="0">
                <a:latin typeface="Arial" panose="020B0604020202020204" pitchFamily="34" charset="0"/>
                <a:cs typeface="Arial" panose="020B0604020202020204" pitchFamily="34" charset="0"/>
              </a:rPr>
              <a:t>Birleşik Krallık:</a:t>
            </a:r>
          </a:p>
          <a:p>
            <a:pPr algn="ctr"/>
            <a:r>
              <a:rPr lang="tr-TR" sz="2000" b="1" dirty="0">
                <a:latin typeface="Arial" panose="020B0604020202020204" pitchFamily="34" charset="0"/>
                <a:cs typeface="Arial" panose="020B0604020202020204" pitchFamily="34" charset="0"/>
              </a:rPr>
              <a:t>Konut Piyasası Fiyat ve Miktar Değişikliklerinin Anatomisi</a:t>
            </a:r>
            <a:endParaRPr lang="en-US" sz="2000" b="1"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940461" y="2307921"/>
            <a:ext cx="3631538" cy="3366047"/>
          </a:xfrm>
          <a:prstGeom prst="rect">
            <a:avLst/>
          </a:prstGeom>
          <a:ln>
            <a:solidFill>
              <a:schemeClr val="tx1"/>
            </a:solidFill>
          </a:ln>
        </p:spPr>
      </p:pic>
      <p:sp>
        <p:nvSpPr>
          <p:cNvPr id="8" name="Dikdörtgen 7"/>
          <p:cNvSpPr/>
          <p:nvPr/>
        </p:nvSpPr>
        <p:spPr>
          <a:xfrm>
            <a:off x="313081" y="648138"/>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Temel Kavramlar – Gayrimenkul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Piyasası</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4093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3943121" y="1972405"/>
            <a:ext cx="4887797" cy="4466493"/>
          </a:xfrm>
        </p:spPr>
        <p:txBody>
          <a:bodyPr>
            <a:normAutofit/>
          </a:bodyPr>
          <a:lstStyle/>
          <a:p>
            <a:pPr algn="just">
              <a:spcBef>
                <a:spcPts val="600"/>
              </a:spcBef>
              <a:spcAft>
                <a:spcPts val="600"/>
              </a:spcAft>
              <a:buFont typeface="Wingdings" panose="05000000000000000000" pitchFamily="2" charset="2"/>
              <a:buChar char="v"/>
            </a:pPr>
            <a:r>
              <a:rPr lang="tr-TR" dirty="0" smtClean="0"/>
              <a:t>Örnekteki veriler; konutların </a:t>
            </a:r>
            <a:r>
              <a:rPr lang="tr-TR" dirty="0"/>
              <a:t>fiyatı ve yeni inşa edilen konut miktarı arasında, pozitif bir ilişki gösterir. Gerçekten de iki veri dizisi, zaman içinde benzer bir yönde hareket etmektedir ve bu yüzden esas olarak inşaat için sabit bir arz eğrisine tekabül </a:t>
            </a:r>
            <a:r>
              <a:rPr lang="tr-TR" dirty="0" smtClean="0"/>
              <a:t>eder.</a:t>
            </a:r>
          </a:p>
          <a:p>
            <a:pPr algn="just">
              <a:spcBef>
                <a:spcPts val="600"/>
              </a:spcBef>
              <a:spcAft>
                <a:spcPts val="600"/>
              </a:spcAft>
              <a:buFont typeface="Wingdings" panose="05000000000000000000" pitchFamily="2" charset="2"/>
              <a:buChar char="v"/>
            </a:pPr>
            <a:r>
              <a:rPr lang="tr-TR" dirty="0" smtClean="0"/>
              <a:t>Kayma </a:t>
            </a:r>
            <a:r>
              <a:rPr lang="tr-TR" dirty="0"/>
              <a:t>gösteren, konut talebi </a:t>
            </a:r>
            <a:r>
              <a:rPr lang="tr-TR" dirty="0" smtClean="0"/>
              <a:t>olmalıdır.</a:t>
            </a:r>
          </a:p>
          <a:p>
            <a:pPr algn="just">
              <a:spcBef>
                <a:spcPts val="600"/>
              </a:spcBef>
              <a:spcAft>
                <a:spcPts val="600"/>
              </a:spcAft>
              <a:buFont typeface="Wingdings" panose="05000000000000000000" pitchFamily="2" charset="2"/>
              <a:buChar char="v"/>
            </a:pPr>
            <a:r>
              <a:rPr lang="tr-TR" dirty="0" smtClean="0"/>
              <a:t>Konut </a:t>
            </a:r>
            <a:r>
              <a:rPr lang="tr-TR" dirty="0"/>
              <a:t>talebi, 1985-89 arasında istikrarlı biçimde artış göstermiş, 1990-93 döneminde düşüş yaşamış ve sonra yine 2007’de kredi daralması yaşanana dek artış göstermiştir.</a:t>
            </a:r>
            <a:endParaRPr lang="en-US" dirty="0"/>
          </a:p>
        </p:txBody>
      </p:sp>
      <p:sp>
        <p:nvSpPr>
          <p:cNvPr id="29" name="Dikdörtgen 28"/>
          <p:cNvSpPr/>
          <p:nvPr/>
        </p:nvSpPr>
        <p:spPr>
          <a:xfrm>
            <a:off x="1431144" y="1050526"/>
            <a:ext cx="6253956" cy="1015663"/>
          </a:xfrm>
          <a:prstGeom prst="rect">
            <a:avLst/>
          </a:prstGeom>
        </p:spPr>
        <p:txBody>
          <a:bodyPr wrap="none">
            <a:spAutoFit/>
          </a:bodyPr>
          <a:lstStyle/>
          <a:p>
            <a:pPr algn="ctr"/>
            <a:r>
              <a:rPr lang="tr-TR" sz="2000" b="1" dirty="0"/>
              <a:t>Örnek Olay</a:t>
            </a:r>
          </a:p>
          <a:p>
            <a:pPr algn="ctr"/>
            <a:r>
              <a:rPr lang="tr-TR" sz="2000" b="1" dirty="0"/>
              <a:t>Birleşik Krallık:</a:t>
            </a:r>
          </a:p>
          <a:p>
            <a:pPr algn="ctr"/>
            <a:r>
              <a:rPr lang="tr-TR" sz="2000" b="1" dirty="0"/>
              <a:t>Konut Piyasası Fiyat ve Miktar Değişikliklerinin Anatomisi</a:t>
            </a:r>
            <a:endParaRPr lang="en-US" sz="2000" b="1" dirty="0"/>
          </a:p>
        </p:txBody>
      </p:sp>
      <p:pic>
        <p:nvPicPr>
          <p:cNvPr id="2" name="Resim 1"/>
          <p:cNvPicPr>
            <a:picLocks noChangeAspect="1"/>
          </p:cNvPicPr>
          <p:nvPr/>
        </p:nvPicPr>
        <p:blipFill>
          <a:blip r:embed="rId2"/>
          <a:stretch>
            <a:fillRect/>
          </a:stretch>
        </p:blipFill>
        <p:spPr>
          <a:xfrm>
            <a:off x="645225" y="2066189"/>
            <a:ext cx="3297896" cy="3056796"/>
          </a:xfrm>
          <a:prstGeom prst="rect">
            <a:avLst/>
          </a:prstGeom>
          <a:ln>
            <a:solidFill>
              <a:schemeClr val="tx1"/>
            </a:solidFill>
          </a:ln>
        </p:spPr>
      </p:pic>
      <p:sp>
        <p:nvSpPr>
          <p:cNvPr id="8" name="Dikdörtgen 7"/>
          <p:cNvSpPr/>
          <p:nvPr/>
        </p:nvSpPr>
        <p:spPr>
          <a:xfrm>
            <a:off x="313081" y="648138"/>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Temel Kavramlar – Gayrimenkul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Piyasası</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47480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437921" y="1210405"/>
            <a:ext cx="8483341" cy="4466493"/>
          </a:xfrm>
        </p:spPr>
        <p:txBody>
          <a:bodyPr>
            <a:normAutofit/>
          </a:bodyPr>
          <a:lstStyle/>
          <a:p>
            <a:pPr algn="just">
              <a:spcBef>
                <a:spcPts val="600"/>
              </a:spcBef>
              <a:spcAft>
                <a:spcPts val="600"/>
              </a:spcAft>
              <a:buFont typeface="Wingdings" panose="05000000000000000000" pitchFamily="2" charset="2"/>
              <a:buChar char="v"/>
            </a:pPr>
            <a:r>
              <a:rPr lang="tr-TR" dirty="0" smtClean="0"/>
              <a:t>Anonim 2019. Web Sitesi: https</a:t>
            </a:r>
            <a:r>
              <a:rPr lang="tr-TR" dirty="0"/>
              <a:t>://</a:t>
            </a:r>
            <a:r>
              <a:rPr lang="tr-TR" dirty="0" smtClean="0"/>
              <a:t>www.academia.edu/24850479 Erişim Tarihi: 11.02.2019</a:t>
            </a:r>
            <a:endParaRPr lang="en-US" dirty="0"/>
          </a:p>
        </p:txBody>
      </p:sp>
      <p:sp>
        <p:nvSpPr>
          <p:cNvPr id="8" name="Dikdörtgen 7"/>
          <p:cNvSpPr/>
          <p:nvPr/>
        </p:nvSpPr>
        <p:spPr>
          <a:xfrm>
            <a:off x="313081" y="648138"/>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Kaynakça</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51879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370742" y="1301964"/>
            <a:ext cx="8460176" cy="1459524"/>
          </a:xfrm>
        </p:spPr>
        <p:txBody>
          <a:bodyPr>
            <a:normAutofit/>
          </a:bodyPr>
          <a:lstStyle/>
          <a:p>
            <a:pPr algn="just">
              <a:buFont typeface="Wingdings" panose="05000000000000000000" pitchFamily="2" charset="2"/>
              <a:buChar char="v"/>
            </a:pPr>
            <a:r>
              <a:rPr lang="tr-TR" dirty="0" smtClean="0"/>
              <a:t>Talep</a:t>
            </a:r>
            <a:r>
              <a:rPr lang="tr-TR" dirty="0"/>
              <a:t>, alıcıların belirli bir fiyattan belirli bir zamanda satın almak istediği toplam </a:t>
            </a:r>
            <a:r>
              <a:rPr lang="tr-TR" dirty="0" smtClean="0"/>
              <a:t>miktardır. </a:t>
            </a:r>
            <a:r>
              <a:rPr lang="en-US" dirty="0" err="1" smtClean="0"/>
              <a:t>Ekonomik</a:t>
            </a:r>
            <a:r>
              <a:rPr lang="en-US" dirty="0" smtClean="0"/>
              <a:t> </a:t>
            </a:r>
            <a:r>
              <a:rPr lang="en-US" dirty="0" err="1"/>
              <a:t>anlamda</a:t>
            </a:r>
            <a:r>
              <a:rPr lang="en-US" dirty="0"/>
              <a:t>, </a:t>
            </a:r>
            <a:r>
              <a:rPr lang="en-US" dirty="0" err="1"/>
              <a:t>bir</a:t>
            </a:r>
            <a:r>
              <a:rPr lang="en-US" dirty="0"/>
              <a:t> satın alma </a:t>
            </a:r>
            <a:r>
              <a:rPr lang="en-US" dirty="0" err="1"/>
              <a:t>istediğinin</a:t>
            </a:r>
            <a:r>
              <a:rPr lang="en-US" dirty="0"/>
              <a:t> </a:t>
            </a:r>
            <a:r>
              <a:rPr lang="en-US" dirty="0" err="1"/>
              <a:t>talep</a:t>
            </a:r>
            <a:r>
              <a:rPr lang="en-US" dirty="0"/>
              <a:t> </a:t>
            </a:r>
            <a:r>
              <a:rPr lang="en-US" dirty="0" err="1"/>
              <a:t>sayılması</a:t>
            </a:r>
            <a:r>
              <a:rPr lang="en-US" dirty="0"/>
              <a:t> </a:t>
            </a:r>
            <a:r>
              <a:rPr lang="en-US" dirty="0" err="1"/>
              <a:t>için</a:t>
            </a:r>
            <a:r>
              <a:rPr lang="en-US" dirty="0"/>
              <a:t> </a:t>
            </a:r>
            <a:r>
              <a:rPr lang="en-US" dirty="0" err="1"/>
              <a:t>satınalma</a:t>
            </a:r>
            <a:r>
              <a:rPr lang="en-US" dirty="0"/>
              <a:t> </a:t>
            </a:r>
            <a:r>
              <a:rPr lang="en-US" dirty="0" err="1"/>
              <a:t>gücü</a:t>
            </a:r>
            <a:r>
              <a:rPr lang="en-US" dirty="0"/>
              <a:t> </a:t>
            </a:r>
            <a:r>
              <a:rPr lang="en-US" dirty="0" err="1"/>
              <a:t>ile</a:t>
            </a:r>
            <a:r>
              <a:rPr lang="en-US" dirty="0"/>
              <a:t> </a:t>
            </a:r>
            <a:r>
              <a:rPr lang="en-US" dirty="0" err="1"/>
              <a:t>desteklenmiş</a:t>
            </a:r>
            <a:r>
              <a:rPr lang="en-US" dirty="0"/>
              <a:t> </a:t>
            </a:r>
            <a:r>
              <a:rPr lang="en-US" dirty="0" err="1"/>
              <a:t>olması</a:t>
            </a:r>
            <a:r>
              <a:rPr lang="en-US" dirty="0"/>
              <a:t> </a:t>
            </a:r>
            <a:r>
              <a:rPr lang="en-US" dirty="0" err="1"/>
              <a:t>gerekir</a:t>
            </a:r>
            <a:r>
              <a:rPr lang="en-US" dirty="0"/>
              <a:t>.</a:t>
            </a:r>
            <a:endParaRPr lang="tr-TR" dirty="0" smtClean="0"/>
          </a:p>
          <a:p>
            <a:pPr algn="just">
              <a:buFont typeface="Wingdings" panose="05000000000000000000" pitchFamily="2" charset="2"/>
              <a:buChar char="v"/>
            </a:pPr>
            <a:endParaRPr lang="en-US" dirty="0"/>
          </a:p>
        </p:txBody>
      </p:sp>
      <p:grpSp>
        <p:nvGrpSpPr>
          <p:cNvPr id="32" name="Grup 31"/>
          <p:cNvGrpSpPr/>
          <p:nvPr/>
        </p:nvGrpSpPr>
        <p:grpSpPr>
          <a:xfrm>
            <a:off x="-504092" y="2447473"/>
            <a:ext cx="7516887" cy="7953548"/>
            <a:chOff x="-1371180" y="2881226"/>
            <a:chExt cx="7481298" cy="7953548"/>
          </a:xfrm>
        </p:grpSpPr>
        <p:grpSp>
          <p:nvGrpSpPr>
            <p:cNvPr id="4" name="Canvas 44"/>
            <p:cNvGrpSpPr/>
            <p:nvPr/>
          </p:nvGrpSpPr>
          <p:grpSpPr>
            <a:xfrm>
              <a:off x="-1371180" y="2881226"/>
              <a:ext cx="7481298" cy="7953548"/>
              <a:chOff x="1061720" y="-11430"/>
              <a:chExt cx="5723890" cy="6085205"/>
            </a:xfrm>
            <a:effectLst>
              <a:glow rad="101600">
                <a:schemeClr val="accent4">
                  <a:lumMod val="20000"/>
                  <a:lumOff val="80000"/>
                  <a:alpha val="60000"/>
                </a:schemeClr>
              </a:glow>
            </a:effectLst>
          </p:grpSpPr>
          <p:sp>
            <p:nvSpPr>
              <p:cNvPr id="5" name="Dikdörtgen 4"/>
              <p:cNvSpPr/>
              <p:nvPr/>
            </p:nvSpPr>
            <p:spPr>
              <a:xfrm>
                <a:off x="1061720" y="3870960"/>
                <a:ext cx="5723890" cy="2202815"/>
              </a:xfrm>
              <a:prstGeom prst="rect">
                <a:avLst/>
              </a:prstGeom>
              <a:noFill/>
            </p:spPr>
          </p:sp>
          <p:grpSp>
            <p:nvGrpSpPr>
              <p:cNvPr id="8" name="Group 26"/>
              <p:cNvGrpSpPr>
                <a:grpSpLocks/>
              </p:cNvGrpSpPr>
              <p:nvPr/>
            </p:nvGrpSpPr>
            <p:grpSpPr bwMode="auto">
              <a:xfrm>
                <a:off x="1807713" y="-11430"/>
                <a:ext cx="2747010" cy="2135505"/>
                <a:chOff x="4090" y="7283"/>
                <a:chExt cx="4326" cy="3363"/>
              </a:xfrm>
            </p:grpSpPr>
            <p:sp>
              <p:nvSpPr>
                <p:cNvPr id="9" name="Text Box 27"/>
                <p:cNvSpPr txBox="1">
                  <a:spLocks noChangeArrowheads="1"/>
                </p:cNvSpPr>
                <p:nvPr/>
              </p:nvSpPr>
              <p:spPr bwMode="auto">
                <a:xfrm>
                  <a:off x="4119" y="7283"/>
                  <a:ext cx="77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Fiyat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8"/>
                <p:cNvSpPr txBox="1">
                  <a:spLocks noChangeArrowheads="1"/>
                </p:cNvSpPr>
                <p:nvPr/>
              </p:nvSpPr>
              <p:spPr bwMode="auto">
                <a:xfrm>
                  <a:off x="7385" y="10081"/>
                  <a:ext cx="103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Miktar</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9"/>
                <p:cNvSpPr txBox="1">
                  <a:spLocks noChangeArrowheads="1"/>
                </p:cNvSpPr>
                <p:nvPr/>
              </p:nvSpPr>
              <p:spPr bwMode="auto">
                <a:xfrm>
                  <a:off x="5966" y="9154"/>
                  <a:ext cx="77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100">
                      <a:latin typeface="Calibri" panose="020F0502020204030204" pitchFamily="34" charset="0"/>
                      <a:ea typeface="Calibri" panose="020F0502020204030204" pitchFamily="34" charset="0"/>
                      <a:cs typeface="Times New Roman" panose="02020603050405020304" pitchFamily="18" charset="0"/>
                    </a:rPr>
                    <a:t>B</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30"/>
                <p:cNvGrpSpPr>
                  <a:grpSpLocks/>
                </p:cNvGrpSpPr>
                <p:nvPr/>
              </p:nvGrpSpPr>
              <p:grpSpPr bwMode="auto">
                <a:xfrm>
                  <a:off x="4090" y="7664"/>
                  <a:ext cx="3387" cy="2982"/>
                  <a:chOff x="4090" y="7664"/>
                  <a:chExt cx="3387" cy="2982"/>
                </a:xfrm>
              </p:grpSpPr>
              <p:grpSp>
                <p:nvGrpSpPr>
                  <p:cNvPr id="13" name="Group 31"/>
                  <p:cNvGrpSpPr>
                    <a:grpSpLocks/>
                  </p:cNvGrpSpPr>
                  <p:nvPr/>
                </p:nvGrpSpPr>
                <p:grpSpPr bwMode="auto">
                  <a:xfrm>
                    <a:off x="4476" y="7664"/>
                    <a:ext cx="3001" cy="2621"/>
                    <a:chOff x="2130" y="7664"/>
                    <a:chExt cx="3001" cy="2621"/>
                  </a:xfrm>
                </p:grpSpPr>
                <p:grpSp>
                  <p:nvGrpSpPr>
                    <p:cNvPr id="20" name="Group 32"/>
                    <p:cNvGrpSpPr>
                      <a:grpSpLocks/>
                    </p:cNvGrpSpPr>
                    <p:nvPr/>
                  </p:nvGrpSpPr>
                  <p:grpSpPr bwMode="auto">
                    <a:xfrm>
                      <a:off x="2130" y="7664"/>
                      <a:ext cx="3001" cy="2621"/>
                      <a:chOff x="2130" y="7400"/>
                      <a:chExt cx="3001" cy="2621"/>
                    </a:xfrm>
                  </p:grpSpPr>
                  <p:sp>
                    <p:nvSpPr>
                      <p:cNvPr id="22" name="Freeform 33"/>
                      <p:cNvSpPr>
                        <a:spLocks/>
                      </p:cNvSpPr>
                      <p:nvPr/>
                    </p:nvSpPr>
                    <p:spPr bwMode="auto">
                      <a:xfrm>
                        <a:off x="2130" y="7400"/>
                        <a:ext cx="3000" cy="2620"/>
                      </a:xfrm>
                      <a:custGeom>
                        <a:avLst/>
                        <a:gdLst>
                          <a:gd name="T0" fmla="*/ 0 w 3000"/>
                          <a:gd name="T1" fmla="*/ 0 h 2620"/>
                          <a:gd name="T2" fmla="*/ 0 w 3000"/>
                          <a:gd name="T3" fmla="*/ 2620 h 2620"/>
                          <a:gd name="T4" fmla="*/ 3000 w 3000"/>
                          <a:gd name="T5" fmla="*/ 2620 h 2620"/>
                        </a:gdLst>
                        <a:ahLst/>
                        <a:cxnLst>
                          <a:cxn ang="0">
                            <a:pos x="T0" y="T1"/>
                          </a:cxn>
                          <a:cxn ang="0">
                            <a:pos x="T2" y="T3"/>
                          </a:cxn>
                          <a:cxn ang="0">
                            <a:pos x="T4" y="T5"/>
                          </a:cxn>
                        </a:cxnLst>
                        <a:rect l="0" t="0" r="r" b="b"/>
                        <a:pathLst>
                          <a:path w="3000" h="2620">
                            <a:moveTo>
                              <a:pt x="0" y="0"/>
                            </a:moveTo>
                            <a:lnTo>
                              <a:pt x="0" y="2620"/>
                            </a:lnTo>
                            <a:lnTo>
                              <a:pt x="3000" y="2620"/>
                            </a:lnTo>
                          </a:path>
                        </a:pathLst>
                      </a:custGeom>
                      <a:noFill/>
                      <a:ln w="127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3" name="AutoShape 34"/>
                      <p:cNvCxnSpPr>
                        <a:cxnSpLocks noChangeShapeType="1"/>
                        <a:stCxn id="22" idx="2"/>
                        <a:endCxn id="22" idx="2"/>
                      </p:cNvCxnSpPr>
                      <p:nvPr/>
                    </p:nvCxnSpPr>
                    <p:spPr bwMode="auto">
                      <a:xfrm>
                        <a:off x="5130" y="10020"/>
                        <a:ext cx="1"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Line 35"/>
                      <p:cNvCxnSpPr/>
                      <p:nvPr/>
                    </p:nvCxnSpPr>
                    <p:spPr bwMode="auto">
                      <a:xfrm>
                        <a:off x="2322" y="7730"/>
                        <a:ext cx="2058" cy="20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25" name="Freeform 36"/>
                      <p:cNvSpPr>
                        <a:spLocks/>
                      </p:cNvSpPr>
                      <p:nvPr/>
                    </p:nvSpPr>
                    <p:spPr bwMode="auto">
                      <a:xfrm>
                        <a:off x="2130" y="8334"/>
                        <a:ext cx="772" cy="1687"/>
                      </a:xfrm>
                      <a:custGeom>
                        <a:avLst/>
                        <a:gdLst>
                          <a:gd name="T0" fmla="*/ 0 w 772"/>
                          <a:gd name="T1" fmla="*/ 0 h 1687"/>
                          <a:gd name="T2" fmla="*/ 772 w 772"/>
                          <a:gd name="T3" fmla="*/ 0 h 1687"/>
                          <a:gd name="T4" fmla="*/ 772 w 772"/>
                          <a:gd name="T5" fmla="*/ 1687 h 1687"/>
                        </a:gdLst>
                        <a:ahLst/>
                        <a:cxnLst>
                          <a:cxn ang="0">
                            <a:pos x="T0" y="T1"/>
                          </a:cxn>
                          <a:cxn ang="0">
                            <a:pos x="T2" y="T3"/>
                          </a:cxn>
                          <a:cxn ang="0">
                            <a:pos x="T4" y="T5"/>
                          </a:cxn>
                        </a:cxnLst>
                        <a:rect l="0" t="0" r="r" b="b"/>
                        <a:pathLst>
                          <a:path w="772" h="1687">
                            <a:moveTo>
                              <a:pt x="0" y="0"/>
                            </a:moveTo>
                            <a:lnTo>
                              <a:pt x="772" y="0"/>
                            </a:lnTo>
                            <a:lnTo>
                              <a:pt x="772" y="1687"/>
                            </a:lnTo>
                          </a:path>
                        </a:pathLst>
                      </a:cu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6" name="Freeform 37"/>
                      <p:cNvSpPr>
                        <a:spLocks/>
                      </p:cNvSpPr>
                      <p:nvPr/>
                    </p:nvSpPr>
                    <p:spPr bwMode="auto">
                      <a:xfrm>
                        <a:off x="2130" y="9165"/>
                        <a:ext cx="1612" cy="856"/>
                      </a:xfrm>
                      <a:custGeom>
                        <a:avLst/>
                        <a:gdLst>
                          <a:gd name="T0" fmla="*/ 0 w 772"/>
                          <a:gd name="T1" fmla="*/ 0 h 1687"/>
                          <a:gd name="T2" fmla="*/ 772 w 772"/>
                          <a:gd name="T3" fmla="*/ 0 h 1687"/>
                          <a:gd name="T4" fmla="*/ 772 w 772"/>
                          <a:gd name="T5" fmla="*/ 1687 h 1687"/>
                        </a:gdLst>
                        <a:ahLst/>
                        <a:cxnLst>
                          <a:cxn ang="0">
                            <a:pos x="T0" y="T1"/>
                          </a:cxn>
                          <a:cxn ang="0">
                            <a:pos x="T2" y="T3"/>
                          </a:cxn>
                          <a:cxn ang="0">
                            <a:pos x="T4" y="T5"/>
                          </a:cxn>
                        </a:cxnLst>
                        <a:rect l="0" t="0" r="r" b="b"/>
                        <a:pathLst>
                          <a:path w="772" h="1687">
                            <a:moveTo>
                              <a:pt x="0" y="0"/>
                            </a:moveTo>
                            <a:lnTo>
                              <a:pt x="772" y="0"/>
                            </a:lnTo>
                            <a:lnTo>
                              <a:pt x="772" y="1687"/>
                            </a:lnTo>
                          </a:path>
                        </a:pathLst>
                      </a:cu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21" name="Text Box 38"/>
                    <p:cNvSpPr txBox="1">
                      <a:spLocks noChangeArrowheads="1"/>
                    </p:cNvSpPr>
                    <p:nvPr/>
                  </p:nvSpPr>
                  <p:spPr bwMode="auto">
                    <a:xfrm>
                      <a:off x="2810" y="8297"/>
                      <a:ext cx="103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100">
                          <a:latin typeface="Calibri" panose="020F0502020204030204" pitchFamily="34" charset="0"/>
                          <a:ea typeface="Calibri" panose="020F0502020204030204" pitchFamily="34" charset="0"/>
                          <a:cs typeface="Times New Roman" panose="02020603050405020304" pitchFamily="18" charset="0"/>
                        </a:rPr>
                        <a:t>A</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Text Box 39"/>
                  <p:cNvSpPr txBox="1">
                    <a:spLocks noChangeArrowheads="1"/>
                  </p:cNvSpPr>
                  <p:nvPr/>
                </p:nvSpPr>
                <p:spPr bwMode="auto">
                  <a:xfrm>
                    <a:off x="4090" y="8368"/>
                    <a:ext cx="77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100">
                        <a:latin typeface="Calibri" panose="020F0502020204030204" pitchFamily="34" charset="0"/>
                        <a:ea typeface="Calibri" panose="020F0502020204030204" pitchFamily="34" charset="0"/>
                        <a:cs typeface="Times New Roman" panose="02020603050405020304" pitchFamily="18" charset="0"/>
                      </a:rPr>
                      <a:t>F</a:t>
                    </a:r>
                    <a:r>
                      <a:rPr lang="tr-TR" sz="1100" baseline="-25000">
                        <a:latin typeface="Calibri" panose="020F0502020204030204" pitchFamily="34" charset="0"/>
                        <a:ea typeface="Calibri" panose="020F0502020204030204" pitchFamily="34" charset="0"/>
                        <a:cs typeface="Times New Roman" panose="02020603050405020304" pitchFamily="18" charset="0"/>
                      </a:rPr>
                      <a:t>2</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40"/>
                  <p:cNvSpPr txBox="1">
                    <a:spLocks noChangeArrowheads="1"/>
                  </p:cNvSpPr>
                  <p:nvPr/>
                </p:nvSpPr>
                <p:spPr bwMode="auto">
                  <a:xfrm>
                    <a:off x="5014" y="10233"/>
                    <a:ext cx="77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100">
                        <a:latin typeface="Calibri" panose="020F0502020204030204" pitchFamily="34" charset="0"/>
                        <a:ea typeface="Calibri" panose="020F0502020204030204" pitchFamily="34" charset="0"/>
                        <a:cs typeface="Times New Roman" panose="02020603050405020304" pitchFamily="18" charset="0"/>
                      </a:rPr>
                      <a:t>M</a:t>
                    </a:r>
                    <a:r>
                      <a:rPr lang="tr-TR" sz="1100" baseline="-25000">
                        <a:latin typeface="Calibri" panose="020F0502020204030204" pitchFamily="34" charset="0"/>
                        <a:ea typeface="Calibri" panose="020F0502020204030204" pitchFamily="34" charset="0"/>
                        <a:cs typeface="Times New Roman" panose="02020603050405020304" pitchFamily="18" charset="0"/>
                      </a:rPr>
                      <a:t>1</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41"/>
                  <p:cNvSpPr txBox="1">
                    <a:spLocks noChangeArrowheads="1"/>
                  </p:cNvSpPr>
                  <p:nvPr/>
                </p:nvSpPr>
                <p:spPr bwMode="auto">
                  <a:xfrm>
                    <a:off x="4119" y="9225"/>
                    <a:ext cx="77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100">
                        <a:latin typeface="Calibri" panose="020F0502020204030204" pitchFamily="34" charset="0"/>
                        <a:ea typeface="Calibri" panose="020F0502020204030204" pitchFamily="34" charset="0"/>
                        <a:cs typeface="Times New Roman" panose="02020603050405020304" pitchFamily="18" charset="0"/>
                      </a:rPr>
                      <a:t>F</a:t>
                    </a:r>
                    <a:r>
                      <a:rPr lang="tr-TR" sz="1100" baseline="-25000">
                        <a:latin typeface="Calibri" panose="020F0502020204030204" pitchFamily="34" charset="0"/>
                        <a:ea typeface="Calibri" panose="020F0502020204030204" pitchFamily="34" charset="0"/>
                        <a:cs typeface="Times New Roman" panose="02020603050405020304" pitchFamily="18" charset="0"/>
                      </a:rPr>
                      <a:t>1</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42"/>
                  <p:cNvSpPr txBox="1">
                    <a:spLocks noChangeArrowheads="1"/>
                  </p:cNvSpPr>
                  <p:nvPr/>
                </p:nvSpPr>
                <p:spPr bwMode="auto">
                  <a:xfrm>
                    <a:off x="5852" y="10227"/>
                    <a:ext cx="77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100">
                        <a:latin typeface="Calibri" panose="020F0502020204030204" pitchFamily="34" charset="0"/>
                        <a:ea typeface="Calibri" panose="020F0502020204030204" pitchFamily="34" charset="0"/>
                        <a:cs typeface="Times New Roman" panose="02020603050405020304" pitchFamily="18" charset="0"/>
                      </a:rPr>
                      <a:t>M</a:t>
                    </a:r>
                    <a:r>
                      <a:rPr lang="tr-TR" sz="1100" baseline="-25000">
                        <a:latin typeface="Calibri" panose="020F0502020204030204" pitchFamily="34" charset="0"/>
                        <a:ea typeface="Calibri" panose="020F0502020204030204" pitchFamily="34" charset="0"/>
                        <a:cs typeface="Times New Roman" panose="02020603050405020304" pitchFamily="18" charset="0"/>
                      </a:rPr>
                      <a:t>2</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AutoShape 43"/>
                  <p:cNvCxnSpPr>
                    <a:cxnSpLocks noChangeShapeType="1"/>
                  </p:cNvCxnSpPr>
                  <p:nvPr/>
                </p:nvCxnSpPr>
                <p:spPr bwMode="auto">
                  <a:xfrm>
                    <a:off x="5537" y="8758"/>
                    <a:ext cx="468" cy="467"/>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9" name="AutoShape 44"/>
                  <p:cNvCxnSpPr>
                    <a:cxnSpLocks noChangeShapeType="1"/>
                  </p:cNvCxnSpPr>
                  <p:nvPr/>
                </p:nvCxnSpPr>
                <p:spPr bwMode="auto">
                  <a:xfrm flipH="1" flipV="1">
                    <a:off x="5381" y="8857"/>
                    <a:ext cx="471" cy="470"/>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grpSp>
          </p:grpSp>
        </p:grpSp>
        <p:sp>
          <p:nvSpPr>
            <p:cNvPr id="2" name="Dikdörtgen 1"/>
            <p:cNvSpPr/>
            <p:nvPr/>
          </p:nvSpPr>
          <p:spPr>
            <a:xfrm>
              <a:off x="-396145" y="5577306"/>
              <a:ext cx="3397674" cy="338554"/>
            </a:xfrm>
            <a:prstGeom prst="rect">
              <a:avLst/>
            </a:prstGeom>
          </p:spPr>
          <p:txBody>
            <a:bodyPr wrap="square">
              <a:spAutoFit/>
            </a:bodyPr>
            <a:lstStyle/>
            <a:p>
              <a:pPr algn="ctr"/>
              <a:r>
                <a:rPr lang="tr-TR" sz="1600" dirty="0"/>
                <a:t>Talep Kanunu Grafiği</a:t>
              </a:r>
              <a:endParaRPr lang="en-US" sz="1600" dirty="0"/>
            </a:p>
          </p:txBody>
        </p:sp>
        <p:sp>
          <p:nvSpPr>
            <p:cNvPr id="3" name="Dikdörtgen 2"/>
            <p:cNvSpPr/>
            <p:nvPr/>
          </p:nvSpPr>
          <p:spPr>
            <a:xfrm>
              <a:off x="-385985" y="2909121"/>
              <a:ext cx="3387514" cy="268401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kdörtgen 26"/>
            <p:cNvSpPr/>
            <p:nvPr/>
          </p:nvSpPr>
          <p:spPr>
            <a:xfrm>
              <a:off x="-385985" y="5609529"/>
              <a:ext cx="3387514" cy="28882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Dikdörtgen 27"/>
          <p:cNvSpPr/>
          <p:nvPr/>
        </p:nvSpPr>
        <p:spPr>
          <a:xfrm>
            <a:off x="3892062" y="2576332"/>
            <a:ext cx="4938856" cy="2862322"/>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tr-TR" sz="2000" dirty="0">
                <a:latin typeface="Arial" panose="020B0604020202020204" pitchFamily="34" charset="0"/>
                <a:ea typeface="Calibri" panose="020F0502020204030204" pitchFamily="34" charset="0"/>
                <a:cs typeface="Arial" panose="020B0604020202020204" pitchFamily="34" charset="0"/>
              </a:rPr>
              <a:t>Fiyat arttıkça tüketicilerin talebi azalırken, fiyat azaldıkça tüketicilerin talebi artar. </a:t>
            </a:r>
          </a:p>
          <a:p>
            <a:pPr marL="342900" indent="-342900" algn="just">
              <a:spcBef>
                <a:spcPts val="600"/>
              </a:spcBef>
              <a:spcAft>
                <a:spcPts val="600"/>
              </a:spcAft>
              <a:buFont typeface="Arial" panose="020B0604020202020204" pitchFamily="34" charset="0"/>
              <a:buChar char="•"/>
            </a:pPr>
            <a:r>
              <a:rPr lang="tr-TR" sz="2000" dirty="0">
                <a:latin typeface="Arial" panose="020B0604020202020204" pitchFamily="34" charset="0"/>
                <a:cs typeface="Arial" panose="020B0604020202020204" pitchFamily="34" charset="0"/>
              </a:rPr>
              <a:t>F</a:t>
            </a:r>
            <a:r>
              <a:rPr lang="en-US" sz="2000" dirty="0" err="1">
                <a:latin typeface="Arial" panose="020B0604020202020204" pitchFamily="34" charset="0"/>
                <a:cs typeface="Arial" panose="020B0604020202020204" pitchFamily="34" charset="0"/>
              </a:rPr>
              <a:t>iyattaki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değişiklik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talep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eğrisini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sağa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sola </a:t>
            </a:r>
            <a:r>
              <a:rPr lang="en-US" sz="2000" dirty="0" err="1">
                <a:latin typeface="Arial" panose="020B0604020202020204" pitchFamily="34" charset="0"/>
                <a:cs typeface="Arial" panose="020B0604020202020204" pitchFamily="34" charset="0"/>
              </a:rPr>
              <a:t>hareket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ettirmemektedir</a:t>
            </a:r>
            <a:r>
              <a:rPr lang="en-US" sz="2000" dirty="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a:p>
            <a:pPr marL="342900" indent="-342900" algn="just">
              <a:spcBef>
                <a:spcPts val="600"/>
              </a:spcBef>
              <a:spcAft>
                <a:spcPts val="600"/>
              </a:spcAft>
              <a:buFont typeface="Arial" panose="020B0604020202020204" pitchFamily="34" charset="0"/>
              <a:buChar char="•"/>
            </a:pPr>
            <a:r>
              <a:rPr lang="en-US" sz="2000" dirty="0" err="1">
                <a:latin typeface="Arial" panose="020B0604020202020204" pitchFamily="34" charset="0"/>
                <a:cs typeface="Arial" panose="020B0604020202020204" pitchFamily="34" charset="0"/>
              </a:rPr>
              <a:t>Fiyattaki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değişme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talep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eğrisi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üzerinde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aşağı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yukarı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harekete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neden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olmaktadır</a:t>
            </a:r>
            <a:r>
              <a:rPr lang="tr-TR" sz="2000" dirty="0" smtClean="0">
                <a:latin typeface="Arial" panose="020B0604020202020204" pitchFamily="34" charset="0"/>
                <a:cs typeface="Arial" panose="020B0604020202020204" pitchFamily="34" charset="0"/>
              </a:rPr>
              <a:t> (Anonim 2019).</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30" name="Dikdörtgen 29"/>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Temel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Kavramlar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 T</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alep</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56206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368255" y="1323630"/>
            <a:ext cx="8240928" cy="1459524"/>
          </a:xfrm>
        </p:spPr>
        <p:txBody>
          <a:bodyPr>
            <a:normAutofit/>
          </a:bodyPr>
          <a:lstStyle/>
          <a:p>
            <a:pPr algn="just">
              <a:buFont typeface="Wingdings" panose="05000000000000000000" pitchFamily="2" charset="2"/>
              <a:buChar char="v"/>
            </a:pPr>
            <a:r>
              <a:rPr lang="tr-TR" dirty="0" smtClean="0"/>
              <a:t>Talep</a:t>
            </a:r>
            <a:r>
              <a:rPr lang="tr-TR" dirty="0"/>
              <a:t> </a:t>
            </a:r>
            <a:r>
              <a:rPr lang="tr-TR" dirty="0" smtClean="0"/>
              <a:t>fonksiyonu: </a:t>
            </a:r>
            <a:endParaRPr lang="en-US" dirty="0"/>
          </a:p>
        </p:txBody>
      </p:sp>
      <p:sp>
        <p:nvSpPr>
          <p:cNvPr id="30" name="Dikdörtgen 29"/>
          <p:cNvSpPr/>
          <p:nvPr/>
        </p:nvSpPr>
        <p:spPr>
          <a:xfrm>
            <a:off x="719552" y="1808095"/>
            <a:ext cx="6096000" cy="2554545"/>
          </a:xfrm>
          <a:prstGeom prst="rect">
            <a:avLst/>
          </a:prstGeom>
        </p:spPr>
        <p:txBody>
          <a:bodyPr>
            <a:spAutoFit/>
          </a:bodyPr>
          <a:lstStyle/>
          <a:p>
            <a:r>
              <a:rPr lang="en-US" sz="2000" b="1" dirty="0" err="1">
                <a:solidFill>
                  <a:srgbClr val="000000"/>
                </a:solidFill>
                <a:latin typeface="Tahoma" panose="020B0604030504040204" pitchFamily="34" charset="0"/>
              </a:rPr>
              <a:t>M</a:t>
            </a:r>
            <a:r>
              <a:rPr lang="en-US" b="1" baseline="-25000" dirty="0" err="1">
                <a:solidFill>
                  <a:srgbClr val="000000"/>
                </a:solidFill>
                <a:latin typeface="Tahoma" panose="020B0604030504040204" pitchFamily="34" charset="0"/>
              </a:rPr>
              <a:t>Xt</a:t>
            </a:r>
            <a:r>
              <a:rPr lang="en-US" sz="2000" b="1" dirty="0">
                <a:solidFill>
                  <a:srgbClr val="000000"/>
                </a:solidFill>
                <a:latin typeface="Tahoma" panose="020B0604030504040204" pitchFamily="34" charset="0"/>
              </a:rPr>
              <a:t>=f(F</a:t>
            </a:r>
            <a:r>
              <a:rPr lang="en-US" b="1" baseline="-25000" dirty="0">
                <a:solidFill>
                  <a:srgbClr val="000000"/>
                </a:solidFill>
                <a:latin typeface="Tahoma" panose="020B0604030504040204" pitchFamily="34" charset="0"/>
              </a:rPr>
              <a:t>X</a:t>
            </a:r>
            <a:r>
              <a:rPr lang="en-US" sz="2000" b="1" dirty="0">
                <a:solidFill>
                  <a:srgbClr val="000000"/>
                </a:solidFill>
                <a:latin typeface="Tahoma" panose="020B0604030504040204" pitchFamily="34" charset="0"/>
              </a:rPr>
              <a:t>, F</a:t>
            </a:r>
            <a:r>
              <a:rPr lang="en-US" b="1" baseline="-25000" dirty="0">
                <a:solidFill>
                  <a:srgbClr val="000000"/>
                </a:solidFill>
                <a:latin typeface="Tahoma" panose="020B0604030504040204" pitchFamily="34" charset="0"/>
              </a:rPr>
              <a:t>R</a:t>
            </a:r>
            <a:r>
              <a:rPr lang="en-US" sz="2000" b="1" dirty="0">
                <a:solidFill>
                  <a:srgbClr val="000000"/>
                </a:solidFill>
                <a:latin typeface="Tahoma" panose="020B0604030504040204" pitchFamily="34" charset="0"/>
              </a:rPr>
              <a:t>,</a:t>
            </a:r>
            <a:r>
              <a:rPr lang="en-US" sz="900" b="1" baseline="-25000" dirty="0">
                <a:solidFill>
                  <a:srgbClr val="000000"/>
                </a:solidFill>
                <a:latin typeface="Tahoma" panose="020B0604030504040204" pitchFamily="34" charset="0"/>
              </a:rPr>
              <a:t> </a:t>
            </a:r>
            <a:r>
              <a:rPr lang="en-US" sz="2000" b="1" dirty="0">
                <a:solidFill>
                  <a:srgbClr val="000000"/>
                </a:solidFill>
                <a:latin typeface="Tahoma" panose="020B0604030504040204" pitchFamily="34" charset="0"/>
              </a:rPr>
              <a:t>F</a:t>
            </a:r>
            <a:r>
              <a:rPr lang="en-US" b="1" baseline="-25000" dirty="0">
                <a:solidFill>
                  <a:srgbClr val="000000"/>
                </a:solidFill>
                <a:latin typeface="Tahoma" panose="020B0604030504040204" pitchFamily="34" charset="0"/>
              </a:rPr>
              <a:t>T</a:t>
            </a:r>
            <a:r>
              <a:rPr lang="en-US" sz="2000" b="1" dirty="0">
                <a:solidFill>
                  <a:srgbClr val="000000"/>
                </a:solidFill>
                <a:latin typeface="Tahoma" panose="020B0604030504040204" pitchFamily="34" charset="0"/>
              </a:rPr>
              <a:t> , G, T)</a:t>
            </a:r>
            <a:endParaRPr lang="tr-TR" sz="2000" b="1" dirty="0">
              <a:solidFill>
                <a:srgbClr val="000000"/>
              </a:solidFill>
              <a:latin typeface="Tahoma" panose="020B0604030504040204" pitchFamily="34" charset="0"/>
            </a:endParaRPr>
          </a:p>
          <a:p>
            <a:endParaRPr lang="en-US" sz="2000" b="1" dirty="0">
              <a:solidFill>
                <a:srgbClr val="000000"/>
              </a:solidFill>
              <a:latin typeface="Times New Roman" panose="02020603050405020304" pitchFamily="18" charset="0"/>
            </a:endParaRPr>
          </a:p>
          <a:p>
            <a:r>
              <a:rPr lang="en-US" sz="2000" b="1" dirty="0">
                <a:solidFill>
                  <a:srgbClr val="000000"/>
                </a:solidFill>
                <a:latin typeface="Tahoma" panose="020B0604030504040204" pitchFamily="34" charset="0"/>
              </a:rPr>
              <a:t>F</a:t>
            </a:r>
            <a:r>
              <a:rPr lang="en-US" b="1" baseline="-25000" dirty="0">
                <a:solidFill>
                  <a:srgbClr val="000000"/>
                </a:solidFill>
                <a:latin typeface="Tahoma" panose="020B0604030504040204" pitchFamily="34" charset="0"/>
              </a:rPr>
              <a:t>X</a:t>
            </a:r>
            <a:r>
              <a:rPr lang="tr-TR" sz="2000" dirty="0">
                <a:solidFill>
                  <a:srgbClr val="000000"/>
                </a:solidFill>
                <a:latin typeface="Tahoma" panose="020B0604030504040204" pitchFamily="34" charset="0"/>
              </a:rPr>
              <a:t>:m</a:t>
            </a:r>
            <a:r>
              <a:rPr lang="en-US" sz="2000" dirty="0" err="1">
                <a:solidFill>
                  <a:srgbClr val="000000"/>
                </a:solidFill>
                <a:latin typeface="Tahoma" panose="020B0604030504040204" pitchFamily="34" charset="0"/>
              </a:rPr>
              <a:t>alın</a:t>
            </a:r>
            <a:r>
              <a:rPr lang="en-US" sz="2000" dirty="0">
                <a:solidFill>
                  <a:srgbClr val="000000"/>
                </a:solidFill>
                <a:latin typeface="Tahoma" panose="020B0604030504040204" pitchFamily="34" charset="0"/>
              </a:rPr>
              <a:t> </a:t>
            </a:r>
            <a:r>
              <a:rPr lang="en-US" sz="2000" dirty="0" err="1">
                <a:solidFill>
                  <a:srgbClr val="000000"/>
                </a:solidFill>
                <a:latin typeface="Tahoma" panose="020B0604030504040204" pitchFamily="34" charset="0"/>
              </a:rPr>
              <a:t>fiyatı</a:t>
            </a:r>
            <a:endParaRPr lang="en-US" sz="2000" dirty="0">
              <a:solidFill>
                <a:srgbClr val="000000"/>
              </a:solidFill>
              <a:latin typeface="Times New Roman" panose="02020603050405020304" pitchFamily="18" charset="0"/>
            </a:endParaRPr>
          </a:p>
          <a:p>
            <a:r>
              <a:rPr lang="en-US" sz="2000" b="1" dirty="0">
                <a:solidFill>
                  <a:srgbClr val="000000"/>
                </a:solidFill>
                <a:latin typeface="Tahoma" panose="020B0604030504040204" pitchFamily="34" charset="0"/>
              </a:rPr>
              <a:t>F</a:t>
            </a:r>
            <a:r>
              <a:rPr lang="en-US" b="1" baseline="-25000" dirty="0">
                <a:solidFill>
                  <a:srgbClr val="000000"/>
                </a:solidFill>
                <a:latin typeface="Tahoma" panose="020B0604030504040204" pitchFamily="34" charset="0"/>
              </a:rPr>
              <a:t>R</a:t>
            </a:r>
            <a:r>
              <a:rPr lang="tr-TR" sz="2000" dirty="0">
                <a:solidFill>
                  <a:srgbClr val="000000"/>
                </a:solidFill>
                <a:latin typeface="Tahoma" panose="020B0604030504040204" pitchFamily="34" charset="0"/>
              </a:rPr>
              <a:t>:r</a:t>
            </a:r>
            <a:r>
              <a:rPr lang="en-US" sz="2000" dirty="0" err="1">
                <a:solidFill>
                  <a:srgbClr val="000000"/>
                </a:solidFill>
                <a:latin typeface="Tahoma" panose="020B0604030504040204" pitchFamily="34" charset="0"/>
              </a:rPr>
              <a:t>akip</a:t>
            </a:r>
            <a:r>
              <a:rPr lang="en-US" sz="2000" dirty="0">
                <a:solidFill>
                  <a:srgbClr val="000000"/>
                </a:solidFill>
                <a:latin typeface="Tahoma" panose="020B0604030504040204" pitchFamily="34" charset="0"/>
              </a:rPr>
              <a:t> </a:t>
            </a:r>
            <a:r>
              <a:rPr lang="en-US" sz="2000" dirty="0" err="1">
                <a:solidFill>
                  <a:srgbClr val="000000"/>
                </a:solidFill>
                <a:latin typeface="Tahoma" panose="020B0604030504040204" pitchFamily="34" charset="0"/>
              </a:rPr>
              <a:t>malların</a:t>
            </a:r>
            <a:r>
              <a:rPr lang="en-US" sz="2000" dirty="0">
                <a:solidFill>
                  <a:srgbClr val="000000"/>
                </a:solidFill>
                <a:latin typeface="Tahoma" panose="020B0604030504040204" pitchFamily="34" charset="0"/>
              </a:rPr>
              <a:t> </a:t>
            </a:r>
            <a:r>
              <a:rPr lang="en-US" sz="2000" dirty="0" err="1">
                <a:solidFill>
                  <a:srgbClr val="000000"/>
                </a:solidFill>
                <a:latin typeface="Tahoma" panose="020B0604030504040204" pitchFamily="34" charset="0"/>
              </a:rPr>
              <a:t>fiyatı</a:t>
            </a:r>
            <a:endParaRPr lang="en-US" sz="2000" dirty="0">
              <a:solidFill>
                <a:srgbClr val="000000"/>
              </a:solidFill>
              <a:latin typeface="Times New Roman" panose="02020603050405020304" pitchFamily="18" charset="0"/>
            </a:endParaRPr>
          </a:p>
          <a:p>
            <a:r>
              <a:rPr lang="en-US" sz="2000" b="1" dirty="0">
                <a:solidFill>
                  <a:srgbClr val="000000"/>
                </a:solidFill>
                <a:latin typeface="Tahoma" panose="020B0604030504040204" pitchFamily="34" charset="0"/>
              </a:rPr>
              <a:t>F</a:t>
            </a:r>
            <a:r>
              <a:rPr lang="en-US" b="1" baseline="-25000" dirty="0">
                <a:solidFill>
                  <a:srgbClr val="000000"/>
                </a:solidFill>
                <a:latin typeface="Tahoma" panose="020B0604030504040204" pitchFamily="34" charset="0"/>
              </a:rPr>
              <a:t>T</a:t>
            </a:r>
            <a:r>
              <a:rPr lang="tr-TR" sz="2000" dirty="0">
                <a:solidFill>
                  <a:srgbClr val="000000"/>
                </a:solidFill>
                <a:latin typeface="Tahoma" panose="020B0604030504040204" pitchFamily="34" charset="0"/>
              </a:rPr>
              <a:t>:t</a:t>
            </a:r>
            <a:r>
              <a:rPr lang="en-US" sz="2000" dirty="0" err="1">
                <a:solidFill>
                  <a:srgbClr val="000000"/>
                </a:solidFill>
                <a:latin typeface="Tahoma" panose="020B0604030504040204" pitchFamily="34" charset="0"/>
              </a:rPr>
              <a:t>amamlayıcı</a:t>
            </a:r>
            <a:r>
              <a:rPr lang="en-US" sz="2000" dirty="0">
                <a:solidFill>
                  <a:srgbClr val="000000"/>
                </a:solidFill>
                <a:latin typeface="Tahoma" panose="020B0604030504040204" pitchFamily="34" charset="0"/>
              </a:rPr>
              <a:t> </a:t>
            </a:r>
            <a:r>
              <a:rPr lang="en-US" sz="2000" dirty="0" err="1">
                <a:solidFill>
                  <a:srgbClr val="000000"/>
                </a:solidFill>
                <a:latin typeface="Tahoma" panose="020B0604030504040204" pitchFamily="34" charset="0"/>
              </a:rPr>
              <a:t>malların</a:t>
            </a:r>
            <a:r>
              <a:rPr lang="en-US" sz="2000" dirty="0">
                <a:solidFill>
                  <a:srgbClr val="000000"/>
                </a:solidFill>
                <a:latin typeface="Tahoma" panose="020B0604030504040204" pitchFamily="34" charset="0"/>
              </a:rPr>
              <a:t> </a:t>
            </a:r>
            <a:r>
              <a:rPr lang="en-US" sz="2000" dirty="0" err="1">
                <a:solidFill>
                  <a:srgbClr val="000000"/>
                </a:solidFill>
                <a:latin typeface="Tahoma" panose="020B0604030504040204" pitchFamily="34" charset="0"/>
              </a:rPr>
              <a:t>fiyatı</a:t>
            </a:r>
            <a:endParaRPr lang="en-US" sz="2000" dirty="0">
              <a:solidFill>
                <a:srgbClr val="000000"/>
              </a:solidFill>
              <a:latin typeface="Times New Roman" panose="02020603050405020304" pitchFamily="18" charset="0"/>
            </a:endParaRPr>
          </a:p>
          <a:p>
            <a:r>
              <a:rPr lang="en-US" sz="2000" b="1" dirty="0">
                <a:solidFill>
                  <a:srgbClr val="000000"/>
                </a:solidFill>
                <a:latin typeface="Tahoma" panose="020B0604030504040204" pitchFamily="34" charset="0"/>
              </a:rPr>
              <a:t>G</a:t>
            </a:r>
            <a:r>
              <a:rPr lang="tr-TR" sz="2000" dirty="0">
                <a:solidFill>
                  <a:srgbClr val="000000"/>
                </a:solidFill>
                <a:latin typeface="Tahoma" panose="020B0604030504040204" pitchFamily="34" charset="0"/>
              </a:rPr>
              <a:t>:g</a:t>
            </a:r>
            <a:r>
              <a:rPr lang="en-US" sz="2000" dirty="0" err="1">
                <a:solidFill>
                  <a:srgbClr val="000000"/>
                </a:solidFill>
                <a:latin typeface="Tahoma" panose="020B0604030504040204" pitchFamily="34" charset="0"/>
              </a:rPr>
              <a:t>elir</a:t>
            </a:r>
            <a:endParaRPr lang="en-US" sz="2000" dirty="0">
              <a:solidFill>
                <a:srgbClr val="000000"/>
              </a:solidFill>
              <a:latin typeface="Times New Roman" panose="02020603050405020304" pitchFamily="18" charset="0"/>
            </a:endParaRPr>
          </a:p>
          <a:p>
            <a:r>
              <a:rPr lang="en-US" sz="2000" b="1" dirty="0">
                <a:solidFill>
                  <a:srgbClr val="000000"/>
                </a:solidFill>
                <a:latin typeface="Tahoma" panose="020B0604030504040204" pitchFamily="34" charset="0"/>
              </a:rPr>
              <a:t>T</a:t>
            </a:r>
            <a:r>
              <a:rPr lang="tr-TR" sz="2000" dirty="0">
                <a:solidFill>
                  <a:srgbClr val="000000"/>
                </a:solidFill>
                <a:latin typeface="Tahoma" panose="020B0604030504040204" pitchFamily="34" charset="0"/>
              </a:rPr>
              <a:t>:z</a:t>
            </a:r>
            <a:r>
              <a:rPr lang="en-US" sz="2000" dirty="0" err="1">
                <a:solidFill>
                  <a:srgbClr val="000000"/>
                </a:solidFill>
                <a:latin typeface="Tahoma" panose="020B0604030504040204" pitchFamily="34" charset="0"/>
              </a:rPr>
              <a:t>evk</a:t>
            </a:r>
            <a:r>
              <a:rPr lang="en-US" sz="2000" dirty="0">
                <a:solidFill>
                  <a:srgbClr val="000000"/>
                </a:solidFill>
                <a:latin typeface="Tahoma" panose="020B0604030504040204" pitchFamily="34" charset="0"/>
              </a:rPr>
              <a:t> </a:t>
            </a:r>
            <a:r>
              <a:rPr lang="en-US" sz="2000" dirty="0" err="1">
                <a:solidFill>
                  <a:srgbClr val="000000"/>
                </a:solidFill>
                <a:latin typeface="Tahoma" panose="020B0604030504040204" pitchFamily="34" charset="0"/>
              </a:rPr>
              <a:t>ve</a:t>
            </a:r>
            <a:r>
              <a:rPr lang="en-US" sz="2000" dirty="0">
                <a:solidFill>
                  <a:srgbClr val="000000"/>
                </a:solidFill>
                <a:latin typeface="Tahoma" panose="020B0604030504040204" pitchFamily="34" charset="0"/>
              </a:rPr>
              <a:t> </a:t>
            </a:r>
            <a:r>
              <a:rPr lang="en-US" sz="2000" dirty="0" err="1">
                <a:solidFill>
                  <a:srgbClr val="000000"/>
                </a:solidFill>
                <a:latin typeface="Tahoma" panose="020B0604030504040204" pitchFamily="34" charset="0"/>
              </a:rPr>
              <a:t>tercihler</a:t>
            </a:r>
            <a:endParaRPr lang="tr-TR" sz="2000" dirty="0">
              <a:solidFill>
                <a:srgbClr val="000000"/>
              </a:solidFill>
              <a:latin typeface="Tahoma" panose="020B0604030504040204" pitchFamily="34" charset="0"/>
            </a:endParaRPr>
          </a:p>
          <a:p>
            <a:endParaRPr lang="tr-TR" sz="2000" dirty="0">
              <a:solidFill>
                <a:srgbClr val="000000"/>
              </a:solidFill>
              <a:latin typeface="Tahoma" panose="020B0604030504040204" pitchFamily="34" charset="0"/>
            </a:endParaRPr>
          </a:p>
        </p:txBody>
      </p:sp>
      <p:sp>
        <p:nvSpPr>
          <p:cNvPr id="31" name="Dikdörtgen 30"/>
          <p:cNvSpPr/>
          <p:nvPr/>
        </p:nvSpPr>
        <p:spPr>
          <a:xfrm>
            <a:off x="719552" y="4178670"/>
            <a:ext cx="7893072" cy="1323439"/>
          </a:xfrm>
          <a:prstGeom prst="rect">
            <a:avLst/>
          </a:prstGeom>
        </p:spPr>
        <p:txBody>
          <a:bodyPr wrap="square">
            <a:spAutoFit/>
          </a:bodyPr>
          <a:lstStyle/>
          <a:p>
            <a:pPr marL="285750" indent="-285750" algn="just">
              <a:buFont typeface="Arial" panose="020B0604020202020204" pitchFamily="34" charset="0"/>
              <a:buChar char="•"/>
            </a:pPr>
            <a:r>
              <a:rPr lang="en-US" sz="2000" dirty="0" err="1">
                <a:latin typeface="Arial" panose="020B0604020202020204" pitchFamily="34" charset="0"/>
                <a:cs typeface="Arial" panose="020B0604020202020204" pitchFamily="34" charset="0"/>
              </a:rPr>
              <a:t>Bir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malın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fiyatı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rakip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tamamlayıcı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malların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fiyatları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tüketici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geliri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zevk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tercihler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talebi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etkiler</a:t>
            </a:r>
            <a:r>
              <a:rPr lang="en-US" sz="2000" dirty="0">
                <a:latin typeface="Arial" panose="020B0604020202020204" pitchFamily="34" charset="0"/>
                <a:cs typeface="Arial" panose="020B0604020202020204" pitchFamily="34" charset="0"/>
              </a:rPr>
              <a:t>. F</a:t>
            </a:r>
            <a:r>
              <a:rPr lang="en-US" sz="2000" baseline="-25000"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dışındakileri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sabit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kabul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edersek</a:t>
            </a:r>
            <a:r>
              <a:rPr lang="tr-TR"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ctr"/>
            <a:r>
              <a:rPr lang="en-US" sz="2000" dirty="0" err="1">
                <a:latin typeface="Arial" panose="020B0604020202020204" pitchFamily="34" charset="0"/>
                <a:cs typeface="Arial" panose="020B0604020202020204" pitchFamily="34" charset="0"/>
              </a:rPr>
              <a:t>M</a:t>
            </a:r>
            <a:r>
              <a:rPr lang="en-US" sz="2000" baseline="-25000" dirty="0" err="1">
                <a:latin typeface="Arial" panose="020B0604020202020204" pitchFamily="34" charset="0"/>
                <a:cs typeface="Arial" panose="020B0604020202020204" pitchFamily="34" charset="0"/>
              </a:rPr>
              <a:t>Xt</a:t>
            </a:r>
            <a:r>
              <a:rPr lang="en-US" sz="2000" dirty="0">
                <a:latin typeface="Arial" panose="020B0604020202020204" pitchFamily="34" charset="0"/>
                <a:cs typeface="Arial" panose="020B0604020202020204" pitchFamily="34" charset="0"/>
              </a:rPr>
              <a:t>=f(F</a:t>
            </a:r>
            <a:r>
              <a:rPr lang="en-US" sz="2000" baseline="-25000"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a:t>
            </a:r>
            <a:endParaRPr lang="en-US" sz="2000" dirty="0">
              <a:solidFill>
                <a:srgbClr val="000000"/>
              </a:solidFill>
              <a:latin typeface="Arial" panose="020B0604020202020204" pitchFamily="34" charset="0"/>
              <a:cs typeface="Arial" panose="020B0604020202020204" pitchFamily="34" charset="0"/>
            </a:endParaRPr>
          </a:p>
        </p:txBody>
      </p:sp>
      <p:sp>
        <p:nvSpPr>
          <p:cNvPr id="8" name="Dikdörtgen 7"/>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Temel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Kavramlar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 T</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alep</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81519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3897758" y="1321641"/>
            <a:ext cx="4898302" cy="1459524"/>
          </a:xfrm>
        </p:spPr>
        <p:txBody>
          <a:bodyPr>
            <a:noAutofit/>
          </a:bodyPr>
          <a:lstStyle/>
          <a:p>
            <a:pPr>
              <a:buFont typeface="Wingdings" panose="05000000000000000000" pitchFamily="2" charset="2"/>
              <a:buChar char="v"/>
            </a:pPr>
            <a:r>
              <a:rPr lang="tr-TR" b="1" dirty="0" smtClean="0"/>
              <a:t>Talep </a:t>
            </a:r>
            <a:r>
              <a:rPr lang="tr-TR" b="1" dirty="0"/>
              <a:t>eğrisi üzerinde hareket</a:t>
            </a:r>
          </a:p>
          <a:p>
            <a:pPr marL="0" indent="0">
              <a:buNone/>
            </a:pPr>
            <a:r>
              <a:rPr lang="tr-TR" dirty="0"/>
              <a:t>Talebi etkileyen fiyat dışındaki faktörler sabitken fiyat değiştiğinde satın alınan miktardaki değişmedir. Statik bir </a:t>
            </a:r>
            <a:r>
              <a:rPr lang="tr-TR" dirty="0" smtClean="0"/>
              <a:t>değişmedir</a:t>
            </a:r>
            <a:endParaRPr lang="tr-TR" dirty="0"/>
          </a:p>
        </p:txBody>
      </p:sp>
      <p:grpSp>
        <p:nvGrpSpPr>
          <p:cNvPr id="28" name="Grup 27"/>
          <p:cNvGrpSpPr/>
          <p:nvPr/>
        </p:nvGrpSpPr>
        <p:grpSpPr>
          <a:xfrm>
            <a:off x="-485111" y="1270065"/>
            <a:ext cx="7481298" cy="7953548"/>
            <a:chOff x="-485111" y="1270065"/>
            <a:chExt cx="7481298" cy="7953548"/>
          </a:xfrm>
        </p:grpSpPr>
        <p:grpSp>
          <p:nvGrpSpPr>
            <p:cNvPr id="4" name="Canvas 44"/>
            <p:cNvGrpSpPr/>
            <p:nvPr/>
          </p:nvGrpSpPr>
          <p:grpSpPr>
            <a:xfrm>
              <a:off x="-485111" y="1270065"/>
              <a:ext cx="7481298" cy="7953548"/>
              <a:chOff x="1061720" y="-11430"/>
              <a:chExt cx="5723890" cy="6085205"/>
            </a:xfrm>
            <a:effectLst>
              <a:glow rad="101600">
                <a:schemeClr val="accent4">
                  <a:lumMod val="20000"/>
                  <a:lumOff val="80000"/>
                  <a:alpha val="60000"/>
                </a:schemeClr>
              </a:glow>
            </a:effectLst>
          </p:grpSpPr>
          <p:sp>
            <p:nvSpPr>
              <p:cNvPr id="5" name="Dikdörtgen 4"/>
              <p:cNvSpPr/>
              <p:nvPr/>
            </p:nvSpPr>
            <p:spPr>
              <a:xfrm>
                <a:off x="1061720" y="3870960"/>
                <a:ext cx="5723890" cy="2202815"/>
              </a:xfrm>
              <a:prstGeom prst="rect">
                <a:avLst/>
              </a:prstGeom>
              <a:noFill/>
            </p:spPr>
          </p:sp>
          <p:grpSp>
            <p:nvGrpSpPr>
              <p:cNvPr id="8" name="Group 26"/>
              <p:cNvGrpSpPr>
                <a:grpSpLocks/>
              </p:cNvGrpSpPr>
              <p:nvPr/>
            </p:nvGrpSpPr>
            <p:grpSpPr bwMode="auto">
              <a:xfrm>
                <a:off x="1807713" y="-11430"/>
                <a:ext cx="2747010" cy="2135505"/>
                <a:chOff x="4090" y="7283"/>
                <a:chExt cx="4326" cy="3363"/>
              </a:xfrm>
            </p:grpSpPr>
            <p:sp>
              <p:nvSpPr>
                <p:cNvPr id="9" name="Text Box 27"/>
                <p:cNvSpPr txBox="1">
                  <a:spLocks noChangeArrowheads="1"/>
                </p:cNvSpPr>
                <p:nvPr/>
              </p:nvSpPr>
              <p:spPr bwMode="auto">
                <a:xfrm>
                  <a:off x="4119" y="7283"/>
                  <a:ext cx="77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Fiyat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8"/>
                <p:cNvSpPr txBox="1">
                  <a:spLocks noChangeArrowheads="1"/>
                </p:cNvSpPr>
                <p:nvPr/>
              </p:nvSpPr>
              <p:spPr bwMode="auto">
                <a:xfrm>
                  <a:off x="7385" y="10081"/>
                  <a:ext cx="103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Miktar</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9"/>
                <p:cNvSpPr txBox="1">
                  <a:spLocks noChangeArrowheads="1"/>
                </p:cNvSpPr>
                <p:nvPr/>
              </p:nvSpPr>
              <p:spPr bwMode="auto">
                <a:xfrm>
                  <a:off x="5966" y="9154"/>
                  <a:ext cx="77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100">
                      <a:latin typeface="Calibri" panose="020F0502020204030204" pitchFamily="34" charset="0"/>
                      <a:ea typeface="Calibri" panose="020F0502020204030204" pitchFamily="34" charset="0"/>
                      <a:cs typeface="Times New Roman" panose="02020603050405020304" pitchFamily="18" charset="0"/>
                    </a:rPr>
                    <a:t>B</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30"/>
                <p:cNvGrpSpPr>
                  <a:grpSpLocks/>
                </p:cNvGrpSpPr>
                <p:nvPr/>
              </p:nvGrpSpPr>
              <p:grpSpPr bwMode="auto">
                <a:xfrm>
                  <a:off x="4090" y="7664"/>
                  <a:ext cx="3387" cy="2982"/>
                  <a:chOff x="4090" y="7664"/>
                  <a:chExt cx="3387" cy="2982"/>
                </a:xfrm>
              </p:grpSpPr>
              <p:grpSp>
                <p:nvGrpSpPr>
                  <p:cNvPr id="13" name="Group 31"/>
                  <p:cNvGrpSpPr>
                    <a:grpSpLocks/>
                  </p:cNvGrpSpPr>
                  <p:nvPr/>
                </p:nvGrpSpPr>
                <p:grpSpPr bwMode="auto">
                  <a:xfrm>
                    <a:off x="4476" y="7664"/>
                    <a:ext cx="3001" cy="2621"/>
                    <a:chOff x="2130" y="7664"/>
                    <a:chExt cx="3001" cy="2621"/>
                  </a:xfrm>
                </p:grpSpPr>
                <p:grpSp>
                  <p:nvGrpSpPr>
                    <p:cNvPr id="20" name="Group 32"/>
                    <p:cNvGrpSpPr>
                      <a:grpSpLocks/>
                    </p:cNvGrpSpPr>
                    <p:nvPr/>
                  </p:nvGrpSpPr>
                  <p:grpSpPr bwMode="auto">
                    <a:xfrm>
                      <a:off x="2130" y="7664"/>
                      <a:ext cx="3001" cy="2621"/>
                      <a:chOff x="2130" y="7400"/>
                      <a:chExt cx="3001" cy="2621"/>
                    </a:xfrm>
                  </p:grpSpPr>
                  <p:sp>
                    <p:nvSpPr>
                      <p:cNvPr id="22" name="Freeform 33"/>
                      <p:cNvSpPr>
                        <a:spLocks/>
                      </p:cNvSpPr>
                      <p:nvPr/>
                    </p:nvSpPr>
                    <p:spPr bwMode="auto">
                      <a:xfrm>
                        <a:off x="2130" y="7400"/>
                        <a:ext cx="3000" cy="2620"/>
                      </a:xfrm>
                      <a:custGeom>
                        <a:avLst/>
                        <a:gdLst>
                          <a:gd name="T0" fmla="*/ 0 w 3000"/>
                          <a:gd name="T1" fmla="*/ 0 h 2620"/>
                          <a:gd name="T2" fmla="*/ 0 w 3000"/>
                          <a:gd name="T3" fmla="*/ 2620 h 2620"/>
                          <a:gd name="T4" fmla="*/ 3000 w 3000"/>
                          <a:gd name="T5" fmla="*/ 2620 h 2620"/>
                        </a:gdLst>
                        <a:ahLst/>
                        <a:cxnLst>
                          <a:cxn ang="0">
                            <a:pos x="T0" y="T1"/>
                          </a:cxn>
                          <a:cxn ang="0">
                            <a:pos x="T2" y="T3"/>
                          </a:cxn>
                          <a:cxn ang="0">
                            <a:pos x="T4" y="T5"/>
                          </a:cxn>
                        </a:cxnLst>
                        <a:rect l="0" t="0" r="r" b="b"/>
                        <a:pathLst>
                          <a:path w="3000" h="2620">
                            <a:moveTo>
                              <a:pt x="0" y="0"/>
                            </a:moveTo>
                            <a:lnTo>
                              <a:pt x="0" y="2620"/>
                            </a:lnTo>
                            <a:lnTo>
                              <a:pt x="3000" y="2620"/>
                            </a:lnTo>
                          </a:path>
                        </a:pathLst>
                      </a:custGeom>
                      <a:noFill/>
                      <a:ln w="127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3" name="AutoShape 34"/>
                      <p:cNvCxnSpPr>
                        <a:cxnSpLocks noChangeShapeType="1"/>
                        <a:stCxn id="22" idx="2"/>
                        <a:endCxn id="22" idx="2"/>
                      </p:cNvCxnSpPr>
                      <p:nvPr/>
                    </p:nvCxnSpPr>
                    <p:spPr bwMode="auto">
                      <a:xfrm>
                        <a:off x="5130" y="10020"/>
                        <a:ext cx="1"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Line 35"/>
                      <p:cNvCxnSpPr/>
                      <p:nvPr/>
                    </p:nvCxnSpPr>
                    <p:spPr bwMode="auto">
                      <a:xfrm>
                        <a:off x="2322" y="7730"/>
                        <a:ext cx="2058" cy="20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25" name="Freeform 36"/>
                      <p:cNvSpPr>
                        <a:spLocks/>
                      </p:cNvSpPr>
                      <p:nvPr/>
                    </p:nvSpPr>
                    <p:spPr bwMode="auto">
                      <a:xfrm>
                        <a:off x="2130" y="8334"/>
                        <a:ext cx="772" cy="1687"/>
                      </a:xfrm>
                      <a:custGeom>
                        <a:avLst/>
                        <a:gdLst>
                          <a:gd name="T0" fmla="*/ 0 w 772"/>
                          <a:gd name="T1" fmla="*/ 0 h 1687"/>
                          <a:gd name="T2" fmla="*/ 772 w 772"/>
                          <a:gd name="T3" fmla="*/ 0 h 1687"/>
                          <a:gd name="T4" fmla="*/ 772 w 772"/>
                          <a:gd name="T5" fmla="*/ 1687 h 1687"/>
                        </a:gdLst>
                        <a:ahLst/>
                        <a:cxnLst>
                          <a:cxn ang="0">
                            <a:pos x="T0" y="T1"/>
                          </a:cxn>
                          <a:cxn ang="0">
                            <a:pos x="T2" y="T3"/>
                          </a:cxn>
                          <a:cxn ang="0">
                            <a:pos x="T4" y="T5"/>
                          </a:cxn>
                        </a:cxnLst>
                        <a:rect l="0" t="0" r="r" b="b"/>
                        <a:pathLst>
                          <a:path w="772" h="1687">
                            <a:moveTo>
                              <a:pt x="0" y="0"/>
                            </a:moveTo>
                            <a:lnTo>
                              <a:pt x="772" y="0"/>
                            </a:lnTo>
                            <a:lnTo>
                              <a:pt x="772" y="1687"/>
                            </a:lnTo>
                          </a:path>
                        </a:pathLst>
                      </a:cu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6" name="Freeform 37"/>
                      <p:cNvSpPr>
                        <a:spLocks/>
                      </p:cNvSpPr>
                      <p:nvPr/>
                    </p:nvSpPr>
                    <p:spPr bwMode="auto">
                      <a:xfrm>
                        <a:off x="2130" y="9165"/>
                        <a:ext cx="1612" cy="856"/>
                      </a:xfrm>
                      <a:custGeom>
                        <a:avLst/>
                        <a:gdLst>
                          <a:gd name="T0" fmla="*/ 0 w 772"/>
                          <a:gd name="T1" fmla="*/ 0 h 1687"/>
                          <a:gd name="T2" fmla="*/ 772 w 772"/>
                          <a:gd name="T3" fmla="*/ 0 h 1687"/>
                          <a:gd name="T4" fmla="*/ 772 w 772"/>
                          <a:gd name="T5" fmla="*/ 1687 h 1687"/>
                        </a:gdLst>
                        <a:ahLst/>
                        <a:cxnLst>
                          <a:cxn ang="0">
                            <a:pos x="T0" y="T1"/>
                          </a:cxn>
                          <a:cxn ang="0">
                            <a:pos x="T2" y="T3"/>
                          </a:cxn>
                          <a:cxn ang="0">
                            <a:pos x="T4" y="T5"/>
                          </a:cxn>
                        </a:cxnLst>
                        <a:rect l="0" t="0" r="r" b="b"/>
                        <a:pathLst>
                          <a:path w="772" h="1687">
                            <a:moveTo>
                              <a:pt x="0" y="0"/>
                            </a:moveTo>
                            <a:lnTo>
                              <a:pt x="772" y="0"/>
                            </a:lnTo>
                            <a:lnTo>
                              <a:pt x="772" y="1687"/>
                            </a:lnTo>
                          </a:path>
                        </a:pathLst>
                      </a:cu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21" name="Text Box 38"/>
                    <p:cNvSpPr txBox="1">
                      <a:spLocks noChangeArrowheads="1"/>
                    </p:cNvSpPr>
                    <p:nvPr/>
                  </p:nvSpPr>
                  <p:spPr bwMode="auto">
                    <a:xfrm>
                      <a:off x="2810" y="8297"/>
                      <a:ext cx="103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100">
                          <a:latin typeface="Calibri" panose="020F0502020204030204" pitchFamily="34" charset="0"/>
                          <a:ea typeface="Calibri" panose="020F0502020204030204" pitchFamily="34" charset="0"/>
                          <a:cs typeface="Times New Roman" panose="02020603050405020304" pitchFamily="18" charset="0"/>
                        </a:rPr>
                        <a:t>A</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Text Box 39"/>
                  <p:cNvSpPr txBox="1">
                    <a:spLocks noChangeArrowheads="1"/>
                  </p:cNvSpPr>
                  <p:nvPr/>
                </p:nvSpPr>
                <p:spPr bwMode="auto">
                  <a:xfrm>
                    <a:off x="4090" y="8368"/>
                    <a:ext cx="77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100">
                        <a:latin typeface="Calibri" panose="020F0502020204030204" pitchFamily="34" charset="0"/>
                        <a:ea typeface="Calibri" panose="020F0502020204030204" pitchFamily="34" charset="0"/>
                        <a:cs typeface="Times New Roman" panose="02020603050405020304" pitchFamily="18" charset="0"/>
                      </a:rPr>
                      <a:t>F</a:t>
                    </a:r>
                    <a:r>
                      <a:rPr lang="tr-TR" sz="1100" baseline="-25000">
                        <a:latin typeface="Calibri" panose="020F0502020204030204" pitchFamily="34" charset="0"/>
                        <a:ea typeface="Calibri" panose="020F0502020204030204" pitchFamily="34" charset="0"/>
                        <a:cs typeface="Times New Roman" panose="02020603050405020304" pitchFamily="18" charset="0"/>
                      </a:rPr>
                      <a:t>2</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40"/>
                  <p:cNvSpPr txBox="1">
                    <a:spLocks noChangeArrowheads="1"/>
                  </p:cNvSpPr>
                  <p:nvPr/>
                </p:nvSpPr>
                <p:spPr bwMode="auto">
                  <a:xfrm>
                    <a:off x="5014" y="10233"/>
                    <a:ext cx="77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100">
                        <a:latin typeface="Calibri" panose="020F0502020204030204" pitchFamily="34" charset="0"/>
                        <a:ea typeface="Calibri" panose="020F0502020204030204" pitchFamily="34" charset="0"/>
                        <a:cs typeface="Times New Roman" panose="02020603050405020304" pitchFamily="18" charset="0"/>
                      </a:rPr>
                      <a:t>M</a:t>
                    </a:r>
                    <a:r>
                      <a:rPr lang="tr-TR" sz="1100" baseline="-25000">
                        <a:latin typeface="Calibri" panose="020F0502020204030204" pitchFamily="34" charset="0"/>
                        <a:ea typeface="Calibri" panose="020F0502020204030204" pitchFamily="34" charset="0"/>
                        <a:cs typeface="Times New Roman" panose="02020603050405020304" pitchFamily="18" charset="0"/>
                      </a:rPr>
                      <a:t>1</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41"/>
                  <p:cNvSpPr txBox="1">
                    <a:spLocks noChangeArrowheads="1"/>
                  </p:cNvSpPr>
                  <p:nvPr/>
                </p:nvSpPr>
                <p:spPr bwMode="auto">
                  <a:xfrm>
                    <a:off x="4119" y="9225"/>
                    <a:ext cx="77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100">
                        <a:latin typeface="Calibri" panose="020F0502020204030204" pitchFamily="34" charset="0"/>
                        <a:ea typeface="Calibri" panose="020F0502020204030204" pitchFamily="34" charset="0"/>
                        <a:cs typeface="Times New Roman" panose="02020603050405020304" pitchFamily="18" charset="0"/>
                      </a:rPr>
                      <a:t>F</a:t>
                    </a:r>
                    <a:r>
                      <a:rPr lang="tr-TR" sz="1100" baseline="-25000">
                        <a:latin typeface="Calibri" panose="020F0502020204030204" pitchFamily="34" charset="0"/>
                        <a:ea typeface="Calibri" panose="020F0502020204030204" pitchFamily="34" charset="0"/>
                        <a:cs typeface="Times New Roman" panose="02020603050405020304" pitchFamily="18" charset="0"/>
                      </a:rPr>
                      <a:t>1</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42"/>
                  <p:cNvSpPr txBox="1">
                    <a:spLocks noChangeArrowheads="1"/>
                  </p:cNvSpPr>
                  <p:nvPr/>
                </p:nvSpPr>
                <p:spPr bwMode="auto">
                  <a:xfrm>
                    <a:off x="5852" y="10227"/>
                    <a:ext cx="77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100">
                        <a:latin typeface="Calibri" panose="020F0502020204030204" pitchFamily="34" charset="0"/>
                        <a:ea typeface="Calibri" panose="020F0502020204030204" pitchFamily="34" charset="0"/>
                        <a:cs typeface="Times New Roman" panose="02020603050405020304" pitchFamily="18" charset="0"/>
                      </a:rPr>
                      <a:t>M</a:t>
                    </a:r>
                    <a:r>
                      <a:rPr lang="tr-TR" sz="1100" baseline="-25000">
                        <a:latin typeface="Calibri" panose="020F0502020204030204" pitchFamily="34" charset="0"/>
                        <a:ea typeface="Calibri" panose="020F0502020204030204" pitchFamily="34" charset="0"/>
                        <a:cs typeface="Times New Roman" panose="02020603050405020304" pitchFamily="18" charset="0"/>
                      </a:rPr>
                      <a:t>2</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AutoShape 43"/>
                  <p:cNvCxnSpPr>
                    <a:cxnSpLocks noChangeShapeType="1"/>
                  </p:cNvCxnSpPr>
                  <p:nvPr/>
                </p:nvCxnSpPr>
                <p:spPr bwMode="auto">
                  <a:xfrm>
                    <a:off x="5537" y="8758"/>
                    <a:ext cx="468" cy="467"/>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9" name="AutoShape 44"/>
                  <p:cNvCxnSpPr>
                    <a:cxnSpLocks noChangeShapeType="1"/>
                  </p:cNvCxnSpPr>
                  <p:nvPr/>
                </p:nvCxnSpPr>
                <p:spPr bwMode="auto">
                  <a:xfrm flipH="1" flipV="1">
                    <a:off x="5381" y="8857"/>
                    <a:ext cx="471" cy="470"/>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grpSp>
          </p:grpSp>
        </p:grpSp>
        <p:sp>
          <p:nvSpPr>
            <p:cNvPr id="2" name="Dikdörtgen 1"/>
            <p:cNvSpPr/>
            <p:nvPr/>
          </p:nvSpPr>
          <p:spPr>
            <a:xfrm>
              <a:off x="489924" y="3966145"/>
              <a:ext cx="3397674" cy="338554"/>
            </a:xfrm>
            <a:prstGeom prst="rect">
              <a:avLst/>
            </a:prstGeom>
          </p:spPr>
          <p:txBody>
            <a:bodyPr wrap="square">
              <a:spAutoFit/>
            </a:bodyPr>
            <a:lstStyle/>
            <a:p>
              <a:pPr algn="ctr"/>
              <a:r>
                <a:rPr lang="tr-TR" sz="1600" dirty="0"/>
                <a:t>Talep Kanunu Grafiği</a:t>
              </a:r>
              <a:endParaRPr lang="en-US" sz="1600" dirty="0"/>
            </a:p>
          </p:txBody>
        </p:sp>
        <p:sp>
          <p:nvSpPr>
            <p:cNvPr id="3" name="Dikdörtgen 2"/>
            <p:cNvSpPr/>
            <p:nvPr/>
          </p:nvSpPr>
          <p:spPr>
            <a:xfrm>
              <a:off x="500084" y="1297960"/>
              <a:ext cx="3387514" cy="268401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kdörtgen 26"/>
            <p:cNvSpPr/>
            <p:nvPr/>
          </p:nvSpPr>
          <p:spPr>
            <a:xfrm>
              <a:off x="500084" y="3998368"/>
              <a:ext cx="3387514" cy="28882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Dikdörtgen 29"/>
          <p:cNvSpPr/>
          <p:nvPr/>
        </p:nvSpPr>
        <p:spPr>
          <a:xfrm>
            <a:off x="3943206" y="2965584"/>
            <a:ext cx="4887712" cy="1938992"/>
          </a:xfrm>
          <a:prstGeom prst="rect">
            <a:avLst/>
          </a:prstGeom>
        </p:spPr>
        <p:txBody>
          <a:bodyPr wrap="square">
            <a:spAutoFit/>
          </a:bodyPr>
          <a:lstStyle/>
          <a:p>
            <a:pPr marL="342900" indent="-342900" algn="just">
              <a:buClr>
                <a:srgbClr val="000099"/>
              </a:buClr>
              <a:buFont typeface="Wingdings" panose="05000000000000000000" pitchFamily="2" charset="2"/>
              <a:buChar char="v"/>
            </a:pPr>
            <a:r>
              <a:rPr lang="tr-TR" sz="2000" b="1" dirty="0">
                <a:latin typeface="Arial" panose="020B0604020202020204" pitchFamily="34" charset="0"/>
                <a:cs typeface="Arial" panose="020B0604020202020204" pitchFamily="34" charset="0"/>
              </a:rPr>
              <a:t>Talep değişmesi</a:t>
            </a:r>
          </a:p>
          <a:p>
            <a:pPr>
              <a:buClr>
                <a:srgbClr val="000099"/>
              </a:buClr>
            </a:pPr>
            <a:r>
              <a:rPr lang="tr-TR" sz="2000" dirty="0">
                <a:latin typeface="Arial" panose="020B0604020202020204" pitchFamily="34" charset="0"/>
                <a:cs typeface="Arial" panose="020B0604020202020204" pitchFamily="34" charset="0"/>
              </a:rPr>
              <a:t>Talep eğrisinin tümüyle yer değiştirmesidir. Bu dinamik bir değişmedir. Öteki malların fiyatı, tüketici geliri, zevk ve tercihlerin değişmesi sonucu talep </a:t>
            </a:r>
            <a:r>
              <a:rPr lang="tr-TR" sz="2000" dirty="0">
                <a:latin typeface="Arial" panose="020B0604020202020204" pitchFamily="34" charset="0"/>
                <a:cs typeface="Arial" panose="020B0604020202020204" pitchFamily="34" charset="0"/>
              </a:rPr>
              <a:t>değişir </a:t>
            </a:r>
            <a:r>
              <a:rPr lang="tr-TR" sz="2000" dirty="0" smtClean="0">
                <a:latin typeface="Arial" panose="020B0604020202020204" pitchFamily="34" charset="0"/>
                <a:cs typeface="Arial" panose="020B0604020202020204" pitchFamily="34" charset="0"/>
              </a:rPr>
              <a:t>(Anonim 2019).</a:t>
            </a:r>
            <a:endParaRPr lang="en-US" sz="2000" dirty="0">
              <a:latin typeface="Arial" panose="020B0604020202020204" pitchFamily="34" charset="0"/>
              <a:cs typeface="Arial" panose="020B0604020202020204" pitchFamily="34" charset="0"/>
            </a:endParaRPr>
          </a:p>
        </p:txBody>
      </p:sp>
      <p:sp>
        <p:nvSpPr>
          <p:cNvPr id="31" name="Dikdörtgen 30"/>
          <p:cNvSpPr/>
          <p:nvPr/>
        </p:nvSpPr>
        <p:spPr>
          <a:xfrm>
            <a:off x="313081" y="655520"/>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Talep Değişmesi ve Talep Üzerinde Hareket </a:t>
            </a:r>
          </a:p>
        </p:txBody>
      </p:sp>
    </p:spTree>
    <p:extLst>
      <p:ext uri="{BB962C8B-B14F-4D97-AF65-F5344CB8AC3E}">
        <p14:creationId xmlns:p14="http://schemas.microsoft.com/office/powerpoint/2010/main" val="49003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445477" y="1544439"/>
            <a:ext cx="8385441" cy="1459524"/>
          </a:xfrm>
        </p:spPr>
        <p:txBody>
          <a:bodyPr>
            <a:noAutofit/>
          </a:bodyPr>
          <a:lstStyle/>
          <a:p>
            <a:pPr algn="just"/>
            <a:r>
              <a:rPr lang="en-US" dirty="0" err="1"/>
              <a:t>Belirli</a:t>
            </a:r>
            <a:r>
              <a:rPr lang="en-US" dirty="0"/>
              <a:t> </a:t>
            </a:r>
            <a:r>
              <a:rPr lang="en-US" dirty="0" err="1"/>
              <a:t>bir</a:t>
            </a:r>
            <a:r>
              <a:rPr lang="en-US" dirty="0"/>
              <a:t> </a:t>
            </a:r>
            <a:r>
              <a:rPr lang="en-US" dirty="0" err="1"/>
              <a:t>fiyattan</a:t>
            </a:r>
            <a:r>
              <a:rPr lang="en-US" dirty="0"/>
              <a:t> </a:t>
            </a:r>
            <a:r>
              <a:rPr lang="en-US" dirty="0" err="1"/>
              <a:t>arz</a:t>
            </a:r>
            <a:r>
              <a:rPr lang="en-US" dirty="0"/>
              <a:t>, </a:t>
            </a:r>
            <a:r>
              <a:rPr lang="en-US" dirty="0" err="1"/>
              <a:t>belirli</a:t>
            </a:r>
            <a:r>
              <a:rPr lang="en-US" dirty="0"/>
              <a:t> </a:t>
            </a:r>
            <a:r>
              <a:rPr lang="en-US" dirty="0" err="1"/>
              <a:t>bir</a:t>
            </a:r>
            <a:r>
              <a:rPr lang="en-US" dirty="0"/>
              <a:t> </a:t>
            </a:r>
            <a:r>
              <a:rPr lang="en-US" dirty="0" err="1"/>
              <a:t>fiyattan</a:t>
            </a:r>
            <a:r>
              <a:rPr lang="en-US" dirty="0"/>
              <a:t> </a:t>
            </a:r>
            <a:r>
              <a:rPr lang="en-US" dirty="0" err="1"/>
              <a:t>arz</a:t>
            </a:r>
            <a:r>
              <a:rPr lang="en-US" dirty="0"/>
              <a:t> </a:t>
            </a:r>
            <a:r>
              <a:rPr lang="en-US" dirty="0" err="1"/>
              <a:t>edilen</a:t>
            </a:r>
            <a:r>
              <a:rPr lang="en-US" dirty="0"/>
              <a:t> mal </a:t>
            </a:r>
            <a:r>
              <a:rPr lang="en-US" dirty="0" err="1"/>
              <a:t>miktarıdır</a:t>
            </a:r>
            <a:r>
              <a:rPr lang="en-US" dirty="0"/>
              <a:t>. </a:t>
            </a:r>
            <a:r>
              <a:rPr lang="en-US" dirty="0" err="1"/>
              <a:t>Çizelge</a:t>
            </a:r>
            <a:r>
              <a:rPr lang="en-US" dirty="0"/>
              <a:t> </a:t>
            </a:r>
            <a:r>
              <a:rPr lang="en-US" dirty="0" err="1"/>
              <a:t>anlamında</a:t>
            </a:r>
            <a:r>
              <a:rPr lang="en-US" dirty="0"/>
              <a:t> </a:t>
            </a:r>
            <a:r>
              <a:rPr lang="en-US" dirty="0" err="1"/>
              <a:t>arz</a:t>
            </a:r>
            <a:r>
              <a:rPr lang="en-US" dirty="0"/>
              <a:t>, </a:t>
            </a:r>
            <a:r>
              <a:rPr lang="en-US" dirty="0" err="1"/>
              <a:t>öteki</a:t>
            </a:r>
            <a:r>
              <a:rPr lang="en-US" dirty="0"/>
              <a:t> </a:t>
            </a:r>
            <a:r>
              <a:rPr lang="en-US" dirty="0" err="1"/>
              <a:t>faktörler</a:t>
            </a:r>
            <a:r>
              <a:rPr lang="en-US" dirty="0"/>
              <a:t> </a:t>
            </a:r>
            <a:r>
              <a:rPr lang="en-US" dirty="0" err="1"/>
              <a:t>değişmemek</a:t>
            </a:r>
            <a:r>
              <a:rPr lang="en-US" dirty="0"/>
              <a:t> </a:t>
            </a:r>
            <a:r>
              <a:rPr lang="en-US" dirty="0" err="1"/>
              <a:t>kaydıyla</a:t>
            </a:r>
            <a:r>
              <a:rPr lang="en-US" dirty="0"/>
              <a:t> </a:t>
            </a:r>
            <a:r>
              <a:rPr lang="en-US" dirty="0" err="1"/>
              <a:t>çeşitli</a:t>
            </a:r>
            <a:r>
              <a:rPr lang="en-US" dirty="0"/>
              <a:t> </a:t>
            </a:r>
            <a:r>
              <a:rPr lang="en-US" dirty="0" err="1"/>
              <a:t>fiyatlardan</a:t>
            </a:r>
            <a:r>
              <a:rPr lang="en-US" dirty="0"/>
              <a:t> </a:t>
            </a:r>
            <a:r>
              <a:rPr lang="en-US" dirty="0" err="1"/>
              <a:t>satıcıların</a:t>
            </a:r>
            <a:r>
              <a:rPr lang="en-US" dirty="0"/>
              <a:t> </a:t>
            </a:r>
            <a:r>
              <a:rPr lang="en-US" dirty="0" err="1"/>
              <a:t>satmaya</a:t>
            </a:r>
            <a:r>
              <a:rPr lang="en-US" dirty="0"/>
              <a:t> </a:t>
            </a:r>
            <a:r>
              <a:rPr lang="en-US" dirty="0" err="1"/>
              <a:t>razı</a:t>
            </a:r>
            <a:r>
              <a:rPr lang="en-US" dirty="0"/>
              <a:t> </a:t>
            </a:r>
            <a:r>
              <a:rPr lang="en-US" dirty="0" err="1"/>
              <a:t>oldukları</a:t>
            </a:r>
            <a:r>
              <a:rPr lang="en-US" dirty="0"/>
              <a:t> </a:t>
            </a:r>
            <a:r>
              <a:rPr lang="en-US" dirty="0" err="1" smtClean="0"/>
              <a:t>miktarlardır</a:t>
            </a:r>
            <a:r>
              <a:rPr lang="en-US" dirty="0" smtClean="0"/>
              <a:t>.</a:t>
            </a:r>
            <a:endParaRPr lang="tr-TR" dirty="0" smtClean="0"/>
          </a:p>
          <a:p>
            <a:pPr algn="just"/>
            <a:r>
              <a:rPr lang="en-US" dirty="0" err="1" smtClean="0"/>
              <a:t>Bir</a:t>
            </a:r>
            <a:r>
              <a:rPr lang="en-US" dirty="0" smtClean="0"/>
              <a:t> </a:t>
            </a:r>
            <a:r>
              <a:rPr lang="en-US" dirty="0" err="1"/>
              <a:t>malın</a:t>
            </a:r>
            <a:r>
              <a:rPr lang="en-US" dirty="0"/>
              <a:t> </a:t>
            </a:r>
            <a:r>
              <a:rPr lang="en-US" dirty="0" err="1"/>
              <a:t>arzı</a:t>
            </a:r>
            <a:r>
              <a:rPr lang="en-US" dirty="0"/>
              <a:t> o </a:t>
            </a:r>
            <a:r>
              <a:rPr lang="en-US" dirty="0" err="1"/>
              <a:t>malın</a:t>
            </a:r>
            <a:r>
              <a:rPr lang="en-US" dirty="0"/>
              <a:t> </a:t>
            </a:r>
            <a:r>
              <a:rPr lang="en-US" dirty="0" err="1"/>
              <a:t>fiyatı</a:t>
            </a:r>
            <a:r>
              <a:rPr lang="en-US" dirty="0"/>
              <a:t>, </a:t>
            </a:r>
            <a:r>
              <a:rPr lang="en-US" dirty="0" err="1"/>
              <a:t>öteki</a:t>
            </a:r>
            <a:r>
              <a:rPr lang="en-US" dirty="0"/>
              <a:t> </a:t>
            </a:r>
            <a:r>
              <a:rPr lang="en-US" dirty="0" err="1"/>
              <a:t>malların</a:t>
            </a:r>
            <a:r>
              <a:rPr lang="en-US" dirty="0"/>
              <a:t> </a:t>
            </a:r>
            <a:r>
              <a:rPr lang="en-US" dirty="0" err="1"/>
              <a:t>fiyatı</a:t>
            </a:r>
            <a:r>
              <a:rPr lang="en-US" dirty="0"/>
              <a:t>, </a:t>
            </a:r>
            <a:r>
              <a:rPr lang="en-US" dirty="0" err="1"/>
              <a:t>üretim</a:t>
            </a:r>
            <a:r>
              <a:rPr lang="en-US" dirty="0"/>
              <a:t> </a:t>
            </a:r>
            <a:r>
              <a:rPr lang="en-US" dirty="0" err="1"/>
              <a:t>faktörlerinin</a:t>
            </a:r>
            <a:r>
              <a:rPr lang="en-US" dirty="0"/>
              <a:t> </a:t>
            </a:r>
            <a:r>
              <a:rPr lang="en-US" dirty="0" err="1"/>
              <a:t>fiyatı</a:t>
            </a:r>
            <a:r>
              <a:rPr lang="en-US" dirty="0"/>
              <a:t> </a:t>
            </a:r>
            <a:r>
              <a:rPr lang="en-US" dirty="0" err="1"/>
              <a:t>ve</a:t>
            </a:r>
            <a:r>
              <a:rPr lang="en-US" dirty="0"/>
              <a:t> </a:t>
            </a:r>
            <a:r>
              <a:rPr lang="en-US" dirty="0" err="1"/>
              <a:t>teknolojiye</a:t>
            </a:r>
            <a:r>
              <a:rPr lang="en-US" dirty="0"/>
              <a:t> </a:t>
            </a:r>
            <a:r>
              <a:rPr lang="en-US" dirty="0" err="1"/>
              <a:t>bağlıdır</a:t>
            </a:r>
            <a:r>
              <a:rPr lang="en-US" dirty="0"/>
              <a:t>.</a:t>
            </a:r>
          </a:p>
          <a:p>
            <a:pPr algn="just"/>
            <a:endParaRPr lang="tr-TR" dirty="0" smtClean="0"/>
          </a:p>
          <a:p>
            <a:pPr algn="ctr"/>
            <a:r>
              <a:rPr lang="en-US" dirty="0" err="1" smtClean="0"/>
              <a:t>Arz</a:t>
            </a:r>
            <a:r>
              <a:rPr lang="en-US" dirty="0" smtClean="0"/>
              <a:t> </a:t>
            </a:r>
            <a:r>
              <a:rPr lang="en-US" dirty="0" err="1" smtClean="0"/>
              <a:t>Fonksiyonu</a:t>
            </a:r>
            <a:r>
              <a:rPr lang="tr-TR" dirty="0" smtClean="0"/>
              <a:t>:</a:t>
            </a:r>
          </a:p>
          <a:p>
            <a:pPr algn="ctr"/>
            <a:endParaRPr lang="tr-TR" dirty="0" smtClean="0"/>
          </a:p>
          <a:p>
            <a:pPr marL="0" indent="0" algn="ctr">
              <a:buNone/>
            </a:pPr>
            <a:r>
              <a:rPr lang="en-US" dirty="0" smtClean="0"/>
              <a:t> </a:t>
            </a:r>
            <a:r>
              <a:rPr lang="en-US" dirty="0"/>
              <a:t>M</a:t>
            </a:r>
            <a:r>
              <a:rPr lang="en-US" baseline="-25000" dirty="0"/>
              <a:t>AX</a:t>
            </a:r>
            <a:r>
              <a:rPr lang="en-US" dirty="0"/>
              <a:t>= f(F</a:t>
            </a:r>
            <a:r>
              <a:rPr lang="en-US" baseline="-25000" dirty="0"/>
              <a:t>X</a:t>
            </a:r>
            <a:r>
              <a:rPr lang="en-US" dirty="0"/>
              <a:t>, F</a:t>
            </a:r>
            <a:r>
              <a:rPr lang="en-US" baseline="-25000" dirty="0"/>
              <a:t>Ö</a:t>
            </a:r>
            <a:r>
              <a:rPr lang="en-US" dirty="0"/>
              <a:t>, F</a:t>
            </a:r>
            <a:r>
              <a:rPr lang="en-US" baseline="-25000" dirty="0"/>
              <a:t>Ü</a:t>
            </a:r>
            <a:r>
              <a:rPr lang="en-US" dirty="0"/>
              <a:t>, T)</a:t>
            </a:r>
          </a:p>
          <a:p>
            <a:pPr marL="0" indent="0" algn="ctr">
              <a:buNone/>
            </a:pPr>
            <a:r>
              <a:rPr lang="en-US" dirty="0"/>
              <a:t> </a:t>
            </a:r>
            <a:r>
              <a:rPr lang="en-US" dirty="0" smtClean="0"/>
              <a:t>M</a:t>
            </a:r>
            <a:r>
              <a:rPr lang="en-US" baseline="-25000" dirty="0" smtClean="0"/>
              <a:t>AX</a:t>
            </a:r>
            <a:r>
              <a:rPr lang="en-US" dirty="0"/>
              <a:t>= f(F</a:t>
            </a:r>
            <a:r>
              <a:rPr lang="en-US" baseline="-25000" dirty="0"/>
              <a:t>X</a:t>
            </a:r>
            <a:r>
              <a:rPr lang="en-US" dirty="0"/>
              <a:t>)</a:t>
            </a:r>
          </a:p>
        </p:txBody>
      </p:sp>
      <p:sp>
        <p:nvSpPr>
          <p:cNvPr id="5" name="Dikdörtgen 4"/>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Temel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Kavramlar – Arz </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8674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313080" y="1219377"/>
            <a:ext cx="8517837" cy="1459524"/>
          </a:xfrm>
        </p:spPr>
        <p:txBody>
          <a:bodyPr>
            <a:normAutofit/>
          </a:bodyPr>
          <a:lstStyle/>
          <a:p>
            <a:pPr algn="just">
              <a:buFont typeface="Wingdings" panose="05000000000000000000" pitchFamily="2" charset="2"/>
              <a:buChar char="v"/>
            </a:pPr>
            <a:r>
              <a:rPr lang="tr-TR" dirty="0"/>
              <a:t>Arz satıcıların belirli bir fiyattan belirli bir zamanda satmak istediği toplam miktardır</a:t>
            </a:r>
            <a:r>
              <a:rPr lang="tr-TR" dirty="0" smtClean="0"/>
              <a:t>.</a:t>
            </a:r>
          </a:p>
          <a:p>
            <a:pPr algn="just">
              <a:buFont typeface="Wingdings" panose="05000000000000000000" pitchFamily="2" charset="2"/>
              <a:buChar char="v"/>
            </a:pPr>
            <a:endParaRPr lang="en-US" dirty="0"/>
          </a:p>
        </p:txBody>
      </p:sp>
      <p:sp>
        <p:nvSpPr>
          <p:cNvPr id="2" name="Dikdörtgen 1"/>
          <p:cNvSpPr/>
          <p:nvPr/>
        </p:nvSpPr>
        <p:spPr>
          <a:xfrm>
            <a:off x="530600" y="4346850"/>
            <a:ext cx="2823476" cy="338554"/>
          </a:xfrm>
          <a:prstGeom prst="rect">
            <a:avLst/>
          </a:prstGeom>
        </p:spPr>
        <p:txBody>
          <a:bodyPr wrap="square">
            <a:spAutoFit/>
          </a:bodyPr>
          <a:lstStyle/>
          <a:p>
            <a:pPr algn="ctr"/>
            <a:r>
              <a:rPr lang="tr-TR" sz="1600" dirty="0"/>
              <a:t>Arz Kanunu Grafiği</a:t>
            </a:r>
            <a:endParaRPr lang="en-US" sz="1600" dirty="0"/>
          </a:p>
        </p:txBody>
      </p:sp>
      <p:sp>
        <p:nvSpPr>
          <p:cNvPr id="3" name="Dikdörtgen 2"/>
          <p:cNvSpPr/>
          <p:nvPr/>
        </p:nvSpPr>
        <p:spPr>
          <a:xfrm>
            <a:off x="540760" y="1991816"/>
            <a:ext cx="2815032" cy="234881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kdörtgen 26"/>
          <p:cNvSpPr/>
          <p:nvPr/>
        </p:nvSpPr>
        <p:spPr>
          <a:xfrm>
            <a:off x="540760" y="4405840"/>
            <a:ext cx="2815032" cy="24001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kdörtgen 27"/>
          <p:cNvSpPr/>
          <p:nvPr/>
        </p:nvSpPr>
        <p:spPr>
          <a:xfrm>
            <a:off x="3365953" y="1706700"/>
            <a:ext cx="5624780" cy="1323439"/>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tr-TR" sz="2000" dirty="0">
                <a:latin typeface="Arial" panose="020B0604020202020204" pitchFamily="34" charset="0"/>
                <a:ea typeface="Calibri" panose="020F0502020204030204" pitchFamily="34" charset="0"/>
                <a:cs typeface="Arial" panose="020B0604020202020204" pitchFamily="34" charset="0"/>
              </a:rPr>
              <a:t>Fiyatlar arttığında satıcılar veya üreticiler daha fazla mal veya hizmet satmak isterler, fiyatlar azaldığında ise daha az mal veya hizmet satmak isterler.</a:t>
            </a:r>
            <a:endParaRPr lang="en-US" sz="2000" dirty="0">
              <a:latin typeface="Arial" panose="020B0604020202020204" pitchFamily="34" charset="0"/>
              <a:cs typeface="Arial" panose="020B0604020202020204" pitchFamily="34" charset="0"/>
            </a:endParaRPr>
          </a:p>
        </p:txBody>
      </p:sp>
      <p:grpSp>
        <p:nvGrpSpPr>
          <p:cNvPr id="30" name="Canvas 86"/>
          <p:cNvGrpSpPr/>
          <p:nvPr/>
        </p:nvGrpSpPr>
        <p:grpSpPr>
          <a:xfrm>
            <a:off x="212413" y="1968013"/>
            <a:ext cx="6283326" cy="4745237"/>
            <a:chOff x="1440180" y="66040"/>
            <a:chExt cx="5723890" cy="4297680"/>
          </a:xfrm>
        </p:grpSpPr>
        <p:sp>
          <p:nvSpPr>
            <p:cNvPr id="31" name="Dikdörtgen 30"/>
            <p:cNvSpPr/>
            <p:nvPr/>
          </p:nvSpPr>
          <p:spPr>
            <a:xfrm>
              <a:off x="1440180" y="2171065"/>
              <a:ext cx="5723890" cy="2192655"/>
            </a:xfrm>
            <a:prstGeom prst="rect">
              <a:avLst/>
            </a:prstGeom>
            <a:noFill/>
          </p:spPr>
        </p:sp>
        <p:grpSp>
          <p:nvGrpSpPr>
            <p:cNvPr id="32" name="Group 70"/>
            <p:cNvGrpSpPr>
              <a:grpSpLocks/>
            </p:cNvGrpSpPr>
            <p:nvPr/>
          </p:nvGrpSpPr>
          <p:grpSpPr bwMode="auto">
            <a:xfrm>
              <a:off x="2432685" y="805815"/>
              <a:ext cx="1638300" cy="800735"/>
              <a:chOff x="2900" y="8466"/>
              <a:chExt cx="2580" cy="1261"/>
            </a:xfrm>
          </p:grpSpPr>
          <p:sp>
            <p:nvSpPr>
              <p:cNvPr id="48" name="Text Box 71"/>
              <p:cNvSpPr txBox="1">
                <a:spLocks noChangeArrowheads="1"/>
              </p:cNvSpPr>
              <p:nvPr/>
            </p:nvSpPr>
            <p:spPr bwMode="auto">
              <a:xfrm>
                <a:off x="2900" y="9314"/>
                <a:ext cx="19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A</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 Box 72"/>
              <p:cNvSpPr txBox="1">
                <a:spLocks noChangeArrowheads="1"/>
              </p:cNvSpPr>
              <p:nvPr/>
            </p:nvSpPr>
            <p:spPr bwMode="auto">
              <a:xfrm>
                <a:off x="3558" y="8466"/>
                <a:ext cx="19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B</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3" name="Group 73"/>
            <p:cNvGrpSpPr>
              <a:grpSpLocks/>
            </p:cNvGrpSpPr>
            <p:nvPr/>
          </p:nvGrpSpPr>
          <p:grpSpPr bwMode="auto">
            <a:xfrm>
              <a:off x="1943100" y="889635"/>
              <a:ext cx="951865" cy="1071245"/>
              <a:chOff x="2130" y="8598"/>
              <a:chExt cx="1499" cy="1687"/>
            </a:xfrm>
          </p:grpSpPr>
          <p:sp>
            <p:nvSpPr>
              <p:cNvPr id="46" name="Freeform 74"/>
              <p:cNvSpPr>
                <a:spLocks/>
              </p:cNvSpPr>
              <p:nvPr/>
            </p:nvSpPr>
            <p:spPr bwMode="auto">
              <a:xfrm>
                <a:off x="2130" y="8598"/>
                <a:ext cx="1499" cy="1687"/>
              </a:xfrm>
              <a:custGeom>
                <a:avLst/>
                <a:gdLst>
                  <a:gd name="T0" fmla="*/ 0 w 772"/>
                  <a:gd name="T1" fmla="*/ 0 h 1687"/>
                  <a:gd name="T2" fmla="*/ 772 w 772"/>
                  <a:gd name="T3" fmla="*/ 0 h 1687"/>
                  <a:gd name="T4" fmla="*/ 772 w 772"/>
                  <a:gd name="T5" fmla="*/ 1687 h 1687"/>
                </a:gdLst>
                <a:ahLst/>
                <a:cxnLst>
                  <a:cxn ang="0">
                    <a:pos x="T0" y="T1"/>
                  </a:cxn>
                  <a:cxn ang="0">
                    <a:pos x="T2" y="T3"/>
                  </a:cxn>
                  <a:cxn ang="0">
                    <a:pos x="T4" y="T5"/>
                  </a:cxn>
                </a:cxnLst>
                <a:rect l="0" t="0" r="r" b="b"/>
                <a:pathLst>
                  <a:path w="772" h="1687">
                    <a:moveTo>
                      <a:pt x="0" y="0"/>
                    </a:moveTo>
                    <a:lnTo>
                      <a:pt x="772" y="0"/>
                    </a:lnTo>
                    <a:lnTo>
                      <a:pt x="772" y="1687"/>
                    </a:lnTo>
                  </a:path>
                </a:pathLst>
              </a:cu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7" name="Freeform 75"/>
              <p:cNvSpPr>
                <a:spLocks/>
              </p:cNvSpPr>
              <p:nvPr/>
            </p:nvSpPr>
            <p:spPr bwMode="auto">
              <a:xfrm>
                <a:off x="2130" y="9368"/>
                <a:ext cx="815" cy="917"/>
              </a:xfrm>
              <a:custGeom>
                <a:avLst/>
                <a:gdLst>
                  <a:gd name="T0" fmla="*/ 0 w 772"/>
                  <a:gd name="T1" fmla="*/ 0 h 1687"/>
                  <a:gd name="T2" fmla="*/ 772 w 772"/>
                  <a:gd name="T3" fmla="*/ 0 h 1687"/>
                  <a:gd name="T4" fmla="*/ 772 w 772"/>
                  <a:gd name="T5" fmla="*/ 1687 h 1687"/>
                </a:gdLst>
                <a:ahLst/>
                <a:cxnLst>
                  <a:cxn ang="0">
                    <a:pos x="T0" y="T1"/>
                  </a:cxn>
                  <a:cxn ang="0">
                    <a:pos x="T2" y="T3"/>
                  </a:cxn>
                  <a:cxn ang="0">
                    <a:pos x="T4" y="T5"/>
                  </a:cxn>
                </a:cxnLst>
                <a:rect l="0" t="0" r="r" b="b"/>
                <a:pathLst>
                  <a:path w="772" h="1687">
                    <a:moveTo>
                      <a:pt x="0" y="0"/>
                    </a:moveTo>
                    <a:lnTo>
                      <a:pt x="772" y="0"/>
                    </a:lnTo>
                    <a:lnTo>
                      <a:pt x="772" y="1687"/>
                    </a:lnTo>
                  </a:path>
                </a:pathLst>
              </a:cu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34" name="Text Box 76"/>
            <p:cNvSpPr txBox="1">
              <a:spLocks noChangeArrowheads="1"/>
            </p:cNvSpPr>
            <p:nvPr/>
          </p:nvSpPr>
          <p:spPr bwMode="auto">
            <a:xfrm>
              <a:off x="3832860" y="1819910"/>
              <a:ext cx="611505"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Miktar</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5" name="Group 77"/>
            <p:cNvGrpSpPr>
              <a:grpSpLocks/>
            </p:cNvGrpSpPr>
            <p:nvPr/>
          </p:nvGrpSpPr>
          <p:grpSpPr bwMode="auto">
            <a:xfrm>
              <a:off x="1943100" y="296545"/>
              <a:ext cx="1905000" cy="1663700"/>
              <a:chOff x="2130" y="10062"/>
              <a:chExt cx="3000" cy="2620"/>
            </a:xfrm>
          </p:grpSpPr>
          <p:sp>
            <p:nvSpPr>
              <p:cNvPr id="44" name="Freeform 78"/>
              <p:cNvSpPr>
                <a:spLocks/>
              </p:cNvSpPr>
              <p:nvPr/>
            </p:nvSpPr>
            <p:spPr bwMode="auto">
              <a:xfrm>
                <a:off x="2130" y="10062"/>
                <a:ext cx="3000" cy="2620"/>
              </a:xfrm>
              <a:custGeom>
                <a:avLst/>
                <a:gdLst>
                  <a:gd name="T0" fmla="*/ 0 w 3000"/>
                  <a:gd name="T1" fmla="*/ 0 h 2620"/>
                  <a:gd name="T2" fmla="*/ 0 w 3000"/>
                  <a:gd name="T3" fmla="*/ 2620 h 2620"/>
                  <a:gd name="T4" fmla="*/ 3000 w 3000"/>
                  <a:gd name="T5" fmla="*/ 2620 h 2620"/>
                </a:gdLst>
                <a:ahLst/>
                <a:cxnLst>
                  <a:cxn ang="0">
                    <a:pos x="T0" y="T1"/>
                  </a:cxn>
                  <a:cxn ang="0">
                    <a:pos x="T2" y="T3"/>
                  </a:cxn>
                  <a:cxn ang="0">
                    <a:pos x="T4" y="T5"/>
                  </a:cxn>
                </a:cxnLst>
                <a:rect l="0" t="0" r="r" b="b"/>
                <a:pathLst>
                  <a:path w="3000" h="2620">
                    <a:moveTo>
                      <a:pt x="0" y="0"/>
                    </a:moveTo>
                    <a:lnTo>
                      <a:pt x="0" y="2620"/>
                    </a:lnTo>
                    <a:lnTo>
                      <a:pt x="3000" y="2620"/>
                    </a:lnTo>
                  </a:path>
                </a:pathLst>
              </a:custGeom>
              <a:noFill/>
              <a:ln w="127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45" name="Line 79"/>
              <p:cNvCxnSpPr/>
              <p:nvPr/>
            </p:nvCxnSpPr>
            <p:spPr bwMode="auto">
              <a:xfrm flipH="1">
                <a:off x="2219" y="10596"/>
                <a:ext cx="1764" cy="19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sp>
          <p:nvSpPr>
            <p:cNvPr id="36" name="Text Box 80"/>
            <p:cNvSpPr txBox="1">
              <a:spLocks noChangeArrowheads="1"/>
            </p:cNvSpPr>
            <p:nvPr/>
          </p:nvSpPr>
          <p:spPr bwMode="auto">
            <a:xfrm>
              <a:off x="1724660" y="66040"/>
              <a:ext cx="489585"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Fiyat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81"/>
            <p:cNvSpPr txBox="1">
              <a:spLocks noChangeArrowheads="1"/>
            </p:cNvSpPr>
            <p:nvPr/>
          </p:nvSpPr>
          <p:spPr bwMode="auto">
            <a:xfrm>
              <a:off x="1699895" y="760095"/>
              <a:ext cx="489585"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F</a:t>
              </a:r>
              <a:r>
                <a:rPr lang="tr-TR" sz="1400" baseline="-25000">
                  <a:latin typeface="Calibri" panose="020F0502020204030204" pitchFamily="34" charset="0"/>
                  <a:ea typeface="Calibri" panose="020F0502020204030204" pitchFamily="34" charset="0"/>
                  <a:cs typeface="Times New Roman" panose="02020603050405020304" pitchFamily="18" charset="0"/>
                </a:rPr>
                <a:t>2</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82"/>
            <p:cNvSpPr txBox="1">
              <a:spLocks noChangeArrowheads="1"/>
            </p:cNvSpPr>
            <p:nvPr/>
          </p:nvSpPr>
          <p:spPr bwMode="auto">
            <a:xfrm>
              <a:off x="1693545" y="1246505"/>
              <a:ext cx="489585"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F</a:t>
              </a:r>
              <a:r>
                <a:rPr lang="tr-TR" sz="1400" baseline="-25000">
                  <a:latin typeface="Calibri" panose="020F0502020204030204" pitchFamily="34" charset="0"/>
                  <a:ea typeface="Calibri" panose="020F0502020204030204" pitchFamily="34" charset="0"/>
                  <a:cs typeface="Times New Roman" panose="02020603050405020304" pitchFamily="18" charset="0"/>
                </a:rPr>
                <a:t>1</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83"/>
            <p:cNvSpPr txBox="1">
              <a:spLocks noChangeArrowheads="1"/>
            </p:cNvSpPr>
            <p:nvPr/>
          </p:nvSpPr>
          <p:spPr bwMode="auto">
            <a:xfrm>
              <a:off x="2757170" y="1930400"/>
              <a:ext cx="489585"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M</a:t>
              </a:r>
              <a:r>
                <a:rPr lang="tr-TR" sz="1400" baseline="-25000">
                  <a:latin typeface="Calibri" panose="020F0502020204030204" pitchFamily="34" charset="0"/>
                  <a:ea typeface="Calibri" panose="020F0502020204030204" pitchFamily="34" charset="0"/>
                  <a:cs typeface="Times New Roman" panose="02020603050405020304" pitchFamily="18" charset="0"/>
                </a:rPr>
                <a:t>2</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84"/>
            <p:cNvSpPr txBox="1">
              <a:spLocks noChangeArrowheads="1"/>
            </p:cNvSpPr>
            <p:nvPr/>
          </p:nvSpPr>
          <p:spPr bwMode="auto">
            <a:xfrm>
              <a:off x="2313305" y="1922145"/>
              <a:ext cx="489585"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M</a:t>
              </a:r>
              <a:r>
                <a:rPr lang="tr-TR" sz="1400" baseline="-25000" dirty="0">
                  <a:latin typeface="Calibri" panose="020F0502020204030204" pitchFamily="34" charset="0"/>
                  <a:ea typeface="Calibri" panose="020F0502020204030204" pitchFamily="34" charset="0"/>
                  <a:cs typeface="Times New Roman" panose="02020603050405020304" pitchFamily="18" charset="0"/>
                </a:rPr>
                <a:t>1</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AutoShape 85"/>
            <p:cNvCxnSpPr>
              <a:cxnSpLocks noChangeShapeType="1"/>
              <a:stCxn id="45" idx="1"/>
              <a:endCxn id="45" idx="0"/>
            </p:cNvCxnSpPr>
            <p:nvPr/>
          </p:nvCxnSpPr>
          <p:spPr bwMode="auto">
            <a:xfrm flipV="1">
              <a:off x="1999615" y="635635"/>
              <a:ext cx="1120140" cy="12617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 name="AutoShape 86"/>
            <p:cNvCxnSpPr>
              <a:cxnSpLocks noChangeShapeType="1"/>
            </p:cNvCxnSpPr>
            <p:nvPr/>
          </p:nvCxnSpPr>
          <p:spPr bwMode="auto">
            <a:xfrm flipV="1">
              <a:off x="2432685" y="946150"/>
              <a:ext cx="306705" cy="345440"/>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3" name="AutoShape 87"/>
            <p:cNvCxnSpPr>
              <a:cxnSpLocks noChangeShapeType="1"/>
            </p:cNvCxnSpPr>
            <p:nvPr/>
          </p:nvCxnSpPr>
          <p:spPr bwMode="auto">
            <a:xfrm flipH="1">
              <a:off x="2585085" y="1031875"/>
              <a:ext cx="268605" cy="302260"/>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grpSp>
      <p:sp>
        <p:nvSpPr>
          <p:cNvPr id="50" name="Dikdörtgen 49"/>
          <p:cNvSpPr/>
          <p:nvPr/>
        </p:nvSpPr>
        <p:spPr>
          <a:xfrm>
            <a:off x="3354076" y="2946839"/>
            <a:ext cx="5636657" cy="3170099"/>
          </a:xfrm>
          <a:prstGeom prst="rect">
            <a:avLst/>
          </a:prstGeom>
        </p:spPr>
        <p:txBody>
          <a:bodyPr wrap="square">
            <a:spAutoFit/>
          </a:bodyPr>
          <a:lstStyle/>
          <a:p>
            <a:pPr marL="342900" indent="-342900" algn="just">
              <a:buFont typeface="Arial" panose="020B0604020202020204" pitchFamily="34" charset="0"/>
              <a:buChar char="•"/>
            </a:pPr>
            <a:r>
              <a:rPr lang="tr-TR" sz="2000" dirty="0">
                <a:latin typeface="Arial" panose="020B0604020202020204" pitchFamily="34" charset="0"/>
                <a:ea typeface="Calibri" panose="020F0502020204030204" pitchFamily="34" charset="0"/>
                <a:cs typeface="Arial" panose="020B0604020202020204" pitchFamily="34" charset="0"/>
              </a:rPr>
              <a:t>Arz eğrisi üzerinde A noktasından B noktasına hareket edildiğinde fiyat F</a:t>
            </a:r>
            <a:r>
              <a:rPr lang="tr-TR" sz="2000" baseline="-25000" dirty="0">
                <a:latin typeface="Arial" panose="020B0604020202020204" pitchFamily="34" charset="0"/>
                <a:ea typeface="Calibri" panose="020F0502020204030204" pitchFamily="34" charset="0"/>
                <a:cs typeface="Arial" panose="020B0604020202020204" pitchFamily="34" charset="0"/>
              </a:rPr>
              <a:t>1</a:t>
            </a:r>
            <a:r>
              <a:rPr lang="tr-TR" sz="2000" dirty="0">
                <a:latin typeface="Arial" panose="020B0604020202020204" pitchFamily="34" charset="0"/>
                <a:ea typeface="Calibri" panose="020F0502020204030204" pitchFamily="34" charset="0"/>
                <a:cs typeface="Arial" panose="020B0604020202020204" pitchFamily="34" charset="0"/>
              </a:rPr>
              <a:t>' den F</a:t>
            </a:r>
            <a:r>
              <a:rPr lang="tr-TR" sz="2000" baseline="-25000" dirty="0">
                <a:latin typeface="Arial" panose="020B0604020202020204" pitchFamily="34" charset="0"/>
                <a:ea typeface="Calibri" panose="020F0502020204030204" pitchFamily="34" charset="0"/>
                <a:cs typeface="Arial" panose="020B0604020202020204" pitchFamily="34" charset="0"/>
              </a:rPr>
              <a:t>2</a:t>
            </a:r>
            <a:r>
              <a:rPr lang="tr-TR" sz="2000" dirty="0">
                <a:latin typeface="Arial" panose="020B0604020202020204" pitchFamily="34" charset="0"/>
                <a:ea typeface="Calibri" panose="020F0502020204030204" pitchFamily="34" charset="0"/>
                <a:cs typeface="Arial" panose="020B0604020202020204" pitchFamily="34" charset="0"/>
              </a:rPr>
              <a:t>' ye artış göstermektedir. Miktar ise M</a:t>
            </a:r>
            <a:r>
              <a:rPr lang="tr-TR" sz="2000" baseline="-25000" dirty="0">
                <a:latin typeface="Arial" panose="020B0604020202020204" pitchFamily="34" charset="0"/>
                <a:ea typeface="Calibri" panose="020F0502020204030204" pitchFamily="34" charset="0"/>
                <a:cs typeface="Arial" panose="020B0604020202020204" pitchFamily="34" charset="0"/>
              </a:rPr>
              <a:t>1</a:t>
            </a:r>
            <a:r>
              <a:rPr lang="tr-TR" sz="2000" dirty="0">
                <a:latin typeface="Arial" panose="020B0604020202020204" pitchFamily="34" charset="0"/>
                <a:ea typeface="Calibri" panose="020F0502020204030204" pitchFamily="34" charset="0"/>
                <a:cs typeface="Arial" panose="020B0604020202020204" pitchFamily="34" charset="0"/>
              </a:rPr>
              <a:t>' den M</a:t>
            </a:r>
            <a:r>
              <a:rPr lang="tr-TR" sz="2000" baseline="-25000" dirty="0">
                <a:latin typeface="Arial" panose="020B0604020202020204" pitchFamily="34" charset="0"/>
                <a:ea typeface="Calibri" panose="020F0502020204030204" pitchFamily="34" charset="0"/>
                <a:cs typeface="Arial" panose="020B0604020202020204" pitchFamily="34" charset="0"/>
              </a:rPr>
              <a:t>2</a:t>
            </a:r>
            <a:r>
              <a:rPr lang="tr-TR" sz="2000" dirty="0">
                <a:latin typeface="Arial" panose="020B0604020202020204" pitchFamily="34" charset="0"/>
                <a:ea typeface="Calibri" panose="020F0502020204030204" pitchFamily="34" charset="0"/>
                <a:cs typeface="Arial" panose="020B0604020202020204" pitchFamily="34" charset="0"/>
              </a:rPr>
              <a:t>' ye artış göstermektedir. Fiyatlar arttığında daha fazla kar elde etmek isteyen mevcut üreticiler üretimlerini arttırırlar. Eğer tekrar fiyat F</a:t>
            </a:r>
            <a:r>
              <a:rPr lang="tr-TR" sz="2000" baseline="-25000" dirty="0">
                <a:latin typeface="Arial" panose="020B0604020202020204" pitchFamily="34" charset="0"/>
                <a:ea typeface="Calibri" panose="020F0502020204030204" pitchFamily="34" charset="0"/>
                <a:cs typeface="Arial" panose="020B0604020202020204" pitchFamily="34" charset="0"/>
              </a:rPr>
              <a:t>2</a:t>
            </a:r>
            <a:r>
              <a:rPr lang="tr-TR" sz="2000" dirty="0">
                <a:latin typeface="Arial" panose="020B0604020202020204" pitchFamily="34" charset="0"/>
                <a:ea typeface="Calibri" panose="020F0502020204030204" pitchFamily="34" charset="0"/>
                <a:cs typeface="Arial" panose="020B0604020202020204" pitchFamily="34" charset="0"/>
              </a:rPr>
              <a:t>' den F</a:t>
            </a:r>
            <a:r>
              <a:rPr lang="tr-TR" sz="2000" baseline="-25000" dirty="0">
                <a:latin typeface="Arial" panose="020B0604020202020204" pitchFamily="34" charset="0"/>
                <a:ea typeface="Calibri" panose="020F0502020204030204" pitchFamily="34" charset="0"/>
                <a:cs typeface="Arial" panose="020B0604020202020204" pitchFamily="34" charset="0"/>
              </a:rPr>
              <a:t>1</a:t>
            </a:r>
            <a:r>
              <a:rPr lang="tr-TR" sz="2000" dirty="0">
                <a:latin typeface="Arial" panose="020B0604020202020204" pitchFamily="34" charset="0"/>
                <a:ea typeface="Calibri" panose="020F0502020204030204" pitchFamily="34" charset="0"/>
                <a:cs typeface="Arial" panose="020B0604020202020204" pitchFamily="34" charset="0"/>
              </a:rPr>
              <a:t>' e düşerse bu durum üreticilerin üretim miktarlarını M</a:t>
            </a:r>
            <a:r>
              <a:rPr lang="tr-TR" sz="2000" baseline="-25000" dirty="0">
                <a:latin typeface="Arial" panose="020B0604020202020204" pitchFamily="34" charset="0"/>
                <a:ea typeface="Calibri" panose="020F0502020204030204" pitchFamily="34" charset="0"/>
                <a:cs typeface="Arial" panose="020B0604020202020204" pitchFamily="34" charset="0"/>
              </a:rPr>
              <a:t>2</a:t>
            </a:r>
            <a:r>
              <a:rPr lang="tr-TR" sz="2000" dirty="0">
                <a:latin typeface="Arial" panose="020B0604020202020204" pitchFamily="34" charset="0"/>
                <a:ea typeface="Calibri" panose="020F0502020204030204" pitchFamily="34" charset="0"/>
                <a:cs typeface="Arial" panose="020B0604020202020204" pitchFamily="34" charset="0"/>
              </a:rPr>
              <a:t>' den M</a:t>
            </a:r>
            <a:r>
              <a:rPr lang="tr-TR" sz="2000" baseline="-25000" dirty="0">
                <a:latin typeface="Arial" panose="020B0604020202020204" pitchFamily="34" charset="0"/>
                <a:ea typeface="Calibri" panose="020F0502020204030204" pitchFamily="34" charset="0"/>
                <a:cs typeface="Arial" panose="020B0604020202020204" pitchFamily="34" charset="0"/>
              </a:rPr>
              <a:t>1</a:t>
            </a:r>
            <a:r>
              <a:rPr lang="tr-TR" sz="2000" dirty="0">
                <a:latin typeface="Arial" panose="020B0604020202020204" pitchFamily="34" charset="0"/>
                <a:ea typeface="Calibri" panose="020F0502020204030204" pitchFamily="34" charset="0"/>
                <a:cs typeface="Arial" panose="020B0604020202020204" pitchFamily="34" charset="0"/>
              </a:rPr>
              <a:t>' e çekmelerine neden </a:t>
            </a:r>
            <a:r>
              <a:rPr lang="tr-TR" sz="2000" dirty="0" smtClean="0">
                <a:latin typeface="Arial" panose="020B0604020202020204" pitchFamily="34" charset="0"/>
                <a:ea typeface="Calibri" panose="020F0502020204030204" pitchFamily="34" charset="0"/>
                <a:cs typeface="Arial" panose="020B0604020202020204" pitchFamily="34" charset="0"/>
              </a:rPr>
              <a:t>olmaktadır </a:t>
            </a:r>
            <a:r>
              <a:rPr lang="tr-TR" sz="2000" dirty="0" smtClean="0">
                <a:latin typeface="Arial" panose="020B0604020202020204" pitchFamily="34" charset="0"/>
                <a:cs typeface="Arial" panose="020B0604020202020204" pitchFamily="34" charset="0"/>
              </a:rPr>
              <a:t>(Anonim 2019)..</a:t>
            </a:r>
            <a:endParaRPr lang="en-US" sz="2000" dirty="0">
              <a:latin typeface="Arial" panose="020B0604020202020204" pitchFamily="34" charset="0"/>
              <a:cs typeface="Arial" panose="020B0604020202020204" pitchFamily="34" charset="0"/>
            </a:endParaRPr>
          </a:p>
        </p:txBody>
      </p:sp>
      <p:sp>
        <p:nvSpPr>
          <p:cNvPr id="51" name="Dikdörtgen 5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Temel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Kavramlar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Arz</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79944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2" name="Dikdörtgen 1"/>
          <p:cNvSpPr/>
          <p:nvPr/>
        </p:nvSpPr>
        <p:spPr>
          <a:xfrm>
            <a:off x="377335" y="4158814"/>
            <a:ext cx="3397674" cy="338554"/>
          </a:xfrm>
          <a:prstGeom prst="rect">
            <a:avLst/>
          </a:prstGeom>
        </p:spPr>
        <p:txBody>
          <a:bodyPr wrap="square">
            <a:spAutoFit/>
          </a:bodyPr>
          <a:lstStyle/>
          <a:p>
            <a:pPr algn="ctr"/>
            <a:r>
              <a:rPr lang="tr-TR" sz="1600" dirty="0"/>
              <a:t>Arz Kanunu Grafiği</a:t>
            </a:r>
            <a:endParaRPr lang="en-US" sz="1600" dirty="0"/>
          </a:p>
        </p:txBody>
      </p:sp>
      <p:sp>
        <p:nvSpPr>
          <p:cNvPr id="3" name="Dikdörtgen 2"/>
          <p:cNvSpPr/>
          <p:nvPr/>
        </p:nvSpPr>
        <p:spPr>
          <a:xfrm>
            <a:off x="387495" y="1301078"/>
            <a:ext cx="3387514" cy="282648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kdörtgen 26"/>
          <p:cNvSpPr/>
          <p:nvPr/>
        </p:nvSpPr>
        <p:spPr>
          <a:xfrm>
            <a:off x="387495" y="4191037"/>
            <a:ext cx="3387514" cy="28882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kdörtgen 27"/>
          <p:cNvSpPr/>
          <p:nvPr/>
        </p:nvSpPr>
        <p:spPr>
          <a:xfrm>
            <a:off x="3865293" y="1465769"/>
            <a:ext cx="5058231" cy="3170099"/>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tr-TR" sz="2000" dirty="0">
                <a:latin typeface="Arial" panose="020B0604020202020204" pitchFamily="34" charset="0"/>
                <a:ea typeface="Calibri" panose="020F0502020204030204" pitchFamily="34" charset="0"/>
                <a:cs typeface="Arial" panose="020B0604020202020204" pitchFamily="34" charset="0"/>
              </a:rPr>
              <a:t>Arz eğrisi üzerinde hareket ve arz değişmesi farklı şeylerdir.</a:t>
            </a:r>
          </a:p>
          <a:p>
            <a:pPr marL="342900" indent="-342900" algn="just">
              <a:spcBef>
                <a:spcPts val="600"/>
              </a:spcBef>
              <a:spcAft>
                <a:spcPts val="600"/>
              </a:spcAft>
              <a:buFont typeface="Arial" panose="020B0604020202020204" pitchFamily="34" charset="0"/>
              <a:buChar char="•"/>
            </a:pPr>
            <a:r>
              <a:rPr lang="tr-TR" sz="2000" b="1" dirty="0">
                <a:latin typeface="Arial" panose="020B0604020202020204" pitchFamily="34" charset="0"/>
                <a:ea typeface="Calibri" panose="020F0502020204030204" pitchFamily="34" charset="0"/>
                <a:cs typeface="Arial" panose="020B0604020202020204" pitchFamily="34" charset="0"/>
              </a:rPr>
              <a:t>Arz eğrisi üzerinde hareket</a:t>
            </a:r>
            <a:r>
              <a:rPr lang="tr-TR" sz="2000" dirty="0">
                <a:latin typeface="Arial" panose="020B0604020202020204" pitchFamily="34" charset="0"/>
                <a:ea typeface="Calibri" panose="020F0502020204030204" pitchFamily="34" charset="0"/>
                <a:cs typeface="Arial" panose="020B0604020202020204" pitchFamily="34" charset="0"/>
              </a:rPr>
              <a:t>te belirli bir fiyat miktar ilişkisinden başka bir fiyat miktar ilişkisine geçildiğini gösterir.</a:t>
            </a:r>
          </a:p>
          <a:p>
            <a:pPr marL="342900" indent="-342900" algn="just">
              <a:spcBef>
                <a:spcPts val="600"/>
              </a:spcBef>
              <a:spcAft>
                <a:spcPts val="600"/>
              </a:spcAft>
              <a:buFont typeface="Arial" panose="020B0604020202020204" pitchFamily="34" charset="0"/>
              <a:buChar char="•"/>
            </a:pPr>
            <a:r>
              <a:rPr lang="tr-TR" sz="2000" b="1" dirty="0">
                <a:latin typeface="Arial" panose="020B0604020202020204" pitchFamily="34" charset="0"/>
                <a:ea typeface="Calibri" panose="020F0502020204030204" pitchFamily="34" charset="0"/>
                <a:cs typeface="Arial" panose="020B0604020202020204" pitchFamily="34" charset="0"/>
              </a:rPr>
              <a:t>Arz değişmesinde </a:t>
            </a:r>
            <a:r>
              <a:rPr lang="tr-TR" sz="2000" dirty="0">
                <a:latin typeface="Arial" panose="020B0604020202020204" pitchFamily="34" charset="0"/>
                <a:ea typeface="Calibri" panose="020F0502020204030204" pitchFamily="34" charset="0"/>
                <a:cs typeface="Arial" panose="020B0604020202020204" pitchFamily="34" charset="0"/>
              </a:rPr>
              <a:t>ise o malın fiyatı dışındaki faktörlerden birinin değişmesi sonucu Arz eğrisi tümüyle </a:t>
            </a:r>
            <a:r>
              <a:rPr lang="tr-TR" sz="2000" dirty="0" smtClean="0">
                <a:latin typeface="Arial" panose="020B0604020202020204" pitchFamily="34" charset="0"/>
                <a:ea typeface="Calibri" panose="020F0502020204030204" pitchFamily="34" charset="0"/>
                <a:cs typeface="Arial" panose="020B0604020202020204" pitchFamily="34" charset="0"/>
              </a:rPr>
              <a:t>kayar </a:t>
            </a:r>
            <a:r>
              <a:rPr lang="tr-TR" sz="2000" dirty="0" smtClean="0">
                <a:latin typeface="Arial" panose="020B0604020202020204" pitchFamily="34" charset="0"/>
                <a:cs typeface="Arial" panose="020B0604020202020204" pitchFamily="34" charset="0"/>
              </a:rPr>
              <a:t>(Anonim 2019).</a:t>
            </a:r>
            <a:endParaRPr lang="en-US" sz="2000" dirty="0">
              <a:latin typeface="Arial" panose="020B0604020202020204" pitchFamily="34" charset="0"/>
              <a:cs typeface="Arial" panose="020B0604020202020204" pitchFamily="34" charset="0"/>
            </a:endParaRPr>
          </a:p>
        </p:txBody>
      </p:sp>
      <p:grpSp>
        <p:nvGrpSpPr>
          <p:cNvPr id="30" name="Canvas 86"/>
          <p:cNvGrpSpPr/>
          <p:nvPr/>
        </p:nvGrpSpPr>
        <p:grpSpPr>
          <a:xfrm>
            <a:off x="0" y="1348155"/>
            <a:ext cx="7561142" cy="5710258"/>
            <a:chOff x="1440180" y="66040"/>
            <a:chExt cx="5723890" cy="4297680"/>
          </a:xfrm>
        </p:grpSpPr>
        <p:sp>
          <p:nvSpPr>
            <p:cNvPr id="31" name="Dikdörtgen 30"/>
            <p:cNvSpPr/>
            <p:nvPr/>
          </p:nvSpPr>
          <p:spPr>
            <a:xfrm>
              <a:off x="1440180" y="2171065"/>
              <a:ext cx="5723890" cy="2192655"/>
            </a:xfrm>
            <a:prstGeom prst="rect">
              <a:avLst/>
            </a:prstGeom>
            <a:noFill/>
          </p:spPr>
        </p:sp>
        <p:grpSp>
          <p:nvGrpSpPr>
            <p:cNvPr id="32" name="Group 70"/>
            <p:cNvGrpSpPr>
              <a:grpSpLocks/>
            </p:cNvGrpSpPr>
            <p:nvPr/>
          </p:nvGrpSpPr>
          <p:grpSpPr bwMode="auto">
            <a:xfrm>
              <a:off x="2432685" y="805815"/>
              <a:ext cx="1638300" cy="800735"/>
              <a:chOff x="2900" y="8466"/>
              <a:chExt cx="2580" cy="1261"/>
            </a:xfrm>
          </p:grpSpPr>
          <p:sp>
            <p:nvSpPr>
              <p:cNvPr id="48" name="Text Box 71"/>
              <p:cNvSpPr txBox="1">
                <a:spLocks noChangeArrowheads="1"/>
              </p:cNvSpPr>
              <p:nvPr/>
            </p:nvSpPr>
            <p:spPr bwMode="auto">
              <a:xfrm>
                <a:off x="2900" y="9314"/>
                <a:ext cx="19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A</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 Box 72"/>
              <p:cNvSpPr txBox="1">
                <a:spLocks noChangeArrowheads="1"/>
              </p:cNvSpPr>
              <p:nvPr/>
            </p:nvSpPr>
            <p:spPr bwMode="auto">
              <a:xfrm>
                <a:off x="3558" y="8466"/>
                <a:ext cx="19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B</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3" name="Group 73"/>
            <p:cNvGrpSpPr>
              <a:grpSpLocks/>
            </p:cNvGrpSpPr>
            <p:nvPr/>
          </p:nvGrpSpPr>
          <p:grpSpPr bwMode="auto">
            <a:xfrm>
              <a:off x="1943100" y="889635"/>
              <a:ext cx="951865" cy="1071245"/>
              <a:chOff x="2130" y="8598"/>
              <a:chExt cx="1499" cy="1687"/>
            </a:xfrm>
          </p:grpSpPr>
          <p:sp>
            <p:nvSpPr>
              <p:cNvPr id="46" name="Freeform 74"/>
              <p:cNvSpPr>
                <a:spLocks/>
              </p:cNvSpPr>
              <p:nvPr/>
            </p:nvSpPr>
            <p:spPr bwMode="auto">
              <a:xfrm>
                <a:off x="2130" y="8598"/>
                <a:ext cx="1499" cy="1687"/>
              </a:xfrm>
              <a:custGeom>
                <a:avLst/>
                <a:gdLst>
                  <a:gd name="T0" fmla="*/ 0 w 772"/>
                  <a:gd name="T1" fmla="*/ 0 h 1687"/>
                  <a:gd name="T2" fmla="*/ 772 w 772"/>
                  <a:gd name="T3" fmla="*/ 0 h 1687"/>
                  <a:gd name="T4" fmla="*/ 772 w 772"/>
                  <a:gd name="T5" fmla="*/ 1687 h 1687"/>
                </a:gdLst>
                <a:ahLst/>
                <a:cxnLst>
                  <a:cxn ang="0">
                    <a:pos x="T0" y="T1"/>
                  </a:cxn>
                  <a:cxn ang="0">
                    <a:pos x="T2" y="T3"/>
                  </a:cxn>
                  <a:cxn ang="0">
                    <a:pos x="T4" y="T5"/>
                  </a:cxn>
                </a:cxnLst>
                <a:rect l="0" t="0" r="r" b="b"/>
                <a:pathLst>
                  <a:path w="772" h="1687">
                    <a:moveTo>
                      <a:pt x="0" y="0"/>
                    </a:moveTo>
                    <a:lnTo>
                      <a:pt x="772" y="0"/>
                    </a:lnTo>
                    <a:lnTo>
                      <a:pt x="772" y="1687"/>
                    </a:lnTo>
                  </a:path>
                </a:pathLst>
              </a:cu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7" name="Freeform 75"/>
              <p:cNvSpPr>
                <a:spLocks/>
              </p:cNvSpPr>
              <p:nvPr/>
            </p:nvSpPr>
            <p:spPr bwMode="auto">
              <a:xfrm>
                <a:off x="2130" y="9368"/>
                <a:ext cx="815" cy="917"/>
              </a:xfrm>
              <a:custGeom>
                <a:avLst/>
                <a:gdLst>
                  <a:gd name="T0" fmla="*/ 0 w 772"/>
                  <a:gd name="T1" fmla="*/ 0 h 1687"/>
                  <a:gd name="T2" fmla="*/ 772 w 772"/>
                  <a:gd name="T3" fmla="*/ 0 h 1687"/>
                  <a:gd name="T4" fmla="*/ 772 w 772"/>
                  <a:gd name="T5" fmla="*/ 1687 h 1687"/>
                </a:gdLst>
                <a:ahLst/>
                <a:cxnLst>
                  <a:cxn ang="0">
                    <a:pos x="T0" y="T1"/>
                  </a:cxn>
                  <a:cxn ang="0">
                    <a:pos x="T2" y="T3"/>
                  </a:cxn>
                  <a:cxn ang="0">
                    <a:pos x="T4" y="T5"/>
                  </a:cxn>
                </a:cxnLst>
                <a:rect l="0" t="0" r="r" b="b"/>
                <a:pathLst>
                  <a:path w="772" h="1687">
                    <a:moveTo>
                      <a:pt x="0" y="0"/>
                    </a:moveTo>
                    <a:lnTo>
                      <a:pt x="772" y="0"/>
                    </a:lnTo>
                    <a:lnTo>
                      <a:pt x="772" y="1687"/>
                    </a:lnTo>
                  </a:path>
                </a:pathLst>
              </a:cu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34" name="Text Box 76"/>
            <p:cNvSpPr txBox="1">
              <a:spLocks noChangeArrowheads="1"/>
            </p:cNvSpPr>
            <p:nvPr/>
          </p:nvSpPr>
          <p:spPr bwMode="auto">
            <a:xfrm>
              <a:off x="3832860" y="1819910"/>
              <a:ext cx="611505"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Miktar</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5" name="Group 77"/>
            <p:cNvGrpSpPr>
              <a:grpSpLocks/>
            </p:cNvGrpSpPr>
            <p:nvPr/>
          </p:nvGrpSpPr>
          <p:grpSpPr bwMode="auto">
            <a:xfrm>
              <a:off x="1943100" y="296545"/>
              <a:ext cx="1905000" cy="1663700"/>
              <a:chOff x="2130" y="10062"/>
              <a:chExt cx="3000" cy="2620"/>
            </a:xfrm>
          </p:grpSpPr>
          <p:sp>
            <p:nvSpPr>
              <p:cNvPr id="44" name="Freeform 78"/>
              <p:cNvSpPr>
                <a:spLocks/>
              </p:cNvSpPr>
              <p:nvPr/>
            </p:nvSpPr>
            <p:spPr bwMode="auto">
              <a:xfrm>
                <a:off x="2130" y="10062"/>
                <a:ext cx="3000" cy="2620"/>
              </a:xfrm>
              <a:custGeom>
                <a:avLst/>
                <a:gdLst>
                  <a:gd name="T0" fmla="*/ 0 w 3000"/>
                  <a:gd name="T1" fmla="*/ 0 h 2620"/>
                  <a:gd name="T2" fmla="*/ 0 w 3000"/>
                  <a:gd name="T3" fmla="*/ 2620 h 2620"/>
                  <a:gd name="T4" fmla="*/ 3000 w 3000"/>
                  <a:gd name="T5" fmla="*/ 2620 h 2620"/>
                </a:gdLst>
                <a:ahLst/>
                <a:cxnLst>
                  <a:cxn ang="0">
                    <a:pos x="T0" y="T1"/>
                  </a:cxn>
                  <a:cxn ang="0">
                    <a:pos x="T2" y="T3"/>
                  </a:cxn>
                  <a:cxn ang="0">
                    <a:pos x="T4" y="T5"/>
                  </a:cxn>
                </a:cxnLst>
                <a:rect l="0" t="0" r="r" b="b"/>
                <a:pathLst>
                  <a:path w="3000" h="2620">
                    <a:moveTo>
                      <a:pt x="0" y="0"/>
                    </a:moveTo>
                    <a:lnTo>
                      <a:pt x="0" y="2620"/>
                    </a:lnTo>
                    <a:lnTo>
                      <a:pt x="3000" y="2620"/>
                    </a:lnTo>
                  </a:path>
                </a:pathLst>
              </a:custGeom>
              <a:noFill/>
              <a:ln w="127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45" name="Line 79"/>
              <p:cNvCxnSpPr/>
              <p:nvPr/>
            </p:nvCxnSpPr>
            <p:spPr bwMode="auto">
              <a:xfrm flipH="1">
                <a:off x="2219" y="10596"/>
                <a:ext cx="1764" cy="19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sp>
          <p:nvSpPr>
            <p:cNvPr id="36" name="Text Box 80"/>
            <p:cNvSpPr txBox="1">
              <a:spLocks noChangeArrowheads="1"/>
            </p:cNvSpPr>
            <p:nvPr/>
          </p:nvSpPr>
          <p:spPr bwMode="auto">
            <a:xfrm>
              <a:off x="1724660" y="66040"/>
              <a:ext cx="489585"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Fiyat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81"/>
            <p:cNvSpPr txBox="1">
              <a:spLocks noChangeArrowheads="1"/>
            </p:cNvSpPr>
            <p:nvPr/>
          </p:nvSpPr>
          <p:spPr bwMode="auto">
            <a:xfrm>
              <a:off x="1699895" y="760095"/>
              <a:ext cx="489585"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F</a:t>
              </a:r>
              <a:r>
                <a:rPr lang="tr-TR" sz="1400" baseline="-25000">
                  <a:latin typeface="Calibri" panose="020F0502020204030204" pitchFamily="34" charset="0"/>
                  <a:ea typeface="Calibri" panose="020F0502020204030204" pitchFamily="34" charset="0"/>
                  <a:cs typeface="Times New Roman" panose="02020603050405020304" pitchFamily="18" charset="0"/>
                </a:rPr>
                <a:t>2</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82"/>
            <p:cNvSpPr txBox="1">
              <a:spLocks noChangeArrowheads="1"/>
            </p:cNvSpPr>
            <p:nvPr/>
          </p:nvSpPr>
          <p:spPr bwMode="auto">
            <a:xfrm>
              <a:off x="1693545" y="1246505"/>
              <a:ext cx="489585"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F</a:t>
              </a:r>
              <a:r>
                <a:rPr lang="tr-TR" sz="1400" baseline="-25000">
                  <a:latin typeface="Calibri" panose="020F0502020204030204" pitchFamily="34" charset="0"/>
                  <a:ea typeface="Calibri" panose="020F0502020204030204" pitchFamily="34" charset="0"/>
                  <a:cs typeface="Times New Roman" panose="02020603050405020304" pitchFamily="18" charset="0"/>
                </a:rPr>
                <a:t>1</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83"/>
            <p:cNvSpPr txBox="1">
              <a:spLocks noChangeArrowheads="1"/>
            </p:cNvSpPr>
            <p:nvPr/>
          </p:nvSpPr>
          <p:spPr bwMode="auto">
            <a:xfrm>
              <a:off x="2757170" y="1930400"/>
              <a:ext cx="489585"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M</a:t>
              </a:r>
              <a:r>
                <a:rPr lang="tr-TR" sz="1400" baseline="-25000">
                  <a:latin typeface="Calibri" panose="020F0502020204030204" pitchFamily="34" charset="0"/>
                  <a:ea typeface="Calibri" panose="020F0502020204030204" pitchFamily="34" charset="0"/>
                  <a:cs typeface="Times New Roman" panose="02020603050405020304" pitchFamily="18" charset="0"/>
                </a:rPr>
                <a:t>2</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84"/>
            <p:cNvSpPr txBox="1">
              <a:spLocks noChangeArrowheads="1"/>
            </p:cNvSpPr>
            <p:nvPr/>
          </p:nvSpPr>
          <p:spPr bwMode="auto">
            <a:xfrm>
              <a:off x="2313305" y="1922145"/>
              <a:ext cx="489585"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M</a:t>
              </a:r>
              <a:r>
                <a:rPr lang="tr-TR" sz="1400" baseline="-25000" dirty="0">
                  <a:latin typeface="Calibri" panose="020F0502020204030204" pitchFamily="34" charset="0"/>
                  <a:ea typeface="Calibri" panose="020F0502020204030204" pitchFamily="34" charset="0"/>
                  <a:cs typeface="Times New Roman" panose="02020603050405020304" pitchFamily="18" charset="0"/>
                </a:rPr>
                <a:t>1</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AutoShape 85"/>
            <p:cNvCxnSpPr>
              <a:cxnSpLocks noChangeShapeType="1"/>
              <a:stCxn id="45" idx="1"/>
              <a:endCxn id="45" idx="0"/>
            </p:cNvCxnSpPr>
            <p:nvPr/>
          </p:nvCxnSpPr>
          <p:spPr bwMode="auto">
            <a:xfrm flipV="1">
              <a:off x="1999615" y="635635"/>
              <a:ext cx="1120140" cy="12617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 name="AutoShape 86"/>
            <p:cNvCxnSpPr>
              <a:cxnSpLocks noChangeShapeType="1"/>
            </p:cNvCxnSpPr>
            <p:nvPr/>
          </p:nvCxnSpPr>
          <p:spPr bwMode="auto">
            <a:xfrm flipV="1">
              <a:off x="2432685" y="946150"/>
              <a:ext cx="306705" cy="345440"/>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3" name="AutoShape 87"/>
            <p:cNvCxnSpPr>
              <a:cxnSpLocks noChangeShapeType="1"/>
            </p:cNvCxnSpPr>
            <p:nvPr/>
          </p:nvCxnSpPr>
          <p:spPr bwMode="auto">
            <a:xfrm flipH="1">
              <a:off x="2585085" y="1031875"/>
              <a:ext cx="268605" cy="302260"/>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grpSp>
      <p:sp>
        <p:nvSpPr>
          <p:cNvPr id="50" name="Dikdörtgen 49"/>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Arz eğrisi Üzerinde Hareket ve Arz Değişmesi:</a:t>
            </a:r>
          </a:p>
        </p:txBody>
      </p:sp>
    </p:spTree>
    <p:extLst>
      <p:ext uri="{BB962C8B-B14F-4D97-AF65-F5344CB8AC3E}">
        <p14:creationId xmlns:p14="http://schemas.microsoft.com/office/powerpoint/2010/main" val="3387060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452542" y="1278449"/>
            <a:ext cx="8238913" cy="1459524"/>
          </a:xfrm>
        </p:spPr>
        <p:txBody>
          <a:bodyPr>
            <a:normAutofit/>
          </a:bodyPr>
          <a:lstStyle/>
          <a:p>
            <a:pPr algn="just">
              <a:buFont typeface="Wingdings" panose="05000000000000000000" pitchFamily="2" charset="2"/>
              <a:buChar char="v"/>
            </a:pPr>
            <a:r>
              <a:rPr lang="tr-TR" dirty="0">
                <a:ea typeface="Calibri" panose="020F0502020204030204" pitchFamily="34" charset="0"/>
                <a:cs typeface="Times New Roman" panose="02020603050405020304" pitchFamily="18" charset="0"/>
              </a:rPr>
              <a:t>Denge noktası ise arz ve talep eğrilerinin kesiştiği, alıcı ve satıcıların piyasada fiyatı belirlediği noktadır.</a:t>
            </a:r>
            <a:r>
              <a:rPr lang="tr-TR" dirty="0" smtClean="0"/>
              <a:t>.</a:t>
            </a:r>
          </a:p>
          <a:p>
            <a:pPr algn="just">
              <a:buFont typeface="Wingdings" panose="05000000000000000000" pitchFamily="2" charset="2"/>
              <a:buChar char="v"/>
            </a:pPr>
            <a:endParaRPr lang="en-US" dirty="0"/>
          </a:p>
        </p:txBody>
      </p:sp>
      <p:sp>
        <p:nvSpPr>
          <p:cNvPr id="2" name="Dikdörtgen 1"/>
          <p:cNvSpPr/>
          <p:nvPr/>
        </p:nvSpPr>
        <p:spPr>
          <a:xfrm>
            <a:off x="492691" y="4342482"/>
            <a:ext cx="2949558" cy="338554"/>
          </a:xfrm>
          <a:prstGeom prst="rect">
            <a:avLst/>
          </a:prstGeom>
        </p:spPr>
        <p:txBody>
          <a:bodyPr wrap="square">
            <a:spAutoFit/>
          </a:bodyPr>
          <a:lstStyle/>
          <a:p>
            <a:pPr algn="ctr"/>
            <a:r>
              <a:rPr lang="tr-TR" sz="1600" dirty="0"/>
              <a:t>Denge Noktası Grafiği</a:t>
            </a:r>
            <a:endParaRPr lang="en-US" sz="1600" dirty="0"/>
          </a:p>
        </p:txBody>
      </p:sp>
      <p:sp>
        <p:nvSpPr>
          <p:cNvPr id="3" name="Dikdörtgen 2"/>
          <p:cNvSpPr/>
          <p:nvPr/>
        </p:nvSpPr>
        <p:spPr>
          <a:xfrm>
            <a:off x="496865" y="1978225"/>
            <a:ext cx="2951529" cy="235528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kdörtgen 26"/>
          <p:cNvSpPr/>
          <p:nvPr/>
        </p:nvSpPr>
        <p:spPr>
          <a:xfrm>
            <a:off x="503205" y="4374705"/>
            <a:ext cx="2940738" cy="24067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kdörtgen 27"/>
          <p:cNvSpPr/>
          <p:nvPr/>
        </p:nvSpPr>
        <p:spPr>
          <a:xfrm>
            <a:off x="3409471" y="1834674"/>
            <a:ext cx="5629346" cy="4016484"/>
          </a:xfrm>
          <a:prstGeom prst="rect">
            <a:avLst/>
          </a:prstGeom>
        </p:spPr>
        <p:txBody>
          <a:bodyPr wrap="square">
            <a:spAutoFit/>
          </a:bodyPr>
          <a:lstStyle/>
          <a:p>
            <a:pPr marL="342900" indent="-342900" algn="just">
              <a:spcBef>
                <a:spcPts val="600"/>
              </a:spcBef>
              <a:buFont typeface="Arial" panose="020B0604020202020204" pitchFamily="34" charset="0"/>
              <a:buChar char="•"/>
            </a:pPr>
            <a:r>
              <a:rPr lang="tr-TR" sz="2000" dirty="0">
                <a:latin typeface="Arial" panose="020B0604020202020204" pitchFamily="34" charset="0"/>
                <a:ea typeface="Calibri" panose="020F0502020204030204" pitchFamily="34" charset="0"/>
                <a:cs typeface="Arial" panose="020B0604020202020204" pitchFamily="34" charset="0"/>
              </a:rPr>
              <a:t>Herhangi bir yüksek fiyatta alıcılar satın almaktan kaçınırlar, bu yüzden üretim fazlası oluşur.</a:t>
            </a:r>
          </a:p>
          <a:p>
            <a:pPr marL="342900" indent="-342900" algn="just">
              <a:spcBef>
                <a:spcPts val="600"/>
              </a:spcBef>
              <a:buFont typeface="Arial" panose="020B0604020202020204" pitchFamily="34" charset="0"/>
              <a:buChar char="•"/>
            </a:pPr>
            <a:r>
              <a:rPr lang="tr-TR" sz="2000" dirty="0">
                <a:latin typeface="Arial" panose="020B0604020202020204" pitchFamily="34" charset="0"/>
                <a:ea typeface="Calibri" panose="020F0502020204030204" pitchFamily="34" charset="0"/>
                <a:cs typeface="Arial" panose="020B0604020202020204" pitchFamily="34" charset="0"/>
              </a:rPr>
              <a:t>Bu durumda satıcılar bu üretim fazlasını satabilmek için fiyatları denge noktasına çekerler.</a:t>
            </a:r>
          </a:p>
          <a:p>
            <a:pPr marL="342900" indent="-342900" algn="just">
              <a:spcBef>
                <a:spcPts val="600"/>
              </a:spcBef>
              <a:buFont typeface="Arial" panose="020B0604020202020204" pitchFamily="34" charset="0"/>
              <a:buChar char="•"/>
            </a:pPr>
            <a:r>
              <a:rPr lang="tr-TR" sz="2000" dirty="0">
                <a:latin typeface="Arial" panose="020B0604020202020204" pitchFamily="34" charset="0"/>
                <a:ea typeface="Calibri" panose="020F0502020204030204" pitchFamily="34" charset="0"/>
                <a:cs typeface="Arial" panose="020B0604020202020204" pitchFamily="34" charset="0"/>
              </a:rPr>
              <a:t>Denge noktasından daha düşük noktadaki herhangi bir fiyatta ise kar potansiyeli çok düşük olduğundan dolayı satıcılar yeterli mal veya hizmeti sağlayamazlar.</a:t>
            </a:r>
          </a:p>
          <a:p>
            <a:pPr marL="342900" indent="-342900" algn="just">
              <a:spcBef>
                <a:spcPts val="600"/>
              </a:spcBef>
              <a:buFont typeface="Arial" panose="020B0604020202020204" pitchFamily="34" charset="0"/>
              <a:buChar char="•"/>
            </a:pPr>
            <a:r>
              <a:rPr lang="tr-TR" sz="2000" dirty="0">
                <a:latin typeface="Arial" panose="020B0604020202020204" pitchFamily="34" charset="0"/>
                <a:ea typeface="Calibri" panose="020F0502020204030204" pitchFamily="34" charset="0"/>
                <a:cs typeface="Arial" panose="020B0604020202020204" pitchFamily="34" charset="0"/>
              </a:rPr>
              <a:t>Yalnızca denge fiyatı arz ve talebi dengede tutar </a:t>
            </a:r>
            <a:r>
              <a:rPr lang="tr-TR" sz="2000" dirty="0" smtClean="0">
                <a:latin typeface="Arial" panose="020B0604020202020204" pitchFamily="34" charset="0"/>
                <a:cs typeface="Arial" panose="020B0604020202020204" pitchFamily="34" charset="0"/>
              </a:rPr>
              <a:t>(Anonim 2019).</a:t>
            </a:r>
            <a:endParaRPr lang="en-US" sz="2000" dirty="0">
              <a:latin typeface="Arial" panose="020B0604020202020204" pitchFamily="34" charset="0"/>
              <a:cs typeface="Arial" panose="020B0604020202020204" pitchFamily="34" charset="0"/>
            </a:endParaRPr>
          </a:p>
        </p:txBody>
      </p:sp>
      <p:grpSp>
        <p:nvGrpSpPr>
          <p:cNvPr id="51" name="Canvas 138"/>
          <p:cNvGrpSpPr/>
          <p:nvPr/>
        </p:nvGrpSpPr>
        <p:grpSpPr>
          <a:xfrm>
            <a:off x="-1081873" y="2079480"/>
            <a:ext cx="6225890" cy="2227726"/>
            <a:chOff x="0" y="0"/>
            <a:chExt cx="5681980" cy="2208530"/>
          </a:xfrm>
        </p:grpSpPr>
        <p:sp>
          <p:nvSpPr>
            <p:cNvPr id="52" name="Dikdörtgen 51"/>
            <p:cNvSpPr/>
            <p:nvPr/>
          </p:nvSpPr>
          <p:spPr>
            <a:xfrm>
              <a:off x="0" y="0"/>
              <a:ext cx="5681980" cy="2208530"/>
            </a:xfrm>
            <a:prstGeom prst="rect">
              <a:avLst/>
            </a:prstGeom>
            <a:noFill/>
          </p:spPr>
        </p:sp>
        <p:grpSp>
          <p:nvGrpSpPr>
            <p:cNvPr id="53" name="Group 119"/>
            <p:cNvGrpSpPr>
              <a:grpSpLocks/>
            </p:cNvGrpSpPr>
            <p:nvPr/>
          </p:nvGrpSpPr>
          <p:grpSpPr bwMode="auto">
            <a:xfrm>
              <a:off x="1437005" y="0"/>
              <a:ext cx="3090545" cy="2208530"/>
              <a:chOff x="3680" y="7142"/>
              <a:chExt cx="4867" cy="3478"/>
            </a:xfrm>
          </p:grpSpPr>
          <p:grpSp>
            <p:nvGrpSpPr>
              <p:cNvPr id="54" name="Group 120"/>
              <p:cNvGrpSpPr>
                <a:grpSpLocks/>
              </p:cNvGrpSpPr>
              <p:nvPr/>
            </p:nvGrpSpPr>
            <p:grpSpPr bwMode="auto">
              <a:xfrm>
                <a:off x="3680" y="7880"/>
                <a:ext cx="4867" cy="2740"/>
                <a:chOff x="1743" y="7880"/>
                <a:chExt cx="4867" cy="2740"/>
              </a:xfrm>
            </p:grpSpPr>
            <p:sp>
              <p:nvSpPr>
                <p:cNvPr id="66" name="Freeform 121"/>
                <p:cNvSpPr>
                  <a:spLocks/>
                </p:cNvSpPr>
                <p:nvPr/>
              </p:nvSpPr>
              <p:spPr bwMode="auto">
                <a:xfrm>
                  <a:off x="2205" y="8928"/>
                  <a:ext cx="1051" cy="1197"/>
                </a:xfrm>
                <a:custGeom>
                  <a:avLst/>
                  <a:gdLst>
                    <a:gd name="T0" fmla="*/ 0 w 772"/>
                    <a:gd name="T1" fmla="*/ 0 h 1687"/>
                    <a:gd name="T2" fmla="*/ 772 w 772"/>
                    <a:gd name="T3" fmla="*/ 0 h 1687"/>
                    <a:gd name="T4" fmla="*/ 772 w 772"/>
                    <a:gd name="T5" fmla="*/ 1687 h 1687"/>
                  </a:gdLst>
                  <a:ahLst/>
                  <a:cxnLst>
                    <a:cxn ang="0">
                      <a:pos x="T0" y="T1"/>
                    </a:cxn>
                    <a:cxn ang="0">
                      <a:pos x="T2" y="T3"/>
                    </a:cxn>
                    <a:cxn ang="0">
                      <a:pos x="T4" y="T5"/>
                    </a:cxn>
                  </a:cxnLst>
                  <a:rect l="0" t="0" r="r" b="b"/>
                  <a:pathLst>
                    <a:path w="772" h="1687">
                      <a:moveTo>
                        <a:pt x="0" y="0"/>
                      </a:moveTo>
                      <a:lnTo>
                        <a:pt x="772" y="0"/>
                      </a:lnTo>
                      <a:lnTo>
                        <a:pt x="772" y="1687"/>
                      </a:lnTo>
                    </a:path>
                  </a:pathLst>
                </a:cu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67" name="Group 122"/>
                <p:cNvGrpSpPr>
                  <a:grpSpLocks/>
                </p:cNvGrpSpPr>
                <p:nvPr/>
              </p:nvGrpSpPr>
              <p:grpSpPr bwMode="auto">
                <a:xfrm>
                  <a:off x="1743" y="7880"/>
                  <a:ext cx="4867" cy="2740"/>
                  <a:chOff x="1691" y="7880"/>
                  <a:chExt cx="4867" cy="2740"/>
                </a:xfrm>
              </p:grpSpPr>
              <p:sp>
                <p:nvSpPr>
                  <p:cNvPr id="68" name="Text Box 123"/>
                  <p:cNvSpPr txBox="1">
                    <a:spLocks noChangeArrowheads="1"/>
                  </p:cNvSpPr>
                  <p:nvPr/>
                </p:nvSpPr>
                <p:spPr bwMode="auto">
                  <a:xfrm>
                    <a:off x="4102" y="9617"/>
                    <a:ext cx="19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T</a:t>
                    </a:r>
                    <a:r>
                      <a:rPr lang="tr-TR" sz="1400" baseline="-25000">
                        <a:latin typeface="Calibri" panose="020F0502020204030204" pitchFamily="34" charset="0"/>
                        <a:ea typeface="Calibri" panose="020F0502020204030204" pitchFamily="34" charset="0"/>
                        <a:cs typeface="Times New Roman" panose="02020603050405020304" pitchFamily="18" charset="0"/>
                      </a:rPr>
                      <a:t>1</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 Box 124"/>
                  <p:cNvSpPr txBox="1">
                    <a:spLocks noChangeArrowheads="1"/>
                  </p:cNvSpPr>
                  <p:nvPr/>
                </p:nvSpPr>
                <p:spPr bwMode="auto">
                  <a:xfrm>
                    <a:off x="3928" y="7880"/>
                    <a:ext cx="19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Arz</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70" name="Text Box 125"/>
                  <p:cNvSpPr txBox="1">
                    <a:spLocks noChangeArrowheads="1"/>
                  </p:cNvSpPr>
                  <p:nvPr/>
                </p:nvSpPr>
                <p:spPr bwMode="auto">
                  <a:xfrm>
                    <a:off x="3218" y="8718"/>
                    <a:ext cx="19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D</a:t>
                    </a:r>
                    <a:r>
                      <a:rPr lang="tr-TR" sz="1400" baseline="-25000">
                        <a:latin typeface="Calibri" panose="020F0502020204030204" pitchFamily="34" charset="0"/>
                        <a:ea typeface="Calibri" panose="020F0502020204030204" pitchFamily="34" charset="0"/>
                        <a:cs typeface="Times New Roman" panose="02020603050405020304" pitchFamily="18" charset="0"/>
                      </a:rPr>
                      <a:t>1</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 Box 126"/>
                  <p:cNvSpPr txBox="1">
                    <a:spLocks noChangeArrowheads="1"/>
                  </p:cNvSpPr>
                  <p:nvPr/>
                </p:nvSpPr>
                <p:spPr bwMode="auto">
                  <a:xfrm>
                    <a:off x="3011" y="10207"/>
                    <a:ext cx="628"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M</a:t>
                    </a:r>
                    <a:r>
                      <a:rPr lang="tr-TR" sz="1400" baseline="-25000" dirty="0">
                        <a:latin typeface="Calibri" panose="020F0502020204030204" pitchFamily="34" charset="0"/>
                        <a:ea typeface="Calibri" panose="020F0502020204030204" pitchFamily="34" charset="0"/>
                        <a:cs typeface="Times New Roman" panose="02020603050405020304" pitchFamily="18" charset="0"/>
                      </a:rPr>
                      <a:t>1</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2" name="Text Box 127"/>
                  <p:cNvSpPr txBox="1">
                    <a:spLocks noChangeArrowheads="1"/>
                  </p:cNvSpPr>
                  <p:nvPr/>
                </p:nvSpPr>
                <p:spPr bwMode="auto">
                  <a:xfrm>
                    <a:off x="3359" y="10205"/>
                    <a:ext cx="743"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M</a:t>
                    </a:r>
                    <a:r>
                      <a:rPr lang="tr-TR" sz="1400" baseline="-25000">
                        <a:latin typeface="Calibri" panose="020F0502020204030204" pitchFamily="34" charset="0"/>
                        <a:ea typeface="Calibri" panose="020F0502020204030204" pitchFamily="34" charset="0"/>
                        <a:cs typeface="Times New Roman" panose="02020603050405020304" pitchFamily="18" charset="0"/>
                      </a:rPr>
                      <a:t>2</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73" name="Text Box 128"/>
                  <p:cNvSpPr txBox="1">
                    <a:spLocks noChangeArrowheads="1"/>
                  </p:cNvSpPr>
                  <p:nvPr/>
                </p:nvSpPr>
                <p:spPr bwMode="auto">
                  <a:xfrm>
                    <a:off x="1691" y="8360"/>
                    <a:ext cx="558"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F</a:t>
                    </a:r>
                    <a:r>
                      <a:rPr lang="tr-TR" sz="1400" baseline="-25000" dirty="0">
                        <a:latin typeface="Calibri" panose="020F0502020204030204" pitchFamily="34" charset="0"/>
                        <a:ea typeface="Calibri" panose="020F0502020204030204" pitchFamily="34" charset="0"/>
                        <a:cs typeface="Times New Roman" panose="02020603050405020304" pitchFamily="18" charset="0"/>
                      </a:rPr>
                      <a:t>2</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4" name="Text Box 129"/>
                  <p:cNvSpPr txBox="1">
                    <a:spLocks noChangeArrowheads="1"/>
                  </p:cNvSpPr>
                  <p:nvPr/>
                </p:nvSpPr>
                <p:spPr bwMode="auto">
                  <a:xfrm>
                    <a:off x="1697" y="8718"/>
                    <a:ext cx="558"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F</a:t>
                    </a:r>
                    <a:r>
                      <a:rPr lang="tr-TR" sz="1400" baseline="-25000">
                        <a:latin typeface="Calibri" panose="020F0502020204030204" pitchFamily="34" charset="0"/>
                        <a:ea typeface="Calibri" panose="020F0502020204030204" pitchFamily="34" charset="0"/>
                        <a:cs typeface="Times New Roman" panose="02020603050405020304" pitchFamily="18" charset="0"/>
                      </a:rPr>
                      <a:t>1</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75" name="Text Box 130"/>
                  <p:cNvSpPr txBox="1">
                    <a:spLocks noChangeArrowheads="1"/>
                  </p:cNvSpPr>
                  <p:nvPr/>
                </p:nvSpPr>
                <p:spPr bwMode="auto">
                  <a:xfrm>
                    <a:off x="4636" y="9045"/>
                    <a:ext cx="19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T</a:t>
                    </a:r>
                    <a:r>
                      <a:rPr lang="tr-TR" sz="1400" baseline="-25000" dirty="0">
                        <a:latin typeface="Calibri" panose="020F0502020204030204" pitchFamily="34" charset="0"/>
                        <a:ea typeface="Calibri" panose="020F0502020204030204" pitchFamily="34" charset="0"/>
                        <a:cs typeface="Times New Roman" panose="02020603050405020304" pitchFamily="18" charset="0"/>
                      </a:rPr>
                      <a:t>2</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55" name="Group 131"/>
              <p:cNvGrpSpPr>
                <a:grpSpLocks/>
              </p:cNvGrpSpPr>
              <p:nvPr/>
            </p:nvGrpSpPr>
            <p:grpSpPr bwMode="auto">
              <a:xfrm>
                <a:off x="3795" y="7142"/>
                <a:ext cx="4218" cy="3175"/>
                <a:chOff x="3795" y="7142"/>
                <a:chExt cx="4218" cy="3175"/>
              </a:xfrm>
            </p:grpSpPr>
            <p:sp>
              <p:nvSpPr>
                <p:cNvPr id="56" name="Text Box 132"/>
                <p:cNvSpPr txBox="1">
                  <a:spLocks noChangeArrowheads="1"/>
                </p:cNvSpPr>
                <p:nvPr/>
              </p:nvSpPr>
              <p:spPr bwMode="auto">
                <a:xfrm>
                  <a:off x="5628" y="8230"/>
                  <a:ext cx="19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D</a:t>
                  </a:r>
                  <a:r>
                    <a:rPr lang="tr-TR" sz="1400" baseline="-25000">
                      <a:latin typeface="Calibri" panose="020F0502020204030204" pitchFamily="34" charset="0"/>
                      <a:ea typeface="Calibri" panose="020F0502020204030204" pitchFamily="34" charset="0"/>
                      <a:cs typeface="Times New Roman" panose="02020603050405020304" pitchFamily="18" charset="0"/>
                    </a:rPr>
                    <a:t>2</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grpSp>
              <p:nvGrpSpPr>
                <p:cNvPr id="57" name="Group 133"/>
                <p:cNvGrpSpPr>
                  <a:grpSpLocks/>
                </p:cNvGrpSpPr>
                <p:nvPr/>
              </p:nvGrpSpPr>
              <p:grpSpPr bwMode="auto">
                <a:xfrm>
                  <a:off x="3795" y="7142"/>
                  <a:ext cx="4218" cy="3175"/>
                  <a:chOff x="3795" y="7142"/>
                  <a:chExt cx="4218" cy="3175"/>
                </a:xfrm>
              </p:grpSpPr>
              <p:cxnSp>
                <p:nvCxnSpPr>
                  <p:cNvPr id="58" name="AutoShape 134"/>
                  <p:cNvCxnSpPr>
                    <a:cxnSpLocks noChangeShapeType="1"/>
                  </p:cNvCxnSpPr>
                  <p:nvPr/>
                </p:nvCxnSpPr>
                <p:spPr bwMode="auto">
                  <a:xfrm>
                    <a:off x="5000" y="7894"/>
                    <a:ext cx="1707" cy="141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9" name="AutoShape 135"/>
                  <p:cNvCxnSpPr>
                    <a:cxnSpLocks noChangeShapeType="1"/>
                  </p:cNvCxnSpPr>
                  <p:nvPr/>
                </p:nvCxnSpPr>
                <p:spPr bwMode="auto">
                  <a:xfrm>
                    <a:off x="4487" y="8307"/>
                    <a:ext cx="1707" cy="141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60" name="Group 136"/>
                  <p:cNvGrpSpPr>
                    <a:grpSpLocks/>
                  </p:cNvGrpSpPr>
                  <p:nvPr/>
                </p:nvGrpSpPr>
                <p:grpSpPr bwMode="auto">
                  <a:xfrm>
                    <a:off x="3795" y="7142"/>
                    <a:ext cx="4218" cy="3175"/>
                    <a:chOff x="1787" y="4921"/>
                    <a:chExt cx="4218" cy="3175"/>
                  </a:xfrm>
                </p:grpSpPr>
                <p:sp>
                  <p:nvSpPr>
                    <p:cNvPr id="61" name="Freeform 137"/>
                    <p:cNvSpPr>
                      <a:spLocks/>
                    </p:cNvSpPr>
                    <p:nvPr/>
                  </p:nvSpPr>
                  <p:spPr bwMode="auto">
                    <a:xfrm>
                      <a:off x="2130" y="5284"/>
                      <a:ext cx="3000" cy="2620"/>
                    </a:xfrm>
                    <a:custGeom>
                      <a:avLst/>
                      <a:gdLst>
                        <a:gd name="T0" fmla="*/ 0 w 3000"/>
                        <a:gd name="T1" fmla="*/ 0 h 2620"/>
                        <a:gd name="T2" fmla="*/ 0 w 3000"/>
                        <a:gd name="T3" fmla="*/ 2620 h 2620"/>
                        <a:gd name="T4" fmla="*/ 3000 w 3000"/>
                        <a:gd name="T5" fmla="*/ 2620 h 2620"/>
                      </a:gdLst>
                      <a:ahLst/>
                      <a:cxnLst>
                        <a:cxn ang="0">
                          <a:pos x="T0" y="T1"/>
                        </a:cxn>
                        <a:cxn ang="0">
                          <a:pos x="T2" y="T3"/>
                        </a:cxn>
                        <a:cxn ang="0">
                          <a:pos x="T4" y="T5"/>
                        </a:cxn>
                      </a:cxnLst>
                      <a:rect l="0" t="0" r="r" b="b"/>
                      <a:pathLst>
                        <a:path w="3000" h="2620">
                          <a:moveTo>
                            <a:pt x="0" y="0"/>
                          </a:moveTo>
                          <a:lnTo>
                            <a:pt x="0" y="2620"/>
                          </a:lnTo>
                          <a:lnTo>
                            <a:pt x="3000" y="2620"/>
                          </a:lnTo>
                        </a:path>
                      </a:pathLst>
                    </a:custGeom>
                    <a:noFill/>
                    <a:ln w="127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62" name="Line 138"/>
                    <p:cNvCxnSpPr/>
                    <p:nvPr/>
                  </p:nvCxnSpPr>
                  <p:spPr bwMode="auto">
                    <a:xfrm flipH="1">
                      <a:off x="2219" y="5818"/>
                      <a:ext cx="1764" cy="19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63" name="Freeform 139"/>
                    <p:cNvSpPr>
                      <a:spLocks/>
                    </p:cNvSpPr>
                    <p:nvPr/>
                  </p:nvSpPr>
                  <p:spPr bwMode="auto">
                    <a:xfrm>
                      <a:off x="2130" y="6218"/>
                      <a:ext cx="1499" cy="1687"/>
                    </a:xfrm>
                    <a:custGeom>
                      <a:avLst/>
                      <a:gdLst>
                        <a:gd name="T0" fmla="*/ 0 w 772"/>
                        <a:gd name="T1" fmla="*/ 0 h 1687"/>
                        <a:gd name="T2" fmla="*/ 772 w 772"/>
                        <a:gd name="T3" fmla="*/ 0 h 1687"/>
                        <a:gd name="T4" fmla="*/ 772 w 772"/>
                        <a:gd name="T5" fmla="*/ 1687 h 1687"/>
                      </a:gdLst>
                      <a:ahLst/>
                      <a:cxnLst>
                        <a:cxn ang="0">
                          <a:pos x="T0" y="T1"/>
                        </a:cxn>
                        <a:cxn ang="0">
                          <a:pos x="T2" y="T3"/>
                        </a:cxn>
                        <a:cxn ang="0">
                          <a:pos x="T4" y="T5"/>
                        </a:cxn>
                      </a:cxnLst>
                      <a:rect l="0" t="0" r="r" b="b"/>
                      <a:pathLst>
                        <a:path w="772" h="1687">
                          <a:moveTo>
                            <a:pt x="0" y="0"/>
                          </a:moveTo>
                          <a:lnTo>
                            <a:pt x="772" y="0"/>
                          </a:lnTo>
                          <a:lnTo>
                            <a:pt x="772" y="1687"/>
                          </a:lnTo>
                        </a:path>
                      </a:pathLst>
                    </a:cu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4" name="Text Box 140"/>
                    <p:cNvSpPr txBox="1">
                      <a:spLocks noChangeArrowheads="1"/>
                    </p:cNvSpPr>
                    <p:nvPr/>
                  </p:nvSpPr>
                  <p:spPr bwMode="auto">
                    <a:xfrm>
                      <a:off x="1787" y="4921"/>
                      <a:ext cx="77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Fiyat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 Box 141"/>
                    <p:cNvSpPr txBox="1">
                      <a:spLocks noChangeArrowheads="1"/>
                    </p:cNvSpPr>
                    <p:nvPr/>
                  </p:nvSpPr>
                  <p:spPr bwMode="auto">
                    <a:xfrm>
                      <a:off x="5042" y="7683"/>
                      <a:ext cx="963"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1400">
                          <a:latin typeface="Calibri" panose="020F0502020204030204" pitchFamily="34" charset="0"/>
                          <a:ea typeface="Calibri" panose="020F0502020204030204" pitchFamily="34" charset="0"/>
                          <a:cs typeface="Times New Roman" panose="02020603050405020304" pitchFamily="18" charset="0"/>
                        </a:rPr>
                        <a:t>Miktar</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grpSp>
            </p:grpSp>
          </p:grpSp>
        </p:grpSp>
      </p:grpSp>
      <p:sp>
        <p:nvSpPr>
          <p:cNvPr id="34" name="Dikdörtgen 33"/>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Temel Kavramlar – Denge Noktası</a:t>
            </a:r>
          </a:p>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80902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313081" y="1431719"/>
            <a:ext cx="8517837" cy="4466493"/>
          </a:xfrm>
        </p:spPr>
        <p:txBody>
          <a:bodyPr>
            <a:normAutofit/>
          </a:bodyPr>
          <a:lstStyle/>
          <a:p>
            <a:pPr algn="just">
              <a:spcBef>
                <a:spcPts val="600"/>
              </a:spcBef>
              <a:spcAft>
                <a:spcPts val="600"/>
              </a:spcAft>
              <a:buFont typeface="Wingdings" panose="05000000000000000000" pitchFamily="2" charset="2"/>
              <a:buChar char="v"/>
            </a:pPr>
            <a:r>
              <a:rPr lang="tr-TR" dirty="0"/>
              <a:t>Nüfus büyümesi, doğum oranları, ölüm oranları, nüfus yaşı, hane halkı özellikleri, göçler gibi demografik bilgiler kentlerde uzun ve kısa dönemde belirli alan büyüklüklerine ve tiplerine olan talep miktarını ölçmede </a:t>
            </a:r>
            <a:r>
              <a:rPr lang="tr-TR" dirty="0" smtClean="0"/>
              <a:t>etkendir.</a:t>
            </a:r>
          </a:p>
        </p:txBody>
      </p:sp>
      <p:pic>
        <p:nvPicPr>
          <p:cNvPr id="1026" name="Picture 2" descr="gayrimenkul piyasa arz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4587"/>
            <a:ext cx="3324439" cy="3213625"/>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13081" y="648138"/>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Temel Kavramlar – Gayrimenkul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Piyasası</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Dikdörtgen 1"/>
          <p:cNvSpPr/>
          <p:nvPr/>
        </p:nvSpPr>
        <p:spPr>
          <a:xfrm>
            <a:off x="3223846" y="2625298"/>
            <a:ext cx="5607072" cy="3016210"/>
          </a:xfrm>
          <a:prstGeom prst="rect">
            <a:avLst/>
          </a:prstGeom>
        </p:spPr>
        <p:txBody>
          <a:bodyPr wrap="square">
            <a:spAutoFit/>
          </a:bodyPr>
          <a:lstStyle/>
          <a:p>
            <a:pPr algn="just">
              <a:spcBef>
                <a:spcPts val="600"/>
              </a:spcBef>
              <a:spcAft>
                <a:spcPts val="600"/>
              </a:spcAft>
              <a:buClr>
                <a:srgbClr val="000099"/>
              </a:buClr>
              <a:buFont typeface="Wingdings" panose="05000000000000000000" pitchFamily="2" charset="2"/>
              <a:buChar char="v"/>
            </a:pPr>
            <a:r>
              <a:rPr lang="tr-TR" sz="2000" dirty="0">
                <a:latin typeface="Arial" panose="020B0604020202020204" pitchFamily="34" charset="0"/>
                <a:cs typeface="Arial" panose="020B0604020202020204" pitchFamily="34" charset="0"/>
              </a:rPr>
              <a:t>Gayrimenkul piyasası nüfusun ihtiyaç ve taleplerine göre şekillenmektedir. Örneğin genç nüfusun fazla olduğu ülkelerde yeni gayrimenkullere daha ihtiyaç olmaktadır.</a:t>
            </a:r>
          </a:p>
          <a:p>
            <a:pPr algn="just">
              <a:spcBef>
                <a:spcPts val="600"/>
              </a:spcBef>
              <a:spcAft>
                <a:spcPts val="600"/>
              </a:spcAft>
              <a:buClr>
                <a:srgbClr val="000099"/>
              </a:buClr>
              <a:buFont typeface="Wingdings" panose="05000000000000000000" pitchFamily="2" charset="2"/>
              <a:buChar char="v"/>
            </a:pPr>
            <a:r>
              <a:rPr lang="tr-TR" sz="2000" dirty="0">
                <a:latin typeface="Arial" panose="020B0604020202020204" pitchFamily="34" charset="0"/>
                <a:cs typeface="Arial" panose="020B0604020202020204" pitchFamily="34" charset="0"/>
              </a:rPr>
              <a:t>Nüfusun yaşı ve büyüklüğü yanı sıra toplumsal alışkanlıklar, ev halkının büyüklüğü, hane halkı yapısı gibi faktörler de gayrimenkul talebini ve çeşitliliğini </a:t>
            </a:r>
            <a:r>
              <a:rPr lang="tr-TR" sz="2000" dirty="0">
                <a:latin typeface="Arial" panose="020B0604020202020204" pitchFamily="34" charset="0"/>
                <a:cs typeface="Arial" panose="020B0604020202020204" pitchFamily="34" charset="0"/>
              </a:rPr>
              <a:t>etkilemektedir </a:t>
            </a:r>
            <a:r>
              <a:rPr lang="tr-TR" sz="2000" dirty="0" smtClean="0">
                <a:latin typeface="Arial" panose="020B0604020202020204" pitchFamily="34" charset="0"/>
                <a:cs typeface="Arial" panose="020B0604020202020204" pitchFamily="34" charset="0"/>
              </a:rPr>
              <a:t>(Anonim 2019).</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434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15659</TotalTime>
  <Words>833</Words>
  <Application>Microsoft Office PowerPoint</Application>
  <PresentationFormat>Ekran Gösterisi (4:3)</PresentationFormat>
  <Paragraphs>126</Paragraphs>
  <Slides>12</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12</vt:i4>
      </vt:variant>
    </vt:vector>
  </HeadingPairs>
  <TitlesOfParts>
    <vt:vector size="21" baseType="lpstr">
      <vt:lpstr>ＭＳ Ｐゴシック</vt:lpstr>
      <vt:lpstr>Arial</vt:lpstr>
      <vt:lpstr>Calibri</vt:lpstr>
      <vt:lpstr>Tahoma</vt:lpstr>
      <vt:lpstr>Times New Roman</vt:lpstr>
      <vt:lpstr>Wingdings</vt:lpstr>
      <vt:lpstr>ekonomi</vt:lpstr>
      <vt:lpstr>1_Rics</vt:lpstr>
      <vt:lpstr>h.t.</vt:lpstr>
      <vt:lpstr>PowerPoint Sunusu</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847</cp:revision>
  <cp:lastPrinted>2016-10-24T07:53:35Z</cp:lastPrinted>
  <dcterms:created xsi:type="dcterms:W3CDTF">2016-09-18T09:35:24Z</dcterms:created>
  <dcterms:modified xsi:type="dcterms:W3CDTF">2020-02-13T09:14:21Z</dcterms:modified>
</cp:coreProperties>
</file>