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60" r:id="rId4"/>
    <p:sldId id="273" r:id="rId5"/>
    <p:sldId id="279" r:id="rId6"/>
    <p:sldId id="281" r:id="rId7"/>
    <p:sldId id="283" r:id="rId8"/>
    <p:sldId id="284" r:id="rId9"/>
    <p:sldId id="285" r:id="rId10"/>
    <p:sldId id="286" r:id="rId11"/>
    <p:sldId id="287" r:id="rId12"/>
    <p:sldId id="290"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20"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28E84E-9498-401C-ADFE-395855CFFA5B}"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tr-TR"/>
        </a:p>
      </dgm:t>
    </dgm:pt>
    <dgm:pt modelId="{34484C61-B91D-49B3-8D2A-385CF038B5E0}">
      <dgm:prSet phldrT="[Metin]"/>
      <dgm:spPr/>
      <dgm:t>
        <a:bodyPr/>
        <a:lstStyle/>
        <a:p>
          <a:r>
            <a:rPr lang="tr-TR" dirty="0" smtClean="0"/>
            <a:t>İNDİRGEYİCİ (AZALTICI) BİR MODELDİR</a:t>
          </a:r>
          <a:endParaRPr lang="tr-TR" dirty="0"/>
        </a:p>
      </dgm:t>
    </dgm:pt>
    <dgm:pt modelId="{9F53B7D0-17DE-45CD-A373-57FA48D45CCA}" type="parTrans" cxnId="{A4F3DBF0-6321-43DC-A6A7-EEB43DD8471D}">
      <dgm:prSet/>
      <dgm:spPr/>
      <dgm:t>
        <a:bodyPr/>
        <a:lstStyle/>
        <a:p>
          <a:endParaRPr lang="tr-TR"/>
        </a:p>
      </dgm:t>
    </dgm:pt>
    <dgm:pt modelId="{3B095C81-2BAE-4843-8432-D606BB531E82}" type="sibTrans" cxnId="{A4F3DBF0-6321-43DC-A6A7-EEB43DD8471D}">
      <dgm:prSet/>
      <dgm:spPr/>
      <dgm:t>
        <a:bodyPr/>
        <a:lstStyle/>
        <a:p>
          <a:endParaRPr lang="tr-TR"/>
        </a:p>
      </dgm:t>
    </dgm:pt>
    <dgm:pt modelId="{DC556546-0241-443C-8ECE-01D59EF6FA4A}">
      <dgm:prSet phldrT="[Metin]"/>
      <dgm:spPr/>
      <dgm:t>
        <a:bodyPr/>
        <a:lstStyle/>
        <a:p>
          <a:r>
            <a:rPr lang="tr-TR" dirty="0" smtClean="0"/>
            <a:t>Hastalığı düşük-düzey süreçlere indirger</a:t>
          </a:r>
          <a:endParaRPr lang="tr-TR" dirty="0"/>
        </a:p>
      </dgm:t>
    </dgm:pt>
    <dgm:pt modelId="{18A53915-6DCD-4F01-95A1-6CE433CF6901}" type="parTrans" cxnId="{D381FF0F-05B2-4D92-B01F-EF20AE678389}">
      <dgm:prSet/>
      <dgm:spPr/>
      <dgm:t>
        <a:bodyPr/>
        <a:lstStyle/>
        <a:p>
          <a:endParaRPr lang="tr-TR"/>
        </a:p>
      </dgm:t>
    </dgm:pt>
    <dgm:pt modelId="{711C7469-8CE0-4BDE-B531-E8BCEA559FDE}" type="sibTrans" cxnId="{D381FF0F-05B2-4D92-B01F-EF20AE678389}">
      <dgm:prSet/>
      <dgm:spPr/>
      <dgm:t>
        <a:bodyPr/>
        <a:lstStyle/>
        <a:p>
          <a:endParaRPr lang="tr-TR"/>
        </a:p>
      </dgm:t>
    </dgm:pt>
    <dgm:pt modelId="{B04FBFB8-52E9-44E0-AB0E-CEC713B71C29}">
      <dgm:prSet phldrT="[Metin]"/>
      <dgm:spPr/>
      <dgm:t>
        <a:bodyPr/>
        <a:lstStyle/>
        <a:p>
          <a:r>
            <a:rPr lang="tr-TR" dirty="0" smtClean="0"/>
            <a:t>Düzensiz hücreler ve kimyasal düzensizlikleri azaltır</a:t>
          </a:r>
          <a:endParaRPr lang="tr-TR" dirty="0"/>
        </a:p>
      </dgm:t>
    </dgm:pt>
    <dgm:pt modelId="{4C2CA49F-0993-464D-8B3C-62453C7C0275}" type="parTrans" cxnId="{135D8CD2-DD9D-4C65-B1E0-82D82013A314}">
      <dgm:prSet/>
      <dgm:spPr/>
      <dgm:t>
        <a:bodyPr/>
        <a:lstStyle/>
        <a:p>
          <a:endParaRPr lang="tr-TR"/>
        </a:p>
      </dgm:t>
    </dgm:pt>
    <dgm:pt modelId="{34F7A5C9-41A0-43EF-98FB-7721E604F346}" type="sibTrans" cxnId="{135D8CD2-DD9D-4C65-B1E0-82D82013A314}">
      <dgm:prSet/>
      <dgm:spPr/>
      <dgm:t>
        <a:bodyPr/>
        <a:lstStyle/>
        <a:p>
          <a:endParaRPr lang="tr-TR"/>
        </a:p>
      </dgm:t>
    </dgm:pt>
    <dgm:pt modelId="{31939E07-DA93-4DAE-9745-054B31FF7A9C}">
      <dgm:prSet phldrT="[Metin]"/>
      <dgm:spPr/>
      <dgm:t>
        <a:bodyPr/>
        <a:lstStyle/>
        <a:p>
          <a:r>
            <a:rPr lang="tr-TR" dirty="0" smtClean="0"/>
            <a:t>HASTALIĞIN TEK FAKTÖRLÜ BİR MODELİDİR</a:t>
          </a:r>
          <a:endParaRPr lang="tr-TR" dirty="0"/>
        </a:p>
      </dgm:t>
    </dgm:pt>
    <dgm:pt modelId="{BFBE91C4-8A43-46EE-9BC8-FF695AB5EA4B}" type="parTrans" cxnId="{ADE8471A-129B-42E5-9F92-F8E011800F41}">
      <dgm:prSet/>
      <dgm:spPr/>
      <dgm:t>
        <a:bodyPr/>
        <a:lstStyle/>
        <a:p>
          <a:endParaRPr lang="tr-TR"/>
        </a:p>
      </dgm:t>
    </dgm:pt>
    <dgm:pt modelId="{67017AC5-F228-411D-8F78-AA819C62592D}" type="sibTrans" cxnId="{ADE8471A-129B-42E5-9F92-F8E011800F41}">
      <dgm:prSet/>
      <dgm:spPr/>
      <dgm:t>
        <a:bodyPr/>
        <a:lstStyle/>
        <a:p>
          <a:endParaRPr lang="tr-TR"/>
        </a:p>
      </dgm:t>
    </dgm:pt>
    <dgm:pt modelId="{C40BD40B-CC2D-4E15-BE2C-7703F73A2B45}">
      <dgm:prSet phldrT="[Metin]"/>
      <dgm:spPr/>
      <dgm:t>
        <a:bodyPr/>
        <a:lstStyle/>
        <a:p>
          <a:r>
            <a:rPr lang="tr-TR" dirty="0" smtClean="0"/>
            <a:t>Pek çok faktör teşhis etmek yerine hastalığı tek bir faktörün biyolojik bir kötü fonksiyonu (işlevsizliği) ile açıklar.</a:t>
          </a:r>
          <a:endParaRPr lang="tr-TR" dirty="0"/>
        </a:p>
      </dgm:t>
    </dgm:pt>
    <dgm:pt modelId="{66329D3A-F52F-4512-B9B1-4E50CA5118DD}" type="parTrans" cxnId="{71B19631-ADF0-4AD2-B78A-F6B0F4DB4DFB}">
      <dgm:prSet/>
      <dgm:spPr/>
      <dgm:t>
        <a:bodyPr/>
        <a:lstStyle/>
        <a:p>
          <a:endParaRPr lang="tr-TR"/>
        </a:p>
      </dgm:t>
    </dgm:pt>
    <dgm:pt modelId="{F0AFE60A-9016-4A25-927D-8F06A988934A}" type="sibTrans" cxnId="{71B19631-ADF0-4AD2-B78A-F6B0F4DB4DFB}">
      <dgm:prSet/>
      <dgm:spPr/>
      <dgm:t>
        <a:bodyPr/>
        <a:lstStyle/>
        <a:p>
          <a:endParaRPr lang="tr-TR"/>
        </a:p>
      </dgm:t>
    </dgm:pt>
    <dgm:pt modelId="{6149D6E9-A538-4FFA-B9B9-B3A3EA377C1D}">
      <dgm:prSet phldrT="[Metin]" phldr="1"/>
      <dgm:spPr/>
      <dgm:t>
        <a:bodyPr/>
        <a:lstStyle/>
        <a:p>
          <a:endParaRPr lang="tr-TR" dirty="0"/>
        </a:p>
      </dgm:t>
    </dgm:pt>
    <dgm:pt modelId="{BF27C7D3-CAFA-4FF0-8A1C-52636A37C0F0}" type="parTrans" cxnId="{CD0F0E03-EE41-4E31-A5FF-91A4C9C8F96E}">
      <dgm:prSet/>
      <dgm:spPr/>
      <dgm:t>
        <a:bodyPr/>
        <a:lstStyle/>
        <a:p>
          <a:endParaRPr lang="tr-TR"/>
        </a:p>
      </dgm:t>
    </dgm:pt>
    <dgm:pt modelId="{1F88A686-0B08-4EB7-966C-41425E19B923}" type="sibTrans" cxnId="{CD0F0E03-EE41-4E31-A5FF-91A4C9C8F96E}">
      <dgm:prSet/>
      <dgm:spPr/>
      <dgm:t>
        <a:bodyPr/>
        <a:lstStyle/>
        <a:p>
          <a:endParaRPr lang="tr-TR"/>
        </a:p>
      </dgm:t>
    </dgm:pt>
    <dgm:pt modelId="{4EEC0259-05DF-46DE-BF2A-CE76A3BCE994}">
      <dgm:prSet phldrT="[Metin]"/>
      <dgm:spPr/>
      <dgm:t>
        <a:bodyPr/>
        <a:lstStyle/>
        <a:p>
          <a:r>
            <a:rPr lang="tr-TR" dirty="0" smtClean="0"/>
            <a:t>BEDEN-RUH İKİLİĞİ VARSAYIMINI ANONİMLEŞTİRİR</a:t>
          </a:r>
          <a:endParaRPr lang="tr-TR" dirty="0"/>
        </a:p>
      </dgm:t>
    </dgm:pt>
    <dgm:pt modelId="{8DDFA5D7-0E33-4637-B8C5-5FDCFE5BC253}" type="parTrans" cxnId="{DF719573-1866-41A4-A336-F92876202F65}">
      <dgm:prSet/>
      <dgm:spPr/>
      <dgm:t>
        <a:bodyPr/>
        <a:lstStyle/>
        <a:p>
          <a:endParaRPr lang="tr-TR"/>
        </a:p>
      </dgm:t>
    </dgm:pt>
    <dgm:pt modelId="{736A86C5-1A34-42D7-A5E0-6ED879A3A391}" type="sibTrans" cxnId="{DF719573-1866-41A4-A336-F92876202F65}">
      <dgm:prSet/>
      <dgm:spPr/>
      <dgm:t>
        <a:bodyPr/>
        <a:lstStyle/>
        <a:p>
          <a:endParaRPr lang="tr-TR"/>
        </a:p>
      </dgm:t>
    </dgm:pt>
    <dgm:pt modelId="{8AC7ADFD-EF21-406F-83A0-4F50B64C6483}">
      <dgm:prSet phldrT="[Metin]"/>
      <dgm:spPr/>
      <dgm:t>
        <a:bodyPr/>
        <a:lstStyle/>
        <a:p>
          <a:r>
            <a:rPr lang="tr-TR" smtClean="0"/>
            <a:t>Beden </a:t>
          </a:r>
          <a:r>
            <a:rPr lang="tr-TR" dirty="0" smtClean="0"/>
            <a:t>ve ruh iki ayrı varlıktır der.</a:t>
          </a:r>
          <a:endParaRPr lang="tr-TR" dirty="0"/>
        </a:p>
      </dgm:t>
    </dgm:pt>
    <dgm:pt modelId="{981D5B50-CE96-4443-9F1F-0B964BE9EDDE}" type="parTrans" cxnId="{CE823AF8-EDA1-443C-9B59-867998517876}">
      <dgm:prSet/>
      <dgm:spPr/>
      <dgm:t>
        <a:bodyPr/>
        <a:lstStyle/>
        <a:p>
          <a:endParaRPr lang="tr-TR"/>
        </a:p>
      </dgm:t>
    </dgm:pt>
    <dgm:pt modelId="{DE94C676-7139-4EB2-9AF2-812B99C04CCD}" type="sibTrans" cxnId="{CE823AF8-EDA1-443C-9B59-867998517876}">
      <dgm:prSet/>
      <dgm:spPr/>
      <dgm:t>
        <a:bodyPr/>
        <a:lstStyle/>
        <a:p>
          <a:endParaRPr lang="tr-TR"/>
        </a:p>
      </dgm:t>
    </dgm:pt>
    <dgm:pt modelId="{FB6D6C74-45AD-49BE-969D-A6E668B7BA51}">
      <dgm:prSet/>
      <dgm:spPr/>
      <dgm:t>
        <a:bodyPr/>
        <a:lstStyle/>
        <a:p>
          <a:r>
            <a:rPr lang="tr-TR" dirty="0" smtClean="0"/>
            <a:t>SAĞLIKTAN ZİYADE HASTALIĞA VURGU YAPAR</a:t>
          </a:r>
          <a:endParaRPr lang="tr-TR" dirty="0"/>
        </a:p>
      </dgm:t>
    </dgm:pt>
    <dgm:pt modelId="{58DC1992-8756-4FDE-95F5-68E474132F8C}" type="parTrans" cxnId="{F468B01A-C74A-4A3F-B91A-5978B2274464}">
      <dgm:prSet/>
      <dgm:spPr/>
      <dgm:t>
        <a:bodyPr/>
        <a:lstStyle/>
        <a:p>
          <a:endParaRPr lang="tr-TR"/>
        </a:p>
      </dgm:t>
    </dgm:pt>
    <dgm:pt modelId="{323813D0-0E5D-4720-869D-AA80E759C7DB}" type="sibTrans" cxnId="{F468B01A-C74A-4A3F-B91A-5978B2274464}">
      <dgm:prSet/>
      <dgm:spPr/>
      <dgm:t>
        <a:bodyPr/>
        <a:lstStyle/>
        <a:p>
          <a:endParaRPr lang="tr-TR"/>
        </a:p>
      </dgm:t>
    </dgm:pt>
    <dgm:pt modelId="{E051FDBC-C6ED-4E93-BE32-27197D397C0C}">
      <dgm:prSet phldrT="[Metin]"/>
      <dgm:spPr/>
      <dgm:t>
        <a:bodyPr/>
        <a:lstStyle/>
        <a:p>
          <a:r>
            <a:rPr lang="tr-TR" dirty="0" smtClean="0"/>
            <a:t>Çok daha genel sosyal ve psikolojik süreçlerin rolünü görmez.</a:t>
          </a:r>
          <a:endParaRPr lang="tr-TR" dirty="0"/>
        </a:p>
      </dgm:t>
    </dgm:pt>
    <dgm:pt modelId="{999E4D6A-9690-4F9A-B6EC-8E4B1DF63B64}" type="parTrans" cxnId="{D0C30D63-2A5D-4376-8998-1A1303137E1C}">
      <dgm:prSet/>
      <dgm:spPr/>
      <dgm:t>
        <a:bodyPr/>
        <a:lstStyle/>
        <a:p>
          <a:endParaRPr lang="tr-TR"/>
        </a:p>
      </dgm:t>
    </dgm:pt>
    <dgm:pt modelId="{5B302154-C6CD-4972-855C-F01C49FF7264}" type="sibTrans" cxnId="{D0C30D63-2A5D-4376-8998-1A1303137E1C}">
      <dgm:prSet/>
      <dgm:spPr/>
      <dgm:t>
        <a:bodyPr/>
        <a:lstStyle/>
        <a:p>
          <a:endParaRPr lang="tr-TR"/>
        </a:p>
      </dgm:t>
    </dgm:pt>
    <dgm:pt modelId="{4FDB545D-6CFD-485C-BF33-447D401BDD23}">
      <dgm:prSet phldrT="[Metin]"/>
      <dgm:spPr/>
      <dgm:t>
        <a:bodyPr/>
        <a:lstStyle/>
        <a:p>
          <a:endParaRPr lang="tr-TR" dirty="0"/>
        </a:p>
      </dgm:t>
    </dgm:pt>
    <dgm:pt modelId="{1EF17CC0-ACA4-46E0-A880-3086BFD5AEA1}" type="parTrans" cxnId="{13035600-8D60-45A6-A301-A243675AB7A9}">
      <dgm:prSet/>
      <dgm:spPr/>
      <dgm:t>
        <a:bodyPr/>
        <a:lstStyle/>
        <a:p>
          <a:endParaRPr lang="tr-TR"/>
        </a:p>
      </dgm:t>
    </dgm:pt>
    <dgm:pt modelId="{53AB2C96-72C7-4A5A-8398-22CDAB22D358}" type="sibTrans" cxnId="{13035600-8D60-45A6-A301-A243675AB7A9}">
      <dgm:prSet/>
      <dgm:spPr/>
      <dgm:t>
        <a:bodyPr/>
        <a:lstStyle/>
        <a:p>
          <a:endParaRPr lang="tr-TR"/>
        </a:p>
      </dgm:t>
    </dgm:pt>
    <dgm:pt modelId="{13AFC2E1-23DD-445A-97A3-8E2DB42C7B53}">
      <dgm:prSet/>
      <dgm:spPr/>
      <dgm:t>
        <a:bodyPr/>
        <a:lstStyle/>
        <a:p>
          <a:r>
            <a:rPr lang="tr-TR" dirty="0" smtClean="0"/>
            <a:t>Sağlığı destekleyici koşullar yerine hastalığa yol açan sapkınlıklara odaklanır. </a:t>
          </a:r>
          <a:endParaRPr lang="tr-TR" dirty="0"/>
        </a:p>
      </dgm:t>
    </dgm:pt>
    <dgm:pt modelId="{F21E8F01-DC94-48BF-A81A-92E326FD669A}" type="parTrans" cxnId="{1A529669-BFD8-462E-838D-783727C78565}">
      <dgm:prSet/>
      <dgm:spPr/>
      <dgm:t>
        <a:bodyPr/>
        <a:lstStyle/>
        <a:p>
          <a:endParaRPr lang="tr-TR"/>
        </a:p>
      </dgm:t>
    </dgm:pt>
    <dgm:pt modelId="{A11E3D0F-AB58-4673-9978-5DF4D6F74908}" type="sibTrans" cxnId="{1A529669-BFD8-462E-838D-783727C78565}">
      <dgm:prSet/>
      <dgm:spPr/>
      <dgm:t>
        <a:bodyPr/>
        <a:lstStyle/>
        <a:p>
          <a:endParaRPr lang="tr-TR"/>
        </a:p>
      </dgm:t>
    </dgm:pt>
    <dgm:pt modelId="{8289218D-9B04-4336-814E-ABEC3DD8A56D}" type="pres">
      <dgm:prSet presAssocID="{0F28E84E-9498-401C-ADFE-395855CFFA5B}" presName="linear" presStyleCnt="0">
        <dgm:presLayoutVars>
          <dgm:animLvl val="lvl"/>
          <dgm:resizeHandles val="exact"/>
        </dgm:presLayoutVars>
      </dgm:prSet>
      <dgm:spPr/>
      <dgm:t>
        <a:bodyPr/>
        <a:lstStyle/>
        <a:p>
          <a:endParaRPr lang="de-DE"/>
        </a:p>
      </dgm:t>
    </dgm:pt>
    <dgm:pt modelId="{0F788774-CAE3-4F6A-8BF5-CA60095B4324}" type="pres">
      <dgm:prSet presAssocID="{34484C61-B91D-49B3-8D2A-385CF038B5E0}" presName="parentText" presStyleLbl="node1" presStyleIdx="0" presStyleCnt="4">
        <dgm:presLayoutVars>
          <dgm:chMax val="0"/>
          <dgm:bulletEnabled val="1"/>
        </dgm:presLayoutVars>
      </dgm:prSet>
      <dgm:spPr/>
      <dgm:t>
        <a:bodyPr/>
        <a:lstStyle/>
        <a:p>
          <a:endParaRPr lang="de-DE"/>
        </a:p>
      </dgm:t>
    </dgm:pt>
    <dgm:pt modelId="{E8BA2E25-97C7-432B-91B1-E7C5B76AAF77}" type="pres">
      <dgm:prSet presAssocID="{34484C61-B91D-49B3-8D2A-385CF038B5E0}" presName="childText" presStyleLbl="revTx" presStyleIdx="0" presStyleCnt="4">
        <dgm:presLayoutVars>
          <dgm:bulletEnabled val="1"/>
        </dgm:presLayoutVars>
      </dgm:prSet>
      <dgm:spPr/>
      <dgm:t>
        <a:bodyPr/>
        <a:lstStyle/>
        <a:p>
          <a:endParaRPr lang="de-DE"/>
        </a:p>
      </dgm:t>
    </dgm:pt>
    <dgm:pt modelId="{AF236367-CCE3-4AEF-BF9C-294299D1D983}" type="pres">
      <dgm:prSet presAssocID="{31939E07-DA93-4DAE-9745-054B31FF7A9C}" presName="parentText" presStyleLbl="node1" presStyleIdx="1" presStyleCnt="4">
        <dgm:presLayoutVars>
          <dgm:chMax val="0"/>
          <dgm:bulletEnabled val="1"/>
        </dgm:presLayoutVars>
      </dgm:prSet>
      <dgm:spPr/>
      <dgm:t>
        <a:bodyPr/>
        <a:lstStyle/>
        <a:p>
          <a:endParaRPr lang="de-DE"/>
        </a:p>
      </dgm:t>
    </dgm:pt>
    <dgm:pt modelId="{207F6AD3-79AA-4088-823A-3DB8A12CAA98}" type="pres">
      <dgm:prSet presAssocID="{31939E07-DA93-4DAE-9745-054B31FF7A9C}" presName="childText" presStyleLbl="revTx" presStyleIdx="1" presStyleCnt="4">
        <dgm:presLayoutVars>
          <dgm:bulletEnabled val="1"/>
        </dgm:presLayoutVars>
      </dgm:prSet>
      <dgm:spPr/>
      <dgm:t>
        <a:bodyPr/>
        <a:lstStyle/>
        <a:p>
          <a:endParaRPr lang="de-DE"/>
        </a:p>
      </dgm:t>
    </dgm:pt>
    <dgm:pt modelId="{B1493582-52DD-4572-9E4F-514CB5963104}" type="pres">
      <dgm:prSet presAssocID="{4EEC0259-05DF-46DE-BF2A-CE76A3BCE994}" presName="parentText" presStyleLbl="node1" presStyleIdx="2" presStyleCnt="4">
        <dgm:presLayoutVars>
          <dgm:chMax val="0"/>
          <dgm:bulletEnabled val="1"/>
        </dgm:presLayoutVars>
      </dgm:prSet>
      <dgm:spPr/>
      <dgm:t>
        <a:bodyPr/>
        <a:lstStyle/>
        <a:p>
          <a:endParaRPr lang="de-DE"/>
        </a:p>
      </dgm:t>
    </dgm:pt>
    <dgm:pt modelId="{002FA75E-A3C3-4B75-B1BF-F14976A5A321}" type="pres">
      <dgm:prSet presAssocID="{4EEC0259-05DF-46DE-BF2A-CE76A3BCE994}" presName="childText" presStyleLbl="revTx" presStyleIdx="2" presStyleCnt="4">
        <dgm:presLayoutVars>
          <dgm:bulletEnabled val="1"/>
        </dgm:presLayoutVars>
      </dgm:prSet>
      <dgm:spPr/>
      <dgm:t>
        <a:bodyPr/>
        <a:lstStyle/>
        <a:p>
          <a:endParaRPr lang="de-DE"/>
        </a:p>
      </dgm:t>
    </dgm:pt>
    <dgm:pt modelId="{00A0EF20-0B0C-498B-9428-8E614C83EBD6}" type="pres">
      <dgm:prSet presAssocID="{FB6D6C74-45AD-49BE-969D-A6E668B7BA51}" presName="parentText" presStyleLbl="node1" presStyleIdx="3" presStyleCnt="4">
        <dgm:presLayoutVars>
          <dgm:chMax val="0"/>
          <dgm:bulletEnabled val="1"/>
        </dgm:presLayoutVars>
      </dgm:prSet>
      <dgm:spPr/>
      <dgm:t>
        <a:bodyPr/>
        <a:lstStyle/>
        <a:p>
          <a:endParaRPr lang="de-DE"/>
        </a:p>
      </dgm:t>
    </dgm:pt>
    <dgm:pt modelId="{7BB73375-6A75-45E7-BDB4-772731AE8566}" type="pres">
      <dgm:prSet presAssocID="{FB6D6C74-45AD-49BE-969D-A6E668B7BA51}" presName="childText" presStyleLbl="revTx" presStyleIdx="3" presStyleCnt="4">
        <dgm:presLayoutVars>
          <dgm:bulletEnabled val="1"/>
        </dgm:presLayoutVars>
      </dgm:prSet>
      <dgm:spPr/>
      <dgm:t>
        <a:bodyPr/>
        <a:lstStyle/>
        <a:p>
          <a:endParaRPr lang="de-DE"/>
        </a:p>
      </dgm:t>
    </dgm:pt>
  </dgm:ptLst>
  <dgm:cxnLst>
    <dgm:cxn modelId="{5C7438A9-620B-4CE2-B378-15463099623B}" type="presOf" srcId="{8AC7ADFD-EF21-406F-83A0-4F50B64C6483}" destId="{002FA75E-A3C3-4B75-B1BF-F14976A5A321}" srcOrd="0" destOrd="0" presId="urn:microsoft.com/office/officeart/2005/8/layout/vList2"/>
    <dgm:cxn modelId="{A7D14BB2-C107-47A6-B16D-414A617334BD}" type="presOf" srcId="{4EEC0259-05DF-46DE-BF2A-CE76A3BCE994}" destId="{B1493582-52DD-4572-9E4F-514CB5963104}" srcOrd="0" destOrd="0" presId="urn:microsoft.com/office/officeart/2005/8/layout/vList2"/>
    <dgm:cxn modelId="{26334395-2FAF-4C8A-BEF6-52F8789AAE69}" type="presOf" srcId="{E051FDBC-C6ED-4E93-BE32-27197D397C0C}" destId="{E8BA2E25-97C7-432B-91B1-E7C5B76AAF77}" srcOrd="0" destOrd="2" presId="urn:microsoft.com/office/officeart/2005/8/layout/vList2"/>
    <dgm:cxn modelId="{52B16670-5876-4656-A76C-8B2A90DEB779}" type="presOf" srcId="{DC556546-0241-443C-8ECE-01D59EF6FA4A}" destId="{E8BA2E25-97C7-432B-91B1-E7C5B76AAF77}" srcOrd="0" destOrd="0" presId="urn:microsoft.com/office/officeart/2005/8/layout/vList2"/>
    <dgm:cxn modelId="{D0C30D63-2A5D-4376-8998-1A1303137E1C}" srcId="{34484C61-B91D-49B3-8D2A-385CF038B5E0}" destId="{E051FDBC-C6ED-4E93-BE32-27197D397C0C}" srcOrd="2" destOrd="0" parTransId="{999E4D6A-9690-4F9A-B6EC-8E4B1DF63B64}" sibTransId="{5B302154-C6CD-4972-855C-F01C49FF7264}"/>
    <dgm:cxn modelId="{068A84C5-BB1F-4277-A845-E3640C95E0B7}" type="presOf" srcId="{0F28E84E-9498-401C-ADFE-395855CFFA5B}" destId="{8289218D-9B04-4336-814E-ABEC3DD8A56D}" srcOrd="0" destOrd="0" presId="urn:microsoft.com/office/officeart/2005/8/layout/vList2"/>
    <dgm:cxn modelId="{D381FF0F-05B2-4D92-B01F-EF20AE678389}" srcId="{34484C61-B91D-49B3-8D2A-385CF038B5E0}" destId="{DC556546-0241-443C-8ECE-01D59EF6FA4A}" srcOrd="0" destOrd="0" parTransId="{18A53915-6DCD-4F01-95A1-6CE433CF6901}" sibTransId="{711C7469-8CE0-4BDE-B531-E8BCEA559FDE}"/>
    <dgm:cxn modelId="{1A529669-BFD8-462E-838D-783727C78565}" srcId="{FB6D6C74-45AD-49BE-969D-A6E668B7BA51}" destId="{13AFC2E1-23DD-445A-97A3-8E2DB42C7B53}" srcOrd="0" destOrd="0" parTransId="{F21E8F01-DC94-48BF-A81A-92E326FD669A}" sibTransId="{A11E3D0F-AB58-4673-9978-5DF4D6F74908}"/>
    <dgm:cxn modelId="{CC273E1A-0001-4A2B-B711-F72A4562CA63}" type="presOf" srcId="{C40BD40B-CC2D-4E15-BE2C-7703F73A2B45}" destId="{207F6AD3-79AA-4088-823A-3DB8A12CAA98}" srcOrd="0" destOrd="0" presId="urn:microsoft.com/office/officeart/2005/8/layout/vList2"/>
    <dgm:cxn modelId="{A4F3DBF0-6321-43DC-A6A7-EEB43DD8471D}" srcId="{0F28E84E-9498-401C-ADFE-395855CFFA5B}" destId="{34484C61-B91D-49B3-8D2A-385CF038B5E0}" srcOrd="0" destOrd="0" parTransId="{9F53B7D0-17DE-45CD-A373-57FA48D45CCA}" sibTransId="{3B095C81-2BAE-4843-8432-D606BB531E82}"/>
    <dgm:cxn modelId="{135D8CD2-DD9D-4C65-B1E0-82D82013A314}" srcId="{34484C61-B91D-49B3-8D2A-385CF038B5E0}" destId="{B04FBFB8-52E9-44E0-AB0E-CEC713B71C29}" srcOrd="1" destOrd="0" parTransId="{4C2CA49F-0993-464D-8B3C-62453C7C0275}" sibTransId="{34F7A5C9-41A0-43EF-98FB-7721E604F346}"/>
    <dgm:cxn modelId="{71B19631-ADF0-4AD2-B78A-F6B0F4DB4DFB}" srcId="{31939E07-DA93-4DAE-9745-054B31FF7A9C}" destId="{C40BD40B-CC2D-4E15-BE2C-7703F73A2B45}" srcOrd="0" destOrd="0" parTransId="{66329D3A-F52F-4512-B9B1-4E50CA5118DD}" sibTransId="{F0AFE60A-9016-4A25-927D-8F06A988934A}"/>
    <dgm:cxn modelId="{6012C95D-8794-48C0-B271-B926A0EE9AEC}" type="presOf" srcId="{4FDB545D-6CFD-485C-BF33-447D401BDD23}" destId="{002FA75E-A3C3-4B75-B1BF-F14976A5A321}" srcOrd="0" destOrd="1" presId="urn:microsoft.com/office/officeart/2005/8/layout/vList2"/>
    <dgm:cxn modelId="{BF554DA6-8117-48BD-B286-DC62006C48E5}" type="presOf" srcId="{B04FBFB8-52E9-44E0-AB0E-CEC713B71C29}" destId="{E8BA2E25-97C7-432B-91B1-E7C5B76AAF77}" srcOrd="0" destOrd="1" presId="urn:microsoft.com/office/officeart/2005/8/layout/vList2"/>
    <dgm:cxn modelId="{CD0F0E03-EE41-4E31-A5FF-91A4C9C8F96E}" srcId="{31939E07-DA93-4DAE-9745-054B31FF7A9C}" destId="{6149D6E9-A538-4FFA-B9B9-B3A3EA377C1D}" srcOrd="1" destOrd="0" parTransId="{BF27C7D3-CAFA-4FF0-8A1C-52636A37C0F0}" sibTransId="{1F88A686-0B08-4EB7-966C-41425E19B923}"/>
    <dgm:cxn modelId="{F468B01A-C74A-4A3F-B91A-5978B2274464}" srcId="{0F28E84E-9498-401C-ADFE-395855CFFA5B}" destId="{FB6D6C74-45AD-49BE-969D-A6E668B7BA51}" srcOrd="3" destOrd="0" parTransId="{58DC1992-8756-4FDE-95F5-68E474132F8C}" sibTransId="{323813D0-0E5D-4720-869D-AA80E759C7DB}"/>
    <dgm:cxn modelId="{ADE8471A-129B-42E5-9F92-F8E011800F41}" srcId="{0F28E84E-9498-401C-ADFE-395855CFFA5B}" destId="{31939E07-DA93-4DAE-9745-054B31FF7A9C}" srcOrd="1" destOrd="0" parTransId="{BFBE91C4-8A43-46EE-9BC8-FF695AB5EA4B}" sibTransId="{67017AC5-F228-411D-8F78-AA819C62592D}"/>
    <dgm:cxn modelId="{13035600-8D60-45A6-A301-A243675AB7A9}" srcId="{4EEC0259-05DF-46DE-BF2A-CE76A3BCE994}" destId="{4FDB545D-6CFD-485C-BF33-447D401BDD23}" srcOrd="1" destOrd="0" parTransId="{1EF17CC0-ACA4-46E0-A880-3086BFD5AEA1}" sibTransId="{53AB2C96-72C7-4A5A-8398-22CDAB22D358}"/>
    <dgm:cxn modelId="{DF719573-1866-41A4-A336-F92876202F65}" srcId="{0F28E84E-9498-401C-ADFE-395855CFFA5B}" destId="{4EEC0259-05DF-46DE-BF2A-CE76A3BCE994}" srcOrd="2" destOrd="0" parTransId="{8DDFA5D7-0E33-4637-B8C5-5FDCFE5BC253}" sibTransId="{736A86C5-1A34-42D7-A5E0-6ED879A3A391}"/>
    <dgm:cxn modelId="{B529FE15-6171-44C0-90B3-41A2FDFE4371}" type="presOf" srcId="{34484C61-B91D-49B3-8D2A-385CF038B5E0}" destId="{0F788774-CAE3-4F6A-8BF5-CA60095B4324}" srcOrd="0" destOrd="0" presId="urn:microsoft.com/office/officeart/2005/8/layout/vList2"/>
    <dgm:cxn modelId="{CE823AF8-EDA1-443C-9B59-867998517876}" srcId="{4EEC0259-05DF-46DE-BF2A-CE76A3BCE994}" destId="{8AC7ADFD-EF21-406F-83A0-4F50B64C6483}" srcOrd="0" destOrd="0" parTransId="{981D5B50-CE96-4443-9F1F-0B964BE9EDDE}" sibTransId="{DE94C676-7139-4EB2-9AF2-812B99C04CCD}"/>
    <dgm:cxn modelId="{87BA8DE2-1F37-4B0E-BAEA-413D61AFEFB0}" type="presOf" srcId="{31939E07-DA93-4DAE-9745-054B31FF7A9C}" destId="{AF236367-CCE3-4AEF-BF9C-294299D1D983}" srcOrd="0" destOrd="0" presId="urn:microsoft.com/office/officeart/2005/8/layout/vList2"/>
    <dgm:cxn modelId="{5520A716-E81D-4344-9737-9C58EF03547D}" type="presOf" srcId="{FB6D6C74-45AD-49BE-969D-A6E668B7BA51}" destId="{00A0EF20-0B0C-498B-9428-8E614C83EBD6}" srcOrd="0" destOrd="0" presId="urn:microsoft.com/office/officeart/2005/8/layout/vList2"/>
    <dgm:cxn modelId="{DDABF2BF-120D-49C7-8473-71B38275303D}" type="presOf" srcId="{13AFC2E1-23DD-445A-97A3-8E2DB42C7B53}" destId="{7BB73375-6A75-45E7-BDB4-772731AE8566}" srcOrd="0" destOrd="0" presId="urn:microsoft.com/office/officeart/2005/8/layout/vList2"/>
    <dgm:cxn modelId="{D72D3D46-6712-453E-992E-EA57B224CDC3}" type="presOf" srcId="{6149D6E9-A538-4FFA-B9B9-B3A3EA377C1D}" destId="{207F6AD3-79AA-4088-823A-3DB8A12CAA98}" srcOrd="0" destOrd="1" presId="urn:microsoft.com/office/officeart/2005/8/layout/vList2"/>
    <dgm:cxn modelId="{DF95DD8C-8C93-46DD-B3A6-73BF6A9393E3}" type="presParOf" srcId="{8289218D-9B04-4336-814E-ABEC3DD8A56D}" destId="{0F788774-CAE3-4F6A-8BF5-CA60095B4324}" srcOrd="0" destOrd="0" presId="urn:microsoft.com/office/officeart/2005/8/layout/vList2"/>
    <dgm:cxn modelId="{05D5C06E-10DD-476C-AC54-CCC4C1140CC2}" type="presParOf" srcId="{8289218D-9B04-4336-814E-ABEC3DD8A56D}" destId="{E8BA2E25-97C7-432B-91B1-E7C5B76AAF77}" srcOrd="1" destOrd="0" presId="urn:microsoft.com/office/officeart/2005/8/layout/vList2"/>
    <dgm:cxn modelId="{49EC6F28-BFEA-4A67-8E00-555A5BBE65F4}" type="presParOf" srcId="{8289218D-9B04-4336-814E-ABEC3DD8A56D}" destId="{AF236367-CCE3-4AEF-BF9C-294299D1D983}" srcOrd="2" destOrd="0" presId="urn:microsoft.com/office/officeart/2005/8/layout/vList2"/>
    <dgm:cxn modelId="{72B4D008-7587-44F9-8E35-B967D8AED8A0}" type="presParOf" srcId="{8289218D-9B04-4336-814E-ABEC3DD8A56D}" destId="{207F6AD3-79AA-4088-823A-3DB8A12CAA98}" srcOrd="3" destOrd="0" presId="urn:microsoft.com/office/officeart/2005/8/layout/vList2"/>
    <dgm:cxn modelId="{E24EF63C-C72E-4CD6-9030-95031E7E8619}" type="presParOf" srcId="{8289218D-9B04-4336-814E-ABEC3DD8A56D}" destId="{B1493582-52DD-4572-9E4F-514CB5963104}" srcOrd="4" destOrd="0" presId="urn:microsoft.com/office/officeart/2005/8/layout/vList2"/>
    <dgm:cxn modelId="{2EDE36D7-1BB2-41E3-B80D-75383351E19F}" type="presParOf" srcId="{8289218D-9B04-4336-814E-ABEC3DD8A56D}" destId="{002FA75E-A3C3-4B75-B1BF-F14976A5A321}" srcOrd="5" destOrd="0" presId="urn:microsoft.com/office/officeart/2005/8/layout/vList2"/>
    <dgm:cxn modelId="{CC1070D0-738F-420F-A2D6-C7647352812F}" type="presParOf" srcId="{8289218D-9B04-4336-814E-ABEC3DD8A56D}" destId="{00A0EF20-0B0C-498B-9428-8E614C83EBD6}" srcOrd="6" destOrd="0" presId="urn:microsoft.com/office/officeart/2005/8/layout/vList2"/>
    <dgm:cxn modelId="{A10A6E01-EA8B-4199-99B7-68A5726CF4CD}" type="presParOf" srcId="{8289218D-9B04-4336-814E-ABEC3DD8A56D}" destId="{7BB73375-6A75-45E7-BDB4-772731AE8566}"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788774-CAE3-4F6A-8BF5-CA60095B4324}">
      <dsp:nvSpPr>
        <dsp:cNvPr id="0" name=""/>
        <dsp:cNvSpPr/>
      </dsp:nvSpPr>
      <dsp:spPr>
        <a:xfrm>
          <a:off x="0" y="94533"/>
          <a:ext cx="7429552" cy="647595"/>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tr-TR" sz="2700" kern="1200" dirty="0" smtClean="0"/>
            <a:t>İNDİRGEYİCİ (AZALTICI) BİR MODELDİR</a:t>
          </a:r>
          <a:endParaRPr lang="tr-TR" sz="2700" kern="1200" dirty="0"/>
        </a:p>
      </dsp:txBody>
      <dsp:txXfrm>
        <a:off x="31613" y="126146"/>
        <a:ext cx="7366326" cy="584369"/>
      </dsp:txXfrm>
    </dsp:sp>
    <dsp:sp modelId="{E8BA2E25-97C7-432B-91B1-E7C5B76AAF77}">
      <dsp:nvSpPr>
        <dsp:cNvPr id="0" name=""/>
        <dsp:cNvSpPr/>
      </dsp:nvSpPr>
      <dsp:spPr>
        <a:xfrm>
          <a:off x="0" y="742128"/>
          <a:ext cx="7429552" cy="1089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5888" tIns="34290" rIns="192024" bIns="34290" numCol="1" spcCol="1270" anchor="t" anchorCtr="0">
          <a:noAutofit/>
        </a:bodyPr>
        <a:lstStyle/>
        <a:p>
          <a:pPr marL="228600" lvl="1" indent="-228600" algn="l" defTabSz="933450">
            <a:lnSpc>
              <a:spcPct val="90000"/>
            </a:lnSpc>
            <a:spcBef>
              <a:spcPct val="0"/>
            </a:spcBef>
            <a:spcAft>
              <a:spcPct val="20000"/>
            </a:spcAft>
            <a:buChar char="••"/>
          </a:pPr>
          <a:r>
            <a:rPr lang="tr-TR" sz="2100" kern="1200" dirty="0" smtClean="0"/>
            <a:t>Hastalığı düşük-düzey süreçlere indirger</a:t>
          </a:r>
          <a:endParaRPr lang="tr-TR" sz="2100" kern="1200" dirty="0"/>
        </a:p>
        <a:p>
          <a:pPr marL="228600" lvl="1" indent="-228600" algn="l" defTabSz="933450">
            <a:lnSpc>
              <a:spcPct val="90000"/>
            </a:lnSpc>
            <a:spcBef>
              <a:spcPct val="0"/>
            </a:spcBef>
            <a:spcAft>
              <a:spcPct val="20000"/>
            </a:spcAft>
            <a:buChar char="••"/>
          </a:pPr>
          <a:r>
            <a:rPr lang="tr-TR" sz="2100" kern="1200" dirty="0" smtClean="0"/>
            <a:t>Düzensiz hücreler ve kimyasal düzensizlikleri azaltır</a:t>
          </a:r>
          <a:endParaRPr lang="tr-TR" sz="2100" kern="1200" dirty="0"/>
        </a:p>
        <a:p>
          <a:pPr marL="228600" lvl="1" indent="-228600" algn="l" defTabSz="933450">
            <a:lnSpc>
              <a:spcPct val="90000"/>
            </a:lnSpc>
            <a:spcBef>
              <a:spcPct val="0"/>
            </a:spcBef>
            <a:spcAft>
              <a:spcPct val="20000"/>
            </a:spcAft>
            <a:buChar char="••"/>
          </a:pPr>
          <a:r>
            <a:rPr lang="tr-TR" sz="2100" kern="1200" dirty="0" smtClean="0"/>
            <a:t>Çok daha genel sosyal ve psikolojik süreçlerin rolünü görmez.</a:t>
          </a:r>
          <a:endParaRPr lang="tr-TR" sz="2100" kern="1200" dirty="0"/>
        </a:p>
      </dsp:txBody>
      <dsp:txXfrm>
        <a:off x="0" y="742128"/>
        <a:ext cx="7429552" cy="1089854"/>
      </dsp:txXfrm>
    </dsp:sp>
    <dsp:sp modelId="{AF236367-CCE3-4AEF-BF9C-294299D1D983}">
      <dsp:nvSpPr>
        <dsp:cNvPr id="0" name=""/>
        <dsp:cNvSpPr/>
      </dsp:nvSpPr>
      <dsp:spPr>
        <a:xfrm>
          <a:off x="0" y="1831983"/>
          <a:ext cx="7429552" cy="647595"/>
        </a:xfrm>
        <a:prstGeom prst="roundRect">
          <a:avLst/>
        </a:prstGeom>
        <a:solidFill>
          <a:schemeClr val="accent4">
            <a:hueOff val="3465231"/>
            <a:satOff val="-15989"/>
            <a:lumOff val="58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tr-TR" sz="2700" kern="1200" dirty="0" smtClean="0"/>
            <a:t>HASTALIĞIN TEK FAKTÖRLÜ BİR MODELİDİR</a:t>
          </a:r>
          <a:endParaRPr lang="tr-TR" sz="2700" kern="1200" dirty="0"/>
        </a:p>
      </dsp:txBody>
      <dsp:txXfrm>
        <a:off x="31613" y="1863596"/>
        <a:ext cx="7366326" cy="584369"/>
      </dsp:txXfrm>
    </dsp:sp>
    <dsp:sp modelId="{207F6AD3-79AA-4088-823A-3DB8A12CAA98}">
      <dsp:nvSpPr>
        <dsp:cNvPr id="0" name=""/>
        <dsp:cNvSpPr/>
      </dsp:nvSpPr>
      <dsp:spPr>
        <a:xfrm>
          <a:off x="0" y="2479578"/>
          <a:ext cx="7429552" cy="10339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5888" tIns="34290" rIns="192024" bIns="34290" numCol="1" spcCol="1270" anchor="t" anchorCtr="0">
          <a:noAutofit/>
        </a:bodyPr>
        <a:lstStyle/>
        <a:p>
          <a:pPr marL="228600" lvl="1" indent="-228600" algn="l" defTabSz="933450">
            <a:lnSpc>
              <a:spcPct val="90000"/>
            </a:lnSpc>
            <a:spcBef>
              <a:spcPct val="0"/>
            </a:spcBef>
            <a:spcAft>
              <a:spcPct val="20000"/>
            </a:spcAft>
            <a:buChar char="••"/>
          </a:pPr>
          <a:r>
            <a:rPr lang="tr-TR" sz="2100" kern="1200" dirty="0" smtClean="0"/>
            <a:t>Pek çok faktör teşhis etmek yerine hastalığı tek bir faktörün biyolojik bir kötü fonksiyonu (işlevsizliği) ile açıklar.</a:t>
          </a:r>
          <a:endParaRPr lang="tr-TR" sz="2100" kern="1200" dirty="0"/>
        </a:p>
        <a:p>
          <a:pPr marL="228600" lvl="1" indent="-228600" algn="l" defTabSz="933450">
            <a:lnSpc>
              <a:spcPct val="90000"/>
            </a:lnSpc>
            <a:spcBef>
              <a:spcPct val="0"/>
            </a:spcBef>
            <a:spcAft>
              <a:spcPct val="20000"/>
            </a:spcAft>
            <a:buChar char="••"/>
          </a:pPr>
          <a:endParaRPr lang="tr-TR" sz="2100" kern="1200" dirty="0"/>
        </a:p>
      </dsp:txBody>
      <dsp:txXfrm>
        <a:off x="0" y="2479578"/>
        <a:ext cx="7429552" cy="1033964"/>
      </dsp:txXfrm>
    </dsp:sp>
    <dsp:sp modelId="{B1493582-52DD-4572-9E4F-514CB5963104}">
      <dsp:nvSpPr>
        <dsp:cNvPr id="0" name=""/>
        <dsp:cNvSpPr/>
      </dsp:nvSpPr>
      <dsp:spPr>
        <a:xfrm>
          <a:off x="0" y="3513543"/>
          <a:ext cx="7429552" cy="647595"/>
        </a:xfrm>
        <a:prstGeom prst="roundRect">
          <a:avLst/>
        </a:prstGeom>
        <a:solidFill>
          <a:schemeClr val="accent4">
            <a:hueOff val="6930461"/>
            <a:satOff val="-31979"/>
            <a:lumOff val="1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tr-TR" sz="2700" kern="1200" dirty="0" smtClean="0"/>
            <a:t>BEDEN-RUH İKİLİĞİ VARSAYIMINI ANONİMLEŞTİRİR</a:t>
          </a:r>
          <a:endParaRPr lang="tr-TR" sz="2700" kern="1200" dirty="0"/>
        </a:p>
      </dsp:txBody>
      <dsp:txXfrm>
        <a:off x="31613" y="3545156"/>
        <a:ext cx="7366326" cy="584369"/>
      </dsp:txXfrm>
    </dsp:sp>
    <dsp:sp modelId="{002FA75E-A3C3-4B75-B1BF-F14976A5A321}">
      <dsp:nvSpPr>
        <dsp:cNvPr id="0" name=""/>
        <dsp:cNvSpPr/>
      </dsp:nvSpPr>
      <dsp:spPr>
        <a:xfrm>
          <a:off x="0" y="4161138"/>
          <a:ext cx="7429552" cy="7265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5888" tIns="34290" rIns="192024" bIns="34290" numCol="1" spcCol="1270" anchor="t" anchorCtr="0">
          <a:noAutofit/>
        </a:bodyPr>
        <a:lstStyle/>
        <a:p>
          <a:pPr marL="228600" lvl="1" indent="-228600" algn="l" defTabSz="933450">
            <a:lnSpc>
              <a:spcPct val="90000"/>
            </a:lnSpc>
            <a:spcBef>
              <a:spcPct val="0"/>
            </a:spcBef>
            <a:spcAft>
              <a:spcPct val="20000"/>
            </a:spcAft>
            <a:buChar char="••"/>
          </a:pPr>
          <a:r>
            <a:rPr lang="tr-TR" sz="2100" kern="1200" smtClean="0"/>
            <a:t>Beden </a:t>
          </a:r>
          <a:r>
            <a:rPr lang="tr-TR" sz="2100" kern="1200" dirty="0" smtClean="0"/>
            <a:t>ve ruh iki ayrı varlıktır der.</a:t>
          </a:r>
          <a:endParaRPr lang="tr-TR" sz="2100" kern="1200" dirty="0"/>
        </a:p>
        <a:p>
          <a:pPr marL="228600" lvl="1" indent="-228600" algn="l" defTabSz="933450">
            <a:lnSpc>
              <a:spcPct val="90000"/>
            </a:lnSpc>
            <a:spcBef>
              <a:spcPct val="0"/>
            </a:spcBef>
            <a:spcAft>
              <a:spcPct val="20000"/>
            </a:spcAft>
            <a:buChar char="••"/>
          </a:pPr>
          <a:endParaRPr lang="tr-TR" sz="2100" kern="1200" dirty="0"/>
        </a:p>
      </dsp:txBody>
      <dsp:txXfrm>
        <a:off x="0" y="4161138"/>
        <a:ext cx="7429552" cy="726570"/>
      </dsp:txXfrm>
    </dsp:sp>
    <dsp:sp modelId="{00A0EF20-0B0C-498B-9428-8E614C83EBD6}">
      <dsp:nvSpPr>
        <dsp:cNvPr id="0" name=""/>
        <dsp:cNvSpPr/>
      </dsp:nvSpPr>
      <dsp:spPr>
        <a:xfrm>
          <a:off x="0" y="4887708"/>
          <a:ext cx="7429552" cy="647595"/>
        </a:xfrm>
        <a:prstGeom prst="roundRect">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tr-TR" sz="2700" kern="1200" dirty="0" smtClean="0"/>
            <a:t>SAĞLIKTAN ZİYADE HASTALIĞA VURGU YAPAR</a:t>
          </a:r>
          <a:endParaRPr lang="tr-TR" sz="2700" kern="1200" dirty="0"/>
        </a:p>
      </dsp:txBody>
      <dsp:txXfrm>
        <a:off x="31613" y="4919321"/>
        <a:ext cx="7366326" cy="584369"/>
      </dsp:txXfrm>
    </dsp:sp>
    <dsp:sp modelId="{7BB73375-6A75-45E7-BDB4-772731AE8566}">
      <dsp:nvSpPr>
        <dsp:cNvPr id="0" name=""/>
        <dsp:cNvSpPr/>
      </dsp:nvSpPr>
      <dsp:spPr>
        <a:xfrm>
          <a:off x="0" y="5535303"/>
          <a:ext cx="7429552" cy="6567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5888" tIns="34290" rIns="192024" bIns="34290" numCol="1" spcCol="1270" anchor="t" anchorCtr="0">
          <a:noAutofit/>
        </a:bodyPr>
        <a:lstStyle/>
        <a:p>
          <a:pPr marL="228600" lvl="1" indent="-228600" algn="l" defTabSz="933450">
            <a:lnSpc>
              <a:spcPct val="90000"/>
            </a:lnSpc>
            <a:spcBef>
              <a:spcPct val="0"/>
            </a:spcBef>
            <a:spcAft>
              <a:spcPct val="20000"/>
            </a:spcAft>
            <a:buChar char="••"/>
          </a:pPr>
          <a:r>
            <a:rPr lang="tr-TR" sz="2100" kern="1200" dirty="0" smtClean="0"/>
            <a:t>Sağlığı destekleyici koşullar yerine hastalığa yol açan sapkınlıklara odaklanır. </a:t>
          </a:r>
          <a:endParaRPr lang="tr-TR" sz="2100" kern="1200" dirty="0"/>
        </a:p>
      </dsp:txBody>
      <dsp:txXfrm>
        <a:off x="0" y="5535303"/>
        <a:ext cx="7429552" cy="65670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E2B5F27-03FF-4921-8A02-0A59A19E1247}" type="datetimeFigureOut">
              <a:rPr lang="tr-TR" smtClean="0"/>
              <a:pPr/>
              <a:t>18.11.2017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1C7BEE-2421-4043-A2A1-F21F3616078A}" type="slidenum">
              <a:rPr lang="tr-TR" smtClean="0"/>
              <a:pPr/>
              <a:t>‹#›</a:t>
            </a:fld>
            <a:endParaRPr lang="tr-TR"/>
          </a:p>
        </p:txBody>
      </p:sp>
    </p:spTree>
    <p:extLst>
      <p:ext uri="{BB962C8B-B14F-4D97-AF65-F5344CB8AC3E}">
        <p14:creationId xmlns:p14="http://schemas.microsoft.com/office/powerpoint/2010/main" val="223948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E2B5F27-03FF-4921-8A02-0A59A19E1247}" type="datetimeFigureOut">
              <a:rPr lang="tr-TR" smtClean="0"/>
              <a:pPr/>
              <a:t>18.11.2017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1C7BEE-2421-4043-A2A1-F21F3616078A}" type="slidenum">
              <a:rPr lang="tr-TR" smtClean="0"/>
              <a:pPr/>
              <a:t>‹#›</a:t>
            </a:fld>
            <a:endParaRPr lang="tr-TR"/>
          </a:p>
        </p:txBody>
      </p:sp>
    </p:spTree>
    <p:extLst>
      <p:ext uri="{BB962C8B-B14F-4D97-AF65-F5344CB8AC3E}">
        <p14:creationId xmlns:p14="http://schemas.microsoft.com/office/powerpoint/2010/main" val="3946887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E2B5F27-03FF-4921-8A02-0A59A19E1247}" type="datetimeFigureOut">
              <a:rPr lang="tr-TR" smtClean="0"/>
              <a:pPr/>
              <a:t>18.11.2017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1C7BEE-2421-4043-A2A1-F21F3616078A}" type="slidenum">
              <a:rPr lang="tr-TR" smtClean="0"/>
              <a:pPr/>
              <a:t>‹#›</a:t>
            </a:fld>
            <a:endParaRPr lang="tr-TR"/>
          </a:p>
        </p:txBody>
      </p:sp>
    </p:spTree>
    <p:extLst>
      <p:ext uri="{BB962C8B-B14F-4D97-AF65-F5344CB8AC3E}">
        <p14:creationId xmlns:p14="http://schemas.microsoft.com/office/powerpoint/2010/main" val="3824549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E2B5F27-03FF-4921-8A02-0A59A19E1247}" type="datetimeFigureOut">
              <a:rPr lang="tr-TR" smtClean="0"/>
              <a:pPr/>
              <a:t>18.11.2017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1C7BEE-2421-4043-A2A1-F21F3616078A}" type="slidenum">
              <a:rPr lang="tr-TR" smtClean="0"/>
              <a:pPr/>
              <a:t>‹#›</a:t>
            </a:fld>
            <a:endParaRPr lang="tr-TR"/>
          </a:p>
        </p:txBody>
      </p:sp>
    </p:spTree>
    <p:extLst>
      <p:ext uri="{BB962C8B-B14F-4D97-AF65-F5344CB8AC3E}">
        <p14:creationId xmlns:p14="http://schemas.microsoft.com/office/powerpoint/2010/main" val="1224858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E2B5F27-03FF-4921-8A02-0A59A19E1247}" type="datetimeFigureOut">
              <a:rPr lang="tr-TR" smtClean="0"/>
              <a:pPr/>
              <a:t>18.11.2017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1C7BEE-2421-4043-A2A1-F21F3616078A}" type="slidenum">
              <a:rPr lang="tr-TR" smtClean="0"/>
              <a:pPr/>
              <a:t>‹#›</a:t>
            </a:fld>
            <a:endParaRPr lang="tr-TR"/>
          </a:p>
        </p:txBody>
      </p:sp>
    </p:spTree>
    <p:extLst>
      <p:ext uri="{BB962C8B-B14F-4D97-AF65-F5344CB8AC3E}">
        <p14:creationId xmlns:p14="http://schemas.microsoft.com/office/powerpoint/2010/main" val="34501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E2B5F27-03FF-4921-8A02-0A59A19E1247}" type="datetimeFigureOut">
              <a:rPr lang="tr-TR" smtClean="0"/>
              <a:pPr/>
              <a:t>18.11.2017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01C7BEE-2421-4043-A2A1-F21F3616078A}" type="slidenum">
              <a:rPr lang="tr-TR" smtClean="0"/>
              <a:pPr/>
              <a:t>‹#›</a:t>
            </a:fld>
            <a:endParaRPr lang="tr-TR"/>
          </a:p>
        </p:txBody>
      </p:sp>
    </p:spTree>
    <p:extLst>
      <p:ext uri="{BB962C8B-B14F-4D97-AF65-F5344CB8AC3E}">
        <p14:creationId xmlns:p14="http://schemas.microsoft.com/office/powerpoint/2010/main" val="1400801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E2B5F27-03FF-4921-8A02-0A59A19E1247}" type="datetimeFigureOut">
              <a:rPr lang="tr-TR" smtClean="0"/>
              <a:pPr/>
              <a:t>18.11.2017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01C7BEE-2421-4043-A2A1-F21F3616078A}" type="slidenum">
              <a:rPr lang="tr-TR" smtClean="0"/>
              <a:pPr/>
              <a:t>‹#›</a:t>
            </a:fld>
            <a:endParaRPr lang="tr-TR"/>
          </a:p>
        </p:txBody>
      </p:sp>
    </p:spTree>
    <p:extLst>
      <p:ext uri="{BB962C8B-B14F-4D97-AF65-F5344CB8AC3E}">
        <p14:creationId xmlns:p14="http://schemas.microsoft.com/office/powerpoint/2010/main" val="2018763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E2B5F27-03FF-4921-8A02-0A59A19E1247}" type="datetimeFigureOut">
              <a:rPr lang="tr-TR" smtClean="0"/>
              <a:pPr/>
              <a:t>18.11.2017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01C7BEE-2421-4043-A2A1-F21F3616078A}" type="slidenum">
              <a:rPr lang="tr-TR" smtClean="0"/>
              <a:pPr/>
              <a:t>‹#›</a:t>
            </a:fld>
            <a:endParaRPr lang="tr-TR"/>
          </a:p>
        </p:txBody>
      </p:sp>
    </p:spTree>
    <p:extLst>
      <p:ext uri="{BB962C8B-B14F-4D97-AF65-F5344CB8AC3E}">
        <p14:creationId xmlns:p14="http://schemas.microsoft.com/office/powerpoint/2010/main" val="3542956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E2B5F27-03FF-4921-8A02-0A59A19E1247}" type="datetimeFigureOut">
              <a:rPr lang="tr-TR" smtClean="0"/>
              <a:pPr/>
              <a:t>18.11.2017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01C7BEE-2421-4043-A2A1-F21F3616078A}" type="slidenum">
              <a:rPr lang="tr-TR" smtClean="0"/>
              <a:pPr/>
              <a:t>‹#›</a:t>
            </a:fld>
            <a:endParaRPr lang="tr-TR"/>
          </a:p>
        </p:txBody>
      </p:sp>
    </p:spTree>
    <p:extLst>
      <p:ext uri="{BB962C8B-B14F-4D97-AF65-F5344CB8AC3E}">
        <p14:creationId xmlns:p14="http://schemas.microsoft.com/office/powerpoint/2010/main" val="682002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E2B5F27-03FF-4921-8A02-0A59A19E1247}" type="datetimeFigureOut">
              <a:rPr lang="tr-TR" smtClean="0"/>
              <a:pPr/>
              <a:t>18.11.2017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01C7BEE-2421-4043-A2A1-F21F3616078A}" type="slidenum">
              <a:rPr lang="tr-TR" smtClean="0"/>
              <a:pPr/>
              <a:t>‹#›</a:t>
            </a:fld>
            <a:endParaRPr lang="tr-TR"/>
          </a:p>
        </p:txBody>
      </p:sp>
    </p:spTree>
    <p:extLst>
      <p:ext uri="{BB962C8B-B14F-4D97-AF65-F5344CB8AC3E}">
        <p14:creationId xmlns:p14="http://schemas.microsoft.com/office/powerpoint/2010/main" val="3379930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E2B5F27-03FF-4921-8A02-0A59A19E1247}" type="datetimeFigureOut">
              <a:rPr lang="tr-TR" smtClean="0"/>
              <a:pPr/>
              <a:t>18.11.2017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01C7BEE-2421-4043-A2A1-F21F3616078A}" type="slidenum">
              <a:rPr lang="tr-TR" smtClean="0"/>
              <a:pPr/>
              <a:t>‹#›</a:t>
            </a:fld>
            <a:endParaRPr lang="tr-TR"/>
          </a:p>
        </p:txBody>
      </p:sp>
    </p:spTree>
    <p:extLst>
      <p:ext uri="{BB962C8B-B14F-4D97-AF65-F5344CB8AC3E}">
        <p14:creationId xmlns:p14="http://schemas.microsoft.com/office/powerpoint/2010/main" val="4192334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E2B5F27-03FF-4921-8A02-0A59A19E1247}" type="datetimeFigureOut">
              <a:rPr lang="tr-TR" smtClean="0"/>
              <a:pPr/>
              <a:t>18.11.2017</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01C7BEE-2421-4043-A2A1-F21F3616078A}" type="slidenum">
              <a:rPr lang="tr-TR" smtClean="0"/>
              <a:pPr/>
              <a:t>‹#›</a:t>
            </a:fld>
            <a:endParaRPr lang="tr-TR"/>
          </a:p>
        </p:txBody>
      </p:sp>
    </p:spTree>
    <p:extLst>
      <p:ext uri="{BB962C8B-B14F-4D97-AF65-F5344CB8AC3E}">
        <p14:creationId xmlns:p14="http://schemas.microsoft.com/office/powerpoint/2010/main" val="164053191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SAĞLIK PSİKOLOJİSİ NEDİR?</a:t>
            </a:r>
            <a:endParaRPr lang="tr-TR" dirty="0"/>
          </a:p>
        </p:txBody>
      </p:sp>
      <p:sp>
        <p:nvSpPr>
          <p:cNvPr id="3" name="2 Alt Başlık"/>
          <p:cNvSpPr>
            <a:spLocks noGrp="1"/>
          </p:cNvSpPr>
          <p:nvPr>
            <p:ph type="subTitle" idx="1"/>
          </p:nvPr>
        </p:nvSpPr>
        <p:spPr/>
        <p:txBody>
          <a:bodyPr>
            <a:normAutofit/>
          </a:bodyPr>
          <a:lstStyle/>
          <a:p>
            <a:endParaRPr lang="tr-TR" dirty="0" smtClean="0"/>
          </a:p>
          <a:p>
            <a:r>
              <a:rPr lang="tr-TR" dirty="0" smtClean="0"/>
              <a:t>Ders:1</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BİOMEDİKAL MODELİN ELEŞTİRİSİ</a:t>
            </a:r>
            <a:endParaRPr lang="tr-TR" dirty="0"/>
          </a:p>
        </p:txBody>
      </p:sp>
      <p:sp>
        <p:nvSpPr>
          <p:cNvPr id="3" name="2 İçerik Yer Tutucusu"/>
          <p:cNvSpPr>
            <a:spLocks noGrp="1"/>
          </p:cNvSpPr>
          <p:nvPr>
            <p:ph idx="1"/>
          </p:nvPr>
        </p:nvSpPr>
        <p:spPr>
          <a:xfrm>
            <a:off x="628650" y="1825625"/>
            <a:ext cx="7886700" cy="2107431"/>
          </a:xfrm>
        </p:spPr>
        <p:txBody>
          <a:bodyPr>
            <a:normAutofit/>
          </a:bodyPr>
          <a:lstStyle/>
          <a:p>
            <a:pPr marL="514350" indent="-514350">
              <a:buFont typeface="+mj-lt"/>
              <a:buAutoNum type="arabicPeriod"/>
            </a:pPr>
            <a:r>
              <a:rPr lang="tr-TR" dirty="0" smtClean="0"/>
              <a:t>Belli bir somatik koşul setinin kaçınılmaz olarak niçin hastalığa yol açtığını açıklayamamaktadır.	</a:t>
            </a:r>
          </a:p>
          <a:p>
            <a:pPr marL="514350" indent="-514350">
              <a:buFont typeface="+mj-lt"/>
              <a:buAutoNum type="arabicPeriod"/>
            </a:pPr>
            <a:r>
              <a:rPr lang="tr-TR" dirty="0" smtClean="0"/>
              <a:t>Hastalığın gelişimini etkileyen psikolojik ve sosyal faktörleri görmezden gelmektedir </a:t>
            </a:r>
          </a:p>
          <a:p>
            <a:pPr marL="514350" indent="-514350">
              <a:buFont typeface="+mj-lt"/>
              <a:buAutoNum type="arabicPeriod"/>
            </a:pPr>
            <a:r>
              <a:rPr lang="tr-TR" dirty="0" smtClean="0"/>
              <a:t>Teşhis-tedavi aşaması dışında hasta-doktor ilişkisi </a:t>
            </a:r>
            <a:r>
              <a:rPr lang="tr-TR" dirty="0" err="1" smtClean="0"/>
              <a:t>terapatik</a:t>
            </a:r>
            <a:r>
              <a:rPr lang="tr-TR" dirty="0" smtClean="0"/>
              <a:t> sonuçları etkileyebilir ama bu da </a:t>
            </a:r>
            <a:r>
              <a:rPr lang="tr-TR" dirty="0" err="1" smtClean="0"/>
              <a:t>biomedikal</a:t>
            </a:r>
            <a:r>
              <a:rPr lang="tr-TR" dirty="0" smtClean="0"/>
              <a:t> modelin dışındadır. </a:t>
            </a:r>
          </a:p>
          <a:p>
            <a:pPr>
              <a:buNone/>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b="1" dirty="0" smtClean="0">
                <a:solidFill>
                  <a:srgbClr val="FF0000"/>
                </a:solidFill>
              </a:rPr>
              <a:t>BİOPSİKOSOSYAL MODEL</a:t>
            </a:r>
            <a:endParaRPr lang="tr-TR" sz="4000" b="1" dirty="0">
              <a:solidFill>
                <a:srgbClr val="FF0000"/>
              </a:solidFill>
            </a:endParaRPr>
          </a:p>
        </p:txBody>
      </p:sp>
      <p:sp>
        <p:nvSpPr>
          <p:cNvPr id="3" name="2 İçerik Yer Tutucusu"/>
          <p:cNvSpPr>
            <a:spLocks noGrp="1"/>
          </p:cNvSpPr>
          <p:nvPr>
            <p:ph idx="1"/>
          </p:nvPr>
        </p:nvSpPr>
        <p:spPr>
          <a:xfrm>
            <a:off x="628650" y="1484784"/>
            <a:ext cx="7886700" cy="4351338"/>
          </a:xfrm>
        </p:spPr>
        <p:txBody>
          <a:bodyPr>
            <a:normAutofit/>
          </a:bodyPr>
          <a:lstStyle/>
          <a:p>
            <a:r>
              <a:rPr lang="tr-TR" sz="2800" dirty="0" smtClean="0"/>
              <a:t>“Sağlık ve hastalığın belirleyicileri biyolojik / psikolojik ve sosyal faktörlerdir” görüşüne dayanır. </a:t>
            </a:r>
          </a:p>
          <a:p>
            <a:r>
              <a:rPr lang="tr-TR" sz="2800" dirty="0" smtClean="0"/>
              <a:t>Hem MAKRO düzey süreçlerini (sosyal desteğin varlığı, depresyonun ortaya çıkışı gibi) hem de MİKRO düzey süreçlerinin (hücresel hastalıklar veya kimyasal dengesizlikler gibi) sağlık ya da hastalık koşulunu yaratmada birlikte hareket eder anlayışı hakimdir. </a:t>
            </a:r>
          </a:p>
          <a:p>
            <a:r>
              <a:rPr lang="tr-TR" sz="2800" dirty="0" smtClean="0"/>
              <a:t>Sağlık ve hastalığın ÇOKLU FAKTÖRLERCE yaratıldığını ve ÇOKLU ETKİLER yarattığını iddia eder. </a:t>
            </a:r>
            <a:endParaRPr lang="tr-T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ARAŞTIRMA ARACI OLARAK BİOPSİKOSOSYAL MODEL</a:t>
            </a:r>
            <a:endParaRPr lang="tr-TR" dirty="0"/>
          </a:p>
        </p:txBody>
      </p:sp>
      <p:sp>
        <p:nvSpPr>
          <p:cNvPr id="3" name="2 İçerik Yer Tutucusu"/>
          <p:cNvSpPr>
            <a:spLocks noGrp="1"/>
          </p:cNvSpPr>
          <p:nvPr>
            <p:ph idx="1"/>
          </p:nvPr>
        </p:nvSpPr>
        <p:spPr>
          <a:xfrm>
            <a:off x="628650" y="2420888"/>
            <a:ext cx="7239000" cy="883480"/>
          </a:xfrm>
        </p:spPr>
        <p:style>
          <a:lnRef idx="1">
            <a:schemeClr val="accent3"/>
          </a:lnRef>
          <a:fillRef idx="2">
            <a:schemeClr val="accent3"/>
          </a:fillRef>
          <a:effectRef idx="1">
            <a:schemeClr val="accent3"/>
          </a:effectRef>
          <a:fontRef idx="minor">
            <a:schemeClr val="dk1"/>
          </a:fontRef>
        </p:style>
        <p:txBody>
          <a:bodyPr>
            <a:normAutofit/>
          </a:bodyPr>
          <a:lstStyle/>
          <a:p>
            <a:r>
              <a:rPr lang="tr-TR" b="1" dirty="0" smtClean="0"/>
              <a:t>Sağlıkla ilgili konuları </a:t>
            </a:r>
            <a:r>
              <a:rPr lang="tr-TR" sz="2800" b="1" dirty="0" smtClean="0"/>
              <a:t>etkin bir şekilde </a:t>
            </a:r>
            <a:r>
              <a:rPr lang="tr-TR" b="1" dirty="0" smtClean="0"/>
              <a:t>çalışmak için niçin </a:t>
            </a:r>
            <a:r>
              <a:rPr lang="tr-TR" sz="2800" b="1" dirty="0" err="1" smtClean="0">
                <a:solidFill>
                  <a:srgbClr val="FF0000"/>
                </a:solidFill>
              </a:rPr>
              <a:t>biopsikososyal</a:t>
            </a:r>
            <a:r>
              <a:rPr lang="tr-TR" sz="2800" b="1" dirty="0" smtClean="0">
                <a:solidFill>
                  <a:srgbClr val="FF0000"/>
                </a:solidFill>
              </a:rPr>
              <a:t> modele </a:t>
            </a:r>
            <a:r>
              <a:rPr lang="tr-TR" b="1" dirty="0" smtClean="0"/>
              <a:t>ihtiyacımız var?</a:t>
            </a:r>
          </a:p>
        </p:txBody>
      </p:sp>
      <p:sp>
        <p:nvSpPr>
          <p:cNvPr id="4" name="Dikdörtgen 3"/>
          <p:cNvSpPr/>
          <p:nvPr/>
        </p:nvSpPr>
        <p:spPr>
          <a:xfrm>
            <a:off x="2771800" y="4653136"/>
            <a:ext cx="4572000" cy="1938992"/>
          </a:xfrm>
          <a:prstGeom prst="rect">
            <a:avLst/>
          </a:prstGeom>
        </p:spPr>
        <p:txBody>
          <a:bodyPr>
            <a:spAutoFit/>
          </a:bodyPr>
          <a:lstStyle/>
          <a:p>
            <a:r>
              <a:rPr lang="tr-TR" sz="2400" b="1" dirty="0" err="1"/>
              <a:t>Özetle;bu</a:t>
            </a:r>
            <a:r>
              <a:rPr lang="tr-TR" sz="2400" b="1" dirty="0"/>
              <a:t> model </a:t>
            </a:r>
            <a:r>
              <a:rPr lang="tr-TR" sz="2400" b="1" dirty="0" smtClean="0"/>
              <a:t>doktorların uygun </a:t>
            </a:r>
            <a:r>
              <a:rPr lang="tr-TR" sz="2400" b="1" dirty="0"/>
              <a:t>tedaviyi uygulamak için,  bir hastalığa katkı yapan psikolojik ve sosyal faktörleri anlaması gerektiğini ön görür.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7239000" cy="1705962"/>
          </a:xfrm>
        </p:spPr>
        <p:style>
          <a:lnRef idx="2">
            <a:schemeClr val="accent1"/>
          </a:lnRef>
          <a:fillRef idx="1">
            <a:schemeClr val="lt1"/>
          </a:fillRef>
          <a:effectRef idx="0">
            <a:schemeClr val="accent1"/>
          </a:effectRef>
          <a:fontRef idx="minor">
            <a:schemeClr val="dk1"/>
          </a:fontRef>
        </p:style>
        <p:txBody>
          <a:bodyPr>
            <a:normAutofit/>
          </a:bodyPr>
          <a:lstStyle/>
          <a:p>
            <a:r>
              <a:rPr lang="tr-TR" sz="2800" dirty="0" smtClean="0"/>
              <a:t>Sağlık psikolojisi =&gt; insanların nasıl sağlıklı kaldığı, niçin hastalandığı ve hastalandıklarında buna nasıl tepki gösterdiklerini anlamak için psikoloji içinde ayrılmış bir alandır. </a:t>
            </a:r>
          </a:p>
        </p:txBody>
      </p:sp>
      <p:sp>
        <p:nvSpPr>
          <p:cNvPr id="2" name="Dikdörtgen 1"/>
          <p:cNvSpPr/>
          <p:nvPr/>
        </p:nvSpPr>
        <p:spPr>
          <a:xfrm>
            <a:off x="2286000" y="3105835"/>
            <a:ext cx="6174432" cy="138499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tr-TR" sz="2800" dirty="0"/>
              <a:t>Sağlık psikolojisi =&gt; sağlık ve hastalığın bütün psikolojik boyutlarını yaşam boyunca inceler.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RUH-BEDEN İLİŞKİSİ</a:t>
            </a:r>
            <a:endParaRPr lang="tr-TR" dirty="0"/>
          </a:p>
        </p:txBody>
      </p:sp>
      <p:sp>
        <p:nvSpPr>
          <p:cNvPr id="3" name="2 İçerik Yer Tutucusu"/>
          <p:cNvSpPr>
            <a:spLocks noGrp="1"/>
          </p:cNvSpPr>
          <p:nvPr>
            <p:ph idx="1"/>
          </p:nvPr>
        </p:nvSpPr>
        <p:spPr>
          <a:xfrm>
            <a:off x="628650" y="1825625"/>
            <a:ext cx="7886700" cy="955303"/>
          </a:xfrm>
        </p:spPr>
        <p:style>
          <a:lnRef idx="1">
            <a:schemeClr val="accent2"/>
          </a:lnRef>
          <a:fillRef idx="2">
            <a:schemeClr val="accent2"/>
          </a:fillRef>
          <a:effectRef idx="1">
            <a:schemeClr val="accent2"/>
          </a:effectRef>
          <a:fontRef idx="minor">
            <a:schemeClr val="dk1"/>
          </a:fontRef>
        </p:style>
        <p:txBody>
          <a:bodyPr>
            <a:normAutofit lnSpcReduction="10000"/>
          </a:bodyPr>
          <a:lstStyle/>
          <a:p>
            <a:r>
              <a:rPr lang="tr-TR" dirty="0" smtClean="0"/>
              <a:t>Tarihsel olarak felsefeciler, ruh ve bedenin AYNI sistemin parçaları olduğu görüşü ile bu ikisinin AYRI şeyler olduğu fikri arasında bocalamışlardır. </a:t>
            </a:r>
          </a:p>
        </p:txBody>
      </p:sp>
      <p:sp>
        <p:nvSpPr>
          <p:cNvPr id="4" name="Dikdörtgen 3"/>
          <p:cNvSpPr/>
          <p:nvPr/>
        </p:nvSpPr>
        <p:spPr>
          <a:xfrm>
            <a:off x="2514906" y="2967335"/>
            <a:ext cx="4114203" cy="1077218"/>
          </a:xfrm>
          <a:prstGeom prst="rect">
            <a:avLst/>
          </a:prstGeom>
        </p:spPr>
        <p:style>
          <a:lnRef idx="1">
            <a:schemeClr val="accent3"/>
          </a:lnRef>
          <a:fillRef idx="2">
            <a:schemeClr val="accent3"/>
          </a:fillRef>
          <a:effectRef idx="1">
            <a:schemeClr val="accent3"/>
          </a:effectRef>
          <a:fontRef idx="minor">
            <a:schemeClr val="dk1"/>
          </a:fontRef>
        </p:style>
        <p:txBody>
          <a:bodyPr wrap="none" lIns="91440" tIns="45720" rIns="91440" bIns="45720">
            <a:spAutoFit/>
          </a:bodyPr>
          <a:lstStyle/>
          <a:p>
            <a:pPr algn="ctr"/>
            <a:r>
              <a:rPr lang="tr-TR" sz="3200" b="1" dirty="0" smtClean="0">
                <a:ln w="9525">
                  <a:solidFill>
                    <a:schemeClr val="bg1"/>
                  </a:solidFill>
                  <a:prstDash val="solid"/>
                </a:ln>
                <a:effectLst>
                  <a:outerShdw blurRad="12700" dist="38100" dir="2700000" algn="tl" rotWithShape="0">
                    <a:schemeClr val="bg1">
                      <a:lumMod val="50000"/>
                    </a:schemeClr>
                  </a:outerShdw>
                </a:effectLst>
              </a:rPr>
              <a:t>Bedene Şeytan Girince </a:t>
            </a:r>
          </a:p>
          <a:p>
            <a:pPr algn="ctr"/>
            <a:r>
              <a:rPr lang="tr-TR" sz="3200" b="1" dirty="0" smtClean="0">
                <a:ln w="9525">
                  <a:solidFill>
                    <a:schemeClr val="bg1"/>
                  </a:solidFill>
                  <a:prstDash val="solid"/>
                </a:ln>
                <a:effectLst>
                  <a:outerShdw blurRad="12700" dist="38100" dir="2700000" algn="tl" rotWithShape="0">
                    <a:schemeClr val="bg1">
                      <a:lumMod val="50000"/>
                    </a:schemeClr>
                  </a:outerShdw>
                </a:effectLst>
              </a:rPr>
              <a:t>Hasta Olunur (mu?) </a:t>
            </a:r>
            <a:endParaRPr lang="tr-TR" sz="32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5" name="Dikdörtgen 4"/>
          <p:cNvSpPr/>
          <p:nvPr/>
        </p:nvSpPr>
        <p:spPr>
          <a:xfrm>
            <a:off x="2195736" y="4653136"/>
            <a:ext cx="6696744" cy="1077218"/>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tr-TR" sz="3200" b="1" dirty="0">
                <a:ln w="9525">
                  <a:solidFill>
                    <a:schemeClr val="bg1"/>
                  </a:solidFill>
                  <a:prstDash val="solid"/>
                </a:ln>
                <a:effectLst>
                  <a:outerShdw blurRad="12700" dist="38100" dir="2700000" algn="tl" rotWithShape="0">
                    <a:schemeClr val="bg1">
                      <a:lumMod val="50000"/>
                    </a:schemeClr>
                  </a:outerShdw>
                </a:effectLst>
              </a:rPr>
              <a:t>H</a:t>
            </a:r>
            <a:r>
              <a:rPr lang="tr-TR" sz="3200" b="1" dirty="0" smtClean="0">
                <a:ln w="9525">
                  <a:solidFill>
                    <a:schemeClr val="bg1"/>
                  </a:solidFill>
                  <a:prstDash val="solid"/>
                </a:ln>
                <a:effectLst>
                  <a:outerShdw blurRad="12700" dist="38100" dir="2700000" algn="tl" rotWithShape="0">
                    <a:schemeClr val="bg1">
                      <a:lumMod val="50000"/>
                    </a:schemeClr>
                  </a:outerShdw>
                </a:effectLst>
              </a:rPr>
              <a:t>astalık </a:t>
            </a:r>
            <a:r>
              <a:rPr lang="tr-TR" sz="3200" b="1" dirty="0">
                <a:ln w="9525">
                  <a:solidFill>
                    <a:schemeClr val="bg1"/>
                  </a:solidFill>
                  <a:prstDash val="solid"/>
                </a:ln>
                <a:effectLst>
                  <a:outerShdw blurRad="12700" dist="38100" dir="2700000" algn="tl" rotWithShape="0">
                    <a:schemeClr val="bg1">
                      <a:lumMod val="50000"/>
                    </a:schemeClr>
                  </a:outerShdw>
                </a:effectLst>
              </a:rPr>
              <a:t>şeytanca bir davranış nedeniyle “Tanrının cezası” mı?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57232"/>
            <a:ext cx="7239000" cy="1563656"/>
          </a:xfrm>
        </p:spPr>
        <p:style>
          <a:lnRef idx="1">
            <a:schemeClr val="accent2"/>
          </a:lnRef>
          <a:fillRef idx="2">
            <a:schemeClr val="accent2"/>
          </a:fillRef>
          <a:effectRef idx="1">
            <a:schemeClr val="accent2"/>
          </a:effectRef>
          <a:fontRef idx="minor">
            <a:schemeClr val="dk1"/>
          </a:fontRef>
        </p:style>
        <p:txBody>
          <a:bodyPr>
            <a:normAutofit/>
          </a:bodyPr>
          <a:lstStyle/>
          <a:p>
            <a:pPr marL="0" indent="0">
              <a:buNone/>
            </a:pPr>
            <a:r>
              <a:rPr lang="tr-TR" sz="2400" b="1" dirty="0" smtClean="0"/>
              <a:t>Bugün artık şunu biliyoruz: </a:t>
            </a:r>
          </a:p>
          <a:p>
            <a:pPr marL="0" indent="0">
              <a:buNone/>
            </a:pPr>
            <a:r>
              <a:rPr lang="tr-TR" dirty="0" smtClean="0"/>
              <a:t>«Hastalık ve sağlığın yaşandığı psikolojik ve sosyal bağlam bilinmeden =&gt; insanları neyin sağlıklı tuttuğu ve onları neyin hasta ettiğini anlamak mümkün değildir.»</a:t>
            </a:r>
            <a:endParaRPr lang="tr-TR" dirty="0"/>
          </a:p>
        </p:txBody>
      </p:sp>
      <p:sp>
        <p:nvSpPr>
          <p:cNvPr id="2" name="Dikdörtgen 1"/>
          <p:cNvSpPr/>
          <p:nvPr/>
        </p:nvSpPr>
        <p:spPr>
          <a:xfrm>
            <a:off x="539552" y="3284984"/>
            <a:ext cx="8280920" cy="286232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tr-TR" sz="2000" b="1" dirty="0"/>
              <a:t>Sağlık psikolojisi sağlıkla ilgili yaşam kalitesi ve </a:t>
            </a:r>
            <a:r>
              <a:rPr lang="tr-TR" sz="2000" b="1" dirty="0" err="1"/>
              <a:t>semptomatik</a:t>
            </a:r>
            <a:r>
              <a:rPr lang="tr-TR" sz="2000" b="1" dirty="0"/>
              <a:t> şikayetlerle de ilgilenmek zorundadır. </a:t>
            </a:r>
            <a:endParaRPr lang="tr-TR" sz="2000" b="1" dirty="0" smtClean="0"/>
          </a:p>
          <a:p>
            <a:endParaRPr lang="tr-TR" sz="2000" b="1" dirty="0"/>
          </a:p>
          <a:p>
            <a:endParaRPr lang="tr-TR" sz="2000" b="1" dirty="0"/>
          </a:p>
          <a:p>
            <a:r>
              <a:rPr lang="tr-TR" sz="2000" b="1" dirty="0"/>
              <a:t>Dolayısıyla sağlık psikologları, kronik hastalığa sahip kişilerin yaşam kalitesini arttırmaya çalışmalıdır</a:t>
            </a:r>
            <a:r>
              <a:rPr lang="tr-TR" sz="2000" b="1" dirty="0" smtClean="0"/>
              <a:t>.</a:t>
            </a:r>
          </a:p>
          <a:p>
            <a:endParaRPr lang="tr-TR" sz="2000" b="1" dirty="0"/>
          </a:p>
          <a:p>
            <a:r>
              <a:rPr lang="tr-TR" sz="2000" b="1" dirty="0"/>
              <a:t>Böylece insanlar kalan yıllarını olabildiğince ağrısız ve yetersizliklerden arınmış bir şekilde geçirebilsinler.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Sağlık koruma hizmetleri</a:t>
            </a:r>
            <a:endParaRPr lang="tr-TR" b="1" dirty="0"/>
          </a:p>
        </p:txBody>
      </p:sp>
      <p:sp>
        <p:nvSpPr>
          <p:cNvPr id="3" name="2 İçerik Yer Tutucusu"/>
          <p:cNvSpPr>
            <a:spLocks noGrp="1"/>
          </p:cNvSpPr>
          <p:nvPr>
            <p:ph idx="1"/>
          </p:nvPr>
        </p:nvSpPr>
        <p:spPr>
          <a:xfrm>
            <a:off x="606946" y="1677682"/>
            <a:ext cx="7886700" cy="2035423"/>
          </a:xfrm>
        </p:spPr>
        <p:style>
          <a:lnRef idx="1">
            <a:schemeClr val="accent3"/>
          </a:lnRef>
          <a:fillRef idx="2">
            <a:schemeClr val="accent3"/>
          </a:fillRef>
          <a:effectRef idx="1">
            <a:schemeClr val="accent3"/>
          </a:effectRef>
          <a:fontRef idx="minor">
            <a:schemeClr val="dk1"/>
          </a:fontRef>
        </p:style>
        <p:txBody>
          <a:bodyPr>
            <a:normAutofit/>
          </a:bodyPr>
          <a:lstStyle/>
          <a:p>
            <a:r>
              <a:rPr lang="tr-TR" dirty="0" smtClean="0"/>
              <a:t>Sağlık psikolojisinin ortaya çıkış sebeplerinden biri de sağlık koruma hizmetlerinin yaygınlaşmasıdır. </a:t>
            </a:r>
          </a:p>
          <a:p>
            <a:r>
              <a:rPr lang="tr-TR" dirty="0" smtClean="0"/>
              <a:t>Bu en büyük hizmet endüstrisidir. </a:t>
            </a:r>
          </a:p>
          <a:p>
            <a:r>
              <a:rPr lang="tr-TR" dirty="0" smtClean="0"/>
              <a:t>Sağlık sigortası olan /olmayan?</a:t>
            </a:r>
          </a:p>
          <a:p>
            <a:r>
              <a:rPr lang="tr-TR" dirty="0" smtClean="0"/>
              <a:t>Maddi güç?</a:t>
            </a:r>
            <a:endParaRPr lang="tr-TR" dirty="0"/>
          </a:p>
        </p:txBody>
      </p:sp>
      <p:sp>
        <p:nvSpPr>
          <p:cNvPr id="4" name="Dikdörtgen 3"/>
          <p:cNvSpPr/>
          <p:nvPr/>
        </p:nvSpPr>
        <p:spPr>
          <a:xfrm>
            <a:off x="899592" y="4869160"/>
            <a:ext cx="7615758" cy="120032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514350" indent="-514350">
              <a:buAutoNum type="arabicPeriod"/>
            </a:pPr>
            <a:r>
              <a:rPr lang="tr-TR" sz="2400" dirty="0" smtClean="0"/>
              <a:t>Sağlık </a:t>
            </a:r>
            <a:r>
              <a:rPr lang="tr-TR" sz="2400" dirty="0"/>
              <a:t>psikolojisi “önlemeye” vurgu yapar. </a:t>
            </a:r>
          </a:p>
          <a:p>
            <a:pPr marL="514350" indent="-514350">
              <a:buAutoNum type="arabicPeriod"/>
            </a:pPr>
            <a:r>
              <a:rPr lang="tr-TR" sz="2400" dirty="0"/>
              <a:t>Sağlık psikologları </a:t>
            </a:r>
            <a:r>
              <a:rPr lang="tr-TR" sz="2400" dirty="0" smtClean="0"/>
              <a:t>kullanıcının </a:t>
            </a:r>
            <a:r>
              <a:rPr lang="tr-TR" sz="2400" dirty="0"/>
              <a:t>lehine olan “sağlık koruma hizmetlerinin” tasarlanmasına yardım eder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ARTAN TIBBİ ONAY</a:t>
            </a:r>
            <a:endParaRPr lang="tr-TR" dirty="0"/>
          </a:p>
        </p:txBody>
      </p:sp>
      <p:sp>
        <p:nvSpPr>
          <p:cNvPr id="3" name="2 İçerik Yer Tutucusu"/>
          <p:cNvSpPr>
            <a:spLocks noGrp="1"/>
          </p:cNvSpPr>
          <p:nvPr>
            <p:ph idx="1"/>
          </p:nvPr>
        </p:nvSpPr>
        <p:spPr/>
        <p:txBody>
          <a:bodyPr>
            <a:normAutofit/>
          </a:bodyPr>
          <a:lstStyle/>
          <a:p>
            <a:r>
              <a:rPr lang="tr-TR" dirty="0" smtClean="0"/>
              <a:t>Sağlık psikolojisinin gelişiminin diğer bir sebebi, sağlık psikologlarının medikal camiada gittikçe daha çok kabul görmeye başlamasıdır. </a:t>
            </a:r>
          </a:p>
          <a:p>
            <a:r>
              <a:rPr lang="tr-TR" dirty="0" smtClean="0"/>
              <a:t>Her ne kadar sağlık psikologları uzun yıllardır sağlık kurumlarında istihdam ediliyorsa da doktorlar ve diğer uzmanlar onların değerini gittikçe daha çok fark etmektedir. </a:t>
            </a:r>
          </a:p>
          <a:p>
            <a:r>
              <a:rPr lang="tr-TR" dirty="0" smtClean="0"/>
              <a:t>Test uygulama ve psikolojik olarak hasta kişilerin puanlarını yorumlama temel faaliyet alanlarıdır. </a:t>
            </a:r>
          </a:p>
          <a:p>
            <a:r>
              <a:rPr lang="tr-TR" dirty="0" smtClean="0"/>
              <a:t>Psikologlar genellikle tıp açısından idare edilmeleri zor olan veya fiziksel şikayetlerinin temelde tamamen psikolojik olduğuna inanılan “PROBLEM HASTALAR” ı görürlerdi. Ancak psikolojik olarak sağlam görülenler </a:t>
            </a:r>
            <a:r>
              <a:rPr lang="tr-TR" dirty="0" err="1" smtClean="0"/>
              <a:t>psikoloğa</a:t>
            </a:r>
            <a:r>
              <a:rPr lang="tr-TR" dirty="0" smtClean="0"/>
              <a:t> gönderilmezdi.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BİOPSİKOSOSYAL MODEL</a:t>
            </a:r>
            <a:endParaRPr lang="tr-TR" b="1" dirty="0"/>
          </a:p>
        </p:txBody>
      </p:sp>
      <p:sp>
        <p:nvSpPr>
          <p:cNvPr id="3" name="2 İçerik Yer Tutucusu"/>
          <p:cNvSpPr>
            <a:spLocks noGrp="1"/>
          </p:cNvSpPr>
          <p:nvPr>
            <p:ph idx="1"/>
          </p:nvPr>
        </p:nvSpPr>
        <p:spPr>
          <a:xfrm>
            <a:off x="500034" y="2071678"/>
            <a:ext cx="8015316" cy="2077402"/>
          </a:xfrm>
        </p:spPr>
        <p:style>
          <a:lnRef idx="2">
            <a:schemeClr val="dk1"/>
          </a:lnRef>
          <a:fillRef idx="1">
            <a:schemeClr val="lt1"/>
          </a:fillRef>
          <a:effectRef idx="0">
            <a:schemeClr val="dk1"/>
          </a:effectRef>
          <a:fontRef idx="minor">
            <a:schemeClr val="dk1"/>
          </a:fontRef>
        </p:style>
        <p:txBody>
          <a:bodyPr>
            <a:normAutofit/>
          </a:bodyPr>
          <a:lstStyle/>
          <a:p>
            <a:r>
              <a:rPr lang="tr-TR" dirty="0" smtClean="0"/>
              <a:t>Sağlık ve hastalığı beden ve ruhun beraber belirlediği fikri =&gt; mantıksal olarak bir model ortaya çıkarır: “</a:t>
            </a:r>
            <a:r>
              <a:rPr lang="tr-TR" sz="2400" b="1" dirty="0" err="1" smtClean="0"/>
              <a:t>biopsikososyal</a:t>
            </a:r>
            <a:r>
              <a:rPr lang="tr-TR" sz="2400" b="1" dirty="0" smtClean="0"/>
              <a:t> model”</a:t>
            </a:r>
            <a:endParaRPr lang="tr-TR" b="1" dirty="0" smtClean="0"/>
          </a:p>
          <a:p>
            <a:endParaRPr lang="tr-TR" dirty="0" smtClean="0"/>
          </a:p>
          <a:p>
            <a:r>
              <a:rPr lang="tr-TR" dirty="0" smtClean="0"/>
              <a:t>Temel varsayım =&gt; “herhangi bir sağlık ya da hastalık çıktısı, biyolojik / psikolojik / sosyal faktörlerin etkileşiminin bir sonucudur” şeklinde ifade edilebilir.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404664"/>
            <a:ext cx="7886700" cy="1325563"/>
          </a:xfrm>
        </p:spPr>
        <p:txBody>
          <a:bodyPr>
            <a:normAutofit/>
          </a:bodyPr>
          <a:lstStyle/>
          <a:p>
            <a:r>
              <a:rPr lang="tr-TR" sz="3600" b="1" dirty="0" err="1" smtClean="0"/>
              <a:t>Biopsikososyal</a:t>
            </a:r>
            <a:r>
              <a:rPr lang="tr-TR" sz="3600" b="1" dirty="0" smtClean="0"/>
              <a:t> modele karşı BİOMEDİKAL MODEL</a:t>
            </a:r>
            <a:endParaRPr lang="tr-TR" sz="3600" b="1" dirty="0"/>
          </a:p>
        </p:txBody>
      </p:sp>
      <p:sp>
        <p:nvSpPr>
          <p:cNvPr id="3" name="2 İçerik Yer Tutucusu"/>
          <p:cNvSpPr>
            <a:spLocks noGrp="1"/>
          </p:cNvSpPr>
          <p:nvPr>
            <p:ph idx="1"/>
          </p:nvPr>
        </p:nvSpPr>
        <p:spPr>
          <a:xfrm>
            <a:off x="683568" y="1988840"/>
            <a:ext cx="7704856" cy="3672408"/>
          </a:xfrm>
        </p:spPr>
        <p:style>
          <a:lnRef idx="1">
            <a:schemeClr val="accent6"/>
          </a:lnRef>
          <a:fillRef idx="2">
            <a:schemeClr val="accent6"/>
          </a:fillRef>
          <a:effectRef idx="1">
            <a:schemeClr val="accent6"/>
          </a:effectRef>
          <a:fontRef idx="minor">
            <a:schemeClr val="dk1"/>
          </a:fontRef>
        </p:style>
        <p:txBody>
          <a:bodyPr>
            <a:noAutofit/>
          </a:bodyPr>
          <a:lstStyle/>
          <a:p>
            <a:r>
              <a:rPr lang="tr-TR" sz="3600" b="1" dirty="0" err="1" smtClean="0"/>
              <a:t>Biomedikal</a:t>
            </a:r>
            <a:r>
              <a:rPr lang="tr-TR" sz="3600" b="1" dirty="0" smtClean="0"/>
              <a:t> Model =&gt; </a:t>
            </a:r>
          </a:p>
          <a:p>
            <a:pPr lvl="1"/>
            <a:r>
              <a:rPr lang="tr-TR" sz="2800" dirty="0" smtClean="0"/>
              <a:t>tüm hastalıkların biyokimyasal dengesizlikler ya da </a:t>
            </a:r>
            <a:r>
              <a:rPr lang="tr-TR" sz="2800" dirty="0" err="1" smtClean="0"/>
              <a:t>nörofizyolojik</a:t>
            </a:r>
            <a:r>
              <a:rPr lang="tr-TR" sz="2800" dirty="0" smtClean="0"/>
              <a:t> anormallikler gibi sapkın somatik süreçlerle açıklanabileceğini önerir. </a:t>
            </a:r>
          </a:p>
          <a:p>
            <a:pPr lvl="1"/>
            <a:endParaRPr lang="tr-TR" sz="2800" dirty="0" smtClean="0"/>
          </a:p>
          <a:p>
            <a:pPr lvl="1"/>
            <a:r>
              <a:rPr lang="tr-TR" sz="2800" dirty="0" smtClean="0"/>
              <a:t>Psikolojik ve sosyal süreçlerin hastalık sürecinden oldukça “bağımsız” olduklarını varsayar.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Diyagram"/>
          <p:cNvGraphicFramePr/>
          <p:nvPr/>
        </p:nvGraphicFramePr>
        <p:xfrm>
          <a:off x="500034" y="285728"/>
          <a:ext cx="7429552" cy="628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187</TotalTime>
  <Words>581</Words>
  <Application>Microsoft Office PowerPoint</Application>
  <PresentationFormat>Ekran Gösterisi (4:3)</PresentationFormat>
  <Paragraphs>60</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SAĞLIK PSİKOLOJİSİ NEDİR?</vt:lpstr>
      <vt:lpstr>PowerPoint Sunusu</vt:lpstr>
      <vt:lpstr>RUH-BEDEN İLİŞKİSİ</vt:lpstr>
      <vt:lpstr>PowerPoint Sunusu</vt:lpstr>
      <vt:lpstr>Sağlık koruma hizmetleri</vt:lpstr>
      <vt:lpstr>ARTAN TIBBİ ONAY</vt:lpstr>
      <vt:lpstr>BİOPSİKOSOSYAL MODEL</vt:lpstr>
      <vt:lpstr>Biopsikososyal modele karşı BİOMEDİKAL MODEL</vt:lpstr>
      <vt:lpstr>PowerPoint Sunusu</vt:lpstr>
      <vt:lpstr>BİOMEDİKAL MODELİN ELEŞTİRİSİ</vt:lpstr>
      <vt:lpstr>BİOPSİKOSOSYAL MODEL</vt:lpstr>
      <vt:lpstr>ARAŞTIRMA ARACI OLARAK BİOPSİKOSOSYAL MODEL</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SAĞLIK PSİKOLOJİSİ NEDİR?</dc:title>
  <dc:creator>MUGE KART</dc:creator>
  <cp:lastModifiedBy>User</cp:lastModifiedBy>
  <cp:revision>36</cp:revision>
  <dcterms:created xsi:type="dcterms:W3CDTF">2012-02-18T08:43:56Z</dcterms:created>
  <dcterms:modified xsi:type="dcterms:W3CDTF">2017-11-18T20:12:18Z</dcterms:modified>
</cp:coreProperties>
</file>