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18F9986-E528-49BF-AEC0-98EF917C5EB1}"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5C9B7C-AB0A-4987-A320-04E1236B0D32}"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4084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18F9986-E528-49BF-AEC0-98EF917C5EB1}"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5C9B7C-AB0A-4987-A320-04E1236B0D32}" type="slidenum">
              <a:rPr lang="tr-TR" smtClean="0"/>
              <a:t>‹#›</a:t>
            </a:fld>
            <a:endParaRPr lang="tr-TR"/>
          </a:p>
        </p:txBody>
      </p:sp>
    </p:spTree>
    <p:extLst>
      <p:ext uri="{BB962C8B-B14F-4D97-AF65-F5344CB8AC3E}">
        <p14:creationId xmlns:p14="http://schemas.microsoft.com/office/powerpoint/2010/main" val="1172944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18F9986-E528-49BF-AEC0-98EF917C5EB1}"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5C9B7C-AB0A-4987-A320-04E1236B0D32}" type="slidenum">
              <a:rPr lang="tr-TR" smtClean="0"/>
              <a:t>‹#›</a:t>
            </a:fld>
            <a:endParaRPr lang="tr-TR"/>
          </a:p>
        </p:txBody>
      </p:sp>
    </p:spTree>
    <p:extLst>
      <p:ext uri="{BB962C8B-B14F-4D97-AF65-F5344CB8AC3E}">
        <p14:creationId xmlns:p14="http://schemas.microsoft.com/office/powerpoint/2010/main" val="56130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18F9986-E528-49BF-AEC0-98EF917C5EB1}"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5C9B7C-AB0A-4987-A320-04E1236B0D32}" type="slidenum">
              <a:rPr lang="tr-TR" smtClean="0"/>
              <a:t>‹#›</a:t>
            </a:fld>
            <a:endParaRPr lang="tr-TR"/>
          </a:p>
        </p:txBody>
      </p:sp>
    </p:spTree>
    <p:extLst>
      <p:ext uri="{BB962C8B-B14F-4D97-AF65-F5344CB8AC3E}">
        <p14:creationId xmlns:p14="http://schemas.microsoft.com/office/powerpoint/2010/main" val="3738332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18F9986-E528-49BF-AEC0-98EF917C5EB1}"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D5C9B7C-AB0A-4987-A320-04E1236B0D32}"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7565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18F9986-E528-49BF-AEC0-98EF917C5EB1}"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5C9B7C-AB0A-4987-A320-04E1236B0D32}" type="slidenum">
              <a:rPr lang="tr-TR" smtClean="0"/>
              <a:t>‹#›</a:t>
            </a:fld>
            <a:endParaRPr lang="tr-TR"/>
          </a:p>
        </p:txBody>
      </p:sp>
    </p:spTree>
    <p:extLst>
      <p:ext uri="{BB962C8B-B14F-4D97-AF65-F5344CB8AC3E}">
        <p14:creationId xmlns:p14="http://schemas.microsoft.com/office/powerpoint/2010/main" val="1673860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18F9986-E528-49BF-AEC0-98EF917C5EB1}"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D5C9B7C-AB0A-4987-A320-04E1236B0D32}" type="slidenum">
              <a:rPr lang="tr-TR" smtClean="0"/>
              <a:t>‹#›</a:t>
            </a:fld>
            <a:endParaRPr lang="tr-TR"/>
          </a:p>
        </p:txBody>
      </p:sp>
    </p:spTree>
    <p:extLst>
      <p:ext uri="{BB962C8B-B14F-4D97-AF65-F5344CB8AC3E}">
        <p14:creationId xmlns:p14="http://schemas.microsoft.com/office/powerpoint/2010/main" val="1940564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18F9986-E528-49BF-AEC0-98EF917C5EB1}"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D5C9B7C-AB0A-4987-A320-04E1236B0D32}" type="slidenum">
              <a:rPr lang="tr-TR" smtClean="0"/>
              <a:t>‹#›</a:t>
            </a:fld>
            <a:endParaRPr lang="tr-TR"/>
          </a:p>
        </p:txBody>
      </p:sp>
    </p:spTree>
    <p:extLst>
      <p:ext uri="{BB962C8B-B14F-4D97-AF65-F5344CB8AC3E}">
        <p14:creationId xmlns:p14="http://schemas.microsoft.com/office/powerpoint/2010/main" val="547940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18F9986-E528-49BF-AEC0-98EF917C5EB1}" type="datetimeFigureOut">
              <a:rPr lang="tr-TR" smtClean="0"/>
              <a:t>5.12.2019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ED5C9B7C-AB0A-4987-A320-04E1236B0D32}" type="slidenum">
              <a:rPr lang="tr-TR" smtClean="0"/>
              <a:t>‹#›</a:t>
            </a:fld>
            <a:endParaRPr lang="tr-TR"/>
          </a:p>
        </p:txBody>
      </p:sp>
    </p:spTree>
    <p:extLst>
      <p:ext uri="{BB962C8B-B14F-4D97-AF65-F5344CB8AC3E}">
        <p14:creationId xmlns:p14="http://schemas.microsoft.com/office/powerpoint/2010/main" val="34950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18F9986-E528-49BF-AEC0-98EF917C5EB1}" type="datetimeFigureOut">
              <a:rPr lang="tr-TR" smtClean="0"/>
              <a:t>5.12.2019</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D5C9B7C-AB0A-4987-A320-04E1236B0D32}" type="slidenum">
              <a:rPr lang="tr-TR" smtClean="0"/>
              <a:t>‹#›</a:t>
            </a:fld>
            <a:endParaRPr lang="tr-TR"/>
          </a:p>
        </p:txBody>
      </p:sp>
    </p:spTree>
    <p:extLst>
      <p:ext uri="{BB962C8B-B14F-4D97-AF65-F5344CB8AC3E}">
        <p14:creationId xmlns:p14="http://schemas.microsoft.com/office/powerpoint/2010/main" val="2719520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18F9986-E528-49BF-AEC0-98EF917C5EB1}"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D5C9B7C-AB0A-4987-A320-04E1236B0D32}" type="slidenum">
              <a:rPr lang="tr-TR" smtClean="0"/>
              <a:t>‹#›</a:t>
            </a:fld>
            <a:endParaRPr lang="tr-TR"/>
          </a:p>
        </p:txBody>
      </p:sp>
    </p:spTree>
    <p:extLst>
      <p:ext uri="{BB962C8B-B14F-4D97-AF65-F5344CB8AC3E}">
        <p14:creationId xmlns:p14="http://schemas.microsoft.com/office/powerpoint/2010/main" val="3739232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18F9986-E528-49BF-AEC0-98EF917C5EB1}" type="datetimeFigureOut">
              <a:rPr lang="tr-TR" smtClean="0"/>
              <a:t>5.12.2019</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D5C9B7C-AB0A-4987-A320-04E1236B0D32}"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02723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71867" y="1032443"/>
            <a:ext cx="9144000" cy="3606800"/>
          </a:xfrm>
        </p:spPr>
        <p:txBody>
          <a:bodyPr>
            <a:normAutofit/>
          </a:bodyPr>
          <a:lstStyle/>
          <a:p>
            <a:r>
              <a:rPr lang="tr-TR" dirty="0" smtClean="0"/>
              <a:t>MEDRESE GELENEKÇİLİĞİ</a:t>
            </a:r>
            <a:br>
              <a:rPr lang="tr-TR" dirty="0" smtClean="0"/>
            </a:br>
            <a:endParaRPr lang="tr-TR" sz="4000" dirty="0"/>
          </a:p>
        </p:txBody>
      </p:sp>
    </p:spTree>
    <p:extLst>
      <p:ext uri="{BB962C8B-B14F-4D97-AF65-F5344CB8AC3E}">
        <p14:creationId xmlns:p14="http://schemas.microsoft.com/office/powerpoint/2010/main" val="42011443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TALİBAN </a:t>
            </a:r>
            <a:r>
              <a:rPr lang="tr-TR" dirty="0" err="1" smtClean="0"/>
              <a:t>HAREKETİ-Söylemleri&amp;Eylemleri</a:t>
            </a:r>
            <a:r>
              <a:rPr lang="tr-TR" dirty="0" smtClean="0"/>
              <a:t> </a:t>
            </a:r>
            <a:endParaRPr lang="tr-TR" dirty="0"/>
          </a:p>
        </p:txBody>
      </p:sp>
      <p:sp>
        <p:nvSpPr>
          <p:cNvPr id="3" name="İçerik Yer Tutucusu 2"/>
          <p:cNvSpPr>
            <a:spLocks noGrp="1"/>
          </p:cNvSpPr>
          <p:nvPr>
            <p:ph idx="1"/>
          </p:nvPr>
        </p:nvSpPr>
        <p:spPr/>
        <p:txBody>
          <a:bodyPr>
            <a:normAutofit lnSpcReduction="10000"/>
          </a:bodyPr>
          <a:lstStyle/>
          <a:p>
            <a:r>
              <a:rPr lang="tr-TR" dirty="0" err="1" smtClean="0"/>
              <a:t>Diyobendiyye</a:t>
            </a:r>
            <a:r>
              <a:rPr lang="tr-TR" dirty="0" smtClean="0"/>
              <a:t> çizgisinde, Hanefi mezhebini merkeze alan klasik ve </a:t>
            </a:r>
            <a:r>
              <a:rPr lang="tr-TR" dirty="0" err="1" smtClean="0"/>
              <a:t>literal</a:t>
            </a:r>
            <a:r>
              <a:rPr lang="tr-TR" dirty="0" smtClean="0"/>
              <a:t> bir söyleme sahiptirler. Hanefiliğin </a:t>
            </a:r>
            <a:r>
              <a:rPr lang="tr-TR" dirty="0" err="1" smtClean="0"/>
              <a:t>Diyobendi</a:t>
            </a:r>
            <a:r>
              <a:rPr lang="tr-TR" dirty="0" smtClean="0"/>
              <a:t> yorumu, </a:t>
            </a:r>
            <a:r>
              <a:rPr lang="tr-TR" dirty="0" err="1" smtClean="0"/>
              <a:t>Peştunların</a:t>
            </a:r>
            <a:r>
              <a:rPr lang="tr-TR" dirty="0" smtClean="0"/>
              <a:t> geleneksel örfi kabulleri ile bütünleşmiş ve Taliban’ın zihin dünyasını oluşturmuştur. </a:t>
            </a:r>
          </a:p>
          <a:p>
            <a:r>
              <a:rPr lang="tr-TR" dirty="0" smtClean="0"/>
              <a:t>Kadına karşı ayrımcılık ve Şia karşıtlığı en belirgin söylem ve eylem zeminidir. Kurdukları İslam Emirliği bünyesinde kadının toplumsal hayattan tümüyle soyutlanmasını ihtiva eden </a:t>
            </a:r>
            <a:r>
              <a:rPr lang="tr-TR" dirty="0" err="1" smtClean="0"/>
              <a:t>uygumaları</a:t>
            </a:r>
            <a:r>
              <a:rPr lang="tr-TR" dirty="0" smtClean="0"/>
              <a:t> yürürlüğe koymuşlardır. </a:t>
            </a:r>
          </a:p>
          <a:p>
            <a:r>
              <a:rPr lang="tr-TR" dirty="0" smtClean="0"/>
              <a:t>Erkeklerin sakal kesmeleri ve kısaltmaları, saçlarını uzatmaları yasaklanmıştır. Sinemalar, radyolar ve Televizyonlar kapatılmış, video yayın yasağı getirilmiştir. Ezan okunduğunda sokaklarda kimsenin kalmaması için kolluk güçleri görevlendirilmiş, vitrinlerdeki mankenler ve posterler tamamen kaldırılmıştır. </a:t>
            </a:r>
          </a:p>
          <a:p>
            <a:r>
              <a:rPr lang="tr-TR" dirty="0" smtClean="0"/>
              <a:t>Şiilerin yaşadığı mezar-ı </a:t>
            </a:r>
            <a:r>
              <a:rPr lang="tr-TR" dirty="0" err="1" smtClean="0"/>
              <a:t>şerif’i</a:t>
            </a:r>
            <a:r>
              <a:rPr lang="tr-TR" dirty="0" smtClean="0"/>
              <a:t> ele geçirme sürecinde, çok sayıda </a:t>
            </a:r>
            <a:r>
              <a:rPr lang="tr-TR" dirty="0" err="1" smtClean="0"/>
              <a:t>Şiiyi</a:t>
            </a:r>
            <a:r>
              <a:rPr lang="tr-TR" dirty="0" smtClean="0"/>
              <a:t> katliama uğratmışlardır. </a:t>
            </a:r>
          </a:p>
          <a:p>
            <a:r>
              <a:rPr lang="tr-TR" dirty="0" smtClean="0"/>
              <a:t>Siyasi yapılanma, Amerika’nın Afganistan’a müdahalesi sonrası genel olarak çözülse de hala etkisini Afganistan ve Pakistan’da </a:t>
            </a:r>
            <a:r>
              <a:rPr lang="tr-TR" dirty="0" err="1" smtClean="0"/>
              <a:t>Peştunların</a:t>
            </a:r>
            <a:r>
              <a:rPr lang="tr-TR" dirty="0" smtClean="0"/>
              <a:t> hakim olduğu bölgelerde varlığını sürdürmektedir. </a:t>
            </a:r>
          </a:p>
        </p:txBody>
      </p:sp>
    </p:spTree>
    <p:extLst>
      <p:ext uri="{BB962C8B-B14F-4D97-AF65-F5344CB8AC3E}">
        <p14:creationId xmlns:p14="http://schemas.microsoft.com/office/powerpoint/2010/main" val="1153792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TALİBAN VE SELEFİLER</a:t>
            </a:r>
            <a:endParaRPr lang="tr-TR" dirty="0"/>
          </a:p>
        </p:txBody>
      </p:sp>
      <p:sp>
        <p:nvSpPr>
          <p:cNvPr id="3" name="İçerik Yer Tutucusu 2"/>
          <p:cNvSpPr>
            <a:spLocks noGrp="1"/>
          </p:cNvSpPr>
          <p:nvPr>
            <p:ph idx="1"/>
          </p:nvPr>
        </p:nvSpPr>
        <p:spPr/>
        <p:txBody>
          <a:bodyPr/>
          <a:lstStyle/>
          <a:p>
            <a:r>
              <a:rPr lang="tr-TR" dirty="0" smtClean="0"/>
              <a:t>Taliban, hem siyasi </a:t>
            </a:r>
            <a:r>
              <a:rPr lang="tr-TR" dirty="0" err="1" smtClean="0"/>
              <a:t>ıslahçılık</a:t>
            </a:r>
            <a:r>
              <a:rPr lang="tr-TR" dirty="0" smtClean="0"/>
              <a:t> akımına hem de </a:t>
            </a:r>
            <a:r>
              <a:rPr lang="tr-TR" dirty="0" err="1" smtClean="0"/>
              <a:t>Vehhabi</a:t>
            </a:r>
            <a:r>
              <a:rPr lang="tr-TR" dirty="0" smtClean="0"/>
              <a:t> çizgiye mesafeli durmuştur. </a:t>
            </a:r>
          </a:p>
          <a:p>
            <a:r>
              <a:rPr lang="tr-TR" dirty="0" smtClean="0"/>
              <a:t>Afgan cihadı dolayısıyla farklı ülkelerden gelen mücahitler, her ne kadar söylemleri onaylanmasa da Afgan adetlerinin bir gereği olarak misafir kabul edilmişlerdir. Sovyetlerin çöküşü sonrası bunların bir kısmı kendi ülkelerine, bir kısmı da Bosna ve Çeçenistan gibi yeni cihat sahalarına gitmişler, ama önemli bir kısmı da Afganistan’da kalmışlardır. Afganistan’da kalan bu kesim el-Kaide’yi oluşturmuştur. </a:t>
            </a:r>
          </a:p>
          <a:p>
            <a:r>
              <a:rPr lang="tr-TR" dirty="0" smtClean="0"/>
              <a:t>Taliban’ın Afganistan’da oluşturduğu </a:t>
            </a:r>
            <a:r>
              <a:rPr lang="tr-TR" dirty="0" err="1" smtClean="0"/>
              <a:t>islami</a:t>
            </a:r>
            <a:r>
              <a:rPr lang="tr-TR" dirty="0" smtClean="0"/>
              <a:t> özerklik alanına, el-Kaide saygı göstermiştir. Pakistan’ın aracılığında el-Kaide ve Taliban arasında ilişki kanalları oluşturulmuş, el-Kaide’nin yaptığı ekonomik yardımlarla da bu ilişki daha da güçlenmiştir. </a:t>
            </a:r>
          </a:p>
          <a:p>
            <a:pPr marL="0" indent="0">
              <a:buNone/>
            </a:pPr>
            <a:r>
              <a:rPr lang="tr-TR" dirty="0" smtClean="0"/>
              <a:t>El-Kaide’nin küresel ölçekte gerçekleştirdiği eylemler, Usame b. Laden’in Taliban’dan talep edilmesini beraberinde getirmiş, ancak Taliban teslim </a:t>
            </a:r>
            <a:r>
              <a:rPr lang="tr-TR" dirty="0" err="1" smtClean="0"/>
              <a:t>etmedği</a:t>
            </a:r>
            <a:r>
              <a:rPr lang="tr-TR" dirty="0" smtClean="0"/>
              <a:t> gibi onun saklanmasına da yardımcı olmuştur. </a:t>
            </a:r>
          </a:p>
        </p:txBody>
      </p:sp>
    </p:spTree>
    <p:extLst>
      <p:ext uri="{BB962C8B-B14F-4D97-AF65-F5344CB8AC3E}">
        <p14:creationId xmlns:p14="http://schemas.microsoft.com/office/powerpoint/2010/main" val="2308465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CEMAAT-İ TEBLİĞ – Genel Çerçeve</a:t>
            </a:r>
            <a:endParaRPr lang="tr-TR" dirty="0"/>
          </a:p>
        </p:txBody>
      </p:sp>
      <p:sp>
        <p:nvSpPr>
          <p:cNvPr id="3" name="İçerik Yer Tutucusu 2"/>
          <p:cNvSpPr>
            <a:spLocks noGrp="1"/>
          </p:cNvSpPr>
          <p:nvPr>
            <p:ph idx="1"/>
          </p:nvPr>
        </p:nvSpPr>
        <p:spPr>
          <a:xfrm>
            <a:off x="1097280" y="1845733"/>
            <a:ext cx="10058400" cy="4458813"/>
          </a:xfrm>
        </p:spPr>
        <p:txBody>
          <a:bodyPr>
            <a:normAutofit/>
          </a:bodyPr>
          <a:lstStyle/>
          <a:p>
            <a:r>
              <a:rPr lang="tr-TR" dirty="0" smtClean="0"/>
              <a:t>Kökeninde </a:t>
            </a:r>
            <a:r>
              <a:rPr lang="tr-TR" dirty="0" err="1" smtClean="0"/>
              <a:t>Diyobendiyye</a:t>
            </a:r>
            <a:r>
              <a:rPr lang="tr-TR" dirty="0" smtClean="0"/>
              <a:t> bulunmaktadır. Ancak kuruluş sürecinin en temel motivasyonu, </a:t>
            </a:r>
            <a:r>
              <a:rPr lang="tr-TR" dirty="0" err="1" smtClean="0"/>
              <a:t>Diyobendi</a:t>
            </a:r>
            <a:r>
              <a:rPr lang="tr-TR" dirty="0" smtClean="0"/>
              <a:t> </a:t>
            </a:r>
            <a:r>
              <a:rPr lang="tr-TR" dirty="0" err="1" smtClean="0"/>
              <a:t>tibi</a:t>
            </a:r>
            <a:r>
              <a:rPr lang="tr-TR" dirty="0" smtClean="0"/>
              <a:t> medrese faaliyetinin halkın oldukça sınırlı bir kesimine hitap ettiği ve halkı merkeze alan daha kuşatıcı bir söylemin gerekliliği düşüncesidir. </a:t>
            </a:r>
          </a:p>
          <a:p>
            <a:r>
              <a:rPr lang="tr-TR" dirty="0" smtClean="0"/>
              <a:t>Kurucusu Muhammed İlyas </a:t>
            </a:r>
            <a:r>
              <a:rPr lang="tr-TR" dirty="0" err="1" smtClean="0"/>
              <a:t>Kandehlevi’dir</a:t>
            </a:r>
            <a:r>
              <a:rPr lang="tr-TR" dirty="0"/>
              <a:t> </a:t>
            </a:r>
            <a:r>
              <a:rPr lang="tr-TR" dirty="0" smtClean="0"/>
              <a:t>ve ilk faaliyetlerine 1926 yılında Delhi’ye yakın </a:t>
            </a:r>
            <a:r>
              <a:rPr lang="tr-TR" dirty="0" err="1" smtClean="0"/>
              <a:t>Mevat</a:t>
            </a:r>
            <a:r>
              <a:rPr lang="tr-TR" dirty="0" smtClean="0"/>
              <a:t> adlı yerleşim yerinde başlamıştır. </a:t>
            </a:r>
          </a:p>
          <a:p>
            <a:r>
              <a:rPr lang="tr-TR" dirty="0" smtClean="0"/>
              <a:t>Hareket ilk başta bir </a:t>
            </a:r>
            <a:r>
              <a:rPr lang="tr-TR" dirty="0" err="1" smtClean="0"/>
              <a:t>gönülüllük</a:t>
            </a:r>
            <a:r>
              <a:rPr lang="tr-TR" dirty="0" smtClean="0"/>
              <a:t> çerçevesinde ortaya çıkmış olsa da, özellikle Muhammed İlyas’ın oğlu Muhammed Yusuf </a:t>
            </a:r>
            <a:r>
              <a:rPr lang="tr-TR" dirty="0" err="1" smtClean="0"/>
              <a:t>Kandehlevi</a:t>
            </a:r>
            <a:r>
              <a:rPr lang="tr-TR" dirty="0" smtClean="0"/>
              <a:t> tarafından gerek teorik kabuller gerekse pratik bakımından harekete sistematik ve kurumsal bir çehre kazandırmıştır. </a:t>
            </a:r>
          </a:p>
          <a:p>
            <a:r>
              <a:rPr lang="tr-TR" dirty="0" smtClean="0"/>
              <a:t>Hareketin, sistematik bir tebliği hareketine dönüşmesi Yusuf </a:t>
            </a:r>
            <a:r>
              <a:rPr lang="tr-TR" dirty="0" err="1" smtClean="0"/>
              <a:t>Kandehlevi</a:t>
            </a:r>
            <a:r>
              <a:rPr lang="tr-TR" dirty="0"/>
              <a:t> </a:t>
            </a:r>
            <a:r>
              <a:rPr lang="tr-TR" dirty="0" smtClean="0"/>
              <a:t>ile gerçekleşmiştir. Bu çerçevede tebliğe esas teşkil eden ve yön veren altı temel esas söz konusudur. Bunlar, kelime-i şehadet, namaz, ilim ve zikir, ikram ve ihtiram-ı </a:t>
            </a:r>
            <a:r>
              <a:rPr lang="tr-TR" dirty="0" err="1" smtClean="0"/>
              <a:t>müslimin</a:t>
            </a:r>
            <a:r>
              <a:rPr lang="tr-TR" dirty="0" smtClean="0"/>
              <a:t>, ihlas-ı niyet ve samimiyet, </a:t>
            </a:r>
            <a:r>
              <a:rPr lang="tr-TR" dirty="0" err="1" smtClean="0"/>
              <a:t>tefriğ</a:t>
            </a:r>
            <a:r>
              <a:rPr lang="tr-TR" dirty="0" smtClean="0"/>
              <a:t>-i </a:t>
            </a:r>
            <a:r>
              <a:rPr lang="tr-TR" dirty="0" err="1" smtClean="0"/>
              <a:t>vakt</a:t>
            </a:r>
            <a:r>
              <a:rPr lang="tr-TR" dirty="0" smtClean="0"/>
              <a:t>. </a:t>
            </a:r>
          </a:p>
          <a:p>
            <a:r>
              <a:rPr lang="tr-TR" dirty="0" smtClean="0"/>
              <a:t>Bu son prensip, </a:t>
            </a:r>
            <a:r>
              <a:rPr lang="tr-TR" dirty="0" err="1" smtClean="0"/>
              <a:t>cemaaetin</a:t>
            </a:r>
            <a:r>
              <a:rPr lang="tr-TR" dirty="0" smtClean="0"/>
              <a:t> kendine özgü kimliğini de oluşturmaktadır. </a:t>
            </a:r>
            <a:endParaRPr lang="tr-TR" dirty="0"/>
          </a:p>
        </p:txBody>
      </p:sp>
    </p:spTree>
    <p:extLst>
      <p:ext uri="{BB962C8B-B14F-4D97-AF65-F5344CB8AC3E}">
        <p14:creationId xmlns:p14="http://schemas.microsoft.com/office/powerpoint/2010/main" val="2395104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CEMAAT-İ </a:t>
            </a:r>
            <a:r>
              <a:rPr lang="tr-TR" dirty="0" smtClean="0"/>
              <a:t>TEBLİĞ – Tebliğ Organizasyonu</a:t>
            </a:r>
            <a:endParaRPr lang="tr-TR" dirty="0"/>
          </a:p>
        </p:txBody>
      </p:sp>
      <p:sp>
        <p:nvSpPr>
          <p:cNvPr id="3" name="İçerik Yer Tutucusu 2"/>
          <p:cNvSpPr>
            <a:spLocks noGrp="1"/>
          </p:cNvSpPr>
          <p:nvPr>
            <p:ph idx="1"/>
          </p:nvPr>
        </p:nvSpPr>
        <p:spPr>
          <a:xfrm>
            <a:off x="1097279" y="1845734"/>
            <a:ext cx="10992051" cy="4401062"/>
          </a:xfrm>
        </p:spPr>
        <p:txBody>
          <a:bodyPr>
            <a:normAutofit fontScale="85000" lnSpcReduction="10000"/>
          </a:bodyPr>
          <a:lstStyle/>
          <a:p>
            <a:r>
              <a:rPr lang="tr-TR" dirty="0" smtClean="0"/>
              <a:t>Mensuplar, günlük, aylık ve yıllık periyotlarda belirlenmiş bir vakti tebliği faaliyeti için ayırmak durumundadırlar. </a:t>
            </a:r>
          </a:p>
          <a:p>
            <a:r>
              <a:rPr lang="tr-TR" dirty="0" smtClean="0"/>
              <a:t>Tebliğ, oluşturulacak gönüllü gruplar ile gerçekleştirilir. Teşkil adı verilen gruplar içerisinde 10-15 kişi bulunur. İş paylaşımı yapılır ve gidilen yerde tebliği çalışmaları yürütülür. Konaklama yeri genellikle gittikleri şehrin, kasabanın veya mahallenin camisi olur. </a:t>
            </a:r>
          </a:p>
          <a:p>
            <a:r>
              <a:rPr lang="tr-TR" dirty="0" smtClean="0"/>
              <a:t>Tebliğ genellikle, ikindi ve akşam namazlarından sonra cemaate yönelik 15-20 dakikalık konuşmalar şeklinde gerçekleşir ve altı temel esas etrafında konulardan bahsedilir. </a:t>
            </a:r>
          </a:p>
          <a:p>
            <a:r>
              <a:rPr lang="tr-TR" dirty="0" smtClean="0"/>
              <a:t>Diğer vakitlerde ise grup içi </a:t>
            </a:r>
            <a:r>
              <a:rPr lang="tr-TR" dirty="0" err="1" smtClean="0"/>
              <a:t>müzakare</a:t>
            </a:r>
            <a:r>
              <a:rPr lang="tr-TR" dirty="0" smtClean="0"/>
              <a:t> ve mütalaalarla tebliğin alıştırması yapılır. Bu çerçevede Yusuf </a:t>
            </a:r>
            <a:r>
              <a:rPr lang="tr-TR" dirty="0" err="1" smtClean="0"/>
              <a:t>Kandehlevi’nin</a:t>
            </a:r>
            <a:r>
              <a:rPr lang="tr-TR" dirty="0" smtClean="0"/>
              <a:t> </a:t>
            </a:r>
            <a:r>
              <a:rPr lang="tr-TR" dirty="0" err="1" smtClean="0"/>
              <a:t>Hayatü’s-Sahabe’si</a:t>
            </a:r>
            <a:r>
              <a:rPr lang="tr-TR" dirty="0" smtClean="0"/>
              <a:t>, </a:t>
            </a:r>
            <a:r>
              <a:rPr lang="tr-TR" dirty="0" err="1" smtClean="0"/>
              <a:t>Zekeriyya</a:t>
            </a:r>
            <a:r>
              <a:rPr lang="tr-TR" dirty="0" smtClean="0"/>
              <a:t> </a:t>
            </a:r>
            <a:r>
              <a:rPr lang="tr-TR" dirty="0" err="1" smtClean="0"/>
              <a:t>Kandehlevi’nin</a:t>
            </a:r>
            <a:r>
              <a:rPr lang="tr-TR" dirty="0" smtClean="0"/>
              <a:t> </a:t>
            </a:r>
            <a:r>
              <a:rPr lang="tr-TR" dirty="0" err="1" smtClean="0"/>
              <a:t>Fezail</a:t>
            </a:r>
            <a:r>
              <a:rPr lang="tr-TR" dirty="0" smtClean="0"/>
              <a:t>-i </a:t>
            </a:r>
            <a:r>
              <a:rPr lang="tr-TR" dirty="0" err="1" smtClean="0"/>
              <a:t>Amal’i</a:t>
            </a:r>
            <a:r>
              <a:rPr lang="tr-TR" dirty="0" smtClean="0"/>
              <a:t> ve </a:t>
            </a:r>
            <a:r>
              <a:rPr lang="tr-TR" dirty="0" err="1" smtClean="0"/>
              <a:t>Nevevi’nin</a:t>
            </a:r>
            <a:r>
              <a:rPr lang="tr-TR" dirty="0" smtClean="0"/>
              <a:t> </a:t>
            </a:r>
            <a:r>
              <a:rPr lang="tr-TR" dirty="0" err="1" smtClean="0"/>
              <a:t>Riyazü’s-Salihin’i</a:t>
            </a:r>
            <a:r>
              <a:rPr lang="tr-TR" dirty="0" smtClean="0"/>
              <a:t> okunur, mütalaa edilir. </a:t>
            </a:r>
          </a:p>
          <a:p>
            <a:r>
              <a:rPr lang="tr-TR" dirty="0" smtClean="0"/>
              <a:t>Tebliğ sırasında herkes kendi masrafını karşılamak durumundadır. Belki de bu yüzden başka şehirlere ve ülkelere yönelik tebliği faaliyetlerini, ahlaki gelişim açısından oldukça önemserler. </a:t>
            </a:r>
          </a:p>
          <a:p>
            <a:r>
              <a:rPr lang="tr-TR" dirty="0"/>
              <a:t>Tebliğ faaliyeti kapsamında, siyasi konulara asla girmezler. Cihat kavramını nefse yönelik mücadele olarak algılarlar. </a:t>
            </a:r>
          </a:p>
          <a:p>
            <a:r>
              <a:rPr lang="tr-TR" dirty="0"/>
              <a:t>Gayri Müslimlere değil, hedef kitle olarak Müslümanlara yönelirler. </a:t>
            </a:r>
          </a:p>
          <a:p>
            <a:r>
              <a:rPr lang="tr-TR" dirty="0"/>
              <a:t>Modern kitle iletişim araçlarını, tebliğde kullanmazlar; tebliği </a:t>
            </a:r>
            <a:r>
              <a:rPr lang="tr-TR" dirty="0" err="1"/>
              <a:t>yüzyüze</a:t>
            </a:r>
            <a:r>
              <a:rPr lang="tr-TR" dirty="0"/>
              <a:t> gerçekleştirilmesi gereken bir faaliyet olarak görürler. </a:t>
            </a:r>
          </a:p>
          <a:p>
            <a:endParaRPr lang="tr-TR" dirty="0" smtClean="0"/>
          </a:p>
          <a:p>
            <a:endParaRPr lang="tr-TR" dirty="0" smtClean="0"/>
          </a:p>
        </p:txBody>
      </p:sp>
    </p:spTree>
    <p:extLst>
      <p:ext uri="{BB962C8B-B14F-4D97-AF65-F5344CB8AC3E}">
        <p14:creationId xmlns:p14="http://schemas.microsoft.com/office/powerpoint/2010/main" val="3572777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CEMAAT-İ TEBLİĞ – </a:t>
            </a:r>
            <a:r>
              <a:rPr lang="tr-TR" dirty="0" err="1" smtClean="0"/>
              <a:t>Söylemleri&amp;Eylemleri</a:t>
            </a:r>
            <a:endParaRPr lang="tr-TR" dirty="0"/>
          </a:p>
        </p:txBody>
      </p:sp>
      <p:sp>
        <p:nvSpPr>
          <p:cNvPr id="3" name="İçerik Yer Tutucusu 2"/>
          <p:cNvSpPr>
            <a:spLocks noGrp="1"/>
          </p:cNvSpPr>
          <p:nvPr>
            <p:ph idx="1"/>
          </p:nvPr>
        </p:nvSpPr>
        <p:spPr/>
        <p:txBody>
          <a:bodyPr/>
          <a:lstStyle/>
          <a:p>
            <a:r>
              <a:rPr lang="tr-TR" dirty="0" smtClean="0"/>
              <a:t>Diğer medrese hareketlerinden farklı olarak herhangi bir mezhebe bağlılık söz konusu değildir. Herkes kendi mezhebini izlemekte hürdür. </a:t>
            </a:r>
          </a:p>
          <a:p>
            <a:r>
              <a:rPr lang="tr-TR" dirty="0" smtClean="0"/>
              <a:t>Kıyafetlerinde, cübbe ve şalvar en belirgin giyim unsurlarıdır. Erkekler sakal bırakır, kadınlar çarşaf giyer. </a:t>
            </a:r>
          </a:p>
          <a:p>
            <a:r>
              <a:rPr lang="tr-TR" dirty="0" smtClean="0"/>
              <a:t>Mensuplarının nüfusu bakımından dünyada en büyük ve geniş </a:t>
            </a:r>
            <a:r>
              <a:rPr lang="tr-TR" dirty="0" err="1" smtClean="0"/>
              <a:t>kitleli</a:t>
            </a:r>
            <a:r>
              <a:rPr lang="tr-TR" dirty="0" smtClean="0"/>
              <a:t> İslami hareket olduğu kaydedilmektedir. </a:t>
            </a:r>
          </a:p>
          <a:p>
            <a:r>
              <a:rPr lang="tr-TR" dirty="0" smtClean="0"/>
              <a:t>Her yıl belirli şehirlerde milyonlarca kişinin katılımıyla toplantılar gerçekleştirirler. </a:t>
            </a:r>
            <a:r>
              <a:rPr lang="tr-TR" dirty="0" err="1" smtClean="0"/>
              <a:t>Bengladeş’de</a:t>
            </a:r>
            <a:r>
              <a:rPr lang="tr-TR" dirty="0" smtClean="0"/>
              <a:t> </a:t>
            </a:r>
            <a:r>
              <a:rPr lang="tr-TR" dirty="0" err="1" smtClean="0"/>
              <a:t>Bishwa</a:t>
            </a:r>
            <a:r>
              <a:rPr lang="tr-TR" dirty="0" smtClean="0"/>
              <a:t> </a:t>
            </a:r>
            <a:r>
              <a:rPr lang="tr-TR" dirty="0" err="1" smtClean="0"/>
              <a:t>içtiması</a:t>
            </a:r>
            <a:r>
              <a:rPr lang="tr-TR" dirty="0" smtClean="0"/>
              <a:t>, Pakistan’da </a:t>
            </a:r>
            <a:r>
              <a:rPr lang="tr-TR" dirty="0" err="1" smtClean="0"/>
              <a:t>Raiwand</a:t>
            </a:r>
            <a:r>
              <a:rPr lang="tr-TR" dirty="0" smtClean="0"/>
              <a:t> </a:t>
            </a:r>
            <a:r>
              <a:rPr lang="tr-TR" dirty="0" err="1" smtClean="0"/>
              <a:t>ictiması</a:t>
            </a:r>
            <a:r>
              <a:rPr lang="tr-TR" dirty="0" smtClean="0"/>
              <a:t> en geniş içtimalardır ve hacdan sonra en fazla Müslümanın katıldığı organizasyonlardır. </a:t>
            </a:r>
          </a:p>
          <a:p>
            <a:r>
              <a:rPr lang="tr-TR" dirty="0" smtClean="0"/>
              <a:t>Türkiye’de İstanbul-</a:t>
            </a:r>
            <a:r>
              <a:rPr lang="tr-TR" dirty="0" err="1" smtClean="0"/>
              <a:t>Sultangazi</a:t>
            </a:r>
            <a:r>
              <a:rPr lang="tr-TR" dirty="0" smtClean="0"/>
              <a:t> merkezli olarak faaliyet yürütmektedirler. </a:t>
            </a:r>
          </a:p>
        </p:txBody>
      </p:sp>
    </p:spTree>
    <p:extLst>
      <p:ext uri="{BB962C8B-B14F-4D97-AF65-F5344CB8AC3E}">
        <p14:creationId xmlns:p14="http://schemas.microsoft.com/office/powerpoint/2010/main" val="1633477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TESPİTLER</a:t>
            </a:r>
            <a:endParaRPr lang="tr-TR" dirty="0"/>
          </a:p>
        </p:txBody>
      </p:sp>
      <p:sp>
        <p:nvSpPr>
          <p:cNvPr id="3" name="İçerik Yer Tutucusu 2"/>
          <p:cNvSpPr>
            <a:spLocks noGrp="1"/>
          </p:cNvSpPr>
          <p:nvPr>
            <p:ph idx="1"/>
          </p:nvPr>
        </p:nvSpPr>
        <p:spPr/>
        <p:txBody>
          <a:bodyPr>
            <a:normAutofit lnSpcReduction="10000"/>
          </a:bodyPr>
          <a:lstStyle/>
          <a:p>
            <a:r>
              <a:rPr lang="tr-TR" sz="2800" dirty="0" smtClean="0"/>
              <a:t>XI. yüzyıldan itibaren günümüze kadar varlıklarını sürdürmüşlerdir. </a:t>
            </a:r>
          </a:p>
          <a:p>
            <a:r>
              <a:rPr lang="tr-TR" sz="2800" dirty="0" smtClean="0"/>
              <a:t>Başta nahiv ve belagat olmak üzere mantık, fıkıh, usul-ü </a:t>
            </a:r>
            <a:r>
              <a:rPr lang="tr-TR" sz="2800" dirty="0" err="1" smtClean="0"/>
              <a:t>fıkh</a:t>
            </a:r>
            <a:r>
              <a:rPr lang="tr-TR" sz="2800" dirty="0" smtClean="0"/>
              <a:t>, hadis, kelam ve tefsir gibi geleneksel dini ilimler ağırlıkta olmuştur. Geçmişte felsefe, </a:t>
            </a:r>
            <a:r>
              <a:rPr lang="tr-TR" sz="2800" dirty="0" err="1" smtClean="0"/>
              <a:t>cedel</a:t>
            </a:r>
            <a:r>
              <a:rPr lang="tr-TR" sz="2800" dirty="0" smtClean="0"/>
              <a:t>, astronomi, matematik ve optik gibi akli ilimler alanlarına ait eserlere de yer verilse de, birkaç yüzyıldır bunların etkisi olabildiğince azalmıştır.</a:t>
            </a:r>
          </a:p>
          <a:p>
            <a:r>
              <a:rPr lang="tr-TR" sz="2800" dirty="0" smtClean="0"/>
              <a:t>Hiyerarşik bir sistem söz konusudur. </a:t>
            </a:r>
          </a:p>
          <a:p>
            <a:r>
              <a:rPr lang="tr-TR" sz="2800" dirty="0" smtClean="0"/>
              <a:t>Anadolu ve Hindistan coğrafyasında medrese müntesipleri aynı zamanda </a:t>
            </a:r>
            <a:r>
              <a:rPr lang="tr-TR" sz="2800" dirty="0" err="1" smtClean="0"/>
              <a:t>Nakşbendi</a:t>
            </a:r>
            <a:r>
              <a:rPr lang="tr-TR" sz="2800" dirty="0" smtClean="0"/>
              <a:t> kimlikleriyle bilinmektedir. </a:t>
            </a:r>
          </a:p>
          <a:p>
            <a:endParaRPr lang="tr-TR" dirty="0"/>
          </a:p>
        </p:txBody>
      </p:sp>
    </p:spTree>
    <p:extLst>
      <p:ext uri="{BB962C8B-B14F-4D97-AF65-F5344CB8AC3E}">
        <p14:creationId xmlns:p14="http://schemas.microsoft.com/office/powerpoint/2010/main" val="4033928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DİYOBENDİYYE – Kısa Tarihçe</a:t>
            </a:r>
            <a:endParaRPr lang="tr-TR" dirty="0"/>
          </a:p>
        </p:txBody>
      </p:sp>
      <p:sp>
        <p:nvSpPr>
          <p:cNvPr id="3" name="İçerik Yer Tutucusu 2"/>
          <p:cNvSpPr>
            <a:spLocks noGrp="1"/>
          </p:cNvSpPr>
          <p:nvPr>
            <p:ph idx="1"/>
          </p:nvPr>
        </p:nvSpPr>
        <p:spPr/>
        <p:txBody>
          <a:bodyPr/>
          <a:lstStyle/>
          <a:p>
            <a:r>
              <a:rPr lang="tr-TR" sz="2800" dirty="0" smtClean="0"/>
              <a:t>Hindistan sınırları içerisinde kalan Delhi’ye yakın </a:t>
            </a:r>
            <a:r>
              <a:rPr lang="tr-TR" sz="2800" dirty="0" err="1" smtClean="0"/>
              <a:t>Diyobend</a:t>
            </a:r>
            <a:r>
              <a:rPr lang="tr-TR" sz="2800" dirty="0" smtClean="0"/>
              <a:t> kasabasında kurulmuştur. </a:t>
            </a:r>
          </a:p>
          <a:p>
            <a:r>
              <a:rPr lang="tr-TR" sz="2800" dirty="0" smtClean="0"/>
              <a:t>Kurucuları Muhammed Kasım </a:t>
            </a:r>
            <a:r>
              <a:rPr lang="tr-TR" sz="2800" dirty="0" err="1" smtClean="0"/>
              <a:t>Nanutevi</a:t>
            </a:r>
            <a:r>
              <a:rPr lang="tr-TR" sz="2800" dirty="0" smtClean="0"/>
              <a:t> ve </a:t>
            </a:r>
            <a:r>
              <a:rPr lang="tr-TR" sz="2800" dirty="0" err="1" smtClean="0"/>
              <a:t>Reşid</a:t>
            </a:r>
            <a:r>
              <a:rPr lang="tr-TR" sz="2800" dirty="0" smtClean="0"/>
              <a:t> </a:t>
            </a:r>
            <a:r>
              <a:rPr lang="tr-TR" sz="2800" dirty="0" err="1" smtClean="0"/>
              <a:t>Ahmed</a:t>
            </a:r>
            <a:r>
              <a:rPr lang="tr-TR" sz="2800" dirty="0" smtClean="0"/>
              <a:t> </a:t>
            </a:r>
            <a:r>
              <a:rPr lang="tr-TR" sz="2800" dirty="0" err="1" smtClean="0"/>
              <a:t>Ganguhi’dir</a:t>
            </a:r>
            <a:r>
              <a:rPr lang="tr-TR" sz="2800" dirty="0" smtClean="0"/>
              <a:t>. </a:t>
            </a:r>
          </a:p>
          <a:p>
            <a:r>
              <a:rPr lang="tr-TR" sz="2800" dirty="0" smtClean="0"/>
              <a:t>Kuruluş sürecinde başarısızlıkla sonuçlanan Sipahi </a:t>
            </a:r>
            <a:r>
              <a:rPr lang="tr-TR" sz="2800" dirty="0" err="1" smtClean="0"/>
              <a:t>Ayaklanması’nın</a:t>
            </a:r>
            <a:r>
              <a:rPr lang="tr-TR" sz="2800" dirty="0" smtClean="0"/>
              <a:t> etkisi büyüktür. </a:t>
            </a:r>
          </a:p>
          <a:p>
            <a:r>
              <a:rPr lang="tr-TR" sz="2800" dirty="0" smtClean="0"/>
              <a:t>Kısa sürede </a:t>
            </a:r>
            <a:r>
              <a:rPr lang="tr-TR" sz="2800" dirty="0" err="1" smtClean="0"/>
              <a:t>Hind</a:t>
            </a:r>
            <a:r>
              <a:rPr lang="tr-TR" sz="2800" dirty="0" smtClean="0"/>
              <a:t> alt kıtasının tamamına yayılmış, zamanla da diğer Asya ve Uzakdoğu ülkelerinde model alınmıştır. </a:t>
            </a:r>
          </a:p>
          <a:p>
            <a:endParaRPr lang="tr-TR" dirty="0"/>
          </a:p>
        </p:txBody>
      </p:sp>
    </p:spTree>
    <p:extLst>
      <p:ext uri="{BB962C8B-B14F-4D97-AF65-F5344CB8AC3E}">
        <p14:creationId xmlns:p14="http://schemas.microsoft.com/office/powerpoint/2010/main" val="1736164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DİYOBENDİYYE – Fikri </a:t>
            </a:r>
            <a:r>
              <a:rPr lang="tr-TR" dirty="0" err="1" smtClean="0"/>
              <a:t>Arkaplanı</a:t>
            </a:r>
            <a:endParaRPr lang="tr-TR" dirty="0"/>
          </a:p>
        </p:txBody>
      </p:sp>
      <p:sp>
        <p:nvSpPr>
          <p:cNvPr id="3" name="İçerik Yer Tutucusu 2"/>
          <p:cNvSpPr>
            <a:spLocks noGrp="1"/>
          </p:cNvSpPr>
          <p:nvPr>
            <p:ph idx="1"/>
          </p:nvPr>
        </p:nvSpPr>
        <p:spPr/>
        <p:txBody>
          <a:bodyPr/>
          <a:lstStyle/>
          <a:p>
            <a:r>
              <a:rPr lang="tr-TR" sz="2800" dirty="0" smtClean="0"/>
              <a:t>Şah </a:t>
            </a:r>
            <a:r>
              <a:rPr lang="tr-TR" sz="2800" dirty="0" err="1" smtClean="0"/>
              <a:t>Veliyyullah</a:t>
            </a:r>
            <a:r>
              <a:rPr lang="tr-TR" sz="2800" dirty="0" smtClean="0"/>
              <a:t> </a:t>
            </a:r>
            <a:r>
              <a:rPr lang="tr-TR" sz="2800" dirty="0" err="1" smtClean="0"/>
              <a:t>Dihlevi’nin</a:t>
            </a:r>
            <a:r>
              <a:rPr lang="tr-TR" sz="2800" dirty="0" smtClean="0"/>
              <a:t> etkisi büyüktür. </a:t>
            </a:r>
          </a:p>
          <a:p>
            <a:r>
              <a:rPr lang="tr-TR" sz="2800" dirty="0" smtClean="0"/>
              <a:t>18. yüzyılda </a:t>
            </a:r>
            <a:r>
              <a:rPr lang="tr-TR" sz="2800" dirty="0" err="1" smtClean="0"/>
              <a:t>Leknev’de</a:t>
            </a:r>
            <a:r>
              <a:rPr lang="tr-TR" sz="2800" dirty="0" smtClean="0"/>
              <a:t> geliştirilmiş olan Ders-i Nizami müfredatın ana eksenini oluşturmuştur. Ancak bu müfredattan akli ilimler azaltılmış, hadis ise </a:t>
            </a:r>
            <a:r>
              <a:rPr lang="tr-TR" sz="2800" dirty="0" err="1" smtClean="0"/>
              <a:t>kütüb</a:t>
            </a:r>
            <a:r>
              <a:rPr lang="tr-TR" sz="2800" dirty="0" smtClean="0"/>
              <a:t>-i </a:t>
            </a:r>
            <a:r>
              <a:rPr lang="tr-TR" sz="2800" dirty="0" err="1" smtClean="0"/>
              <a:t>sitte’yi</a:t>
            </a:r>
            <a:r>
              <a:rPr lang="tr-TR" sz="2800" dirty="0" smtClean="0"/>
              <a:t> içine alacak şekilde genişletilmiştir. </a:t>
            </a:r>
          </a:p>
          <a:p>
            <a:r>
              <a:rPr lang="tr-TR" sz="2800" dirty="0" smtClean="0"/>
              <a:t>Hadis ve fıkıh en önemli tedris zeminidir. Hanefi fıkhı esas alınmakta ve bu fıkıh geleneği hadisler üzerinden </a:t>
            </a:r>
            <a:r>
              <a:rPr lang="tr-TR" sz="2800" dirty="0" err="1" smtClean="0"/>
              <a:t>içeriklendirilmiştir</a:t>
            </a:r>
            <a:r>
              <a:rPr lang="tr-TR" sz="2800" dirty="0" smtClean="0"/>
              <a:t>.</a:t>
            </a:r>
          </a:p>
          <a:p>
            <a:r>
              <a:rPr lang="tr-TR" sz="2800" dirty="0" err="1" smtClean="0"/>
              <a:t>Kelami</a:t>
            </a:r>
            <a:r>
              <a:rPr lang="tr-TR" sz="2800" dirty="0" smtClean="0"/>
              <a:t> çizgide </a:t>
            </a:r>
            <a:r>
              <a:rPr lang="tr-TR" sz="2800" dirty="0" err="1" smtClean="0"/>
              <a:t>Maturidi</a:t>
            </a:r>
            <a:r>
              <a:rPr lang="tr-TR" sz="2800" dirty="0" smtClean="0"/>
              <a:t> ve </a:t>
            </a:r>
            <a:r>
              <a:rPr lang="tr-TR" sz="2800" dirty="0" err="1" smtClean="0"/>
              <a:t>Eşari</a:t>
            </a:r>
            <a:r>
              <a:rPr lang="tr-TR" sz="2800" dirty="0" smtClean="0"/>
              <a:t> alimlere ait eserler okutulmuştur.</a:t>
            </a:r>
          </a:p>
          <a:p>
            <a:endParaRPr lang="tr-TR" dirty="0" smtClean="0"/>
          </a:p>
        </p:txBody>
      </p:sp>
    </p:spTree>
    <p:extLst>
      <p:ext uri="{BB962C8B-B14F-4D97-AF65-F5344CB8AC3E}">
        <p14:creationId xmlns:p14="http://schemas.microsoft.com/office/powerpoint/2010/main" val="1903761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DİYOBENDİYYE – Söylemleri ve Uygulamaları</a:t>
            </a:r>
            <a:endParaRPr lang="tr-TR" dirty="0"/>
          </a:p>
        </p:txBody>
      </p:sp>
      <p:sp>
        <p:nvSpPr>
          <p:cNvPr id="3" name="İçerik Yer Tutucusu 2"/>
          <p:cNvSpPr>
            <a:spLocks noGrp="1"/>
          </p:cNvSpPr>
          <p:nvPr>
            <p:ph idx="1"/>
          </p:nvPr>
        </p:nvSpPr>
        <p:spPr/>
        <p:txBody>
          <a:bodyPr>
            <a:noAutofit/>
          </a:bodyPr>
          <a:lstStyle/>
          <a:p>
            <a:r>
              <a:rPr lang="tr-TR" sz="2800" dirty="0" smtClean="0"/>
              <a:t>Sünnilik hassasiyeti en üst düzeydedir; bu nedenle de Şii karşıtlığı fazlasıyla belirgindir. </a:t>
            </a:r>
          </a:p>
          <a:p>
            <a:r>
              <a:rPr lang="tr-TR" sz="2800" dirty="0" err="1" smtClean="0"/>
              <a:t>Nakşbendiyye’nin</a:t>
            </a:r>
            <a:r>
              <a:rPr lang="tr-TR" sz="2800" dirty="0" smtClean="0"/>
              <a:t> </a:t>
            </a:r>
            <a:r>
              <a:rPr lang="tr-TR" sz="2800" dirty="0" err="1" smtClean="0"/>
              <a:t>Müceddidi</a:t>
            </a:r>
            <a:r>
              <a:rPr lang="tr-TR" sz="2800" dirty="0" smtClean="0"/>
              <a:t> çizgisinin etkisi belirgindir. Hoca-talebe ilişkisi, aynı zamanda </a:t>
            </a:r>
            <a:r>
              <a:rPr lang="tr-TR" sz="2800" dirty="0" err="1" smtClean="0"/>
              <a:t>mürşid-mürid</a:t>
            </a:r>
            <a:r>
              <a:rPr lang="tr-TR" sz="2800" dirty="0" smtClean="0"/>
              <a:t> ilişkisi çerçevesinde varlığını sürdürmektedir. </a:t>
            </a:r>
          </a:p>
          <a:p>
            <a:r>
              <a:rPr lang="tr-TR" sz="2800" dirty="0" smtClean="0"/>
              <a:t>Faaliyet mekanı, tekke ve zaviyeden ziyade medrese şeklindedir. </a:t>
            </a:r>
          </a:p>
          <a:p>
            <a:r>
              <a:rPr lang="tr-TR" sz="2800" dirty="0" smtClean="0"/>
              <a:t>Şeriat hassasiyeti belirgindir. Tarikat, şeriatın üstünde bir makam olarak değil, bilakis hizmetçisi olarak konumlandırılmaktadır. Cehri zikre, mezar ziyaretlerine ve coşkulu merasimlere karşı çıkarlar. </a:t>
            </a:r>
          </a:p>
        </p:txBody>
      </p:sp>
    </p:spTree>
    <p:extLst>
      <p:ext uri="{BB962C8B-B14F-4D97-AF65-F5344CB8AC3E}">
        <p14:creationId xmlns:p14="http://schemas.microsoft.com/office/powerpoint/2010/main" val="4236717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DİYOBENDİYYE – Kurumsal Yapılanmaları</a:t>
            </a:r>
            <a:endParaRPr lang="tr-TR" dirty="0"/>
          </a:p>
        </p:txBody>
      </p:sp>
      <p:sp>
        <p:nvSpPr>
          <p:cNvPr id="3" name="İçerik Yer Tutucusu 2"/>
          <p:cNvSpPr>
            <a:spLocks noGrp="1"/>
          </p:cNvSpPr>
          <p:nvPr>
            <p:ph idx="1"/>
          </p:nvPr>
        </p:nvSpPr>
        <p:spPr/>
        <p:txBody>
          <a:bodyPr>
            <a:normAutofit fontScale="92500" lnSpcReduction="10000"/>
          </a:bodyPr>
          <a:lstStyle/>
          <a:p>
            <a:r>
              <a:rPr lang="tr-TR" sz="2800" dirty="0"/>
              <a:t>K</a:t>
            </a:r>
            <a:r>
              <a:rPr lang="tr-TR" sz="2800" dirty="0" smtClean="0"/>
              <a:t>urumsal ihtiyaçlar, bağışlar yoluyla karşılanmaktadır. </a:t>
            </a:r>
            <a:endParaRPr lang="tr-TR" sz="2800" dirty="0"/>
          </a:p>
          <a:p>
            <a:r>
              <a:rPr lang="tr-TR" sz="2800" dirty="0" smtClean="0"/>
              <a:t>Hindistan dışından da çok sayıda ülkeden gelen öğrenciler eğitim almışlardır. </a:t>
            </a:r>
          </a:p>
          <a:p>
            <a:r>
              <a:rPr lang="tr-TR" sz="2800" dirty="0" smtClean="0"/>
              <a:t>Hindistan’ın bağımsızlık mücadelesine destek vermiş, İngilizlere karşı durmuşlardır. </a:t>
            </a:r>
          </a:p>
          <a:p>
            <a:r>
              <a:rPr lang="tr-TR" sz="2800" dirty="0" smtClean="0"/>
              <a:t>Pakistan’ın Hindistan’dan ayrılmasından sonra 1945 yılında </a:t>
            </a:r>
            <a:r>
              <a:rPr lang="tr-TR" sz="2800" dirty="0" err="1" smtClean="0"/>
              <a:t>Cemiyyet</a:t>
            </a:r>
            <a:r>
              <a:rPr lang="tr-TR" sz="2800" dirty="0" smtClean="0"/>
              <a:t>-i Ulema-i İslam adlı altında sosyal ve siyasi bir organizasyona dönüşmüşlerdir.</a:t>
            </a:r>
          </a:p>
          <a:p>
            <a:r>
              <a:rPr lang="tr-TR" sz="2800" dirty="0" smtClean="0"/>
              <a:t>Halen Pakistan’ın </a:t>
            </a:r>
            <a:r>
              <a:rPr lang="tr-TR" sz="2800" dirty="0" err="1" smtClean="0"/>
              <a:t>Peştun</a:t>
            </a:r>
            <a:r>
              <a:rPr lang="tr-TR" sz="2800" dirty="0" smtClean="0"/>
              <a:t> bölgelerinde etkindirler ve Taliban’a destek vermişlerdir. </a:t>
            </a:r>
          </a:p>
          <a:p>
            <a:endParaRPr lang="tr-TR" dirty="0"/>
          </a:p>
        </p:txBody>
      </p:sp>
    </p:spTree>
    <p:extLst>
      <p:ext uri="{BB962C8B-B14F-4D97-AF65-F5344CB8AC3E}">
        <p14:creationId xmlns:p14="http://schemas.microsoft.com/office/powerpoint/2010/main" val="2086751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MECLİS-İ TAHAFFUZ-İ HATM-İ NÜBÜVVET</a:t>
            </a:r>
            <a:endParaRPr lang="tr-TR" dirty="0"/>
          </a:p>
        </p:txBody>
      </p:sp>
      <p:sp>
        <p:nvSpPr>
          <p:cNvPr id="3" name="İçerik Yer Tutucusu 2"/>
          <p:cNvSpPr>
            <a:spLocks noGrp="1"/>
          </p:cNvSpPr>
          <p:nvPr>
            <p:ph idx="1"/>
          </p:nvPr>
        </p:nvSpPr>
        <p:spPr/>
        <p:txBody>
          <a:bodyPr/>
          <a:lstStyle/>
          <a:p>
            <a:r>
              <a:rPr lang="tr-TR" sz="2400" dirty="0" smtClean="0"/>
              <a:t>Temelinde 1931 yılında </a:t>
            </a:r>
            <a:r>
              <a:rPr lang="tr-TR" sz="2400" dirty="0" err="1" smtClean="0"/>
              <a:t>Diyobendi</a:t>
            </a:r>
            <a:r>
              <a:rPr lang="tr-TR" sz="2400" dirty="0" smtClean="0"/>
              <a:t> alimlerin kurduğu Meclis-i </a:t>
            </a:r>
            <a:r>
              <a:rPr lang="tr-TR" sz="2400" dirty="0" err="1" smtClean="0"/>
              <a:t>Ahrar</a:t>
            </a:r>
            <a:r>
              <a:rPr lang="tr-TR" sz="2400" dirty="0" smtClean="0"/>
              <a:t>-i İslam adlı siyasi parti bulunmaktadır. </a:t>
            </a:r>
          </a:p>
          <a:p>
            <a:r>
              <a:rPr lang="tr-TR" sz="2400" dirty="0" err="1" smtClean="0"/>
              <a:t>Ahmediyye’ye</a:t>
            </a:r>
            <a:r>
              <a:rPr lang="tr-TR" sz="2400" dirty="0" smtClean="0"/>
              <a:t> karşı sert mücadele sonrası yasaklarla karşı karşıya kalmaları neticesinde Meclis-i Tahaffuz-i </a:t>
            </a:r>
            <a:r>
              <a:rPr lang="tr-TR" sz="2400" dirty="0" err="1" smtClean="0"/>
              <a:t>Hatm</a:t>
            </a:r>
            <a:r>
              <a:rPr lang="tr-TR" sz="2400" dirty="0" smtClean="0"/>
              <a:t>-i Nübüvvet şeklinde yeni ve kendisini tamamen </a:t>
            </a:r>
            <a:r>
              <a:rPr lang="tr-TR" sz="2400" dirty="0" err="1" smtClean="0"/>
              <a:t>Ahmedilerele</a:t>
            </a:r>
            <a:r>
              <a:rPr lang="tr-TR" sz="2400" dirty="0" smtClean="0"/>
              <a:t> mücadeleye adayan bir yapılanmaya dönüştürmüşlerdir. </a:t>
            </a:r>
          </a:p>
          <a:p>
            <a:r>
              <a:rPr lang="tr-TR" sz="2400" dirty="0" err="1" smtClean="0"/>
              <a:t>Rabve</a:t>
            </a:r>
            <a:r>
              <a:rPr lang="tr-TR" sz="2400" dirty="0" smtClean="0"/>
              <a:t> şehrinde geleneksel olarak gerçekleştirdikleri geniş katılımlı Son Peygamber mitingleriyle bilinmektedirler. </a:t>
            </a:r>
          </a:p>
          <a:p>
            <a:r>
              <a:rPr lang="tr-TR" sz="2400" dirty="0" smtClean="0"/>
              <a:t>İngiltere’de </a:t>
            </a:r>
            <a:r>
              <a:rPr lang="tr-TR" sz="2400" dirty="0" err="1" smtClean="0"/>
              <a:t>hatm</a:t>
            </a:r>
            <a:r>
              <a:rPr lang="tr-TR" sz="2400" dirty="0" smtClean="0"/>
              <a:t>-i nübüvvet akademisi altında faaliyette bulunmakta ve </a:t>
            </a:r>
            <a:r>
              <a:rPr lang="tr-TR" sz="2400" dirty="0" err="1" smtClean="0"/>
              <a:t>Levlak</a:t>
            </a:r>
            <a:r>
              <a:rPr lang="tr-TR" sz="2400" dirty="0" smtClean="0"/>
              <a:t> adı altında bir dergi çıkarmaktadırlar. </a:t>
            </a:r>
          </a:p>
          <a:p>
            <a:endParaRPr lang="tr-TR" dirty="0"/>
          </a:p>
        </p:txBody>
      </p:sp>
    </p:spTree>
    <p:extLst>
      <p:ext uri="{BB962C8B-B14F-4D97-AF65-F5344CB8AC3E}">
        <p14:creationId xmlns:p14="http://schemas.microsoft.com/office/powerpoint/2010/main" val="2531648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5850" y="-79157"/>
            <a:ext cx="10058400" cy="1051309"/>
          </a:xfrm>
        </p:spPr>
        <p:txBody>
          <a:bodyPr/>
          <a:lstStyle/>
          <a:p>
            <a:r>
              <a:rPr lang="tr-TR" dirty="0" smtClean="0"/>
              <a:t>SİPAH-İ SAHABE</a:t>
            </a:r>
            <a:endParaRPr lang="tr-TR" dirty="0"/>
          </a:p>
        </p:txBody>
      </p:sp>
      <p:sp>
        <p:nvSpPr>
          <p:cNvPr id="3" name="İçerik Yer Tutucusu 2"/>
          <p:cNvSpPr>
            <a:spLocks noGrp="1"/>
          </p:cNvSpPr>
          <p:nvPr>
            <p:ph idx="1"/>
          </p:nvPr>
        </p:nvSpPr>
        <p:spPr>
          <a:xfrm>
            <a:off x="558800" y="1761424"/>
            <a:ext cx="11112500" cy="4766376"/>
          </a:xfrm>
        </p:spPr>
        <p:txBody>
          <a:bodyPr>
            <a:normAutofit/>
          </a:bodyPr>
          <a:lstStyle/>
          <a:p>
            <a:r>
              <a:rPr lang="tr-TR" sz="2400" dirty="0" err="1" smtClean="0"/>
              <a:t>Diyobendiyye</a:t>
            </a:r>
            <a:r>
              <a:rPr lang="tr-TR" sz="2400" dirty="0" smtClean="0"/>
              <a:t> kökenli bir oluşumdur. 1985 yılında bir grup </a:t>
            </a:r>
            <a:r>
              <a:rPr lang="tr-TR" sz="2400" dirty="0" err="1" smtClean="0"/>
              <a:t>Diyobendi</a:t>
            </a:r>
            <a:r>
              <a:rPr lang="tr-TR" sz="2400" dirty="0" smtClean="0"/>
              <a:t> tarafından kurulmuş, 2002’den sonra </a:t>
            </a:r>
            <a:r>
              <a:rPr lang="tr-TR" sz="2400" dirty="0" err="1" smtClean="0"/>
              <a:t>Ehl</a:t>
            </a:r>
            <a:r>
              <a:rPr lang="tr-TR" sz="2400" dirty="0" smtClean="0"/>
              <a:t>-i Sünnet </a:t>
            </a:r>
            <a:r>
              <a:rPr lang="tr-TR" sz="2400" dirty="0" err="1" smtClean="0"/>
              <a:t>ve’l</a:t>
            </a:r>
            <a:r>
              <a:rPr lang="tr-TR" sz="2400" dirty="0" smtClean="0"/>
              <a:t>-Cemaat-Pakistan adını kullanmaya başlamışlardır. </a:t>
            </a:r>
          </a:p>
          <a:p>
            <a:r>
              <a:rPr lang="tr-TR" sz="2400" dirty="0" smtClean="0"/>
              <a:t>Hareketin temel hedefi, Sünni devlet nitelemesinin Pakistan Anayasa’sına girmesidir. </a:t>
            </a:r>
          </a:p>
          <a:p>
            <a:r>
              <a:rPr lang="tr-TR" sz="2400" dirty="0" smtClean="0"/>
              <a:t>Kuruluş gerekçesi, İran devrimi sonrası </a:t>
            </a:r>
            <a:r>
              <a:rPr lang="tr-TR" sz="2400" dirty="0" err="1" smtClean="0"/>
              <a:t>sonrası</a:t>
            </a:r>
            <a:r>
              <a:rPr lang="tr-TR" sz="2400" dirty="0" smtClean="0"/>
              <a:t> Hint alt kıtasında kendisini gösteren Şii sempati ve bu çerçevedeki faaliyetlerdir. Şiilerin </a:t>
            </a:r>
            <a:r>
              <a:rPr lang="tr-TR" sz="2400" dirty="0" err="1" smtClean="0"/>
              <a:t>sahabelere</a:t>
            </a:r>
            <a:r>
              <a:rPr lang="tr-TR" sz="2400" dirty="0" smtClean="0"/>
              <a:t> yönelik söylemlerine karşı çıkma, bu hareketin temel motivasyonunu oluşturmuştur. Bu amaçla, gerektiğinde Şiilere bombalı saldırılarda bulunmaktan veya önemli isimlerine suikast düzenlemekten geri durmamışlardır. </a:t>
            </a:r>
          </a:p>
          <a:p>
            <a:r>
              <a:rPr lang="tr-TR" sz="2400" dirty="0" err="1" smtClean="0"/>
              <a:t>Leşger</a:t>
            </a:r>
            <a:r>
              <a:rPr lang="tr-TR" sz="2400" dirty="0" smtClean="0"/>
              <a:t>-i </a:t>
            </a:r>
            <a:r>
              <a:rPr lang="tr-TR" sz="2400" dirty="0" err="1" smtClean="0"/>
              <a:t>Cengvi</a:t>
            </a:r>
            <a:r>
              <a:rPr lang="tr-TR" sz="2400" dirty="0" smtClean="0"/>
              <a:t> şeklindeki alt yapılanmaları, silahlı kanadı oluşturmaktadır ve Şiilere yönelik geniş kapsamlı saldırılar yürütmektedirler. 11 Eylül sonrası Taliban’ın yanında yer almışlardır. </a:t>
            </a:r>
          </a:p>
          <a:p>
            <a:endParaRPr lang="tr-TR" dirty="0"/>
          </a:p>
        </p:txBody>
      </p:sp>
    </p:spTree>
    <p:extLst>
      <p:ext uri="{BB962C8B-B14F-4D97-AF65-F5344CB8AC3E}">
        <p14:creationId xmlns:p14="http://schemas.microsoft.com/office/powerpoint/2010/main" val="4083097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TALİBAN HAREKETİ- Genel Çerçeve</a:t>
            </a:r>
            <a:endParaRPr lang="tr-TR" dirty="0"/>
          </a:p>
        </p:txBody>
      </p:sp>
      <p:sp>
        <p:nvSpPr>
          <p:cNvPr id="3" name="İçerik Yer Tutucusu 2"/>
          <p:cNvSpPr>
            <a:spLocks noGrp="1"/>
          </p:cNvSpPr>
          <p:nvPr>
            <p:ph idx="1"/>
          </p:nvPr>
        </p:nvSpPr>
        <p:spPr/>
        <p:txBody>
          <a:bodyPr>
            <a:normAutofit fontScale="92500" lnSpcReduction="10000"/>
          </a:bodyPr>
          <a:lstStyle/>
          <a:p>
            <a:r>
              <a:rPr lang="tr-TR" dirty="0" err="1" smtClean="0"/>
              <a:t>Diyobendiyye</a:t>
            </a:r>
            <a:r>
              <a:rPr lang="tr-TR" dirty="0" smtClean="0"/>
              <a:t> kökenlidir. Afganistan ve Pakistan’da </a:t>
            </a:r>
            <a:r>
              <a:rPr lang="tr-TR" dirty="0" err="1" smtClean="0"/>
              <a:t>Peştunlar</a:t>
            </a:r>
            <a:r>
              <a:rPr lang="tr-TR" dirty="0" smtClean="0"/>
              <a:t>, hareketin sosyolojik tabanını oluşturmaktadır. </a:t>
            </a:r>
          </a:p>
          <a:p>
            <a:r>
              <a:rPr lang="tr-TR" dirty="0" smtClean="0"/>
              <a:t>Afgan </a:t>
            </a:r>
            <a:r>
              <a:rPr lang="tr-TR" dirty="0" err="1" smtClean="0"/>
              <a:t>Cihadı’na</a:t>
            </a:r>
            <a:r>
              <a:rPr lang="tr-TR" dirty="0" smtClean="0"/>
              <a:t> verdikleri destekle ön plana çıkmışlardır. Ama asıl ortaya çıkmaları, Afgan cihadı sonrası yaşanan iç çekişmeye dayalıdır. Toplumsal anarşinin had safhada olduğu böyle bir ortamda kanunsuzluğa karşı bir gönüllülük ve sivil inisiyatif hareketi olarak ortaya çıkmıştır. </a:t>
            </a:r>
          </a:p>
          <a:p>
            <a:r>
              <a:rPr lang="tr-TR" dirty="0" smtClean="0"/>
              <a:t>Kurucusu Molla Muhammed Ömer’dir. </a:t>
            </a:r>
          </a:p>
          <a:p>
            <a:r>
              <a:rPr lang="tr-TR" dirty="0" smtClean="0"/>
              <a:t>Pakistan’ın çevresinde istikrar talebi ve ABD’nin Şii yayılmacılığına set çekme arzusu, Taliban’ı öne çıkarmış, her iki devlet tarafından da desteklenmiştir. Bu durum hareketi, kısa bir zaman içerisinde gönüllülük hareketi olmaktan çıkarıp, Afganistan’da siyasi bir harekete dönüştürmüştür. </a:t>
            </a:r>
          </a:p>
          <a:p>
            <a:r>
              <a:rPr lang="tr-TR" dirty="0" smtClean="0"/>
              <a:t>Önce </a:t>
            </a:r>
            <a:r>
              <a:rPr lang="tr-TR" dirty="0" err="1" smtClean="0"/>
              <a:t>Kandehar</a:t>
            </a:r>
            <a:r>
              <a:rPr lang="tr-TR" dirty="0" smtClean="0"/>
              <a:t>, sonra </a:t>
            </a:r>
            <a:r>
              <a:rPr lang="tr-TR" dirty="0" err="1" smtClean="0"/>
              <a:t>Herat</a:t>
            </a:r>
            <a:r>
              <a:rPr lang="tr-TR" dirty="0" smtClean="0"/>
              <a:t> ve en sonunda da başkent Kabil’i ele geçirmiş, Kabil merkezli olarak bir İslam Emirliği adı altında devlet tesis etmiştir. </a:t>
            </a:r>
          </a:p>
          <a:p>
            <a:r>
              <a:rPr lang="tr-TR" dirty="0" smtClean="0"/>
              <a:t>Haşhaş ekimi ve buna bağlı olarak uyuşturucu üretimi ve bunun Batı’ya pazarlanmasından ciddi gelirler elde etmiş ve bununla kurdukları devleti finanse etmişlerdir. </a:t>
            </a:r>
          </a:p>
        </p:txBody>
      </p:sp>
    </p:spTree>
    <p:extLst>
      <p:ext uri="{BB962C8B-B14F-4D97-AF65-F5344CB8AC3E}">
        <p14:creationId xmlns:p14="http://schemas.microsoft.com/office/powerpoint/2010/main" val="3199264936"/>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185</TotalTime>
  <Words>1366</Words>
  <Application>Microsoft Office PowerPoint</Application>
  <PresentationFormat>Geniş ekran</PresentationFormat>
  <Paragraphs>76</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Calibri</vt:lpstr>
      <vt:lpstr>Calibri Light</vt:lpstr>
      <vt:lpstr>Geçmişe bakış</vt:lpstr>
      <vt:lpstr>MEDRESE GELENEKÇİLİĞİ </vt:lpstr>
      <vt:lpstr>GENEL TESPİTLER</vt:lpstr>
      <vt:lpstr>DİYOBENDİYYE – Kısa Tarihçe</vt:lpstr>
      <vt:lpstr>DİYOBENDİYYE – Fikri Arkaplanı</vt:lpstr>
      <vt:lpstr>DİYOBENDİYYE – Söylemleri ve Uygulamaları</vt:lpstr>
      <vt:lpstr>DİYOBENDİYYE – Kurumsal Yapılanmaları</vt:lpstr>
      <vt:lpstr>MECLİS-İ TAHAFFUZ-İ HATM-İ NÜBÜVVET</vt:lpstr>
      <vt:lpstr>SİPAH-İ SAHABE</vt:lpstr>
      <vt:lpstr>TALİBAN HAREKETİ- Genel Çerçeve</vt:lpstr>
      <vt:lpstr>TALİBAN HAREKETİ-Söylemleri&amp;Eylemleri </vt:lpstr>
      <vt:lpstr>TALİBAN VE SELEFİLER</vt:lpstr>
      <vt:lpstr>CEMAAT-İ TEBLİĞ – Genel Çerçeve</vt:lpstr>
      <vt:lpstr>CEMAAT-İ TEBLİĞ – Tebliğ Organizasyonu</vt:lpstr>
      <vt:lpstr>CEMAAT-İ TEBLİĞ – Söylemleri&amp;Eylemleri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MEDRESE GELENEKÇİLİĞİ</dc:title>
  <dc:creator>trmt</dc:creator>
  <cp:lastModifiedBy>user</cp:lastModifiedBy>
  <cp:revision>17</cp:revision>
  <dcterms:created xsi:type="dcterms:W3CDTF">2019-04-02T18:04:46Z</dcterms:created>
  <dcterms:modified xsi:type="dcterms:W3CDTF">2019-12-05T15:40:51Z</dcterms:modified>
</cp:coreProperties>
</file>