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71" r:id="rId7"/>
    <p:sldId id="26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48B4B-43F1-449E-8FDE-84293AB5BF0C}" type="datetimeFigureOut">
              <a:rPr lang="tr-TR" smtClean="0"/>
              <a:t>25.3.2021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032D1-ACBB-4C9E-AE1D-EFB80B51E5F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Farmasötik</a:t>
            </a:r>
            <a:r>
              <a:rPr lang="tr-TR" dirty="0" smtClean="0"/>
              <a:t> Dozaj Formu Tasarımı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Ongun Mehmet SAKA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Farmasötik</a:t>
            </a:r>
            <a:r>
              <a:rPr lang="tr-TR" dirty="0" smtClean="0"/>
              <a:t> Dozaj Formu Tasarımı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/>
              <a:t>Farmasötik</a:t>
            </a:r>
            <a:r>
              <a:rPr lang="tr-TR" b="1" dirty="0"/>
              <a:t> Teknoloji</a:t>
            </a:r>
            <a:r>
              <a:rPr lang="tr-TR" dirty="0"/>
              <a:t> ilaç şekli üretimiyle, bu üretimde kalite güvencesini temin eden her türlü aşama ve girdinin denetlenmesi ve sorunlarının giderilmesi, üretilmiş olan ilaç şekillerinin, </a:t>
            </a:r>
            <a:r>
              <a:rPr lang="tr-TR" dirty="0" err="1"/>
              <a:t>biyoyararlılığı</a:t>
            </a:r>
            <a:r>
              <a:rPr lang="tr-TR" dirty="0"/>
              <a:t> ve </a:t>
            </a:r>
            <a:r>
              <a:rPr lang="tr-TR" dirty="0" err="1"/>
              <a:t>stabilitesi</a:t>
            </a:r>
            <a:r>
              <a:rPr lang="tr-TR" dirty="0"/>
              <a:t> ile özel </a:t>
            </a:r>
            <a:r>
              <a:rPr lang="tr-TR" dirty="0" smtClean="0"/>
              <a:t>“etken </a:t>
            </a:r>
            <a:r>
              <a:rPr lang="tr-TR" dirty="0"/>
              <a:t>madde salım </a:t>
            </a:r>
            <a:r>
              <a:rPr lang="tr-TR" dirty="0" smtClean="0"/>
              <a:t>sistemleriyle”, hedefleme </a:t>
            </a:r>
            <a:r>
              <a:rPr lang="tr-TR" dirty="0"/>
              <a:t>ile ilaç sistemlerin özelliklerinin değişmezliğini sağlama ve yardımcı maddelerin özelliklerinin belirlenmesi ve geliştirilmesiyle, yeni ilaç taşıyıcı sistemlerin geliştirilmesi ile ilgilenmektedir.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4525963"/>
          </a:xfrm>
        </p:spPr>
        <p:txBody>
          <a:bodyPr/>
          <a:lstStyle/>
          <a:p>
            <a:r>
              <a:rPr lang="tr-TR" dirty="0" smtClean="0"/>
              <a:t>İlaç maddeleri (Etkin madde) nadiren tek başına verilir; bunun yerine çeşitli ve özelleşmiş </a:t>
            </a:r>
            <a:r>
              <a:rPr lang="tr-TR" dirty="0" err="1" smtClean="0"/>
              <a:t>farmasötik</a:t>
            </a:r>
            <a:r>
              <a:rPr lang="tr-TR" dirty="0" smtClean="0"/>
              <a:t> işlevlere hizmet eden bir veya daha fazla tıbbi olmayan ajan ile kombinasyon halinde bir </a:t>
            </a:r>
            <a:r>
              <a:rPr lang="tr-TR" dirty="0" err="1" smtClean="0"/>
              <a:t>formülasyonun</a:t>
            </a:r>
            <a:r>
              <a:rPr lang="tr-TR" dirty="0" smtClean="0"/>
              <a:t> parçası olarak verilirler.</a:t>
            </a:r>
            <a:endParaRPr lang="tr-TR" dirty="0"/>
          </a:p>
        </p:txBody>
      </p:sp>
      <p:pic>
        <p:nvPicPr>
          <p:cNvPr id="1026" name="Picture 2" descr="Supplimen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3714752"/>
            <a:ext cx="4830181" cy="2717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Farmasötik</a:t>
            </a:r>
            <a:r>
              <a:rPr lang="tr-TR" dirty="0" smtClean="0"/>
              <a:t> bileşenler veya </a:t>
            </a:r>
            <a:r>
              <a:rPr lang="tr-TR" dirty="0" err="1" smtClean="0"/>
              <a:t>eksipiyanlar</a:t>
            </a:r>
            <a:r>
              <a:rPr lang="tr-TR" dirty="0" smtClean="0"/>
              <a:t> olarak adlandırılan bu tıbbi olmayan (tedavi edici etkisi) ajanların seçimi ile, çeşitli tiplerde dozaj formları üretir.</a:t>
            </a:r>
          </a:p>
          <a:p>
            <a:r>
              <a:rPr lang="tr-TR" dirty="0" err="1" smtClean="0"/>
              <a:t>Farmasötik</a:t>
            </a:r>
            <a:r>
              <a:rPr lang="tr-TR" dirty="0" smtClean="0"/>
              <a:t> bileşenler, tıbbi ajanları etkili ve kullanabilir dozaj formlarına getirmek için e.m. (API) çözündürür, </a:t>
            </a:r>
            <a:r>
              <a:rPr lang="tr-TR" dirty="0" err="1" smtClean="0"/>
              <a:t>süspanse</a:t>
            </a:r>
            <a:r>
              <a:rPr lang="tr-TR" dirty="0" smtClean="0"/>
              <a:t> eder, koyulaştırır, seyreltir, emülsiyon haline getirir, stabilize eder, korur, renklendirir, lezzetlendirir ve biçimlendirir.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Etkin maddelerinin doğrudan klinik kullanımı nadirdir. NEDEN?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dirty="0" smtClean="0"/>
              <a:t>Etkin madde kullanımı ve doğru </a:t>
            </a:r>
            <a:r>
              <a:rPr lang="tr-TR" dirty="0" err="1" smtClean="0"/>
              <a:t>dozlama</a:t>
            </a:r>
            <a:r>
              <a:rPr lang="tr-TR" dirty="0" smtClean="0"/>
              <a:t> zor veya imkansız olabilir (</a:t>
            </a:r>
            <a:r>
              <a:rPr lang="tr-TR" dirty="0" err="1" smtClean="0"/>
              <a:t>dozlama</a:t>
            </a:r>
            <a:r>
              <a:rPr lang="tr-TR" dirty="0" smtClean="0"/>
              <a:t> µg, </a:t>
            </a:r>
            <a:r>
              <a:rPr lang="tr-TR" dirty="0" err="1" smtClean="0"/>
              <a:t>pikomol</a:t>
            </a:r>
            <a:r>
              <a:rPr lang="tr-TR" dirty="0" smtClean="0"/>
              <a:t> düzeyinde ise).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Etkin madde; boyut, şekil, koku / tat ve düşük aktivite nedeniyle pratik/mümkün olmayabilir.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Işık, nem ve O</a:t>
            </a:r>
            <a:r>
              <a:rPr lang="tr-TR" sz="1800" dirty="0" smtClean="0"/>
              <a:t>2</a:t>
            </a:r>
            <a:r>
              <a:rPr lang="tr-TR" dirty="0" smtClean="0"/>
              <a:t> açısından kimyasal olarak kararsızdır.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Uygulama bölgesinde bozunabilir (düşük </a:t>
            </a:r>
            <a:r>
              <a:rPr lang="tr-TR" dirty="0" err="1" smtClean="0"/>
              <a:t>pH</a:t>
            </a:r>
            <a:r>
              <a:rPr lang="tr-TR" dirty="0" smtClean="0"/>
              <a:t>/mide)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02" y="1928802"/>
            <a:ext cx="8643998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 smtClean="0"/>
              <a:t>Uygulama bölgesinde yüksek konsantrasyonlarda bulunduklarında lokal tahrişe veya yaralanmaya neden olabilir.</a:t>
            </a:r>
          </a:p>
          <a:p>
            <a:pPr>
              <a:buFont typeface="Wingdings" pitchFamily="2" charset="2"/>
              <a:buChar char="v"/>
            </a:pPr>
            <a:r>
              <a:rPr lang="tr-TR" dirty="0" smtClean="0"/>
              <a:t>Aktif maddenin uygulanması, PK profilinde değişiklik (iyileştirme) şansının olmadığı anlamına gelir.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Etkin maddelerinin doğrudan klinik kullanımı nadirdir. NEDEN? (1/2)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Uygun bir tasarım ve dozaj formuna karar vermek için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332037"/>
            <a:ext cx="8929718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altLang="tr-TR" dirty="0" smtClean="0">
                <a:latin typeface="Helvetica Neue"/>
              </a:rPr>
              <a:t>Etkin maddenin (ve yardımcı maddelerin) fizikokimyasal özellikleri,</a:t>
            </a:r>
          </a:p>
          <a:p>
            <a:pPr>
              <a:buFont typeface="Wingdings" pitchFamily="2" charset="2"/>
              <a:buChar char="Ø"/>
            </a:pPr>
            <a:r>
              <a:rPr lang="tr-TR" altLang="tr-TR" dirty="0" smtClean="0">
                <a:latin typeface="Helvetica Neue"/>
              </a:rPr>
              <a:t>Uygulama yoluna ait </a:t>
            </a:r>
            <a:r>
              <a:rPr lang="tr-TR" altLang="tr-TR" dirty="0" err="1" smtClean="0">
                <a:latin typeface="Helvetica Neue"/>
              </a:rPr>
              <a:t>biyofarmasötik</a:t>
            </a:r>
            <a:r>
              <a:rPr lang="tr-TR" altLang="tr-TR" dirty="0" smtClean="0">
                <a:latin typeface="Helvetica Neue"/>
              </a:rPr>
              <a:t> hususları,</a:t>
            </a:r>
          </a:p>
          <a:p>
            <a:pPr>
              <a:buFont typeface="Wingdings" pitchFamily="2" charset="2"/>
              <a:buChar char="Ø"/>
            </a:pPr>
            <a:r>
              <a:rPr lang="tr-TR" altLang="tr-TR" dirty="0" smtClean="0">
                <a:latin typeface="Helvetica Neue"/>
              </a:rPr>
              <a:t>Tedavi edilen hastalığın </a:t>
            </a:r>
            <a:r>
              <a:rPr lang="tr-TR" altLang="tr-TR" dirty="0" err="1" smtClean="0">
                <a:latin typeface="Helvetica Neue"/>
              </a:rPr>
              <a:t>terapötik</a:t>
            </a:r>
            <a:r>
              <a:rPr lang="tr-TR" altLang="tr-TR" dirty="0" smtClean="0">
                <a:latin typeface="Helvetica Neue"/>
              </a:rPr>
              <a:t> değerlendirilmesi (doz, doz sıklığı…)</a:t>
            </a:r>
          </a:p>
          <a:p>
            <a:pPr algn="r">
              <a:buNone/>
            </a:pPr>
            <a:r>
              <a:rPr lang="tr-TR" altLang="tr-TR" dirty="0" smtClean="0">
                <a:latin typeface="Helvetica Neue"/>
              </a:rPr>
              <a:t>hakkında bilgi sahibi olmalısınız.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5270</TotalTime>
  <Words>320</Words>
  <Application>Microsoft Office PowerPoint</Application>
  <PresentationFormat>Ekran Gösterisi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 Neue</vt:lpstr>
      <vt:lpstr>Wingdings</vt:lpstr>
      <vt:lpstr>Ofis Teması</vt:lpstr>
      <vt:lpstr>Farmasötik Dozaj Formu Tasarımı</vt:lpstr>
      <vt:lpstr>Farmasötik Dozaj Formu Tasarımı</vt:lpstr>
      <vt:lpstr>PowerPoint Sunusu</vt:lpstr>
      <vt:lpstr>PowerPoint Sunusu</vt:lpstr>
      <vt:lpstr>Etkin maddelerinin doğrudan klinik kullanımı nadirdir. NEDEN?</vt:lpstr>
      <vt:lpstr>Etkin maddelerinin doğrudan klinik kullanımı nadirdir. NEDEN? (1/2)</vt:lpstr>
      <vt:lpstr>Uygun bir tasarım ve dozaj formuna karar vermek için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Farmasötik Dozaj Formu Tasarımı</dc:title>
  <dc:creator>emel</dc:creator>
  <cp:lastModifiedBy>umut.can.oz</cp:lastModifiedBy>
  <cp:revision>30</cp:revision>
  <dcterms:created xsi:type="dcterms:W3CDTF">2021-03-21T13:33:27Z</dcterms:created>
  <dcterms:modified xsi:type="dcterms:W3CDTF">2021-03-25T10:30:52Z</dcterms:modified>
</cp:coreProperties>
</file>