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9"/>
  </p:notesMasterIdLst>
  <p:sldIdLst>
    <p:sldId id="327" r:id="rId2"/>
    <p:sldId id="328" r:id="rId3"/>
    <p:sldId id="329" r:id="rId4"/>
    <p:sldId id="330" r:id="rId5"/>
    <p:sldId id="331" r:id="rId6"/>
    <p:sldId id="332" r:id="rId7"/>
    <p:sldId id="333" r:id="rId8"/>
    <p:sldId id="334" r:id="rId9"/>
    <p:sldId id="335" r:id="rId10"/>
    <p:sldId id="336" r:id="rId11"/>
    <p:sldId id="337" r:id="rId12"/>
    <p:sldId id="338" r:id="rId13"/>
    <p:sldId id="339" r:id="rId14"/>
    <p:sldId id="340" r:id="rId15"/>
    <p:sldId id="341" r:id="rId16"/>
    <p:sldId id="342" r:id="rId17"/>
    <p:sldId id="343" r:id="rId18"/>
    <p:sldId id="344" r:id="rId19"/>
    <p:sldId id="345" r:id="rId20"/>
    <p:sldId id="346" r:id="rId21"/>
    <p:sldId id="347" r:id="rId22"/>
    <p:sldId id="348" r:id="rId23"/>
    <p:sldId id="349" r:id="rId24"/>
    <p:sldId id="350" r:id="rId25"/>
    <p:sldId id="351" r:id="rId26"/>
    <p:sldId id="352" r:id="rId27"/>
    <p:sldId id="353" r:id="rId28"/>
    <p:sldId id="354" r:id="rId29"/>
    <p:sldId id="355" r:id="rId30"/>
    <p:sldId id="356" r:id="rId31"/>
    <p:sldId id="357" r:id="rId32"/>
    <p:sldId id="358" r:id="rId33"/>
    <p:sldId id="359" r:id="rId34"/>
    <p:sldId id="360" r:id="rId35"/>
    <p:sldId id="361" r:id="rId36"/>
    <p:sldId id="362" r:id="rId37"/>
    <p:sldId id="363" r:id="rId38"/>
    <p:sldId id="364" r:id="rId39"/>
    <p:sldId id="365" r:id="rId40"/>
    <p:sldId id="366" r:id="rId41"/>
    <p:sldId id="367" r:id="rId42"/>
    <p:sldId id="368" r:id="rId43"/>
    <p:sldId id="369" r:id="rId44"/>
    <p:sldId id="370" r:id="rId45"/>
    <p:sldId id="371" r:id="rId46"/>
    <p:sldId id="372" r:id="rId47"/>
    <p:sldId id="373" r:id="rId48"/>
    <p:sldId id="374" r:id="rId49"/>
    <p:sldId id="375" r:id="rId50"/>
    <p:sldId id="376" r:id="rId51"/>
    <p:sldId id="377" r:id="rId52"/>
    <p:sldId id="378" r:id="rId53"/>
    <p:sldId id="379" r:id="rId54"/>
    <p:sldId id="380" r:id="rId55"/>
    <p:sldId id="381" r:id="rId56"/>
    <p:sldId id="382" r:id="rId57"/>
    <p:sldId id="383" r:id="rId58"/>
    <p:sldId id="384" r:id="rId59"/>
    <p:sldId id="385" r:id="rId60"/>
    <p:sldId id="386" r:id="rId61"/>
    <p:sldId id="387" r:id="rId62"/>
    <p:sldId id="388" r:id="rId63"/>
    <p:sldId id="389" r:id="rId64"/>
    <p:sldId id="390" r:id="rId65"/>
    <p:sldId id="391" r:id="rId66"/>
    <p:sldId id="392" r:id="rId67"/>
    <p:sldId id="393" r:id="rId68"/>
    <p:sldId id="394" r:id="rId69"/>
    <p:sldId id="395" r:id="rId70"/>
    <p:sldId id="396" r:id="rId71"/>
    <p:sldId id="397" r:id="rId72"/>
    <p:sldId id="399" r:id="rId73"/>
    <p:sldId id="400" r:id="rId74"/>
    <p:sldId id="401" r:id="rId75"/>
    <p:sldId id="402" r:id="rId76"/>
    <p:sldId id="403" r:id="rId77"/>
    <p:sldId id="404" r:id="rId78"/>
    <p:sldId id="405" r:id="rId79"/>
    <p:sldId id="406" r:id="rId80"/>
    <p:sldId id="407" r:id="rId81"/>
    <p:sldId id="411" r:id="rId82"/>
    <p:sldId id="412" r:id="rId83"/>
    <p:sldId id="414" r:id="rId84"/>
    <p:sldId id="415" r:id="rId85"/>
    <p:sldId id="416" r:id="rId86"/>
    <p:sldId id="422" r:id="rId87"/>
    <p:sldId id="424" r:id="rId88"/>
  </p:sldIdLst>
  <p:sldSz cx="9144000" cy="6858000" type="screen4x3"/>
  <p:notesSz cx="6858000" cy="9144000"/>
  <p:photoAlbum/>
  <p:custDataLst>
    <p:tags r:id="rId9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9691" autoAdjust="0"/>
    <p:restoredTop sz="94660"/>
  </p:normalViewPr>
  <p:slideViewPr>
    <p:cSldViewPr>
      <p:cViewPr varScale="1">
        <p:scale>
          <a:sx n="108" d="100"/>
          <a:sy n="108" d="100"/>
        </p:scale>
        <p:origin x="1302"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notesMaster" Target="notesMasters/notesMaster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ags" Target="tags/tag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viewProps" Target="view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7EB4B8-E77A-4ACA-AA6D-D128DFC2D580}" type="datetimeFigureOut">
              <a:rPr lang="en-US" smtClean="0"/>
              <a:pPr/>
              <a:t>10/5/2022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C37AA5-A249-452E-8F81-0C62EA444776}" type="slidenum">
              <a:rPr lang="en-US" smtClean="0"/>
              <a:pPr/>
              <a:t>‹#›</a:t>
            </a:fld>
            <a:endParaRPr lang="en-US"/>
          </a:p>
        </p:txBody>
      </p:sp>
    </p:spTree>
    <p:extLst>
      <p:ext uri="{BB962C8B-B14F-4D97-AF65-F5344CB8AC3E}">
        <p14:creationId xmlns:p14="http://schemas.microsoft.com/office/powerpoint/2010/main" val="34282853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69C2E4-6356-481A-BE22-C0FD89325FFE}" type="slidenum">
              <a:rPr lang="en-US" altLang="en-US" smtClean="0"/>
              <a:pPr/>
              <a:t>1</a:t>
            </a:fld>
            <a:endParaRPr lang="en-US" altLang="en-US"/>
          </a:p>
        </p:txBody>
      </p:sp>
    </p:spTree>
    <p:extLst>
      <p:ext uri="{BB962C8B-B14F-4D97-AF65-F5344CB8AC3E}">
        <p14:creationId xmlns:p14="http://schemas.microsoft.com/office/powerpoint/2010/main" val="859931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F01D757-C1DC-4130-8037-7AE2E7E46E7C}" type="datetime1">
              <a:rPr lang="en-US" smtClean="0"/>
              <a:pPr/>
              <a:t>10/5/2022</a:t>
            </a:fld>
            <a:endParaRPr lang="en-US"/>
          </a:p>
        </p:txBody>
      </p:sp>
      <p:sp>
        <p:nvSpPr>
          <p:cNvPr id="5" name="Footer Placeholder 4"/>
          <p:cNvSpPr>
            <a:spLocks noGrp="1"/>
          </p:cNvSpPr>
          <p:nvPr>
            <p:ph type="ftr" sz="quarter" idx="11"/>
          </p:nvPr>
        </p:nvSpPr>
        <p:spPr>
          <a:xfrm>
            <a:off x="1676400" y="6356350"/>
            <a:ext cx="5791200" cy="365125"/>
          </a:xfrm>
        </p:spPr>
        <p:txBody>
          <a:bodyPr/>
          <a:lstStyle/>
          <a:p>
            <a:r>
              <a:rPr lang="en-US" dirty="0"/>
              <a:t>© 2016 Pearson Education, Ltd. All rights reserved.</a:t>
            </a:r>
          </a:p>
        </p:txBody>
      </p:sp>
      <p:sp>
        <p:nvSpPr>
          <p:cNvPr id="6" name="Slide Number Placeholder 5"/>
          <p:cNvSpPr>
            <a:spLocks noGrp="1"/>
          </p:cNvSpPr>
          <p:nvPr>
            <p:ph type="sldNum" sz="quarter" idx="12"/>
          </p:nvPr>
        </p:nvSpPr>
        <p:spPr/>
        <p:txBody>
          <a:bodyPr/>
          <a:lstStyle/>
          <a:p>
            <a:fld id="{84D95127-20FD-48F0-B1A4-CF09160AEFDF}" type="slidenum">
              <a:rPr lang="en-US" smtClean="0"/>
              <a:pPr/>
              <a:t>‹#›</a:t>
            </a:fld>
            <a:endParaRPr lang="en-US"/>
          </a:p>
        </p:txBody>
      </p:sp>
    </p:spTree>
    <p:extLst>
      <p:ext uri="{BB962C8B-B14F-4D97-AF65-F5344CB8AC3E}">
        <p14:creationId xmlns:p14="http://schemas.microsoft.com/office/powerpoint/2010/main" val="171600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D437EE-00D3-4BD7-8256-1880F8A38E0C}" type="datetime1">
              <a:rPr lang="en-US" smtClean="0"/>
              <a:pPr/>
              <a:t>10/5/2022</a:t>
            </a:fld>
            <a:endParaRPr lang="en-US"/>
          </a:p>
        </p:txBody>
      </p:sp>
      <p:sp>
        <p:nvSpPr>
          <p:cNvPr id="5" name="Footer Placeholder 4"/>
          <p:cNvSpPr>
            <a:spLocks noGrp="1"/>
          </p:cNvSpPr>
          <p:nvPr>
            <p:ph type="ftr" sz="quarter" idx="11"/>
          </p:nvPr>
        </p:nvSpPr>
        <p:spPr/>
        <p:txBody>
          <a:bodyPr/>
          <a:lstStyle/>
          <a:p>
            <a:r>
              <a:rPr lang="en-US" dirty="0"/>
              <a:t>© 2016 Pearson Education, Ltd. All rights reserved.</a:t>
            </a:r>
          </a:p>
        </p:txBody>
      </p:sp>
      <p:sp>
        <p:nvSpPr>
          <p:cNvPr id="6" name="Slide Number Placeholder 5"/>
          <p:cNvSpPr>
            <a:spLocks noGrp="1"/>
          </p:cNvSpPr>
          <p:nvPr>
            <p:ph type="sldNum" sz="quarter" idx="12"/>
          </p:nvPr>
        </p:nvSpPr>
        <p:spPr/>
        <p:txBody>
          <a:bodyPr/>
          <a:lstStyle/>
          <a:p>
            <a:fld id="{84D95127-20FD-48F0-B1A4-CF09160AEFDF}" type="slidenum">
              <a:rPr lang="en-US" smtClean="0"/>
              <a:pPr/>
              <a:t>‹#›</a:t>
            </a:fld>
            <a:endParaRPr lang="en-US"/>
          </a:p>
        </p:txBody>
      </p:sp>
    </p:spTree>
    <p:extLst>
      <p:ext uri="{BB962C8B-B14F-4D97-AF65-F5344CB8AC3E}">
        <p14:creationId xmlns:p14="http://schemas.microsoft.com/office/powerpoint/2010/main" val="3989753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554392-3403-4D14-8115-B62583BF808D}" type="datetime1">
              <a:rPr lang="en-US" smtClean="0"/>
              <a:pPr/>
              <a:t>10/5/2022</a:t>
            </a:fld>
            <a:endParaRPr lang="en-US"/>
          </a:p>
        </p:txBody>
      </p:sp>
      <p:sp>
        <p:nvSpPr>
          <p:cNvPr id="5" name="Footer Placeholder 4"/>
          <p:cNvSpPr>
            <a:spLocks noGrp="1"/>
          </p:cNvSpPr>
          <p:nvPr>
            <p:ph type="ftr" sz="quarter" idx="11"/>
          </p:nvPr>
        </p:nvSpPr>
        <p:spPr/>
        <p:txBody>
          <a:bodyPr/>
          <a:lstStyle/>
          <a:p>
            <a:r>
              <a:rPr lang="en-US" dirty="0"/>
              <a:t>© 2016 Pearson Education, Ltd. All rights reserved.</a:t>
            </a:r>
          </a:p>
        </p:txBody>
      </p:sp>
      <p:sp>
        <p:nvSpPr>
          <p:cNvPr id="6" name="Slide Number Placeholder 5"/>
          <p:cNvSpPr>
            <a:spLocks noGrp="1"/>
          </p:cNvSpPr>
          <p:nvPr>
            <p:ph type="sldNum" sz="quarter" idx="12"/>
          </p:nvPr>
        </p:nvSpPr>
        <p:spPr/>
        <p:txBody>
          <a:bodyPr/>
          <a:lstStyle/>
          <a:p>
            <a:fld id="{84D95127-20FD-48F0-B1A4-CF09160AEFDF}" type="slidenum">
              <a:rPr lang="en-US" smtClean="0"/>
              <a:pPr/>
              <a:t>‹#›</a:t>
            </a:fld>
            <a:endParaRPr lang="en-US"/>
          </a:p>
        </p:txBody>
      </p:sp>
    </p:spTree>
    <p:extLst>
      <p:ext uri="{BB962C8B-B14F-4D97-AF65-F5344CB8AC3E}">
        <p14:creationId xmlns:p14="http://schemas.microsoft.com/office/powerpoint/2010/main" val="34721869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700"/>
            </a:lvl1pPr>
          </a:lstStyle>
          <a:p>
            <a:r>
              <a:rPr lang="en-US"/>
              <a:t>Click to edit Master title style</a:t>
            </a:r>
            <a:endParaRPr lang="en-US" dirty="0"/>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fld id="{12810C6C-94C7-41B8-82E1-56D8080F7DFE}" type="datetime1">
              <a:rPr lang="en-US" smtClean="0"/>
              <a:pPr/>
              <a:t>10/5/2022</a:t>
            </a:fld>
            <a:endParaRPr lang="en-US"/>
          </a:p>
        </p:txBody>
      </p:sp>
      <p:sp>
        <p:nvSpPr>
          <p:cNvPr id="5" name="Footer Placeholder 21"/>
          <p:cNvSpPr>
            <a:spLocks noGrp="1"/>
          </p:cNvSpPr>
          <p:nvPr>
            <p:ph type="ftr" sz="quarter" idx="11"/>
          </p:nvPr>
        </p:nvSpPr>
        <p:spPr>
          <a:xfrm>
            <a:off x="1600200" y="6356352"/>
            <a:ext cx="5943600" cy="365125"/>
          </a:xfrm>
        </p:spPr>
        <p:txBody>
          <a:bodyPr/>
          <a:lstStyle>
            <a:lvl1pPr>
              <a:defRPr/>
            </a:lvl1pPr>
          </a:lstStyle>
          <a:p>
            <a:r>
              <a:rPr lang="en-US" dirty="0"/>
              <a:t>© 2016 Pearson Education, Ltd. All rights reserved.</a:t>
            </a:r>
          </a:p>
        </p:txBody>
      </p:sp>
      <p:sp>
        <p:nvSpPr>
          <p:cNvPr id="6" name="Slide Number Placeholder 17"/>
          <p:cNvSpPr>
            <a:spLocks noGrp="1"/>
          </p:cNvSpPr>
          <p:nvPr>
            <p:ph type="sldNum" sz="quarter" idx="12"/>
          </p:nvPr>
        </p:nvSpPr>
        <p:spPr/>
        <p:txBody>
          <a:bodyPr/>
          <a:lstStyle>
            <a:lvl1pPr>
              <a:defRPr/>
            </a:lvl1pPr>
          </a:lstStyle>
          <a:p>
            <a:fld id="{84D95127-20FD-48F0-B1A4-CF09160AEFDF}" type="slidenum">
              <a:rPr lang="en-US" smtClean="0"/>
              <a:pPr/>
              <a:t>‹#›</a:t>
            </a:fld>
            <a:endParaRPr lang="en-US"/>
          </a:p>
        </p:txBody>
      </p:sp>
    </p:spTree>
    <p:extLst>
      <p:ext uri="{BB962C8B-B14F-4D97-AF65-F5344CB8AC3E}">
        <p14:creationId xmlns:p14="http://schemas.microsoft.com/office/powerpoint/2010/main" val="3837835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4F2620-6964-47A5-8961-C1B0AB57CC07}" type="datetime1">
              <a:rPr lang="en-US" smtClean="0"/>
              <a:pPr/>
              <a:t>10/5/2022</a:t>
            </a:fld>
            <a:endParaRPr lang="en-US"/>
          </a:p>
        </p:txBody>
      </p:sp>
      <p:sp>
        <p:nvSpPr>
          <p:cNvPr id="5" name="Footer Placeholder 4"/>
          <p:cNvSpPr>
            <a:spLocks noGrp="1"/>
          </p:cNvSpPr>
          <p:nvPr>
            <p:ph type="ftr" sz="quarter" idx="11"/>
          </p:nvPr>
        </p:nvSpPr>
        <p:spPr>
          <a:xfrm>
            <a:off x="1752600" y="6356350"/>
            <a:ext cx="5638800" cy="365126"/>
          </a:xfrm>
        </p:spPr>
        <p:txBody>
          <a:bodyPr/>
          <a:lstStyle/>
          <a:p>
            <a:r>
              <a:rPr lang="en-US" dirty="0"/>
              <a:t>© 2016 Pearson Education, Ltd. All rights reserved.</a:t>
            </a:r>
          </a:p>
        </p:txBody>
      </p:sp>
      <p:sp>
        <p:nvSpPr>
          <p:cNvPr id="6" name="Slide Number Placeholder 5"/>
          <p:cNvSpPr>
            <a:spLocks noGrp="1"/>
          </p:cNvSpPr>
          <p:nvPr>
            <p:ph type="sldNum" sz="quarter" idx="12"/>
          </p:nvPr>
        </p:nvSpPr>
        <p:spPr/>
        <p:txBody>
          <a:bodyPr/>
          <a:lstStyle/>
          <a:p>
            <a:fld id="{84D95127-20FD-48F0-B1A4-CF09160AEFDF}" type="slidenum">
              <a:rPr lang="en-US" smtClean="0"/>
              <a:pPr/>
              <a:t>‹#›</a:t>
            </a:fld>
            <a:endParaRPr lang="en-US"/>
          </a:p>
        </p:txBody>
      </p:sp>
    </p:spTree>
    <p:extLst>
      <p:ext uri="{BB962C8B-B14F-4D97-AF65-F5344CB8AC3E}">
        <p14:creationId xmlns:p14="http://schemas.microsoft.com/office/powerpoint/2010/main" val="1509416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8161E9-1495-48FD-BB21-68B23A3CC3C2}" type="datetime1">
              <a:rPr lang="en-US" smtClean="0"/>
              <a:pPr/>
              <a:t>10/5/2022</a:t>
            </a:fld>
            <a:endParaRPr lang="en-US"/>
          </a:p>
        </p:txBody>
      </p:sp>
      <p:sp>
        <p:nvSpPr>
          <p:cNvPr id="5" name="Footer Placeholder 4"/>
          <p:cNvSpPr>
            <a:spLocks noGrp="1"/>
          </p:cNvSpPr>
          <p:nvPr>
            <p:ph type="ftr" sz="quarter" idx="11"/>
          </p:nvPr>
        </p:nvSpPr>
        <p:spPr/>
        <p:txBody>
          <a:bodyPr/>
          <a:lstStyle/>
          <a:p>
            <a:r>
              <a:rPr lang="en-US" dirty="0"/>
              <a:t>© 2016 Pearson Education, Ltd. All rights reserved.</a:t>
            </a:r>
          </a:p>
        </p:txBody>
      </p:sp>
      <p:sp>
        <p:nvSpPr>
          <p:cNvPr id="6" name="Slide Number Placeholder 5"/>
          <p:cNvSpPr>
            <a:spLocks noGrp="1"/>
          </p:cNvSpPr>
          <p:nvPr>
            <p:ph type="sldNum" sz="quarter" idx="12"/>
          </p:nvPr>
        </p:nvSpPr>
        <p:spPr/>
        <p:txBody>
          <a:bodyPr/>
          <a:lstStyle/>
          <a:p>
            <a:fld id="{84D95127-20FD-48F0-B1A4-CF09160AEFDF}" type="slidenum">
              <a:rPr lang="en-US" smtClean="0"/>
              <a:pPr/>
              <a:t>‹#›</a:t>
            </a:fld>
            <a:endParaRPr lang="en-US"/>
          </a:p>
        </p:txBody>
      </p:sp>
    </p:spTree>
    <p:extLst>
      <p:ext uri="{BB962C8B-B14F-4D97-AF65-F5344CB8AC3E}">
        <p14:creationId xmlns:p14="http://schemas.microsoft.com/office/powerpoint/2010/main" val="1278278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BF8AAE1-2E20-416F-9464-F473166CB63D}" type="datetime1">
              <a:rPr lang="en-US" smtClean="0"/>
              <a:pPr/>
              <a:t>10/5/2022</a:t>
            </a:fld>
            <a:endParaRPr lang="en-US"/>
          </a:p>
        </p:txBody>
      </p:sp>
      <p:sp>
        <p:nvSpPr>
          <p:cNvPr id="6" name="Footer Placeholder 5"/>
          <p:cNvSpPr>
            <a:spLocks noGrp="1"/>
          </p:cNvSpPr>
          <p:nvPr>
            <p:ph type="ftr" sz="quarter" idx="11"/>
          </p:nvPr>
        </p:nvSpPr>
        <p:spPr/>
        <p:txBody>
          <a:bodyPr/>
          <a:lstStyle/>
          <a:p>
            <a:r>
              <a:rPr lang="en-US" dirty="0"/>
              <a:t>© 2016 Pearson Education, Ltd. All rights reserved.</a:t>
            </a:r>
          </a:p>
        </p:txBody>
      </p:sp>
      <p:sp>
        <p:nvSpPr>
          <p:cNvPr id="7" name="Slide Number Placeholder 6"/>
          <p:cNvSpPr>
            <a:spLocks noGrp="1"/>
          </p:cNvSpPr>
          <p:nvPr>
            <p:ph type="sldNum" sz="quarter" idx="12"/>
          </p:nvPr>
        </p:nvSpPr>
        <p:spPr/>
        <p:txBody>
          <a:bodyPr/>
          <a:lstStyle/>
          <a:p>
            <a:fld id="{84D95127-20FD-48F0-B1A4-CF09160AEFDF}" type="slidenum">
              <a:rPr lang="en-US" smtClean="0"/>
              <a:pPr/>
              <a:t>‹#›</a:t>
            </a:fld>
            <a:endParaRPr lang="en-US"/>
          </a:p>
        </p:txBody>
      </p:sp>
    </p:spTree>
    <p:extLst>
      <p:ext uri="{BB962C8B-B14F-4D97-AF65-F5344CB8AC3E}">
        <p14:creationId xmlns:p14="http://schemas.microsoft.com/office/powerpoint/2010/main" val="3297992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0A6230C-6B8E-4389-93BC-8CD273DFE36B}" type="datetime1">
              <a:rPr lang="en-US" smtClean="0"/>
              <a:pPr/>
              <a:t>10/5/2022</a:t>
            </a:fld>
            <a:endParaRPr lang="en-US"/>
          </a:p>
        </p:txBody>
      </p:sp>
      <p:sp>
        <p:nvSpPr>
          <p:cNvPr id="8" name="Footer Placeholder 7"/>
          <p:cNvSpPr>
            <a:spLocks noGrp="1"/>
          </p:cNvSpPr>
          <p:nvPr>
            <p:ph type="ftr" sz="quarter" idx="11"/>
          </p:nvPr>
        </p:nvSpPr>
        <p:spPr/>
        <p:txBody>
          <a:bodyPr/>
          <a:lstStyle/>
          <a:p>
            <a:r>
              <a:rPr lang="en-US" dirty="0"/>
              <a:t>© 2016 Pearson Education, Ltd. All rights reserved.</a:t>
            </a:r>
          </a:p>
        </p:txBody>
      </p:sp>
      <p:sp>
        <p:nvSpPr>
          <p:cNvPr id="9" name="Slide Number Placeholder 8"/>
          <p:cNvSpPr>
            <a:spLocks noGrp="1"/>
          </p:cNvSpPr>
          <p:nvPr>
            <p:ph type="sldNum" sz="quarter" idx="12"/>
          </p:nvPr>
        </p:nvSpPr>
        <p:spPr/>
        <p:txBody>
          <a:bodyPr/>
          <a:lstStyle/>
          <a:p>
            <a:fld id="{84D95127-20FD-48F0-B1A4-CF09160AEFDF}" type="slidenum">
              <a:rPr lang="en-US" smtClean="0"/>
              <a:pPr/>
              <a:t>‹#›</a:t>
            </a:fld>
            <a:endParaRPr lang="en-US"/>
          </a:p>
        </p:txBody>
      </p:sp>
    </p:spTree>
    <p:extLst>
      <p:ext uri="{BB962C8B-B14F-4D97-AF65-F5344CB8AC3E}">
        <p14:creationId xmlns:p14="http://schemas.microsoft.com/office/powerpoint/2010/main" val="700695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18C7315-6447-4C51-9D1A-C3498DEED5B0}" type="datetime1">
              <a:rPr lang="en-US" smtClean="0"/>
              <a:pPr/>
              <a:t>10/5/2022</a:t>
            </a:fld>
            <a:endParaRPr lang="en-US"/>
          </a:p>
        </p:txBody>
      </p:sp>
      <p:sp>
        <p:nvSpPr>
          <p:cNvPr id="4" name="Footer Placeholder 3"/>
          <p:cNvSpPr>
            <a:spLocks noGrp="1"/>
          </p:cNvSpPr>
          <p:nvPr>
            <p:ph type="ftr" sz="quarter" idx="11"/>
          </p:nvPr>
        </p:nvSpPr>
        <p:spPr/>
        <p:txBody>
          <a:bodyPr/>
          <a:lstStyle/>
          <a:p>
            <a:r>
              <a:rPr lang="en-US" dirty="0"/>
              <a:t>© 2016 Pearson Education, Ltd. All rights reserved.</a:t>
            </a:r>
          </a:p>
        </p:txBody>
      </p:sp>
      <p:sp>
        <p:nvSpPr>
          <p:cNvPr id="5" name="Slide Number Placeholder 4"/>
          <p:cNvSpPr>
            <a:spLocks noGrp="1"/>
          </p:cNvSpPr>
          <p:nvPr>
            <p:ph type="sldNum" sz="quarter" idx="12"/>
          </p:nvPr>
        </p:nvSpPr>
        <p:spPr/>
        <p:txBody>
          <a:bodyPr/>
          <a:lstStyle/>
          <a:p>
            <a:fld id="{84D95127-20FD-48F0-B1A4-CF09160AEFDF}" type="slidenum">
              <a:rPr lang="en-US" smtClean="0"/>
              <a:pPr/>
              <a:t>‹#›</a:t>
            </a:fld>
            <a:endParaRPr lang="en-US"/>
          </a:p>
        </p:txBody>
      </p:sp>
    </p:spTree>
    <p:extLst>
      <p:ext uri="{BB962C8B-B14F-4D97-AF65-F5344CB8AC3E}">
        <p14:creationId xmlns:p14="http://schemas.microsoft.com/office/powerpoint/2010/main" val="4165440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ADC5AD-3743-4196-B0CE-AF8E050D8407}" type="datetime1">
              <a:rPr lang="en-US" smtClean="0"/>
              <a:pPr/>
              <a:t>10/5/2022</a:t>
            </a:fld>
            <a:endParaRPr lang="en-US"/>
          </a:p>
        </p:txBody>
      </p:sp>
      <p:sp>
        <p:nvSpPr>
          <p:cNvPr id="3" name="Footer Placeholder 2"/>
          <p:cNvSpPr>
            <a:spLocks noGrp="1"/>
          </p:cNvSpPr>
          <p:nvPr>
            <p:ph type="ftr" sz="quarter" idx="11"/>
          </p:nvPr>
        </p:nvSpPr>
        <p:spPr>
          <a:xfrm>
            <a:off x="1600200" y="6356350"/>
            <a:ext cx="5943600" cy="365125"/>
          </a:xfrm>
        </p:spPr>
        <p:txBody>
          <a:bodyPr/>
          <a:lstStyle/>
          <a:p>
            <a:r>
              <a:rPr lang="en-US" dirty="0"/>
              <a:t>© 2016 Pearson Education, Ltd. All rights reserved.</a:t>
            </a:r>
          </a:p>
        </p:txBody>
      </p:sp>
      <p:sp>
        <p:nvSpPr>
          <p:cNvPr id="4" name="Slide Number Placeholder 3"/>
          <p:cNvSpPr>
            <a:spLocks noGrp="1"/>
          </p:cNvSpPr>
          <p:nvPr>
            <p:ph type="sldNum" sz="quarter" idx="12"/>
          </p:nvPr>
        </p:nvSpPr>
        <p:spPr/>
        <p:txBody>
          <a:bodyPr/>
          <a:lstStyle/>
          <a:p>
            <a:fld id="{84D95127-20FD-48F0-B1A4-CF09160AEFDF}" type="slidenum">
              <a:rPr lang="en-US" smtClean="0"/>
              <a:pPr/>
              <a:t>‹#›</a:t>
            </a:fld>
            <a:endParaRPr lang="en-US"/>
          </a:p>
        </p:txBody>
      </p:sp>
    </p:spTree>
    <p:extLst>
      <p:ext uri="{BB962C8B-B14F-4D97-AF65-F5344CB8AC3E}">
        <p14:creationId xmlns:p14="http://schemas.microsoft.com/office/powerpoint/2010/main" val="307462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BD7C0C5-2232-4FE9-A9B8-17460D7BE0E0}" type="datetime1">
              <a:rPr lang="en-US" smtClean="0"/>
              <a:pPr/>
              <a:t>10/5/2022</a:t>
            </a:fld>
            <a:endParaRPr lang="en-US"/>
          </a:p>
        </p:txBody>
      </p:sp>
      <p:sp>
        <p:nvSpPr>
          <p:cNvPr id="6" name="Footer Placeholder 5"/>
          <p:cNvSpPr>
            <a:spLocks noGrp="1"/>
          </p:cNvSpPr>
          <p:nvPr>
            <p:ph type="ftr" sz="quarter" idx="11"/>
          </p:nvPr>
        </p:nvSpPr>
        <p:spPr/>
        <p:txBody>
          <a:bodyPr/>
          <a:lstStyle/>
          <a:p>
            <a:r>
              <a:rPr lang="en-US" dirty="0"/>
              <a:t>© 2016 Pearson Education, Ltd. All rights reserved.</a:t>
            </a:r>
          </a:p>
        </p:txBody>
      </p:sp>
      <p:sp>
        <p:nvSpPr>
          <p:cNvPr id="7" name="Slide Number Placeholder 6"/>
          <p:cNvSpPr>
            <a:spLocks noGrp="1"/>
          </p:cNvSpPr>
          <p:nvPr>
            <p:ph type="sldNum" sz="quarter" idx="12"/>
          </p:nvPr>
        </p:nvSpPr>
        <p:spPr/>
        <p:txBody>
          <a:bodyPr/>
          <a:lstStyle/>
          <a:p>
            <a:fld id="{84D95127-20FD-48F0-B1A4-CF09160AEFDF}" type="slidenum">
              <a:rPr lang="en-US" smtClean="0"/>
              <a:pPr/>
              <a:t>‹#›</a:t>
            </a:fld>
            <a:endParaRPr lang="en-US"/>
          </a:p>
        </p:txBody>
      </p:sp>
    </p:spTree>
    <p:extLst>
      <p:ext uri="{BB962C8B-B14F-4D97-AF65-F5344CB8AC3E}">
        <p14:creationId xmlns:p14="http://schemas.microsoft.com/office/powerpoint/2010/main" val="637417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47A9AE7-C006-4B24-95B1-A2865B217150}" type="datetime1">
              <a:rPr lang="en-US" smtClean="0"/>
              <a:pPr/>
              <a:t>10/5/2022</a:t>
            </a:fld>
            <a:endParaRPr lang="en-US"/>
          </a:p>
        </p:txBody>
      </p:sp>
      <p:sp>
        <p:nvSpPr>
          <p:cNvPr id="6" name="Footer Placeholder 5"/>
          <p:cNvSpPr>
            <a:spLocks noGrp="1"/>
          </p:cNvSpPr>
          <p:nvPr>
            <p:ph type="ftr" sz="quarter" idx="11"/>
          </p:nvPr>
        </p:nvSpPr>
        <p:spPr/>
        <p:txBody>
          <a:bodyPr/>
          <a:lstStyle/>
          <a:p>
            <a:r>
              <a:rPr lang="en-US" dirty="0"/>
              <a:t>© 2016 Pearson Education, Ltd. All rights reserved.</a:t>
            </a:r>
          </a:p>
        </p:txBody>
      </p:sp>
      <p:sp>
        <p:nvSpPr>
          <p:cNvPr id="7" name="Slide Number Placeholder 6"/>
          <p:cNvSpPr>
            <a:spLocks noGrp="1"/>
          </p:cNvSpPr>
          <p:nvPr>
            <p:ph type="sldNum" sz="quarter" idx="12"/>
          </p:nvPr>
        </p:nvSpPr>
        <p:spPr/>
        <p:txBody>
          <a:bodyPr/>
          <a:lstStyle/>
          <a:p>
            <a:fld id="{84D95127-20FD-48F0-B1A4-CF09160AEFDF}" type="slidenum">
              <a:rPr lang="en-US" smtClean="0"/>
              <a:pPr/>
              <a:t>‹#›</a:t>
            </a:fld>
            <a:endParaRPr lang="en-US"/>
          </a:p>
        </p:txBody>
      </p:sp>
    </p:spTree>
    <p:extLst>
      <p:ext uri="{BB962C8B-B14F-4D97-AF65-F5344CB8AC3E}">
        <p14:creationId xmlns:p14="http://schemas.microsoft.com/office/powerpoint/2010/main" val="909265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9F744-DF2B-4EE1-A1E2-D2EA22EB57D6}" type="datetime1">
              <a:rPr lang="en-US" smtClean="0"/>
              <a:pPr/>
              <a:t>10/5/2022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 2016 Pearson Education, Ltd. All rights reserved.</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D95127-20FD-48F0-B1A4-CF09160AEFDF}" type="slidenum">
              <a:rPr lang="en-US" smtClean="0"/>
              <a:pPr/>
              <a:t>‹#›</a:t>
            </a:fld>
            <a:endParaRPr lang="en-US"/>
          </a:p>
        </p:txBody>
      </p:sp>
    </p:spTree>
    <p:extLst>
      <p:ext uri="{BB962C8B-B14F-4D97-AF65-F5344CB8AC3E}">
        <p14:creationId xmlns:p14="http://schemas.microsoft.com/office/powerpoint/2010/main" val="40437184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dt="0"/>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normAutofit fontScale="90000"/>
          </a:bodyPr>
          <a:lstStyle/>
          <a:p>
            <a:pPr>
              <a:defRPr/>
            </a:pPr>
            <a:r>
              <a:rPr lang="en-US" dirty="0"/>
              <a:t>Chapter 15</a:t>
            </a:r>
            <a:br>
              <a:rPr lang="en-US" dirty="0"/>
            </a:br>
            <a:r>
              <a:rPr lang="en-US" dirty="0"/>
              <a:t>C++ as a Better C; Introducing </a:t>
            </a:r>
            <a:r>
              <a:rPr lang="en-US"/>
              <a:t>Object Technology</a:t>
            </a:r>
          </a:p>
        </p:txBody>
      </p:sp>
      <p:sp>
        <p:nvSpPr>
          <p:cNvPr id="10243" name="Subtitle 3"/>
          <p:cNvSpPr>
            <a:spLocks noGrp="1"/>
          </p:cNvSpPr>
          <p:nvPr>
            <p:ph type="subTitle" idx="1"/>
          </p:nvPr>
        </p:nvSpPr>
        <p:spPr/>
        <p:txBody>
          <a:bodyPr/>
          <a:lstStyle/>
          <a:p>
            <a:pPr marR="0"/>
            <a:r>
              <a:rPr lang="en-US" altLang="en-US" dirty="0"/>
              <a:t>C How to Program, 8/e, GE</a:t>
            </a:r>
          </a:p>
        </p:txBody>
      </p:sp>
      <p:sp>
        <p:nvSpPr>
          <p:cNvPr id="2" name="Footer Placeholder 1"/>
          <p:cNvSpPr>
            <a:spLocks noGrp="1"/>
          </p:cNvSpPr>
          <p:nvPr>
            <p:ph type="ftr" sz="quarter" idx="11"/>
          </p:nvPr>
        </p:nvSpPr>
        <p:spPr/>
        <p:txBody>
          <a:bodyPr/>
          <a:lstStyle/>
          <a:p>
            <a:pPr>
              <a:defRPr/>
            </a:pPr>
            <a:r>
              <a:rPr lang="en-US" dirty="0"/>
              <a:t>© 2016 Pearson Education, Ltd. All rights reserved.</a:t>
            </a:r>
          </a:p>
        </p:txBody>
      </p:sp>
    </p:spTree>
    <p:extLst>
      <p:ext uri="{BB962C8B-B14F-4D97-AF65-F5344CB8AC3E}">
        <p14:creationId xmlns:p14="http://schemas.microsoft.com/office/powerpoint/2010/main" val="20773870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a:solidFill>
                  <a:srgbClr val="24B5A1"/>
                </a:solidFill>
                <a:latin typeface="Arial"/>
              </a:rPr>
              <a:t>15.3  </a:t>
            </a:r>
            <a:r>
              <a:rPr lang="en-US">
                <a:solidFill>
                  <a:srgbClr val="3380E6"/>
                </a:solidFill>
                <a:latin typeface="Arial"/>
              </a:rPr>
              <a:t>A Simple Program: Adding Two Integers (Cont.)</a:t>
            </a:r>
          </a:p>
        </p:txBody>
      </p:sp>
      <p:sp>
        <p:nvSpPr>
          <p:cNvPr id="24579" name="Text Placeholder 2"/>
          <p:cNvSpPr>
            <a:spLocks noGrp="1"/>
          </p:cNvSpPr>
          <p:nvPr>
            <p:ph type="body" idx="1"/>
          </p:nvPr>
        </p:nvSpPr>
        <p:spPr/>
        <p:txBody>
          <a:bodyPr/>
          <a:lstStyle/>
          <a:p>
            <a:pPr eaLnBrk="1" hangingPunct="1">
              <a:lnSpc>
                <a:spcPct val="90000"/>
              </a:lnSpc>
            </a:pPr>
            <a:r>
              <a:rPr lang="en-US" altLang="en-US" sz="2300" dirty="0">
                <a:solidFill>
                  <a:srgbClr val="000000"/>
                </a:solidFill>
                <a:latin typeface="Cambria" panose="02040503050406030204" pitchFamily="18" charset="0"/>
              </a:rPr>
              <a:t>Line 9 uses the </a:t>
            </a:r>
            <a:r>
              <a:rPr lang="en-US" altLang="en-US" sz="2300" dirty="0">
                <a:solidFill>
                  <a:srgbClr val="0000FF"/>
                </a:solidFill>
                <a:latin typeface="Cambria" panose="02040503050406030204" pitchFamily="18" charset="0"/>
              </a:rPr>
              <a:t>standard output stream object</a:t>
            </a:r>
            <a:r>
              <a:rPr lang="en-US" altLang="en-US" sz="2300" dirty="0">
                <a:solidFill>
                  <a:srgbClr val="000000"/>
                </a:solidFill>
                <a:latin typeface="Cambria" panose="02040503050406030204" pitchFamily="18" charset="0"/>
              </a:rPr>
              <a:t>—</a:t>
            </a:r>
            <a:r>
              <a:rPr lang="en-US" altLang="en-US" sz="2300" dirty="0" err="1">
                <a:solidFill>
                  <a:srgbClr val="0000FF"/>
                </a:solidFill>
                <a:latin typeface="Consolas" panose="020B0609020204030204" pitchFamily="49" charset="0"/>
              </a:rPr>
              <a:t>std</a:t>
            </a:r>
            <a:r>
              <a:rPr lang="en-US" altLang="en-US" sz="2300" dirty="0">
                <a:solidFill>
                  <a:srgbClr val="0000FF"/>
                </a:solidFill>
                <a:latin typeface="Consolas" panose="020B0609020204030204" pitchFamily="49" charset="0"/>
              </a:rPr>
              <a:t>::</a:t>
            </a:r>
            <a:r>
              <a:rPr lang="en-US" altLang="en-US" sz="2300" dirty="0" err="1">
                <a:solidFill>
                  <a:srgbClr val="0000FF"/>
                </a:solidFill>
                <a:latin typeface="Consolas" panose="020B0609020204030204" pitchFamily="49" charset="0"/>
              </a:rPr>
              <a:t>cout</a:t>
            </a:r>
            <a:r>
              <a:rPr lang="en-US" altLang="en-US" sz="2300" dirty="0">
                <a:solidFill>
                  <a:srgbClr val="000000"/>
                </a:solidFill>
                <a:latin typeface="Cambria" panose="02040503050406030204" pitchFamily="18" charset="0"/>
              </a:rPr>
              <a:t>—and the </a:t>
            </a:r>
            <a:r>
              <a:rPr lang="en-US" altLang="en-US" sz="2300" dirty="0">
                <a:solidFill>
                  <a:srgbClr val="0000FF"/>
                </a:solidFill>
                <a:latin typeface="Cambria" panose="02040503050406030204" pitchFamily="18" charset="0"/>
              </a:rPr>
              <a:t>stream insertion operator</a:t>
            </a:r>
            <a:r>
              <a:rPr lang="en-US" altLang="en-US" sz="2300" dirty="0">
                <a:solidFill>
                  <a:srgbClr val="000000"/>
                </a:solidFill>
                <a:latin typeface="Cambria" panose="02040503050406030204" pitchFamily="18" charset="0"/>
              </a:rPr>
              <a:t>, </a:t>
            </a:r>
            <a:r>
              <a:rPr lang="en-US" altLang="en-US" sz="2300" dirty="0">
                <a:solidFill>
                  <a:srgbClr val="0000FF"/>
                </a:solidFill>
                <a:latin typeface="Consolas" panose="020B0609020204030204" pitchFamily="49" charset="0"/>
              </a:rPr>
              <a:t>&lt;&lt;</a:t>
            </a:r>
            <a:r>
              <a:rPr lang="en-US" altLang="en-US" sz="2300" dirty="0">
                <a:solidFill>
                  <a:srgbClr val="000000"/>
                </a:solidFill>
                <a:latin typeface="Cambria" panose="02040503050406030204" pitchFamily="18" charset="0"/>
              </a:rPr>
              <a:t>, to display the string </a:t>
            </a:r>
            <a:r>
              <a:rPr lang="en-US" altLang="en-US" sz="2300" dirty="0">
                <a:solidFill>
                  <a:srgbClr val="000000"/>
                </a:solidFill>
                <a:latin typeface="Consolas" panose="020B0609020204030204" pitchFamily="49" charset="0"/>
              </a:rPr>
              <a:t>"Enter</a:t>
            </a:r>
            <a:r>
              <a:rPr lang="en-US" altLang="en-US" sz="2300" dirty="0">
                <a:solidFill>
                  <a:srgbClr val="000000"/>
                </a:solidFill>
                <a:latin typeface="Cambria" panose="02040503050406030204" pitchFamily="18" charset="0"/>
              </a:rPr>
              <a:t> </a:t>
            </a:r>
            <a:r>
              <a:rPr lang="en-US" altLang="en-US" sz="2300" dirty="0">
                <a:solidFill>
                  <a:srgbClr val="000000"/>
                </a:solidFill>
                <a:latin typeface="Consolas" panose="020B0609020204030204" pitchFamily="49" charset="0"/>
              </a:rPr>
              <a:t>first</a:t>
            </a:r>
            <a:r>
              <a:rPr lang="en-US" altLang="en-US" sz="2300" dirty="0">
                <a:solidFill>
                  <a:srgbClr val="000000"/>
                </a:solidFill>
                <a:latin typeface="Cambria" panose="02040503050406030204" pitchFamily="18" charset="0"/>
              </a:rPr>
              <a:t> </a:t>
            </a:r>
            <a:r>
              <a:rPr lang="en-US" altLang="en-US" sz="2300" dirty="0">
                <a:solidFill>
                  <a:srgbClr val="000000"/>
                </a:solidFill>
                <a:latin typeface="Consolas" panose="020B0609020204030204" pitchFamily="49" charset="0"/>
              </a:rPr>
              <a:t>integer: "</a:t>
            </a:r>
            <a:r>
              <a:rPr lang="en-US" altLang="en-US" sz="2300" dirty="0">
                <a:solidFill>
                  <a:srgbClr val="000000"/>
                </a:solidFill>
                <a:latin typeface="Cambria" panose="02040503050406030204" pitchFamily="18" charset="0"/>
              </a:rPr>
              <a:t>. </a:t>
            </a:r>
          </a:p>
          <a:p>
            <a:pPr eaLnBrk="1" hangingPunct="1">
              <a:lnSpc>
                <a:spcPct val="90000"/>
              </a:lnSpc>
            </a:pPr>
            <a:r>
              <a:rPr lang="en-US" altLang="en-US" sz="2300" dirty="0">
                <a:solidFill>
                  <a:srgbClr val="000000"/>
                </a:solidFill>
                <a:latin typeface="Cambria" panose="02040503050406030204" pitchFamily="18" charset="0"/>
              </a:rPr>
              <a:t>Output and input in C++ are accomplished with streams of characters. </a:t>
            </a:r>
          </a:p>
          <a:p>
            <a:pPr eaLnBrk="1" hangingPunct="1">
              <a:lnSpc>
                <a:spcPct val="90000"/>
              </a:lnSpc>
            </a:pPr>
            <a:r>
              <a:rPr lang="en-US" altLang="en-US" sz="2300" dirty="0">
                <a:solidFill>
                  <a:srgbClr val="000000"/>
                </a:solidFill>
                <a:latin typeface="Cambria" panose="02040503050406030204" pitchFamily="18" charset="0"/>
              </a:rPr>
              <a:t>Thus, when line 9 executes, it sends the stream of characters </a:t>
            </a:r>
            <a:r>
              <a:rPr lang="en-US" altLang="en-US" sz="2300" dirty="0">
                <a:solidFill>
                  <a:srgbClr val="000000"/>
                </a:solidFill>
                <a:latin typeface="Consolas" panose="020B0609020204030204" pitchFamily="49" charset="0"/>
              </a:rPr>
              <a:t>"Enter</a:t>
            </a:r>
            <a:r>
              <a:rPr lang="en-US" altLang="en-US" sz="2300" dirty="0">
                <a:solidFill>
                  <a:srgbClr val="000000"/>
                </a:solidFill>
                <a:latin typeface="Cambria" panose="02040503050406030204" pitchFamily="18" charset="0"/>
              </a:rPr>
              <a:t> </a:t>
            </a:r>
            <a:r>
              <a:rPr lang="en-US" altLang="en-US" sz="2300" dirty="0">
                <a:solidFill>
                  <a:srgbClr val="000000"/>
                </a:solidFill>
                <a:latin typeface="Consolas" panose="020B0609020204030204" pitchFamily="49" charset="0"/>
              </a:rPr>
              <a:t>first</a:t>
            </a:r>
            <a:r>
              <a:rPr lang="en-US" altLang="en-US" sz="2300" dirty="0">
                <a:solidFill>
                  <a:srgbClr val="000000"/>
                </a:solidFill>
                <a:latin typeface="Cambria" panose="02040503050406030204" pitchFamily="18" charset="0"/>
              </a:rPr>
              <a:t> </a:t>
            </a:r>
            <a:r>
              <a:rPr lang="en-US" altLang="en-US" sz="2300" dirty="0">
                <a:solidFill>
                  <a:srgbClr val="000000"/>
                </a:solidFill>
                <a:latin typeface="Consolas" panose="020B0609020204030204" pitchFamily="49" charset="0"/>
              </a:rPr>
              <a:t>integer: "</a:t>
            </a:r>
            <a:r>
              <a:rPr lang="en-US" altLang="en-US" sz="2300" dirty="0">
                <a:solidFill>
                  <a:srgbClr val="000000"/>
                </a:solidFill>
                <a:latin typeface="Cambria" panose="02040503050406030204" pitchFamily="18" charset="0"/>
              </a:rPr>
              <a:t> to </a:t>
            </a:r>
            <a:r>
              <a:rPr lang="en-US" altLang="en-US" sz="2300" dirty="0" err="1">
                <a:solidFill>
                  <a:srgbClr val="000000"/>
                </a:solidFill>
                <a:latin typeface="Consolas" panose="020B0609020204030204" pitchFamily="49" charset="0"/>
              </a:rPr>
              <a:t>std</a:t>
            </a:r>
            <a:r>
              <a:rPr lang="en-US" altLang="en-US" sz="2300" dirty="0">
                <a:solidFill>
                  <a:srgbClr val="000000"/>
                </a:solidFill>
                <a:latin typeface="Consolas" panose="020B0609020204030204" pitchFamily="49" charset="0"/>
              </a:rPr>
              <a:t>::</a:t>
            </a:r>
            <a:r>
              <a:rPr lang="en-US" altLang="en-US" sz="2300" dirty="0" err="1">
                <a:solidFill>
                  <a:srgbClr val="000000"/>
                </a:solidFill>
                <a:latin typeface="Consolas" panose="020B0609020204030204" pitchFamily="49" charset="0"/>
              </a:rPr>
              <a:t>cout</a:t>
            </a:r>
            <a:r>
              <a:rPr lang="en-US" altLang="en-US" sz="2300" dirty="0">
                <a:solidFill>
                  <a:srgbClr val="000000"/>
                </a:solidFill>
                <a:latin typeface="Cambria" panose="02040503050406030204" pitchFamily="18" charset="0"/>
              </a:rPr>
              <a:t>, which is normally “connected” to the screen. </a:t>
            </a:r>
          </a:p>
          <a:p>
            <a:pPr eaLnBrk="1" hangingPunct="1">
              <a:lnSpc>
                <a:spcPct val="90000"/>
              </a:lnSpc>
            </a:pPr>
            <a:r>
              <a:rPr lang="en-US" altLang="en-US" sz="2300" dirty="0">
                <a:solidFill>
                  <a:srgbClr val="000000"/>
                </a:solidFill>
                <a:latin typeface="Cambria" panose="02040503050406030204" pitchFamily="18" charset="0"/>
              </a:rPr>
              <a:t>We like to pronounce the preceding statement as “</a:t>
            </a:r>
            <a:r>
              <a:rPr lang="en-US" altLang="en-US" sz="2300" dirty="0" err="1">
                <a:solidFill>
                  <a:srgbClr val="000000"/>
                </a:solidFill>
                <a:latin typeface="Consolas" panose="020B0609020204030204" pitchFamily="49" charset="0"/>
              </a:rPr>
              <a:t>std</a:t>
            </a:r>
            <a:r>
              <a:rPr lang="en-US" altLang="en-US" sz="2300" dirty="0">
                <a:solidFill>
                  <a:srgbClr val="000000"/>
                </a:solidFill>
                <a:latin typeface="Consolas" panose="020B0609020204030204" pitchFamily="49" charset="0"/>
              </a:rPr>
              <a:t>::</a:t>
            </a:r>
            <a:r>
              <a:rPr lang="en-US" altLang="en-US" sz="2300" dirty="0" err="1">
                <a:solidFill>
                  <a:srgbClr val="000000"/>
                </a:solidFill>
                <a:latin typeface="Consolas" panose="020B0609020204030204" pitchFamily="49" charset="0"/>
              </a:rPr>
              <a:t>cout</a:t>
            </a:r>
            <a:r>
              <a:rPr lang="en-US" altLang="en-US" sz="2300" dirty="0">
                <a:solidFill>
                  <a:srgbClr val="000000"/>
                </a:solidFill>
                <a:latin typeface="Cambria" panose="02040503050406030204" pitchFamily="18" charset="0"/>
              </a:rPr>
              <a:t> gets the character string </a:t>
            </a:r>
            <a:r>
              <a:rPr lang="en-US" altLang="en-US" sz="2300" dirty="0">
                <a:solidFill>
                  <a:srgbClr val="000000"/>
                </a:solidFill>
                <a:latin typeface="Consolas" panose="020B0609020204030204" pitchFamily="49" charset="0"/>
              </a:rPr>
              <a:t>"Enter</a:t>
            </a:r>
            <a:r>
              <a:rPr lang="en-US" altLang="en-US" sz="2300" dirty="0">
                <a:solidFill>
                  <a:srgbClr val="000000"/>
                </a:solidFill>
                <a:latin typeface="Cambria" panose="02040503050406030204" pitchFamily="18" charset="0"/>
              </a:rPr>
              <a:t> </a:t>
            </a:r>
            <a:r>
              <a:rPr lang="en-US" altLang="en-US" sz="2300" dirty="0">
                <a:solidFill>
                  <a:srgbClr val="000000"/>
                </a:solidFill>
                <a:latin typeface="Consolas" panose="020B0609020204030204" pitchFamily="49" charset="0"/>
              </a:rPr>
              <a:t>first</a:t>
            </a:r>
            <a:r>
              <a:rPr lang="en-US" altLang="en-US" sz="2300" dirty="0">
                <a:solidFill>
                  <a:srgbClr val="000000"/>
                </a:solidFill>
                <a:latin typeface="Cambria" panose="02040503050406030204" pitchFamily="18" charset="0"/>
              </a:rPr>
              <a:t> </a:t>
            </a:r>
            <a:r>
              <a:rPr lang="en-US" altLang="en-US" sz="2300" dirty="0">
                <a:solidFill>
                  <a:srgbClr val="000000"/>
                </a:solidFill>
                <a:latin typeface="Consolas" panose="020B0609020204030204" pitchFamily="49" charset="0"/>
              </a:rPr>
              <a:t>integer: "</a:t>
            </a:r>
            <a:r>
              <a:rPr lang="en-US" altLang="en-US" sz="2300" dirty="0">
                <a:solidFill>
                  <a:srgbClr val="000000"/>
                </a:solidFill>
                <a:latin typeface="Cambria" panose="02040503050406030204" pitchFamily="18" charset="0"/>
              </a:rPr>
              <a:t>.” </a:t>
            </a:r>
          </a:p>
          <a:p>
            <a:pPr eaLnBrk="1" hangingPunct="1">
              <a:lnSpc>
                <a:spcPct val="90000"/>
              </a:lnSpc>
            </a:pPr>
            <a:r>
              <a:rPr lang="en-US" altLang="en-US" sz="2300" dirty="0">
                <a:solidFill>
                  <a:srgbClr val="000000"/>
                </a:solidFill>
                <a:latin typeface="Cambria" panose="02040503050406030204" pitchFamily="18" charset="0"/>
              </a:rPr>
              <a:t>Line 10 uses the </a:t>
            </a:r>
            <a:r>
              <a:rPr lang="en-US" altLang="en-US" sz="2300" dirty="0">
                <a:solidFill>
                  <a:srgbClr val="0000FF"/>
                </a:solidFill>
                <a:latin typeface="Cambria" panose="02040503050406030204" pitchFamily="18" charset="0"/>
              </a:rPr>
              <a:t>standard input stream object</a:t>
            </a:r>
            <a:r>
              <a:rPr lang="en-US" altLang="en-US" sz="2300" dirty="0">
                <a:solidFill>
                  <a:srgbClr val="000000"/>
                </a:solidFill>
                <a:latin typeface="Cambria" panose="02040503050406030204" pitchFamily="18" charset="0"/>
              </a:rPr>
              <a:t>—</a:t>
            </a:r>
            <a:r>
              <a:rPr lang="en-US" altLang="en-US" sz="2300" dirty="0" err="1">
                <a:solidFill>
                  <a:srgbClr val="0000FF"/>
                </a:solidFill>
                <a:latin typeface="Consolas" panose="020B0609020204030204" pitchFamily="49" charset="0"/>
              </a:rPr>
              <a:t>std</a:t>
            </a:r>
            <a:r>
              <a:rPr lang="en-US" altLang="en-US" sz="2300" dirty="0">
                <a:solidFill>
                  <a:srgbClr val="0000FF"/>
                </a:solidFill>
                <a:latin typeface="Consolas" panose="020B0609020204030204" pitchFamily="49" charset="0"/>
              </a:rPr>
              <a:t>::</a:t>
            </a:r>
            <a:r>
              <a:rPr lang="en-US" altLang="en-US" sz="2300" dirty="0" err="1">
                <a:solidFill>
                  <a:srgbClr val="0000FF"/>
                </a:solidFill>
                <a:latin typeface="Consolas" panose="020B0609020204030204" pitchFamily="49" charset="0"/>
              </a:rPr>
              <a:t>cin</a:t>
            </a:r>
            <a:r>
              <a:rPr lang="en-US" altLang="en-US" sz="2300" dirty="0">
                <a:solidFill>
                  <a:srgbClr val="000000"/>
                </a:solidFill>
                <a:latin typeface="Cambria" panose="02040503050406030204" pitchFamily="18" charset="0"/>
              </a:rPr>
              <a:t>—and the </a:t>
            </a:r>
            <a:r>
              <a:rPr lang="en-US" altLang="en-US" sz="2300" dirty="0">
                <a:solidFill>
                  <a:srgbClr val="0000FF"/>
                </a:solidFill>
                <a:latin typeface="Cambria" panose="02040503050406030204" pitchFamily="18" charset="0"/>
              </a:rPr>
              <a:t>stream extraction operator</a:t>
            </a:r>
            <a:r>
              <a:rPr lang="en-US" altLang="en-US" sz="2300" dirty="0">
                <a:solidFill>
                  <a:srgbClr val="000000"/>
                </a:solidFill>
                <a:latin typeface="Cambria" panose="02040503050406030204" pitchFamily="18" charset="0"/>
              </a:rPr>
              <a:t>, </a:t>
            </a:r>
            <a:r>
              <a:rPr lang="en-US" altLang="en-US" sz="2300" dirty="0">
                <a:solidFill>
                  <a:srgbClr val="0000FF"/>
                </a:solidFill>
                <a:latin typeface="Consolas" panose="020B0609020204030204" pitchFamily="49" charset="0"/>
              </a:rPr>
              <a:t>&gt;&gt;</a:t>
            </a:r>
            <a:r>
              <a:rPr lang="en-US" altLang="en-US" sz="2300" dirty="0">
                <a:solidFill>
                  <a:srgbClr val="000000"/>
                </a:solidFill>
                <a:latin typeface="Cambria" panose="02040503050406030204" pitchFamily="18" charset="0"/>
              </a:rPr>
              <a:t>, to obtain a value from the keyboard. </a:t>
            </a:r>
          </a:p>
        </p:txBody>
      </p:sp>
      <p:sp>
        <p:nvSpPr>
          <p:cNvPr id="2458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594414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a:solidFill>
                  <a:srgbClr val="24B5A1"/>
                </a:solidFill>
                <a:latin typeface="Arial"/>
              </a:rPr>
              <a:t>15.3  </a:t>
            </a:r>
            <a:r>
              <a:rPr lang="en-US">
                <a:solidFill>
                  <a:srgbClr val="3380E6"/>
                </a:solidFill>
                <a:latin typeface="Arial"/>
              </a:rPr>
              <a:t>A Simple Program: Adding Two Integers (Cont.)</a:t>
            </a:r>
          </a:p>
        </p:txBody>
      </p:sp>
      <p:sp>
        <p:nvSpPr>
          <p:cNvPr id="25603" name="Text Placeholder 2"/>
          <p:cNvSpPr>
            <a:spLocks noGrp="1"/>
          </p:cNvSpPr>
          <p:nvPr>
            <p:ph type="body" idx="1"/>
          </p:nvPr>
        </p:nvSpPr>
        <p:spPr/>
        <p:txBody>
          <a:bodyPr/>
          <a:lstStyle/>
          <a:p>
            <a:pPr eaLnBrk="1" hangingPunct="1">
              <a:lnSpc>
                <a:spcPct val="80000"/>
              </a:lnSpc>
            </a:pPr>
            <a:r>
              <a:rPr lang="en-US" altLang="en-US" sz="2500" dirty="0">
                <a:solidFill>
                  <a:srgbClr val="000000"/>
                </a:solidFill>
                <a:latin typeface="Cambria" panose="02040503050406030204" pitchFamily="18" charset="0"/>
              </a:rPr>
              <a:t>Using the stream extraction operator with </a:t>
            </a:r>
            <a:r>
              <a:rPr lang="en-US" altLang="en-US" sz="2500" dirty="0" err="1">
                <a:solidFill>
                  <a:srgbClr val="000000"/>
                </a:solidFill>
                <a:latin typeface="Consolas" panose="020B0609020204030204" pitchFamily="49" charset="0"/>
              </a:rPr>
              <a:t>std</a:t>
            </a:r>
            <a:r>
              <a:rPr lang="en-US" altLang="en-US" sz="2500" dirty="0">
                <a:solidFill>
                  <a:srgbClr val="000000"/>
                </a:solidFill>
                <a:latin typeface="Consolas" panose="020B0609020204030204" pitchFamily="49" charset="0"/>
              </a:rPr>
              <a:t>::</a:t>
            </a:r>
            <a:r>
              <a:rPr lang="en-US" altLang="en-US" sz="2500" dirty="0" err="1">
                <a:solidFill>
                  <a:srgbClr val="000000"/>
                </a:solidFill>
                <a:latin typeface="Consolas" panose="020B0609020204030204" pitchFamily="49" charset="0"/>
              </a:rPr>
              <a:t>cin</a:t>
            </a:r>
            <a:r>
              <a:rPr lang="en-US" altLang="en-US" sz="2500" dirty="0">
                <a:solidFill>
                  <a:srgbClr val="000000"/>
                </a:solidFill>
                <a:latin typeface="Cambria" panose="02040503050406030204" pitchFamily="18" charset="0"/>
              </a:rPr>
              <a:t> takes character input from the standard input stream, which is usually the keyboard. </a:t>
            </a:r>
          </a:p>
          <a:p>
            <a:pPr eaLnBrk="1" hangingPunct="1">
              <a:lnSpc>
                <a:spcPct val="80000"/>
              </a:lnSpc>
            </a:pPr>
            <a:r>
              <a:rPr lang="en-US" altLang="en-US" sz="2500" dirty="0">
                <a:solidFill>
                  <a:srgbClr val="000000"/>
                </a:solidFill>
                <a:latin typeface="Cambria" panose="02040503050406030204" pitchFamily="18" charset="0"/>
              </a:rPr>
              <a:t>We like to pronounce the preceding statement as, “</a:t>
            </a:r>
            <a:r>
              <a:rPr lang="en-US" altLang="en-US" sz="2500" dirty="0" err="1">
                <a:solidFill>
                  <a:srgbClr val="000000"/>
                </a:solidFill>
                <a:latin typeface="Consolas" panose="020B0609020204030204" pitchFamily="49" charset="0"/>
              </a:rPr>
              <a:t>std</a:t>
            </a:r>
            <a:r>
              <a:rPr lang="en-US" altLang="en-US" sz="2500" dirty="0">
                <a:solidFill>
                  <a:srgbClr val="000000"/>
                </a:solidFill>
                <a:latin typeface="Consolas" panose="020B0609020204030204" pitchFamily="49" charset="0"/>
              </a:rPr>
              <a:t>::</a:t>
            </a:r>
            <a:r>
              <a:rPr lang="en-US" altLang="en-US" sz="2500" dirty="0" err="1">
                <a:solidFill>
                  <a:srgbClr val="000000"/>
                </a:solidFill>
                <a:latin typeface="Consolas" panose="020B0609020204030204" pitchFamily="49" charset="0"/>
              </a:rPr>
              <a:t>cin</a:t>
            </a:r>
            <a:r>
              <a:rPr lang="en-US" altLang="en-US" sz="2500" dirty="0">
                <a:solidFill>
                  <a:srgbClr val="000000"/>
                </a:solidFill>
                <a:latin typeface="Cambria" panose="02040503050406030204" pitchFamily="18" charset="0"/>
              </a:rPr>
              <a:t> gives a value to </a:t>
            </a:r>
            <a:r>
              <a:rPr lang="en-US" altLang="en-US" sz="2500" dirty="0">
                <a:solidFill>
                  <a:srgbClr val="000000"/>
                </a:solidFill>
                <a:latin typeface="Consolas" panose="020B0609020204030204" pitchFamily="49" charset="0"/>
              </a:rPr>
              <a:t>number1</a:t>
            </a:r>
            <a:r>
              <a:rPr lang="en-US" altLang="en-US" sz="2500" dirty="0">
                <a:solidFill>
                  <a:srgbClr val="000000"/>
                </a:solidFill>
                <a:latin typeface="Cambria" panose="02040503050406030204" pitchFamily="18" charset="0"/>
              </a:rPr>
              <a:t>” or simply “</a:t>
            </a:r>
            <a:r>
              <a:rPr lang="en-US" altLang="en-US" sz="2500" dirty="0" err="1">
                <a:solidFill>
                  <a:srgbClr val="000000"/>
                </a:solidFill>
                <a:latin typeface="Consolas" panose="020B0609020204030204" pitchFamily="49" charset="0"/>
              </a:rPr>
              <a:t>std</a:t>
            </a:r>
            <a:r>
              <a:rPr lang="en-US" altLang="en-US" sz="2500" dirty="0">
                <a:solidFill>
                  <a:srgbClr val="000000"/>
                </a:solidFill>
                <a:latin typeface="Consolas" panose="020B0609020204030204" pitchFamily="49" charset="0"/>
              </a:rPr>
              <a:t>::</a:t>
            </a:r>
            <a:r>
              <a:rPr lang="en-US" altLang="en-US" sz="2500" dirty="0" err="1">
                <a:solidFill>
                  <a:srgbClr val="000000"/>
                </a:solidFill>
                <a:latin typeface="Consolas" panose="020B0609020204030204" pitchFamily="49" charset="0"/>
              </a:rPr>
              <a:t>cin</a:t>
            </a:r>
            <a:r>
              <a:rPr lang="en-US" altLang="en-US" sz="2500" dirty="0">
                <a:solidFill>
                  <a:srgbClr val="000000"/>
                </a:solidFill>
                <a:latin typeface="Cambria" panose="02040503050406030204" pitchFamily="18" charset="0"/>
              </a:rPr>
              <a:t> gives </a:t>
            </a:r>
            <a:r>
              <a:rPr lang="en-US" altLang="en-US" sz="2500" dirty="0">
                <a:solidFill>
                  <a:srgbClr val="000000"/>
                </a:solidFill>
                <a:latin typeface="Consolas" panose="020B0609020204030204" pitchFamily="49" charset="0"/>
              </a:rPr>
              <a:t>number1</a:t>
            </a:r>
            <a:r>
              <a:rPr lang="en-US" altLang="en-US" sz="2500" dirty="0">
                <a:solidFill>
                  <a:srgbClr val="000000"/>
                </a:solidFill>
                <a:latin typeface="Cambria" panose="02040503050406030204" pitchFamily="18" charset="0"/>
              </a:rPr>
              <a:t>.”</a:t>
            </a:r>
          </a:p>
          <a:p>
            <a:pPr eaLnBrk="1" hangingPunct="1">
              <a:lnSpc>
                <a:spcPct val="80000"/>
              </a:lnSpc>
            </a:pPr>
            <a:r>
              <a:rPr lang="en-US" altLang="en-US" sz="2500" dirty="0">
                <a:solidFill>
                  <a:srgbClr val="000000"/>
                </a:solidFill>
                <a:latin typeface="Cambria" panose="02040503050406030204" pitchFamily="18" charset="0"/>
              </a:rPr>
              <a:t>When the computer executes the statement in line 10, it waits for the user to enter a value for variable </a:t>
            </a:r>
            <a:r>
              <a:rPr lang="en-US" altLang="en-US" sz="2500" dirty="0">
                <a:solidFill>
                  <a:srgbClr val="000000"/>
                </a:solidFill>
                <a:latin typeface="Consolas" panose="020B0609020204030204" pitchFamily="49" charset="0"/>
              </a:rPr>
              <a:t>number1</a:t>
            </a:r>
            <a:r>
              <a:rPr lang="en-US" altLang="en-US" sz="2500" dirty="0">
                <a:solidFill>
                  <a:srgbClr val="000000"/>
                </a:solidFill>
                <a:latin typeface="Cambria" panose="02040503050406030204" pitchFamily="18" charset="0"/>
              </a:rPr>
              <a:t>. </a:t>
            </a:r>
          </a:p>
          <a:p>
            <a:pPr eaLnBrk="1" hangingPunct="1">
              <a:lnSpc>
                <a:spcPct val="80000"/>
              </a:lnSpc>
            </a:pPr>
            <a:r>
              <a:rPr lang="en-US" altLang="en-US" sz="2500" dirty="0">
                <a:solidFill>
                  <a:srgbClr val="000000"/>
                </a:solidFill>
                <a:latin typeface="Cambria" panose="02040503050406030204" pitchFamily="18" charset="0"/>
              </a:rPr>
              <a:t>The user responds by typing an integer (as characters), then pressing the </a:t>
            </a:r>
            <a:r>
              <a:rPr lang="en-US" altLang="en-US" sz="2500" i="1" dirty="0">
                <a:solidFill>
                  <a:srgbClr val="000000"/>
                </a:solidFill>
                <a:latin typeface="Cambria" panose="02040503050406030204" pitchFamily="18" charset="0"/>
              </a:rPr>
              <a:t>Enter </a:t>
            </a:r>
            <a:r>
              <a:rPr lang="en-US" altLang="en-US" sz="2500" dirty="0">
                <a:solidFill>
                  <a:srgbClr val="000000"/>
                </a:solidFill>
                <a:latin typeface="Cambria" panose="02040503050406030204" pitchFamily="18" charset="0"/>
              </a:rPr>
              <a:t>key</a:t>
            </a:r>
            <a:r>
              <a:rPr lang="en-US" altLang="en-US" sz="2500" i="1" dirty="0">
                <a:solidFill>
                  <a:srgbClr val="000000"/>
                </a:solidFill>
                <a:latin typeface="Cambria" panose="02040503050406030204" pitchFamily="18" charset="0"/>
              </a:rPr>
              <a:t>. </a:t>
            </a:r>
          </a:p>
          <a:p>
            <a:pPr eaLnBrk="1" hangingPunct="1">
              <a:lnSpc>
                <a:spcPct val="80000"/>
              </a:lnSpc>
            </a:pPr>
            <a:r>
              <a:rPr lang="en-US" altLang="en-US" sz="2500" dirty="0">
                <a:solidFill>
                  <a:srgbClr val="000000"/>
                </a:solidFill>
                <a:latin typeface="Cambria" panose="02040503050406030204" pitchFamily="18" charset="0"/>
              </a:rPr>
              <a:t>The computer converts the character representation of the number to an integer and assigns this value to the variable </a:t>
            </a:r>
            <a:r>
              <a:rPr lang="en-US" altLang="en-US" sz="2500" dirty="0">
                <a:solidFill>
                  <a:srgbClr val="000000"/>
                </a:solidFill>
                <a:latin typeface="Consolas" panose="020B0609020204030204" pitchFamily="49" charset="0"/>
              </a:rPr>
              <a:t>number1</a:t>
            </a:r>
            <a:r>
              <a:rPr lang="en-US" altLang="en-US" sz="2500" dirty="0">
                <a:solidFill>
                  <a:srgbClr val="000000"/>
                </a:solidFill>
                <a:latin typeface="Cambria" panose="02040503050406030204" pitchFamily="18" charset="0"/>
              </a:rPr>
              <a:t>. </a:t>
            </a:r>
          </a:p>
        </p:txBody>
      </p:sp>
      <p:sp>
        <p:nvSpPr>
          <p:cNvPr id="2560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5065953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a:solidFill>
                  <a:srgbClr val="24B5A1"/>
                </a:solidFill>
                <a:latin typeface="Arial"/>
              </a:rPr>
              <a:t>15.3  </a:t>
            </a:r>
            <a:r>
              <a:rPr lang="en-US">
                <a:solidFill>
                  <a:srgbClr val="3380E6"/>
                </a:solidFill>
                <a:latin typeface="Arial"/>
              </a:rPr>
              <a:t>A Simple Program: Adding Two Integers (Cont.)</a:t>
            </a:r>
          </a:p>
        </p:txBody>
      </p:sp>
      <p:sp>
        <p:nvSpPr>
          <p:cNvPr id="26627" name="Text Placeholder 2"/>
          <p:cNvSpPr>
            <a:spLocks noGrp="1"/>
          </p:cNvSpPr>
          <p:nvPr>
            <p:ph type="body" idx="1"/>
          </p:nvPr>
        </p:nvSpPr>
        <p:spPr/>
        <p:txBody>
          <a:bodyPr/>
          <a:lstStyle/>
          <a:p>
            <a:pPr eaLnBrk="1" hangingPunct="1">
              <a:lnSpc>
                <a:spcPct val="80000"/>
              </a:lnSpc>
            </a:pPr>
            <a:r>
              <a:rPr lang="en-US" altLang="en-US" sz="2500" dirty="0">
                <a:solidFill>
                  <a:srgbClr val="000000"/>
                </a:solidFill>
                <a:latin typeface="Cambria" panose="02040503050406030204" pitchFamily="18" charset="0"/>
              </a:rPr>
              <a:t>Line 15 displays </a:t>
            </a:r>
            <a:r>
              <a:rPr lang="en-US" altLang="en-US" sz="2500" dirty="0">
                <a:solidFill>
                  <a:srgbClr val="000000"/>
                </a:solidFill>
                <a:latin typeface="Consolas" panose="020B0609020204030204" pitchFamily="49" charset="0"/>
              </a:rPr>
              <a:t>"Enter</a:t>
            </a:r>
            <a:r>
              <a:rPr lang="en-US" altLang="en-US" sz="2500" dirty="0">
                <a:solidFill>
                  <a:srgbClr val="000000"/>
                </a:solidFill>
                <a:latin typeface="Cambria" panose="02040503050406030204" pitchFamily="18" charset="0"/>
              </a:rPr>
              <a:t> </a:t>
            </a:r>
            <a:r>
              <a:rPr lang="en-US" altLang="en-US" sz="2500" dirty="0">
                <a:solidFill>
                  <a:srgbClr val="000000"/>
                </a:solidFill>
                <a:latin typeface="Consolas" panose="020B0609020204030204" pitchFamily="49" charset="0"/>
              </a:rPr>
              <a:t>second</a:t>
            </a:r>
            <a:r>
              <a:rPr lang="en-US" altLang="en-US" sz="2500" dirty="0">
                <a:solidFill>
                  <a:srgbClr val="000000"/>
                </a:solidFill>
                <a:latin typeface="Cambria" panose="02040503050406030204" pitchFamily="18" charset="0"/>
              </a:rPr>
              <a:t> </a:t>
            </a:r>
            <a:r>
              <a:rPr lang="en-US" altLang="en-US" sz="2500" dirty="0">
                <a:solidFill>
                  <a:srgbClr val="000000"/>
                </a:solidFill>
                <a:latin typeface="Consolas" panose="020B0609020204030204" pitchFamily="49" charset="0"/>
              </a:rPr>
              <a:t>integer: "</a:t>
            </a:r>
            <a:r>
              <a:rPr lang="en-US" altLang="en-US" sz="2500" dirty="0">
                <a:solidFill>
                  <a:srgbClr val="000000"/>
                </a:solidFill>
                <a:latin typeface="Cambria" panose="02040503050406030204" pitchFamily="18" charset="0"/>
              </a:rPr>
              <a:t> on the screen, prompting the user to take action. </a:t>
            </a:r>
          </a:p>
          <a:p>
            <a:pPr eaLnBrk="1" hangingPunct="1">
              <a:lnSpc>
                <a:spcPct val="80000"/>
              </a:lnSpc>
            </a:pPr>
            <a:r>
              <a:rPr lang="en-US" altLang="en-US" sz="2500" dirty="0">
                <a:solidFill>
                  <a:srgbClr val="000000"/>
                </a:solidFill>
                <a:latin typeface="Cambria" panose="02040503050406030204" pitchFamily="18" charset="0"/>
              </a:rPr>
              <a:t>Line 16 obtains a value for variable </a:t>
            </a:r>
            <a:r>
              <a:rPr lang="en-US" altLang="en-US" sz="2500" dirty="0">
                <a:solidFill>
                  <a:srgbClr val="000000"/>
                </a:solidFill>
                <a:latin typeface="Consolas" panose="020B0609020204030204" pitchFamily="49" charset="0"/>
              </a:rPr>
              <a:t>number2</a:t>
            </a:r>
            <a:r>
              <a:rPr lang="en-US" altLang="en-US" sz="2500" dirty="0">
                <a:solidFill>
                  <a:srgbClr val="000000"/>
                </a:solidFill>
                <a:latin typeface="Cambria" panose="02040503050406030204" pitchFamily="18" charset="0"/>
              </a:rPr>
              <a:t> from the user. </a:t>
            </a:r>
          </a:p>
          <a:p>
            <a:pPr eaLnBrk="1" hangingPunct="1">
              <a:lnSpc>
                <a:spcPct val="80000"/>
              </a:lnSpc>
            </a:pPr>
            <a:r>
              <a:rPr lang="en-US" altLang="en-US" sz="2500" dirty="0">
                <a:solidFill>
                  <a:srgbClr val="000000"/>
                </a:solidFill>
                <a:latin typeface="Cambria" panose="02040503050406030204" pitchFamily="18" charset="0"/>
              </a:rPr>
              <a:t>The assignment statement in line 17 calculates the sum of the variables </a:t>
            </a:r>
            <a:r>
              <a:rPr lang="en-US" altLang="en-US" sz="2500" dirty="0">
                <a:solidFill>
                  <a:srgbClr val="000000"/>
                </a:solidFill>
                <a:latin typeface="Consolas" panose="020B0609020204030204" pitchFamily="49" charset="0"/>
              </a:rPr>
              <a:t>number1</a:t>
            </a:r>
            <a:r>
              <a:rPr lang="en-US" altLang="en-US" sz="2500" dirty="0">
                <a:solidFill>
                  <a:srgbClr val="000000"/>
                </a:solidFill>
                <a:latin typeface="Cambria" panose="02040503050406030204" pitchFamily="18" charset="0"/>
              </a:rPr>
              <a:t> and </a:t>
            </a:r>
            <a:r>
              <a:rPr lang="en-US" altLang="en-US" sz="2500" dirty="0">
                <a:solidFill>
                  <a:srgbClr val="000000"/>
                </a:solidFill>
                <a:latin typeface="Consolas" panose="020B0609020204030204" pitchFamily="49" charset="0"/>
              </a:rPr>
              <a:t>number2</a:t>
            </a:r>
            <a:r>
              <a:rPr lang="en-US" altLang="en-US" sz="2500" dirty="0">
                <a:solidFill>
                  <a:srgbClr val="000000"/>
                </a:solidFill>
                <a:latin typeface="Cambria" panose="02040503050406030204" pitchFamily="18" charset="0"/>
              </a:rPr>
              <a:t> and assigns the result to variable </a:t>
            </a:r>
            <a:r>
              <a:rPr lang="en-US" altLang="en-US" sz="2500" dirty="0">
                <a:solidFill>
                  <a:srgbClr val="000000"/>
                </a:solidFill>
                <a:latin typeface="Consolas" panose="020B0609020204030204" pitchFamily="49" charset="0"/>
              </a:rPr>
              <a:t>sum</a:t>
            </a:r>
            <a:r>
              <a:rPr lang="en-US" altLang="en-US" sz="2500" dirty="0">
                <a:solidFill>
                  <a:srgbClr val="000000"/>
                </a:solidFill>
                <a:latin typeface="Cambria" panose="02040503050406030204" pitchFamily="18" charset="0"/>
              </a:rPr>
              <a:t>. </a:t>
            </a:r>
          </a:p>
          <a:p>
            <a:pPr eaLnBrk="1" hangingPunct="1">
              <a:lnSpc>
                <a:spcPct val="80000"/>
              </a:lnSpc>
            </a:pPr>
            <a:r>
              <a:rPr lang="en-US" altLang="en-US" sz="2500" dirty="0">
                <a:solidFill>
                  <a:srgbClr val="000000"/>
                </a:solidFill>
                <a:latin typeface="Cambria" panose="02040503050406030204" pitchFamily="18" charset="0"/>
              </a:rPr>
              <a:t>Line 18 displays the character string </a:t>
            </a:r>
            <a:r>
              <a:rPr lang="en-US" altLang="en-US" sz="2500" dirty="0">
                <a:solidFill>
                  <a:srgbClr val="000000"/>
                </a:solidFill>
                <a:latin typeface="Consolas" panose="020B0609020204030204" pitchFamily="49" charset="0"/>
              </a:rPr>
              <a:t>Sum</a:t>
            </a:r>
            <a:r>
              <a:rPr lang="en-US" altLang="en-US" sz="2500" dirty="0">
                <a:solidFill>
                  <a:srgbClr val="000000"/>
                </a:solidFill>
                <a:latin typeface="Cambria" panose="02040503050406030204" pitchFamily="18" charset="0"/>
              </a:rPr>
              <a:t> </a:t>
            </a:r>
            <a:r>
              <a:rPr lang="en-US" altLang="en-US" sz="2500" dirty="0">
                <a:solidFill>
                  <a:srgbClr val="000000"/>
                </a:solidFill>
                <a:latin typeface="Consolas" panose="020B0609020204030204" pitchFamily="49" charset="0"/>
              </a:rPr>
              <a:t>is</a:t>
            </a:r>
            <a:r>
              <a:rPr lang="en-US" altLang="en-US" sz="2500" dirty="0">
                <a:solidFill>
                  <a:srgbClr val="000000"/>
                </a:solidFill>
                <a:latin typeface="Cambria" panose="02040503050406030204" pitchFamily="18" charset="0"/>
              </a:rPr>
              <a:t> followed by the numerical value of variable </a:t>
            </a:r>
            <a:r>
              <a:rPr lang="en-US" altLang="en-US" sz="2500" dirty="0">
                <a:solidFill>
                  <a:srgbClr val="000000"/>
                </a:solidFill>
                <a:latin typeface="Consolas" panose="020B0609020204030204" pitchFamily="49" charset="0"/>
              </a:rPr>
              <a:t>sum</a:t>
            </a:r>
            <a:r>
              <a:rPr lang="en-US" altLang="en-US" sz="2500" dirty="0">
                <a:solidFill>
                  <a:srgbClr val="000000"/>
                </a:solidFill>
                <a:latin typeface="Cambria" panose="02040503050406030204" pitchFamily="18" charset="0"/>
              </a:rPr>
              <a:t> followed by </a:t>
            </a:r>
            <a:r>
              <a:rPr lang="en-US" altLang="en-US" sz="2500" dirty="0" err="1">
                <a:solidFill>
                  <a:srgbClr val="0000FF"/>
                </a:solidFill>
                <a:latin typeface="Consolas" panose="020B0609020204030204" pitchFamily="49" charset="0"/>
              </a:rPr>
              <a:t>std</a:t>
            </a:r>
            <a:r>
              <a:rPr lang="en-US" altLang="en-US" sz="2500" dirty="0">
                <a:solidFill>
                  <a:srgbClr val="0000FF"/>
                </a:solidFill>
                <a:latin typeface="Consolas" panose="020B0609020204030204" pitchFamily="49" charset="0"/>
              </a:rPr>
              <a:t>::</a:t>
            </a:r>
            <a:r>
              <a:rPr lang="en-US" altLang="en-US" sz="2500" dirty="0" err="1">
                <a:solidFill>
                  <a:srgbClr val="0000FF"/>
                </a:solidFill>
                <a:latin typeface="Consolas" panose="020B0609020204030204" pitchFamily="49" charset="0"/>
              </a:rPr>
              <a:t>endl</a:t>
            </a:r>
            <a:r>
              <a:rPr lang="en-US" altLang="en-US" sz="2500" dirty="0">
                <a:solidFill>
                  <a:srgbClr val="000000"/>
                </a:solidFill>
                <a:latin typeface="Cambria" panose="02040503050406030204" pitchFamily="18" charset="0"/>
              </a:rPr>
              <a:t>—a so-called </a:t>
            </a:r>
            <a:r>
              <a:rPr lang="en-US" altLang="en-US" sz="2500" dirty="0">
                <a:solidFill>
                  <a:srgbClr val="0000FF"/>
                </a:solidFill>
                <a:latin typeface="Cambria" panose="02040503050406030204" pitchFamily="18" charset="0"/>
              </a:rPr>
              <a:t>stream manipulator</a:t>
            </a:r>
            <a:r>
              <a:rPr lang="en-US" altLang="en-US" sz="2500" dirty="0">
                <a:solidFill>
                  <a:srgbClr val="000000"/>
                </a:solidFill>
                <a:latin typeface="Cambria" panose="02040503050406030204" pitchFamily="18" charset="0"/>
              </a:rPr>
              <a:t>. </a:t>
            </a:r>
          </a:p>
          <a:p>
            <a:pPr eaLnBrk="1" hangingPunct="1">
              <a:lnSpc>
                <a:spcPct val="80000"/>
              </a:lnSpc>
            </a:pPr>
            <a:r>
              <a:rPr lang="en-US" altLang="en-US" sz="2500" dirty="0">
                <a:solidFill>
                  <a:srgbClr val="000000"/>
                </a:solidFill>
                <a:latin typeface="Cambria" panose="02040503050406030204" pitchFamily="18" charset="0"/>
              </a:rPr>
              <a:t>The name </a:t>
            </a:r>
            <a:r>
              <a:rPr lang="en-US" altLang="en-US" sz="2500" dirty="0" err="1">
                <a:solidFill>
                  <a:srgbClr val="000000"/>
                </a:solidFill>
                <a:latin typeface="Consolas" panose="020B0609020204030204" pitchFamily="49" charset="0"/>
              </a:rPr>
              <a:t>endl</a:t>
            </a:r>
            <a:r>
              <a:rPr lang="en-US" altLang="en-US" sz="2500" dirty="0">
                <a:solidFill>
                  <a:srgbClr val="000000"/>
                </a:solidFill>
                <a:latin typeface="Cambria" panose="02040503050406030204" pitchFamily="18" charset="0"/>
              </a:rPr>
              <a:t> is an abbreviation for “end line.” </a:t>
            </a:r>
          </a:p>
          <a:p>
            <a:pPr eaLnBrk="1" hangingPunct="1">
              <a:lnSpc>
                <a:spcPct val="80000"/>
              </a:lnSpc>
            </a:pPr>
            <a:r>
              <a:rPr lang="en-US" altLang="en-US" sz="2500" dirty="0">
                <a:solidFill>
                  <a:srgbClr val="000000"/>
                </a:solidFill>
                <a:latin typeface="Cambria" panose="02040503050406030204" pitchFamily="18" charset="0"/>
              </a:rPr>
              <a:t>The </a:t>
            </a:r>
            <a:r>
              <a:rPr lang="en-US" altLang="en-US" sz="2500" dirty="0" err="1">
                <a:solidFill>
                  <a:srgbClr val="000000"/>
                </a:solidFill>
                <a:latin typeface="Consolas" panose="020B0609020204030204" pitchFamily="49" charset="0"/>
              </a:rPr>
              <a:t>std</a:t>
            </a:r>
            <a:r>
              <a:rPr lang="en-US" altLang="en-US" sz="2500" dirty="0">
                <a:solidFill>
                  <a:srgbClr val="000000"/>
                </a:solidFill>
                <a:latin typeface="Consolas" panose="020B0609020204030204" pitchFamily="49" charset="0"/>
              </a:rPr>
              <a:t>::</a:t>
            </a:r>
            <a:r>
              <a:rPr lang="en-US" altLang="en-US" sz="2500" dirty="0" err="1">
                <a:solidFill>
                  <a:srgbClr val="000000"/>
                </a:solidFill>
                <a:latin typeface="Consolas" panose="020B0609020204030204" pitchFamily="49" charset="0"/>
              </a:rPr>
              <a:t>endl</a:t>
            </a:r>
            <a:r>
              <a:rPr lang="en-US" altLang="en-US" sz="2500" dirty="0">
                <a:solidFill>
                  <a:srgbClr val="000000"/>
                </a:solidFill>
                <a:latin typeface="Cambria" panose="02040503050406030204" pitchFamily="18" charset="0"/>
              </a:rPr>
              <a:t> stream manipulator outputs a newline, then “flushes the output buffer.” </a:t>
            </a:r>
          </a:p>
        </p:txBody>
      </p:sp>
      <p:sp>
        <p:nvSpPr>
          <p:cNvPr id="26628"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084707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a:solidFill>
                  <a:srgbClr val="24B5A1"/>
                </a:solidFill>
                <a:latin typeface="Arial"/>
              </a:rPr>
              <a:t>15.3  </a:t>
            </a:r>
            <a:r>
              <a:rPr lang="en-US">
                <a:solidFill>
                  <a:srgbClr val="3380E6"/>
                </a:solidFill>
                <a:latin typeface="Arial"/>
              </a:rPr>
              <a:t>A Simple Program: Adding Two Integers (Cont.)</a:t>
            </a:r>
          </a:p>
        </p:txBody>
      </p:sp>
      <p:sp>
        <p:nvSpPr>
          <p:cNvPr id="27651" name="Text Placeholder 2"/>
          <p:cNvSpPr>
            <a:spLocks noGrp="1"/>
          </p:cNvSpPr>
          <p:nvPr>
            <p:ph type="body" idx="1"/>
          </p:nvPr>
        </p:nvSpPr>
        <p:spPr/>
        <p:txBody>
          <a:bodyPr>
            <a:normAutofit fontScale="92500"/>
          </a:bodyPr>
          <a:lstStyle/>
          <a:p>
            <a:pPr eaLnBrk="1" hangingPunct="1">
              <a:lnSpc>
                <a:spcPct val="90000"/>
              </a:lnSpc>
            </a:pPr>
            <a:r>
              <a:rPr lang="en-US" altLang="en-US" sz="2500" dirty="0">
                <a:solidFill>
                  <a:srgbClr val="000000"/>
                </a:solidFill>
                <a:latin typeface="Cambria" panose="02040503050406030204" pitchFamily="18" charset="0"/>
              </a:rPr>
              <a:t>This simply means that, on some systems where outputs accumulate in the machine until there are enough to “make it worthwhile” to display on the screen, </a:t>
            </a:r>
            <a:r>
              <a:rPr lang="en-US" altLang="en-US" sz="2500" dirty="0" err="1">
                <a:solidFill>
                  <a:srgbClr val="000000"/>
                </a:solidFill>
                <a:latin typeface="Consolas" panose="020B0609020204030204" pitchFamily="49" charset="0"/>
              </a:rPr>
              <a:t>std</a:t>
            </a:r>
            <a:r>
              <a:rPr lang="en-US" altLang="en-US" sz="2500" dirty="0">
                <a:solidFill>
                  <a:srgbClr val="000000"/>
                </a:solidFill>
                <a:latin typeface="Consolas" panose="020B0609020204030204" pitchFamily="49" charset="0"/>
              </a:rPr>
              <a:t>::</a:t>
            </a:r>
            <a:r>
              <a:rPr lang="en-US" altLang="en-US" sz="2500" dirty="0" err="1">
                <a:solidFill>
                  <a:srgbClr val="000000"/>
                </a:solidFill>
                <a:latin typeface="Consolas" panose="020B0609020204030204" pitchFamily="49" charset="0"/>
              </a:rPr>
              <a:t>endl</a:t>
            </a:r>
            <a:r>
              <a:rPr lang="en-US" altLang="en-US" sz="2500" dirty="0">
                <a:solidFill>
                  <a:srgbClr val="000000"/>
                </a:solidFill>
                <a:latin typeface="Cambria" panose="02040503050406030204" pitchFamily="18" charset="0"/>
              </a:rPr>
              <a:t> forces any accumulated outputs to be displayed at that moment. </a:t>
            </a:r>
          </a:p>
          <a:p>
            <a:pPr eaLnBrk="1" hangingPunct="1">
              <a:lnSpc>
                <a:spcPct val="90000"/>
              </a:lnSpc>
            </a:pPr>
            <a:r>
              <a:rPr lang="en-US" altLang="en-US" sz="2500" dirty="0">
                <a:solidFill>
                  <a:srgbClr val="000000"/>
                </a:solidFill>
                <a:latin typeface="Cambria" panose="02040503050406030204" pitchFamily="18" charset="0"/>
              </a:rPr>
              <a:t>This can be important when the outputs are prompting the user for an action, such as entering data.</a:t>
            </a:r>
          </a:p>
          <a:p>
            <a:pPr eaLnBrk="1" hangingPunct="1">
              <a:lnSpc>
                <a:spcPct val="90000"/>
              </a:lnSpc>
            </a:pPr>
            <a:r>
              <a:rPr lang="en-US" altLang="en-US" sz="2500" dirty="0">
                <a:solidFill>
                  <a:srgbClr val="000000"/>
                </a:solidFill>
                <a:latin typeface="Cambria" panose="02040503050406030204" pitchFamily="18" charset="0"/>
              </a:rPr>
              <a:t>We place </a:t>
            </a:r>
            <a:r>
              <a:rPr lang="en-US" altLang="en-US" sz="2500" dirty="0" err="1">
                <a:solidFill>
                  <a:srgbClr val="000000"/>
                </a:solidFill>
                <a:latin typeface="Consolas" panose="020B0609020204030204" pitchFamily="49" charset="0"/>
              </a:rPr>
              <a:t>std</a:t>
            </a:r>
            <a:r>
              <a:rPr lang="en-US" altLang="en-US" sz="2500" dirty="0">
                <a:solidFill>
                  <a:srgbClr val="000000"/>
                </a:solidFill>
                <a:latin typeface="Consolas" panose="020B0609020204030204" pitchFamily="49" charset="0"/>
              </a:rPr>
              <a:t>::</a:t>
            </a:r>
            <a:r>
              <a:rPr lang="en-US" altLang="en-US" sz="2500" dirty="0">
                <a:solidFill>
                  <a:srgbClr val="000000"/>
                </a:solidFill>
                <a:latin typeface="Cambria" panose="02040503050406030204" pitchFamily="18" charset="0"/>
              </a:rPr>
              <a:t> before </a:t>
            </a:r>
            <a:r>
              <a:rPr lang="en-US" altLang="en-US" sz="2500" dirty="0" err="1">
                <a:solidFill>
                  <a:srgbClr val="000000"/>
                </a:solidFill>
                <a:latin typeface="Consolas" panose="020B0609020204030204" pitchFamily="49" charset="0"/>
              </a:rPr>
              <a:t>cout</a:t>
            </a:r>
            <a:r>
              <a:rPr lang="en-US" altLang="en-US" sz="2500" dirty="0">
                <a:solidFill>
                  <a:srgbClr val="000000"/>
                </a:solidFill>
                <a:latin typeface="Cambria" panose="02040503050406030204" pitchFamily="18" charset="0"/>
              </a:rPr>
              <a:t>, </a:t>
            </a:r>
            <a:r>
              <a:rPr lang="en-US" altLang="en-US" sz="2500" dirty="0" err="1">
                <a:solidFill>
                  <a:srgbClr val="000000"/>
                </a:solidFill>
                <a:latin typeface="Consolas" panose="020B0609020204030204" pitchFamily="49" charset="0"/>
              </a:rPr>
              <a:t>cin</a:t>
            </a:r>
            <a:r>
              <a:rPr lang="en-US" altLang="en-US" sz="2500" dirty="0">
                <a:solidFill>
                  <a:srgbClr val="000000"/>
                </a:solidFill>
                <a:latin typeface="Cambria" panose="02040503050406030204" pitchFamily="18" charset="0"/>
              </a:rPr>
              <a:t> and </a:t>
            </a:r>
            <a:r>
              <a:rPr lang="en-US" altLang="en-US" sz="2500" dirty="0" err="1">
                <a:solidFill>
                  <a:srgbClr val="000000"/>
                </a:solidFill>
                <a:latin typeface="Consolas" panose="020B0609020204030204" pitchFamily="49" charset="0"/>
              </a:rPr>
              <a:t>endl</a:t>
            </a:r>
            <a:r>
              <a:rPr lang="en-US" altLang="en-US" sz="2500" dirty="0">
                <a:solidFill>
                  <a:srgbClr val="000000"/>
                </a:solidFill>
                <a:latin typeface="Cambria" panose="02040503050406030204" pitchFamily="18" charset="0"/>
              </a:rPr>
              <a:t>. </a:t>
            </a:r>
          </a:p>
          <a:p>
            <a:pPr eaLnBrk="1" hangingPunct="1">
              <a:lnSpc>
                <a:spcPct val="90000"/>
              </a:lnSpc>
            </a:pPr>
            <a:r>
              <a:rPr lang="en-US" altLang="en-US" sz="2500" dirty="0">
                <a:solidFill>
                  <a:srgbClr val="000000"/>
                </a:solidFill>
                <a:latin typeface="Cambria" panose="02040503050406030204" pitchFamily="18" charset="0"/>
              </a:rPr>
              <a:t>This is required when we use standard C++ header files. </a:t>
            </a:r>
          </a:p>
          <a:p>
            <a:pPr eaLnBrk="1" hangingPunct="1">
              <a:lnSpc>
                <a:spcPct val="90000"/>
              </a:lnSpc>
            </a:pPr>
            <a:r>
              <a:rPr lang="en-US" altLang="en-US" sz="2500" dirty="0">
                <a:solidFill>
                  <a:srgbClr val="000000"/>
                </a:solidFill>
                <a:latin typeface="Cambria" panose="02040503050406030204" pitchFamily="18" charset="0"/>
              </a:rPr>
              <a:t>The notation </a:t>
            </a:r>
            <a:r>
              <a:rPr lang="en-US" altLang="en-US" sz="2500" dirty="0" err="1">
                <a:solidFill>
                  <a:srgbClr val="000000"/>
                </a:solidFill>
                <a:latin typeface="Consolas" panose="020B0609020204030204" pitchFamily="49" charset="0"/>
              </a:rPr>
              <a:t>std</a:t>
            </a:r>
            <a:r>
              <a:rPr lang="en-US" altLang="en-US" sz="2500" dirty="0">
                <a:solidFill>
                  <a:srgbClr val="000000"/>
                </a:solidFill>
                <a:latin typeface="Consolas" panose="020B0609020204030204" pitchFamily="49" charset="0"/>
              </a:rPr>
              <a:t>::</a:t>
            </a:r>
            <a:r>
              <a:rPr lang="en-US" altLang="en-US" sz="2500" dirty="0" err="1">
                <a:solidFill>
                  <a:srgbClr val="000000"/>
                </a:solidFill>
                <a:latin typeface="Consolas" panose="020B0609020204030204" pitchFamily="49" charset="0"/>
              </a:rPr>
              <a:t>cout</a:t>
            </a:r>
            <a:r>
              <a:rPr lang="en-US" altLang="en-US" sz="2500" dirty="0">
                <a:solidFill>
                  <a:srgbClr val="000000"/>
                </a:solidFill>
                <a:latin typeface="Cambria" panose="02040503050406030204" pitchFamily="18" charset="0"/>
              </a:rPr>
              <a:t> specifies that we’re using a name, in this case </a:t>
            </a:r>
            <a:r>
              <a:rPr lang="en-US" altLang="en-US" sz="2500" dirty="0" err="1">
                <a:solidFill>
                  <a:srgbClr val="000000"/>
                </a:solidFill>
                <a:latin typeface="Consolas" panose="020B0609020204030204" pitchFamily="49" charset="0"/>
              </a:rPr>
              <a:t>cout</a:t>
            </a:r>
            <a:r>
              <a:rPr lang="en-US" altLang="en-US" sz="2500" dirty="0">
                <a:solidFill>
                  <a:srgbClr val="000000"/>
                </a:solidFill>
                <a:latin typeface="Cambria" panose="02040503050406030204" pitchFamily="18" charset="0"/>
              </a:rPr>
              <a:t>, that belongs to “namespace” </a:t>
            </a:r>
            <a:r>
              <a:rPr lang="en-US" altLang="en-US" sz="2500" dirty="0">
                <a:solidFill>
                  <a:srgbClr val="000000"/>
                </a:solidFill>
                <a:latin typeface="Consolas" panose="020B0609020204030204" pitchFamily="49" charset="0"/>
              </a:rPr>
              <a:t>std</a:t>
            </a:r>
            <a:r>
              <a:rPr lang="en-US" altLang="en-US" sz="2500" dirty="0">
                <a:solidFill>
                  <a:srgbClr val="000000"/>
                </a:solidFill>
                <a:latin typeface="Cambria" panose="02040503050406030204" pitchFamily="18" charset="0"/>
              </a:rPr>
              <a:t>. </a:t>
            </a:r>
          </a:p>
          <a:p>
            <a:pPr eaLnBrk="1" hangingPunct="1">
              <a:lnSpc>
                <a:spcPct val="90000"/>
              </a:lnSpc>
            </a:pPr>
            <a:r>
              <a:rPr lang="en-US" altLang="en-US" sz="2500" dirty="0">
                <a:solidFill>
                  <a:srgbClr val="000000"/>
                </a:solidFill>
                <a:latin typeface="Cambria" panose="02040503050406030204" pitchFamily="18" charset="0"/>
              </a:rPr>
              <a:t>Namespaces are an advanced C++ feature that we do not discuss in these introductory C++ chapters. </a:t>
            </a:r>
          </a:p>
        </p:txBody>
      </p:sp>
      <p:sp>
        <p:nvSpPr>
          <p:cNvPr id="2765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1285105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a:solidFill>
                  <a:srgbClr val="24B5A1"/>
                </a:solidFill>
                <a:latin typeface="Arial"/>
              </a:rPr>
              <a:t>15.3  </a:t>
            </a:r>
            <a:r>
              <a:rPr lang="en-US">
                <a:solidFill>
                  <a:srgbClr val="3380E6"/>
                </a:solidFill>
                <a:latin typeface="Arial"/>
              </a:rPr>
              <a:t>A Simple Program: Adding Two Integers (Cont.)</a:t>
            </a:r>
          </a:p>
        </p:txBody>
      </p:sp>
      <p:sp>
        <p:nvSpPr>
          <p:cNvPr id="28675" name="Text Placeholder 2"/>
          <p:cNvSpPr>
            <a:spLocks noGrp="1"/>
          </p:cNvSpPr>
          <p:nvPr>
            <p:ph type="body" idx="1"/>
          </p:nvPr>
        </p:nvSpPr>
        <p:spPr/>
        <p:txBody>
          <a:bodyPr>
            <a:normAutofit lnSpcReduction="10000"/>
          </a:bodyPr>
          <a:lstStyle/>
          <a:p>
            <a:pPr eaLnBrk="1" hangingPunct="1">
              <a:lnSpc>
                <a:spcPct val="90000"/>
              </a:lnSpc>
            </a:pPr>
            <a:r>
              <a:rPr lang="en-US" altLang="en-US" sz="2500" dirty="0">
                <a:solidFill>
                  <a:srgbClr val="000000"/>
                </a:solidFill>
                <a:latin typeface="Cambria" panose="02040503050406030204" pitchFamily="18" charset="0"/>
              </a:rPr>
              <a:t>For now, you should simply remember to include </a:t>
            </a:r>
            <a:r>
              <a:rPr lang="en-US" altLang="en-US" sz="2500" dirty="0" err="1">
                <a:solidFill>
                  <a:srgbClr val="000000"/>
                </a:solidFill>
                <a:latin typeface="Consolas" panose="020B0609020204030204" pitchFamily="49" charset="0"/>
              </a:rPr>
              <a:t>std</a:t>
            </a:r>
            <a:r>
              <a:rPr lang="en-US" altLang="en-US" sz="2500" dirty="0">
                <a:solidFill>
                  <a:srgbClr val="000000"/>
                </a:solidFill>
                <a:latin typeface="Consolas" panose="020B0609020204030204" pitchFamily="49" charset="0"/>
              </a:rPr>
              <a:t>::</a:t>
            </a:r>
            <a:r>
              <a:rPr lang="en-US" altLang="en-US" sz="2500" dirty="0">
                <a:solidFill>
                  <a:srgbClr val="000000"/>
                </a:solidFill>
                <a:latin typeface="Cambria" panose="02040503050406030204" pitchFamily="18" charset="0"/>
              </a:rPr>
              <a:t> before each mention of </a:t>
            </a:r>
            <a:r>
              <a:rPr lang="en-US" altLang="en-US" sz="2500" dirty="0" err="1">
                <a:solidFill>
                  <a:srgbClr val="000000"/>
                </a:solidFill>
                <a:latin typeface="Consolas" panose="020B0609020204030204" pitchFamily="49" charset="0"/>
              </a:rPr>
              <a:t>cout</a:t>
            </a:r>
            <a:r>
              <a:rPr lang="en-US" altLang="en-US" sz="2500" dirty="0">
                <a:solidFill>
                  <a:srgbClr val="000000"/>
                </a:solidFill>
                <a:latin typeface="Cambria" panose="02040503050406030204" pitchFamily="18" charset="0"/>
              </a:rPr>
              <a:t>, </a:t>
            </a:r>
            <a:r>
              <a:rPr lang="en-US" altLang="en-US" sz="2500" dirty="0" err="1">
                <a:solidFill>
                  <a:srgbClr val="000000"/>
                </a:solidFill>
                <a:latin typeface="Consolas" panose="020B0609020204030204" pitchFamily="49" charset="0"/>
              </a:rPr>
              <a:t>cin</a:t>
            </a:r>
            <a:r>
              <a:rPr lang="en-US" altLang="en-US" sz="2500" dirty="0">
                <a:solidFill>
                  <a:srgbClr val="000000"/>
                </a:solidFill>
                <a:latin typeface="Cambria" panose="02040503050406030204" pitchFamily="18" charset="0"/>
              </a:rPr>
              <a:t> and </a:t>
            </a:r>
            <a:r>
              <a:rPr lang="en-US" altLang="en-US" sz="2500" dirty="0" err="1">
                <a:solidFill>
                  <a:srgbClr val="000000"/>
                </a:solidFill>
                <a:latin typeface="Consolas" panose="020B0609020204030204" pitchFamily="49" charset="0"/>
              </a:rPr>
              <a:t>endl</a:t>
            </a:r>
            <a:r>
              <a:rPr lang="en-US" altLang="en-US" sz="2500" dirty="0">
                <a:solidFill>
                  <a:srgbClr val="000000"/>
                </a:solidFill>
                <a:latin typeface="Cambria" panose="02040503050406030204" pitchFamily="18" charset="0"/>
              </a:rPr>
              <a:t> in a program. </a:t>
            </a:r>
          </a:p>
          <a:p>
            <a:pPr eaLnBrk="1" hangingPunct="1">
              <a:lnSpc>
                <a:spcPct val="90000"/>
              </a:lnSpc>
            </a:pPr>
            <a:r>
              <a:rPr lang="en-US" altLang="en-US" sz="2500" dirty="0">
                <a:solidFill>
                  <a:srgbClr val="000000"/>
                </a:solidFill>
                <a:latin typeface="Cambria" panose="02040503050406030204" pitchFamily="18" charset="0"/>
              </a:rPr>
              <a:t>This can be cumbersome—in Fig. 15.3, we introduce the </a:t>
            </a:r>
            <a:r>
              <a:rPr lang="en-US" altLang="en-US" sz="2500" dirty="0">
                <a:solidFill>
                  <a:srgbClr val="000000"/>
                </a:solidFill>
                <a:latin typeface="Consolas" panose="020B0609020204030204" pitchFamily="49" charset="0"/>
              </a:rPr>
              <a:t>using</a:t>
            </a:r>
            <a:r>
              <a:rPr lang="en-US" altLang="en-US" sz="2500" dirty="0">
                <a:solidFill>
                  <a:srgbClr val="000000"/>
                </a:solidFill>
                <a:latin typeface="Cambria" panose="02040503050406030204" pitchFamily="18" charset="0"/>
              </a:rPr>
              <a:t> statement, which will enable us to avoid placing </a:t>
            </a:r>
            <a:r>
              <a:rPr lang="en-US" altLang="en-US" sz="2500" dirty="0" err="1">
                <a:solidFill>
                  <a:srgbClr val="000000"/>
                </a:solidFill>
                <a:latin typeface="Consolas" panose="020B0609020204030204" pitchFamily="49" charset="0"/>
              </a:rPr>
              <a:t>std</a:t>
            </a:r>
            <a:r>
              <a:rPr lang="en-US" altLang="en-US" sz="2500" dirty="0">
                <a:solidFill>
                  <a:srgbClr val="000000"/>
                </a:solidFill>
                <a:latin typeface="Consolas" panose="020B0609020204030204" pitchFamily="49" charset="0"/>
              </a:rPr>
              <a:t>::</a:t>
            </a:r>
            <a:r>
              <a:rPr lang="en-US" altLang="en-US" sz="2500" dirty="0">
                <a:solidFill>
                  <a:srgbClr val="000000"/>
                </a:solidFill>
                <a:latin typeface="Cambria" panose="02040503050406030204" pitchFamily="18" charset="0"/>
              </a:rPr>
              <a:t> before each use of a namespace </a:t>
            </a:r>
            <a:r>
              <a:rPr lang="en-US" altLang="en-US" sz="2500" dirty="0" err="1">
                <a:solidFill>
                  <a:srgbClr val="000000"/>
                </a:solidFill>
                <a:latin typeface="Consolas" panose="020B0609020204030204" pitchFamily="49" charset="0"/>
              </a:rPr>
              <a:t>std</a:t>
            </a:r>
            <a:r>
              <a:rPr lang="en-US" altLang="en-US" sz="2500" dirty="0">
                <a:solidFill>
                  <a:srgbClr val="000000"/>
                </a:solidFill>
                <a:latin typeface="Cambria" panose="02040503050406030204" pitchFamily="18" charset="0"/>
              </a:rPr>
              <a:t> name.</a:t>
            </a:r>
          </a:p>
          <a:p>
            <a:pPr eaLnBrk="1" hangingPunct="1">
              <a:lnSpc>
                <a:spcPct val="90000"/>
              </a:lnSpc>
            </a:pPr>
            <a:r>
              <a:rPr lang="en-US" altLang="en-US" sz="2500" dirty="0">
                <a:solidFill>
                  <a:srgbClr val="000000"/>
                </a:solidFill>
                <a:latin typeface="Cambria" panose="02040503050406030204" pitchFamily="18" charset="0"/>
              </a:rPr>
              <a:t>The statement in line 18 outputs values of different types. </a:t>
            </a:r>
          </a:p>
          <a:p>
            <a:pPr eaLnBrk="1" hangingPunct="1">
              <a:lnSpc>
                <a:spcPct val="90000"/>
              </a:lnSpc>
            </a:pPr>
            <a:r>
              <a:rPr lang="en-US" altLang="en-US" sz="2500" dirty="0">
                <a:solidFill>
                  <a:srgbClr val="000000"/>
                </a:solidFill>
                <a:latin typeface="Cambria" panose="02040503050406030204" pitchFamily="18" charset="0"/>
              </a:rPr>
              <a:t>The stream insertion operator “knows” how to output each type of data. </a:t>
            </a:r>
          </a:p>
          <a:p>
            <a:pPr eaLnBrk="1" hangingPunct="1">
              <a:lnSpc>
                <a:spcPct val="90000"/>
              </a:lnSpc>
            </a:pPr>
            <a:r>
              <a:rPr lang="en-US" altLang="en-US" sz="2500" dirty="0">
                <a:solidFill>
                  <a:srgbClr val="000000"/>
                </a:solidFill>
                <a:latin typeface="Cambria" panose="02040503050406030204" pitchFamily="18" charset="0"/>
              </a:rPr>
              <a:t>Using multiple stream insertion operators (</a:t>
            </a:r>
            <a:r>
              <a:rPr lang="en-US" altLang="en-US" sz="2500" dirty="0">
                <a:solidFill>
                  <a:srgbClr val="000000"/>
                </a:solidFill>
                <a:latin typeface="Consolas" panose="020B0609020204030204" pitchFamily="49" charset="0"/>
              </a:rPr>
              <a:t>&lt;&lt;</a:t>
            </a:r>
            <a:r>
              <a:rPr lang="en-US" altLang="en-US" sz="2500" dirty="0">
                <a:solidFill>
                  <a:srgbClr val="000000"/>
                </a:solidFill>
                <a:latin typeface="Cambria" panose="02040503050406030204" pitchFamily="18" charset="0"/>
              </a:rPr>
              <a:t>) in a single statement is referred to as </a:t>
            </a:r>
            <a:r>
              <a:rPr lang="en-US" altLang="en-US" sz="2500" dirty="0">
                <a:solidFill>
                  <a:srgbClr val="0000FF"/>
                </a:solidFill>
                <a:latin typeface="Cambria" panose="02040503050406030204" pitchFamily="18" charset="0"/>
              </a:rPr>
              <a:t>concatenating</a:t>
            </a:r>
            <a:r>
              <a:rPr lang="en-US" altLang="en-US" sz="2500" dirty="0">
                <a:solidFill>
                  <a:srgbClr val="000000"/>
                </a:solidFill>
                <a:latin typeface="Cambria" panose="02040503050406030204" pitchFamily="18" charset="0"/>
              </a:rPr>
              <a:t>, </a:t>
            </a:r>
            <a:r>
              <a:rPr lang="en-US" altLang="en-US" sz="2500" dirty="0">
                <a:solidFill>
                  <a:srgbClr val="0000FF"/>
                </a:solidFill>
                <a:latin typeface="Cambria" panose="02040503050406030204" pitchFamily="18" charset="0"/>
              </a:rPr>
              <a:t>chaining</a:t>
            </a:r>
            <a:r>
              <a:rPr lang="en-US" altLang="en-US" sz="2500" dirty="0">
                <a:solidFill>
                  <a:srgbClr val="000000"/>
                </a:solidFill>
                <a:latin typeface="Cambria" panose="02040503050406030204" pitchFamily="18" charset="0"/>
              </a:rPr>
              <a:t> or </a:t>
            </a:r>
            <a:r>
              <a:rPr lang="en-US" altLang="en-US" sz="2500" dirty="0">
                <a:solidFill>
                  <a:srgbClr val="0000FF"/>
                </a:solidFill>
                <a:latin typeface="Cambria" panose="02040503050406030204" pitchFamily="18" charset="0"/>
              </a:rPr>
              <a:t>cascading stream insertion operations</a:t>
            </a:r>
            <a:r>
              <a:rPr lang="en-US" altLang="en-US" sz="2500" dirty="0">
                <a:solidFill>
                  <a:srgbClr val="000000"/>
                </a:solidFill>
                <a:latin typeface="Cambria" panose="02040503050406030204" pitchFamily="18" charset="0"/>
              </a:rPr>
              <a:t>. </a:t>
            </a:r>
          </a:p>
        </p:txBody>
      </p:sp>
      <p:sp>
        <p:nvSpPr>
          <p:cNvPr id="2867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7665147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a:solidFill>
                  <a:srgbClr val="24B5A1"/>
                </a:solidFill>
                <a:latin typeface="Arial"/>
              </a:rPr>
              <a:t>15.3  </a:t>
            </a:r>
            <a:r>
              <a:rPr lang="en-US">
                <a:solidFill>
                  <a:srgbClr val="3380E6"/>
                </a:solidFill>
                <a:latin typeface="Arial"/>
              </a:rPr>
              <a:t>A Simple Program: Adding Two Integers (Cont.)</a:t>
            </a:r>
          </a:p>
        </p:txBody>
      </p:sp>
      <p:sp>
        <p:nvSpPr>
          <p:cNvPr id="29699" name="Text Placeholder 2"/>
          <p:cNvSpPr>
            <a:spLocks noGrp="1"/>
          </p:cNvSpPr>
          <p:nvPr>
            <p:ph type="body" idx="1"/>
          </p:nvPr>
        </p:nvSpPr>
        <p:spPr/>
        <p:txBody>
          <a:bodyPr>
            <a:normAutofit fontScale="92500"/>
          </a:bodyPr>
          <a:lstStyle/>
          <a:p>
            <a:pPr eaLnBrk="1" hangingPunct="1"/>
            <a:r>
              <a:rPr lang="en-US" altLang="en-US" dirty="0">
                <a:solidFill>
                  <a:srgbClr val="000000"/>
                </a:solidFill>
                <a:latin typeface="Cambria" panose="02040503050406030204" pitchFamily="18" charset="0"/>
              </a:rPr>
              <a:t>Calculations can also be performed in output statements. </a:t>
            </a:r>
          </a:p>
          <a:p>
            <a:pPr eaLnBrk="1" hangingPunct="1"/>
            <a:r>
              <a:rPr lang="en-US" altLang="en-US" dirty="0">
                <a:solidFill>
                  <a:srgbClr val="000000"/>
                </a:solidFill>
                <a:latin typeface="Cambria" panose="02040503050406030204" pitchFamily="18" charset="0"/>
              </a:rPr>
              <a:t>We could have combined the statements in lines 17 and 18 into the statement</a:t>
            </a:r>
          </a:p>
          <a:p>
            <a:pPr lvl="2" eaLnBrk="1" hangingPunct="1"/>
            <a:r>
              <a:rPr lang="en-US" altLang="en-US" dirty="0" err="1">
                <a:solidFill>
                  <a:srgbClr val="000000"/>
                </a:solidFill>
                <a:latin typeface="Consolas" panose="020B0609020204030204" pitchFamily="49" charset="0"/>
              </a:rPr>
              <a:t>std</a:t>
            </a:r>
            <a:r>
              <a:rPr lang="en-US" altLang="en-US" dirty="0">
                <a:solidFill>
                  <a:srgbClr val="000000"/>
                </a:solidFill>
                <a:latin typeface="Consolas" panose="020B0609020204030204" pitchFamily="49" charset="0"/>
              </a:rPr>
              <a:t>::</a:t>
            </a:r>
            <a:r>
              <a:rPr lang="en-US" altLang="en-US" dirty="0" err="1">
                <a:solidFill>
                  <a:srgbClr val="000000"/>
                </a:solidFill>
                <a:latin typeface="Consolas" panose="020B0609020204030204" pitchFamily="49" charset="0"/>
              </a:rPr>
              <a:t>cout</a:t>
            </a:r>
            <a:r>
              <a:rPr lang="en-US" altLang="en-US" dirty="0">
                <a:solidFill>
                  <a:srgbClr val="000000"/>
                </a:solidFill>
                <a:latin typeface="Consolas" panose="020B0609020204030204" pitchFamily="49" charset="0"/>
              </a:rPr>
              <a:t> &lt;&lt; </a:t>
            </a:r>
            <a:r>
              <a:rPr lang="en-US" altLang="en-US" b="1" dirty="0">
                <a:solidFill>
                  <a:srgbClr val="128AFF"/>
                </a:solidFill>
                <a:latin typeface="Consolas" panose="020B0609020204030204" pitchFamily="49" charset="0"/>
              </a:rPr>
              <a:t>"Sum is "</a:t>
            </a:r>
            <a:r>
              <a:rPr lang="en-US" altLang="en-US" b="1" dirty="0">
                <a:solidFill>
                  <a:srgbClr val="000000"/>
                </a:solidFill>
                <a:latin typeface="Consolas" panose="020B0609020204030204" pitchFamily="49" charset="0"/>
              </a:rPr>
              <a:t> </a:t>
            </a:r>
            <a:r>
              <a:rPr lang="en-US" altLang="en-US" dirty="0">
                <a:solidFill>
                  <a:srgbClr val="000000"/>
                </a:solidFill>
                <a:latin typeface="Consolas" panose="020B0609020204030204" pitchFamily="49" charset="0"/>
              </a:rPr>
              <a:t>&lt;&lt; number1 + number2 </a:t>
            </a:r>
            <a:br>
              <a:rPr lang="en-US" altLang="en-US" dirty="0">
                <a:solidFill>
                  <a:srgbClr val="000000"/>
                </a:solidFill>
                <a:latin typeface="Consolas" panose="020B0609020204030204" pitchFamily="49" charset="0"/>
              </a:rPr>
            </a:br>
            <a:r>
              <a:rPr lang="en-US" altLang="en-US" dirty="0">
                <a:solidFill>
                  <a:srgbClr val="000000"/>
                </a:solidFill>
                <a:latin typeface="Consolas" panose="020B0609020204030204" pitchFamily="49" charset="0"/>
              </a:rPr>
              <a:t>   &lt;&lt; </a:t>
            </a:r>
            <a:r>
              <a:rPr lang="en-US" altLang="en-US" dirty="0" err="1">
                <a:solidFill>
                  <a:srgbClr val="000000"/>
                </a:solidFill>
                <a:latin typeface="Consolas" panose="020B0609020204030204" pitchFamily="49" charset="0"/>
              </a:rPr>
              <a:t>std</a:t>
            </a:r>
            <a:r>
              <a:rPr lang="en-US" altLang="en-US" dirty="0">
                <a:solidFill>
                  <a:srgbClr val="000000"/>
                </a:solidFill>
                <a:latin typeface="Consolas" panose="020B0609020204030204" pitchFamily="49" charset="0"/>
              </a:rPr>
              <a:t>::</a:t>
            </a:r>
            <a:r>
              <a:rPr lang="en-US" altLang="en-US" dirty="0" err="1">
                <a:solidFill>
                  <a:srgbClr val="000000"/>
                </a:solidFill>
                <a:latin typeface="Consolas" panose="020B0609020204030204" pitchFamily="49" charset="0"/>
              </a:rPr>
              <a:t>endl</a:t>
            </a:r>
            <a:r>
              <a:rPr lang="en-US" altLang="en-US" dirty="0">
                <a:solidFill>
                  <a:srgbClr val="000000"/>
                </a:solidFill>
                <a:latin typeface="Consolas" panose="020B0609020204030204" pitchFamily="49" charset="0"/>
              </a:rPr>
              <a:t>;</a:t>
            </a:r>
          </a:p>
          <a:p>
            <a:pPr eaLnBrk="1" hangingPunct="1">
              <a:buFont typeface="Wingdings 3" panose="05040102010807070707" pitchFamily="18" charset="2"/>
              <a:buNone/>
            </a:pPr>
            <a:r>
              <a:rPr lang="en-US" altLang="en-US" dirty="0">
                <a:solidFill>
                  <a:srgbClr val="000000"/>
                </a:solidFill>
                <a:latin typeface="Cambria" panose="02040503050406030204" pitchFamily="18" charset="0"/>
              </a:rPr>
              <a:t>	thus eliminating the need for the variable </a:t>
            </a:r>
            <a:r>
              <a:rPr lang="en-US" altLang="en-US" dirty="0">
                <a:solidFill>
                  <a:srgbClr val="000000"/>
                </a:solidFill>
                <a:latin typeface="Consolas" panose="020B0609020204030204" pitchFamily="49" charset="0"/>
              </a:rPr>
              <a:t>sum</a:t>
            </a:r>
            <a:r>
              <a:rPr lang="en-US" altLang="en-US" dirty="0">
                <a:solidFill>
                  <a:srgbClr val="000000"/>
                </a:solidFill>
                <a:latin typeface="Cambria" panose="02040503050406030204" pitchFamily="18" charset="0"/>
              </a:rPr>
              <a:t>.</a:t>
            </a:r>
          </a:p>
          <a:p>
            <a:pPr eaLnBrk="1" hangingPunct="1"/>
            <a:r>
              <a:rPr lang="en-US" altLang="en-US" dirty="0">
                <a:solidFill>
                  <a:srgbClr val="000000"/>
                </a:solidFill>
                <a:latin typeface="Cambria" panose="02040503050406030204" pitchFamily="18" charset="0"/>
              </a:rPr>
              <a:t>You’ll notice that we did not have a </a:t>
            </a:r>
            <a:r>
              <a:rPr lang="en-US" altLang="en-US" dirty="0">
                <a:solidFill>
                  <a:srgbClr val="000000"/>
                </a:solidFill>
                <a:latin typeface="Consolas" panose="020B0609020204030204" pitchFamily="49" charset="0"/>
              </a:rPr>
              <a:t>return</a:t>
            </a:r>
            <a:r>
              <a:rPr lang="en-US" altLang="en-US" dirty="0">
                <a:solidFill>
                  <a:srgbClr val="000000"/>
                </a:solidFill>
                <a:latin typeface="Cambria" panose="02040503050406030204" pitchFamily="18" charset="0"/>
              </a:rPr>
              <a:t> </a:t>
            </a:r>
            <a:r>
              <a:rPr lang="en-US" altLang="en-US" dirty="0">
                <a:solidFill>
                  <a:srgbClr val="000000"/>
                </a:solidFill>
                <a:latin typeface="Consolas" panose="020B0609020204030204" pitchFamily="49" charset="0"/>
              </a:rPr>
              <a:t>0;</a:t>
            </a:r>
            <a:r>
              <a:rPr lang="en-US" altLang="en-US" dirty="0">
                <a:solidFill>
                  <a:srgbClr val="000000"/>
                </a:solidFill>
                <a:latin typeface="Cambria" panose="02040503050406030204" pitchFamily="18" charset="0"/>
              </a:rPr>
              <a:t> statement at the end of main in this example. </a:t>
            </a:r>
          </a:p>
        </p:txBody>
      </p:sp>
      <p:sp>
        <p:nvSpPr>
          <p:cNvPr id="2970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2555322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a:solidFill>
                  <a:srgbClr val="24B5A1"/>
                </a:solidFill>
                <a:latin typeface="Arial"/>
              </a:rPr>
              <a:t>15.3  </a:t>
            </a:r>
            <a:r>
              <a:rPr lang="en-US">
                <a:solidFill>
                  <a:srgbClr val="3380E6"/>
                </a:solidFill>
                <a:latin typeface="Arial"/>
              </a:rPr>
              <a:t>A Simple Program: Adding Two Integers (Cont.)</a:t>
            </a:r>
          </a:p>
        </p:txBody>
      </p:sp>
      <p:sp>
        <p:nvSpPr>
          <p:cNvPr id="30723" name="Text Placeholder 2"/>
          <p:cNvSpPr>
            <a:spLocks noGrp="1"/>
          </p:cNvSpPr>
          <p:nvPr>
            <p:ph type="body" idx="1"/>
          </p:nvPr>
        </p:nvSpPr>
        <p:spPr/>
        <p:txBody>
          <a:bodyPr>
            <a:normAutofit fontScale="92500"/>
          </a:bodyPr>
          <a:lstStyle/>
          <a:p>
            <a:pPr eaLnBrk="1" hangingPunct="1"/>
            <a:r>
              <a:rPr lang="en-US" altLang="en-US" dirty="0">
                <a:solidFill>
                  <a:srgbClr val="000000"/>
                </a:solidFill>
                <a:latin typeface="Cambria" panose="02040503050406030204" pitchFamily="18" charset="0"/>
              </a:rPr>
              <a:t>According to the C++ standard, if program execution reaches the end of </a:t>
            </a:r>
            <a:r>
              <a:rPr lang="en-US" altLang="en-US" dirty="0">
                <a:solidFill>
                  <a:srgbClr val="000000"/>
                </a:solidFill>
                <a:latin typeface="Consolas" panose="020B0609020204030204" pitchFamily="49" charset="0"/>
              </a:rPr>
              <a:t>main</a:t>
            </a:r>
            <a:r>
              <a:rPr lang="en-US" altLang="en-US" dirty="0">
                <a:solidFill>
                  <a:srgbClr val="000000"/>
                </a:solidFill>
                <a:latin typeface="Cambria" panose="02040503050406030204" pitchFamily="18" charset="0"/>
              </a:rPr>
              <a:t> without encountering a </a:t>
            </a:r>
            <a:r>
              <a:rPr lang="en-US" altLang="en-US" dirty="0">
                <a:solidFill>
                  <a:srgbClr val="000000"/>
                </a:solidFill>
                <a:latin typeface="Consolas" panose="020B0609020204030204" pitchFamily="49" charset="0"/>
              </a:rPr>
              <a:t>return</a:t>
            </a:r>
            <a:r>
              <a:rPr lang="en-US" altLang="en-US" dirty="0">
                <a:solidFill>
                  <a:srgbClr val="000000"/>
                </a:solidFill>
                <a:latin typeface="Cambria" panose="02040503050406030204" pitchFamily="18" charset="0"/>
              </a:rPr>
              <a:t> statement, it’s assumed that the program terminated successfully—exactly as when the last statement in main is a </a:t>
            </a:r>
            <a:r>
              <a:rPr lang="en-US" altLang="en-US" dirty="0">
                <a:solidFill>
                  <a:srgbClr val="000000"/>
                </a:solidFill>
                <a:latin typeface="Consolas" panose="020B0609020204030204" pitchFamily="49" charset="0"/>
              </a:rPr>
              <a:t>return</a:t>
            </a:r>
            <a:r>
              <a:rPr lang="en-US" altLang="en-US" dirty="0">
                <a:solidFill>
                  <a:srgbClr val="000000"/>
                </a:solidFill>
                <a:latin typeface="Cambria" panose="02040503050406030204" pitchFamily="18" charset="0"/>
              </a:rPr>
              <a:t> statement with the value </a:t>
            </a:r>
            <a:r>
              <a:rPr lang="en-US" altLang="en-US" dirty="0">
                <a:solidFill>
                  <a:srgbClr val="000000"/>
                </a:solidFill>
                <a:latin typeface="Consolas" panose="020B0609020204030204" pitchFamily="49" charset="0"/>
              </a:rPr>
              <a:t>0</a:t>
            </a:r>
            <a:r>
              <a:rPr lang="en-US" altLang="en-US" dirty="0">
                <a:solidFill>
                  <a:srgbClr val="000000"/>
                </a:solidFill>
                <a:latin typeface="Cambria" panose="02040503050406030204" pitchFamily="18" charset="0"/>
              </a:rPr>
              <a:t>. </a:t>
            </a:r>
          </a:p>
          <a:p>
            <a:pPr eaLnBrk="1" hangingPunct="1"/>
            <a:r>
              <a:rPr lang="en-US" altLang="en-US" dirty="0">
                <a:solidFill>
                  <a:srgbClr val="000000"/>
                </a:solidFill>
                <a:latin typeface="Cambria" panose="02040503050406030204" pitchFamily="18" charset="0"/>
              </a:rPr>
              <a:t>For that reason, we omit the </a:t>
            </a:r>
            <a:r>
              <a:rPr lang="en-US" altLang="en-US" dirty="0">
                <a:solidFill>
                  <a:srgbClr val="000000"/>
                </a:solidFill>
                <a:latin typeface="Consolas" panose="020B0609020204030204" pitchFamily="49" charset="0"/>
              </a:rPr>
              <a:t>return</a:t>
            </a:r>
            <a:r>
              <a:rPr lang="en-US" altLang="en-US" dirty="0">
                <a:solidFill>
                  <a:srgbClr val="000000"/>
                </a:solidFill>
                <a:latin typeface="Cambria" panose="02040503050406030204" pitchFamily="18" charset="0"/>
              </a:rPr>
              <a:t> statement at the end of </a:t>
            </a:r>
            <a:r>
              <a:rPr lang="en-US" altLang="en-US" dirty="0">
                <a:solidFill>
                  <a:srgbClr val="000000"/>
                </a:solidFill>
                <a:latin typeface="Consolas" panose="020B0609020204030204" pitchFamily="49" charset="0"/>
              </a:rPr>
              <a:t>main</a:t>
            </a:r>
            <a:r>
              <a:rPr lang="en-US" altLang="en-US" dirty="0">
                <a:solidFill>
                  <a:srgbClr val="000000"/>
                </a:solidFill>
                <a:latin typeface="Cambria" panose="02040503050406030204" pitchFamily="18" charset="0"/>
              </a:rPr>
              <a:t> in our C++ programs.</a:t>
            </a:r>
          </a:p>
        </p:txBody>
      </p:sp>
      <p:sp>
        <p:nvSpPr>
          <p:cNvPr id="3072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40603045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a:solidFill>
                  <a:srgbClr val="24B5A1"/>
                </a:solidFill>
                <a:latin typeface="Arial"/>
              </a:rPr>
              <a:t>15.3  </a:t>
            </a:r>
            <a:r>
              <a:rPr lang="en-US">
                <a:solidFill>
                  <a:srgbClr val="3380E6"/>
                </a:solidFill>
                <a:latin typeface="Arial"/>
              </a:rPr>
              <a:t>A Simple Program: Adding Two Integers (Cont.)</a:t>
            </a:r>
          </a:p>
        </p:txBody>
      </p:sp>
      <p:sp>
        <p:nvSpPr>
          <p:cNvPr id="31747" name="Text Placeholder 2"/>
          <p:cNvSpPr>
            <a:spLocks noGrp="1"/>
          </p:cNvSpPr>
          <p:nvPr>
            <p:ph type="body" idx="1"/>
          </p:nvPr>
        </p:nvSpPr>
        <p:spPr/>
        <p:txBody>
          <a:bodyPr>
            <a:normAutofit lnSpcReduction="10000"/>
          </a:bodyPr>
          <a:lstStyle/>
          <a:p>
            <a:pPr eaLnBrk="1" hangingPunct="1"/>
            <a:r>
              <a:rPr lang="en-US" altLang="en-US" dirty="0">
                <a:solidFill>
                  <a:srgbClr val="000000"/>
                </a:solidFill>
                <a:latin typeface="Cambria" panose="02040503050406030204" pitchFamily="18" charset="0"/>
              </a:rPr>
              <a:t>A powerful C++ feature is that users can create their own types called classes (we introduce this capability in Chapter 16 and explore it in depth in Chapters 17–18). </a:t>
            </a:r>
          </a:p>
          <a:p>
            <a:pPr eaLnBrk="1" hangingPunct="1"/>
            <a:r>
              <a:rPr lang="en-US" altLang="en-US" dirty="0">
                <a:solidFill>
                  <a:srgbClr val="000000"/>
                </a:solidFill>
                <a:latin typeface="Cambria" panose="02040503050406030204" pitchFamily="18" charset="0"/>
              </a:rPr>
              <a:t>Users can then “teach” C++ how to input and output values of these new data types using the </a:t>
            </a:r>
            <a:r>
              <a:rPr lang="en-US" altLang="en-US" dirty="0">
                <a:solidFill>
                  <a:srgbClr val="000000"/>
                </a:solidFill>
                <a:latin typeface="Consolas" panose="020B0609020204030204" pitchFamily="49" charset="0"/>
              </a:rPr>
              <a:t>&gt;&gt;</a:t>
            </a:r>
            <a:r>
              <a:rPr lang="en-US" altLang="en-US" dirty="0">
                <a:solidFill>
                  <a:srgbClr val="000000"/>
                </a:solidFill>
                <a:latin typeface="Cambria" panose="02040503050406030204" pitchFamily="18" charset="0"/>
              </a:rPr>
              <a:t> and </a:t>
            </a:r>
            <a:r>
              <a:rPr lang="en-US" altLang="en-US" dirty="0">
                <a:solidFill>
                  <a:srgbClr val="000000"/>
                </a:solidFill>
                <a:latin typeface="Consolas" panose="020B0609020204030204" pitchFamily="49" charset="0"/>
              </a:rPr>
              <a:t>&lt;&lt;</a:t>
            </a:r>
            <a:r>
              <a:rPr lang="en-US" altLang="en-US" dirty="0">
                <a:solidFill>
                  <a:srgbClr val="000000"/>
                </a:solidFill>
                <a:latin typeface="Cambria" panose="02040503050406030204" pitchFamily="18" charset="0"/>
              </a:rPr>
              <a:t> operators (this is called </a:t>
            </a:r>
            <a:r>
              <a:rPr lang="en-US" altLang="en-US" dirty="0">
                <a:solidFill>
                  <a:srgbClr val="0000FF"/>
                </a:solidFill>
                <a:latin typeface="Cambria" panose="02040503050406030204" pitchFamily="18" charset="0"/>
              </a:rPr>
              <a:t>operator overloading</a:t>
            </a:r>
            <a:r>
              <a:rPr lang="en-US" altLang="en-US" dirty="0">
                <a:solidFill>
                  <a:srgbClr val="000000"/>
                </a:solidFill>
                <a:latin typeface="Cambria" panose="02040503050406030204" pitchFamily="18" charset="0"/>
              </a:rPr>
              <a:t>—a topic we explore in Chapter 19).</a:t>
            </a:r>
          </a:p>
        </p:txBody>
      </p:sp>
      <p:sp>
        <p:nvSpPr>
          <p:cNvPr id="31748"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5460927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a:solidFill>
                  <a:srgbClr val="24B5A1"/>
                </a:solidFill>
                <a:latin typeface="Arial"/>
              </a:rPr>
              <a:t>15.4  </a:t>
            </a:r>
            <a:r>
              <a:rPr lang="en-US">
                <a:solidFill>
                  <a:srgbClr val="3380E6"/>
                </a:solidFill>
                <a:latin typeface="Arial"/>
              </a:rPr>
              <a:t>C++ Standard Library</a:t>
            </a:r>
          </a:p>
        </p:txBody>
      </p:sp>
      <p:sp>
        <p:nvSpPr>
          <p:cNvPr id="32771" name="Text Placeholder 2"/>
          <p:cNvSpPr>
            <a:spLocks noGrp="1"/>
          </p:cNvSpPr>
          <p:nvPr>
            <p:ph type="body" idx="1"/>
          </p:nvPr>
        </p:nvSpPr>
        <p:spPr/>
        <p:txBody>
          <a:bodyPr/>
          <a:lstStyle/>
          <a:p>
            <a:pPr eaLnBrk="1" hangingPunct="1">
              <a:lnSpc>
                <a:spcPct val="90000"/>
              </a:lnSpc>
            </a:pPr>
            <a:r>
              <a:rPr lang="en-US" altLang="en-US" sz="2300" dirty="0">
                <a:solidFill>
                  <a:srgbClr val="000000"/>
                </a:solidFill>
                <a:latin typeface="Cambria" panose="02040503050406030204" pitchFamily="18" charset="0"/>
              </a:rPr>
              <a:t>C++ programs consist of pieces called </a:t>
            </a:r>
            <a:r>
              <a:rPr lang="en-US" altLang="en-US" sz="2300" dirty="0">
                <a:solidFill>
                  <a:srgbClr val="0000FF"/>
                </a:solidFill>
                <a:latin typeface="Cambria" panose="02040503050406030204" pitchFamily="18" charset="0"/>
              </a:rPr>
              <a:t>classes</a:t>
            </a:r>
            <a:r>
              <a:rPr lang="en-US" altLang="en-US" sz="2300" dirty="0">
                <a:solidFill>
                  <a:srgbClr val="000000"/>
                </a:solidFill>
                <a:latin typeface="Cambria" panose="02040503050406030204" pitchFamily="18" charset="0"/>
              </a:rPr>
              <a:t> and functions. </a:t>
            </a:r>
          </a:p>
          <a:p>
            <a:pPr eaLnBrk="1" hangingPunct="1">
              <a:lnSpc>
                <a:spcPct val="90000"/>
              </a:lnSpc>
            </a:pPr>
            <a:r>
              <a:rPr lang="en-US" altLang="en-US" sz="2300" dirty="0">
                <a:solidFill>
                  <a:srgbClr val="000000"/>
                </a:solidFill>
                <a:latin typeface="Cambria" panose="02040503050406030204" pitchFamily="18" charset="0"/>
              </a:rPr>
              <a:t>You can program each piece you need to form a C++ program. </a:t>
            </a:r>
          </a:p>
          <a:p>
            <a:pPr eaLnBrk="1" hangingPunct="1">
              <a:lnSpc>
                <a:spcPct val="90000"/>
              </a:lnSpc>
            </a:pPr>
            <a:r>
              <a:rPr lang="en-US" altLang="en-US" sz="2300" dirty="0">
                <a:solidFill>
                  <a:srgbClr val="000000"/>
                </a:solidFill>
                <a:latin typeface="Cambria" panose="02040503050406030204" pitchFamily="18" charset="0"/>
              </a:rPr>
              <a:t>Instead, most C++ programmers take advantage of the rich collections of existing classes and functions in the </a:t>
            </a:r>
            <a:r>
              <a:rPr lang="en-US" altLang="en-US" sz="2300" dirty="0">
                <a:solidFill>
                  <a:srgbClr val="0000FF"/>
                </a:solidFill>
                <a:latin typeface="Cambria" panose="02040503050406030204" pitchFamily="18" charset="0"/>
              </a:rPr>
              <a:t>C++ Standard Library</a:t>
            </a:r>
            <a:r>
              <a:rPr lang="en-US" altLang="en-US" sz="2300" dirty="0">
                <a:solidFill>
                  <a:srgbClr val="000000"/>
                </a:solidFill>
                <a:latin typeface="Cambria" panose="02040503050406030204" pitchFamily="18" charset="0"/>
              </a:rPr>
              <a:t>. </a:t>
            </a:r>
          </a:p>
          <a:p>
            <a:pPr eaLnBrk="1" hangingPunct="1">
              <a:lnSpc>
                <a:spcPct val="90000"/>
              </a:lnSpc>
            </a:pPr>
            <a:r>
              <a:rPr lang="en-US" altLang="en-US" sz="2300" dirty="0">
                <a:solidFill>
                  <a:srgbClr val="000000"/>
                </a:solidFill>
                <a:latin typeface="Cambria" panose="02040503050406030204" pitchFamily="18" charset="0"/>
              </a:rPr>
              <a:t>Thus, there are really two parts to learning the C++ “world.” </a:t>
            </a:r>
          </a:p>
          <a:p>
            <a:pPr eaLnBrk="1" hangingPunct="1">
              <a:lnSpc>
                <a:spcPct val="90000"/>
              </a:lnSpc>
            </a:pPr>
            <a:r>
              <a:rPr lang="en-US" altLang="en-US" sz="2300" dirty="0">
                <a:solidFill>
                  <a:srgbClr val="000000"/>
                </a:solidFill>
                <a:latin typeface="Cambria" panose="02040503050406030204" pitchFamily="18" charset="0"/>
              </a:rPr>
              <a:t>The first is learning the C++ language itself; the second is learning how to use the classes and functions in the C++ Standard Library. </a:t>
            </a:r>
          </a:p>
          <a:p>
            <a:pPr eaLnBrk="1" hangingPunct="1">
              <a:lnSpc>
                <a:spcPct val="90000"/>
              </a:lnSpc>
            </a:pPr>
            <a:r>
              <a:rPr lang="en-US" altLang="en-US" sz="2300" dirty="0">
                <a:solidFill>
                  <a:srgbClr val="000000"/>
                </a:solidFill>
                <a:latin typeface="Cambria" panose="02040503050406030204" pitchFamily="18" charset="0"/>
              </a:rPr>
              <a:t>Many special-purpose class libraries are supplied by independent software vendors.</a:t>
            </a:r>
          </a:p>
        </p:txBody>
      </p:sp>
      <p:sp>
        <p:nvSpPr>
          <p:cNvPr id="3277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40398997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a:solidFill>
                  <a:srgbClr val="24B5A1"/>
                </a:solidFill>
                <a:latin typeface="Arial"/>
              </a:rPr>
              <a:t>15.4  </a:t>
            </a:r>
            <a:r>
              <a:rPr lang="en-US">
                <a:solidFill>
                  <a:srgbClr val="3380E6"/>
                </a:solidFill>
                <a:latin typeface="Arial"/>
              </a:rPr>
              <a:t>C++ Standard Library (Cont)</a:t>
            </a:r>
          </a:p>
        </p:txBody>
      </p:sp>
      <p:sp>
        <p:nvSpPr>
          <p:cNvPr id="35843" name="Text Placeholder 2"/>
          <p:cNvSpPr>
            <a:spLocks noGrp="1"/>
          </p:cNvSpPr>
          <p:nvPr>
            <p:ph type="body" idx="1"/>
          </p:nvPr>
        </p:nvSpPr>
        <p:spPr/>
        <p:txBody>
          <a:bodyPr>
            <a:normAutofit lnSpcReduction="10000"/>
          </a:bodyPr>
          <a:lstStyle/>
          <a:p>
            <a:pPr eaLnBrk="1" hangingPunct="1"/>
            <a:r>
              <a:rPr lang="en-US" altLang="en-US" dirty="0">
                <a:solidFill>
                  <a:srgbClr val="000000"/>
                </a:solidFill>
                <a:latin typeface="Cambria" panose="02040503050406030204" pitchFamily="18" charset="0"/>
              </a:rPr>
              <a:t>The advantage of creating your own functions and classes is that you’ll know exactly how they work. </a:t>
            </a:r>
          </a:p>
          <a:p>
            <a:pPr eaLnBrk="1" hangingPunct="1"/>
            <a:r>
              <a:rPr lang="en-US" altLang="en-US" dirty="0">
                <a:solidFill>
                  <a:srgbClr val="000000"/>
                </a:solidFill>
                <a:latin typeface="Cambria" panose="02040503050406030204" pitchFamily="18" charset="0"/>
              </a:rPr>
              <a:t>You’ll be able to examine the C++ code. </a:t>
            </a:r>
          </a:p>
          <a:p>
            <a:pPr eaLnBrk="1" hangingPunct="1"/>
            <a:r>
              <a:rPr lang="en-US" altLang="en-US" dirty="0">
                <a:solidFill>
                  <a:srgbClr val="000000"/>
                </a:solidFill>
                <a:latin typeface="Cambria" panose="02040503050406030204" pitchFamily="18" charset="0"/>
              </a:rPr>
              <a:t>The disadvantage is the time-consuming and complex effort that goes into designing, developing and maintaining new functions and classes that are correct and that operate efficiently.</a:t>
            </a:r>
          </a:p>
        </p:txBody>
      </p:sp>
      <p:sp>
        <p:nvSpPr>
          <p:cNvPr id="3584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307656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a:solidFill>
                  <a:srgbClr val="24B5A1"/>
                </a:solidFill>
                <a:latin typeface="Arial"/>
              </a:rPr>
              <a:t>15.1  </a:t>
            </a:r>
            <a:r>
              <a:rPr lang="en-US">
                <a:solidFill>
                  <a:srgbClr val="3380E6"/>
                </a:solidFill>
                <a:latin typeface="Arial"/>
              </a:rPr>
              <a:t>Introduction</a:t>
            </a:r>
          </a:p>
        </p:txBody>
      </p:sp>
      <p:sp>
        <p:nvSpPr>
          <p:cNvPr id="13315" name="Text Placeholder 2"/>
          <p:cNvSpPr>
            <a:spLocks noGrp="1"/>
          </p:cNvSpPr>
          <p:nvPr>
            <p:ph type="body" idx="1"/>
          </p:nvPr>
        </p:nvSpPr>
        <p:spPr/>
        <p:txBody>
          <a:bodyPr>
            <a:normAutofit fontScale="92500" lnSpcReduction="20000"/>
          </a:bodyPr>
          <a:lstStyle/>
          <a:p>
            <a:pPr eaLnBrk="1" hangingPunct="1">
              <a:lnSpc>
                <a:spcPct val="90000"/>
              </a:lnSpc>
            </a:pPr>
            <a:r>
              <a:rPr lang="en-US" altLang="en-US" dirty="0">
                <a:solidFill>
                  <a:srgbClr val="000000"/>
                </a:solidFill>
                <a:latin typeface="Cambria" panose="02040503050406030204" pitchFamily="18" charset="0"/>
              </a:rPr>
              <a:t>The first 14 chapters presented a thorough treatment of procedural programming and top-down program design with C. </a:t>
            </a:r>
          </a:p>
          <a:p>
            <a:pPr eaLnBrk="1" hangingPunct="1">
              <a:lnSpc>
                <a:spcPct val="90000"/>
              </a:lnSpc>
            </a:pPr>
            <a:r>
              <a:rPr lang="en-US" altLang="en-US" dirty="0">
                <a:solidFill>
                  <a:srgbClr val="000000"/>
                </a:solidFill>
                <a:latin typeface="Cambria" panose="02040503050406030204" pitchFamily="18" charset="0"/>
              </a:rPr>
              <a:t>The C++ section introduces two additional programming paradigms—</a:t>
            </a:r>
            <a:r>
              <a:rPr lang="en-US" altLang="en-US" dirty="0">
                <a:solidFill>
                  <a:srgbClr val="0000FF"/>
                </a:solidFill>
                <a:latin typeface="Cambria" panose="02040503050406030204" pitchFamily="18" charset="0"/>
              </a:rPr>
              <a:t>object-oriented programming</a:t>
            </a:r>
            <a:r>
              <a:rPr lang="en-US" altLang="en-US" dirty="0">
                <a:solidFill>
                  <a:srgbClr val="000000"/>
                </a:solidFill>
                <a:latin typeface="Cambria" panose="02040503050406030204" pitchFamily="18" charset="0"/>
              </a:rPr>
              <a:t> (with classes, encapsulation, objects, operator overloading, inheritance and polymorphism) and </a:t>
            </a:r>
            <a:r>
              <a:rPr lang="en-US" altLang="en-US" dirty="0">
                <a:solidFill>
                  <a:srgbClr val="0000FF"/>
                </a:solidFill>
                <a:latin typeface="Cambria" panose="02040503050406030204" pitchFamily="18" charset="0"/>
              </a:rPr>
              <a:t>generic programming</a:t>
            </a:r>
            <a:r>
              <a:rPr lang="en-US" altLang="en-US" dirty="0">
                <a:solidFill>
                  <a:srgbClr val="000000"/>
                </a:solidFill>
                <a:latin typeface="Cambria" panose="02040503050406030204" pitchFamily="18" charset="0"/>
              </a:rPr>
              <a:t> (with function templates and class templates). </a:t>
            </a:r>
          </a:p>
          <a:p>
            <a:pPr eaLnBrk="1" hangingPunct="1">
              <a:lnSpc>
                <a:spcPct val="90000"/>
              </a:lnSpc>
            </a:pPr>
            <a:r>
              <a:rPr lang="en-US" altLang="en-US" dirty="0">
                <a:solidFill>
                  <a:srgbClr val="000000"/>
                </a:solidFill>
                <a:latin typeface="Cambria" panose="02040503050406030204" pitchFamily="18" charset="0"/>
              </a:rPr>
              <a:t>These chapters emphasize “crafting valuable classes” to create reusable software componentry. </a:t>
            </a:r>
          </a:p>
        </p:txBody>
      </p:sp>
      <p:sp>
        <p:nvSpPr>
          <p:cNvPr id="1331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1326477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a:solidFill>
                  <a:srgbClr val="24B5A1"/>
                </a:solidFill>
                <a:latin typeface="Arial"/>
              </a:rPr>
              <a:t>15.5  </a:t>
            </a:r>
            <a:r>
              <a:rPr lang="en-US">
                <a:solidFill>
                  <a:srgbClr val="3380E6"/>
                </a:solidFill>
                <a:latin typeface="Arial"/>
              </a:rPr>
              <a:t>Header Files</a:t>
            </a:r>
          </a:p>
        </p:txBody>
      </p:sp>
      <p:sp>
        <p:nvSpPr>
          <p:cNvPr id="38915" name="Text Placeholder 2"/>
          <p:cNvSpPr>
            <a:spLocks noGrp="1"/>
          </p:cNvSpPr>
          <p:nvPr>
            <p:ph type="body" idx="1"/>
          </p:nvPr>
        </p:nvSpPr>
        <p:spPr/>
        <p:txBody>
          <a:bodyPr>
            <a:normAutofit lnSpcReduction="10000"/>
          </a:bodyPr>
          <a:lstStyle/>
          <a:p>
            <a:pPr eaLnBrk="1" hangingPunct="1">
              <a:lnSpc>
                <a:spcPct val="80000"/>
              </a:lnSpc>
            </a:pPr>
            <a:r>
              <a:rPr lang="en-US" altLang="en-US" sz="2500" dirty="0">
                <a:solidFill>
                  <a:srgbClr val="000000"/>
                </a:solidFill>
                <a:latin typeface="Cambria" panose="02040503050406030204" pitchFamily="18" charset="0"/>
              </a:rPr>
              <a:t>The C++ Standard Library is divided into many portions, each with its own header file. </a:t>
            </a:r>
          </a:p>
          <a:p>
            <a:pPr eaLnBrk="1" hangingPunct="1">
              <a:lnSpc>
                <a:spcPct val="80000"/>
              </a:lnSpc>
            </a:pPr>
            <a:r>
              <a:rPr lang="en-US" altLang="en-US" sz="2500" dirty="0">
                <a:solidFill>
                  <a:srgbClr val="000000"/>
                </a:solidFill>
                <a:latin typeface="Cambria" panose="02040503050406030204" pitchFamily="18" charset="0"/>
              </a:rPr>
              <a:t>The header files contain the function prototypes for the related functions that form each portion of the library. </a:t>
            </a:r>
          </a:p>
          <a:p>
            <a:pPr eaLnBrk="1" hangingPunct="1">
              <a:lnSpc>
                <a:spcPct val="80000"/>
              </a:lnSpc>
            </a:pPr>
            <a:r>
              <a:rPr lang="en-US" altLang="en-US" sz="2500" dirty="0">
                <a:solidFill>
                  <a:srgbClr val="000000"/>
                </a:solidFill>
                <a:latin typeface="Cambria" panose="02040503050406030204" pitchFamily="18" charset="0"/>
              </a:rPr>
              <a:t>The header files also contain definitions of various class types and functions, as well as constants needed by those functions. </a:t>
            </a:r>
          </a:p>
          <a:p>
            <a:pPr eaLnBrk="1" hangingPunct="1">
              <a:lnSpc>
                <a:spcPct val="80000"/>
              </a:lnSpc>
            </a:pPr>
            <a:r>
              <a:rPr lang="en-US" altLang="en-US" sz="2500" dirty="0">
                <a:solidFill>
                  <a:srgbClr val="000000"/>
                </a:solidFill>
                <a:latin typeface="Cambria" panose="02040503050406030204" pitchFamily="18" charset="0"/>
              </a:rPr>
              <a:t>A header file “instructs” the compiler on how to interface with library and user-written components.</a:t>
            </a:r>
          </a:p>
          <a:p>
            <a:pPr eaLnBrk="1" hangingPunct="1">
              <a:lnSpc>
                <a:spcPct val="80000"/>
              </a:lnSpc>
            </a:pPr>
            <a:r>
              <a:rPr lang="en-US" altLang="en-US" sz="2500" dirty="0">
                <a:solidFill>
                  <a:srgbClr val="000000"/>
                </a:solidFill>
                <a:latin typeface="Cambria" panose="02040503050406030204" pitchFamily="18" charset="0"/>
              </a:rPr>
              <a:t>Figure 15.2 lists common C++ Standard Library header files. </a:t>
            </a:r>
          </a:p>
          <a:p>
            <a:pPr eaLnBrk="1" hangingPunct="1">
              <a:lnSpc>
                <a:spcPct val="80000"/>
              </a:lnSpc>
            </a:pPr>
            <a:r>
              <a:rPr lang="en-US" altLang="en-US" sz="2500" dirty="0">
                <a:solidFill>
                  <a:srgbClr val="000000"/>
                </a:solidFill>
                <a:latin typeface="Cambria" panose="02040503050406030204" pitchFamily="18" charset="0"/>
              </a:rPr>
              <a:t>Header file names ending in </a:t>
            </a:r>
            <a:r>
              <a:rPr lang="en-US" altLang="en-US" sz="2500" dirty="0">
                <a:solidFill>
                  <a:srgbClr val="000000"/>
                </a:solidFill>
                <a:latin typeface="Consolas" panose="020B0609020204030204" pitchFamily="49" charset="0"/>
              </a:rPr>
              <a:t>.h</a:t>
            </a:r>
            <a:r>
              <a:rPr lang="en-US" altLang="en-US" sz="2500" dirty="0">
                <a:solidFill>
                  <a:srgbClr val="000000"/>
                </a:solidFill>
                <a:latin typeface="Cambria" panose="02040503050406030204" pitchFamily="18" charset="0"/>
              </a:rPr>
              <a:t> are “old-style” headers that have been </a:t>
            </a:r>
            <a:r>
              <a:rPr lang="en-US" altLang="en-US" sz="2500" dirty="0" err="1">
                <a:solidFill>
                  <a:srgbClr val="000000"/>
                </a:solidFill>
                <a:latin typeface="Cambria" panose="02040503050406030204" pitchFamily="18" charset="0"/>
              </a:rPr>
              <a:t>superceded</a:t>
            </a:r>
            <a:r>
              <a:rPr lang="en-US" altLang="en-US" sz="2500" dirty="0">
                <a:solidFill>
                  <a:srgbClr val="000000"/>
                </a:solidFill>
                <a:latin typeface="Cambria" panose="02040503050406030204" pitchFamily="18" charset="0"/>
              </a:rPr>
              <a:t> by C++ Standard Library headers..</a:t>
            </a:r>
          </a:p>
        </p:txBody>
      </p:sp>
      <p:sp>
        <p:nvSpPr>
          <p:cNvPr id="3891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8203273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a:solidFill>
                  <a:srgbClr val="24B5A1"/>
                </a:solidFill>
                <a:latin typeface="Arial"/>
              </a:rPr>
              <a:t>15.5  </a:t>
            </a:r>
            <a:r>
              <a:rPr lang="en-US">
                <a:solidFill>
                  <a:srgbClr val="3380E6"/>
                </a:solidFill>
                <a:latin typeface="Arial"/>
              </a:rPr>
              <a:t>Header Files (Cont.)</a:t>
            </a:r>
          </a:p>
        </p:txBody>
      </p:sp>
      <p:sp>
        <p:nvSpPr>
          <p:cNvPr id="44035" name="Text Placeholder 2"/>
          <p:cNvSpPr>
            <a:spLocks noGrp="1"/>
          </p:cNvSpPr>
          <p:nvPr>
            <p:ph type="body" idx="1"/>
          </p:nvPr>
        </p:nvSpPr>
        <p:spPr/>
        <p:txBody>
          <a:bodyPr>
            <a:normAutofit fontScale="92500" lnSpcReduction="10000"/>
          </a:bodyPr>
          <a:lstStyle/>
          <a:p>
            <a:pPr eaLnBrk="1" hangingPunct="1"/>
            <a:r>
              <a:rPr lang="en-US" altLang="en-US" dirty="0">
                <a:solidFill>
                  <a:srgbClr val="000000"/>
                </a:solidFill>
                <a:latin typeface="Cambria" panose="02040503050406030204" pitchFamily="18" charset="0"/>
              </a:rPr>
              <a:t>You can create custom header files. </a:t>
            </a:r>
          </a:p>
          <a:p>
            <a:pPr eaLnBrk="1" hangingPunct="1"/>
            <a:r>
              <a:rPr lang="en-US" altLang="en-US" dirty="0">
                <a:solidFill>
                  <a:srgbClr val="000000"/>
                </a:solidFill>
                <a:latin typeface="Cambria" panose="02040503050406030204" pitchFamily="18" charset="0"/>
              </a:rPr>
              <a:t>Programmer-defined header files should end in </a:t>
            </a:r>
            <a:r>
              <a:rPr lang="en-US" altLang="en-US" dirty="0">
                <a:solidFill>
                  <a:srgbClr val="000000"/>
                </a:solidFill>
                <a:latin typeface="Consolas" panose="020B0609020204030204" pitchFamily="49" charset="0"/>
              </a:rPr>
              <a:t>.h</a:t>
            </a:r>
            <a:r>
              <a:rPr lang="en-US" altLang="en-US" dirty="0">
                <a:solidFill>
                  <a:srgbClr val="000000"/>
                </a:solidFill>
                <a:latin typeface="Cambria" panose="02040503050406030204" pitchFamily="18" charset="0"/>
              </a:rPr>
              <a:t>. </a:t>
            </a:r>
          </a:p>
          <a:p>
            <a:pPr eaLnBrk="1" hangingPunct="1"/>
            <a:r>
              <a:rPr lang="en-US" altLang="en-US" dirty="0">
                <a:solidFill>
                  <a:srgbClr val="000000"/>
                </a:solidFill>
                <a:latin typeface="Cambria" panose="02040503050406030204" pitchFamily="18" charset="0"/>
              </a:rPr>
              <a:t>A programmer-defined header file can be included by using the </a:t>
            </a:r>
            <a:r>
              <a:rPr lang="en-US" altLang="en-US" dirty="0">
                <a:solidFill>
                  <a:srgbClr val="000000"/>
                </a:solidFill>
                <a:latin typeface="Consolas" panose="020B0609020204030204" pitchFamily="49" charset="0"/>
              </a:rPr>
              <a:t>#include</a:t>
            </a:r>
            <a:r>
              <a:rPr lang="en-US" altLang="en-US" dirty="0">
                <a:solidFill>
                  <a:srgbClr val="000000"/>
                </a:solidFill>
                <a:latin typeface="Cambria" panose="02040503050406030204" pitchFamily="18" charset="0"/>
              </a:rPr>
              <a:t> preprocessor directive. </a:t>
            </a:r>
          </a:p>
          <a:p>
            <a:pPr eaLnBrk="1" hangingPunct="1"/>
            <a:r>
              <a:rPr lang="en-US" altLang="en-US" dirty="0">
                <a:solidFill>
                  <a:srgbClr val="000000"/>
                </a:solidFill>
                <a:latin typeface="Cambria" panose="02040503050406030204" pitchFamily="18" charset="0"/>
              </a:rPr>
              <a:t>For example, the header file </a:t>
            </a:r>
            <a:r>
              <a:rPr lang="en-US" altLang="en-US" dirty="0" err="1">
                <a:solidFill>
                  <a:srgbClr val="000000"/>
                </a:solidFill>
                <a:latin typeface="Consolas" panose="020B0609020204030204" pitchFamily="49" charset="0"/>
              </a:rPr>
              <a:t>square.h</a:t>
            </a:r>
            <a:r>
              <a:rPr lang="en-US" altLang="en-US" dirty="0">
                <a:solidFill>
                  <a:srgbClr val="000000"/>
                </a:solidFill>
                <a:latin typeface="Cambria" panose="02040503050406030204" pitchFamily="18" charset="0"/>
              </a:rPr>
              <a:t> can be included in a program by placing the directive </a:t>
            </a:r>
            <a:r>
              <a:rPr lang="en-US" altLang="en-US" dirty="0">
                <a:solidFill>
                  <a:srgbClr val="000000"/>
                </a:solidFill>
                <a:latin typeface="Consolas" panose="020B0609020204030204" pitchFamily="49" charset="0"/>
              </a:rPr>
              <a:t>#include</a:t>
            </a:r>
            <a:r>
              <a:rPr lang="en-US" altLang="en-US" dirty="0">
                <a:solidFill>
                  <a:srgbClr val="000000"/>
                </a:solidFill>
                <a:latin typeface="Cambria" panose="02040503050406030204" pitchFamily="18" charset="0"/>
              </a:rPr>
              <a:t> </a:t>
            </a:r>
            <a:r>
              <a:rPr lang="en-US" altLang="en-US" dirty="0">
                <a:solidFill>
                  <a:srgbClr val="000000"/>
                </a:solidFill>
                <a:latin typeface="Consolas" panose="020B0609020204030204" pitchFamily="49" charset="0"/>
              </a:rPr>
              <a:t>"</a:t>
            </a:r>
            <a:r>
              <a:rPr lang="en-US" altLang="en-US" dirty="0" err="1">
                <a:solidFill>
                  <a:srgbClr val="000000"/>
                </a:solidFill>
                <a:latin typeface="Consolas" panose="020B0609020204030204" pitchFamily="49" charset="0"/>
              </a:rPr>
              <a:t>square.h</a:t>
            </a:r>
            <a:r>
              <a:rPr lang="en-US" altLang="en-US" dirty="0">
                <a:solidFill>
                  <a:srgbClr val="000000"/>
                </a:solidFill>
                <a:latin typeface="Consolas" panose="020B0609020204030204" pitchFamily="49" charset="0"/>
              </a:rPr>
              <a:t>"</a:t>
            </a:r>
            <a:r>
              <a:rPr lang="en-US" altLang="en-US" dirty="0">
                <a:solidFill>
                  <a:srgbClr val="000000"/>
                </a:solidFill>
                <a:latin typeface="Cambria" panose="02040503050406030204" pitchFamily="18" charset="0"/>
              </a:rPr>
              <a:t> at the beginning of the program.</a:t>
            </a:r>
          </a:p>
        </p:txBody>
      </p:sp>
      <p:sp>
        <p:nvSpPr>
          <p:cNvPr id="4403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8700541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a:solidFill>
                  <a:srgbClr val="24B5A1"/>
                </a:solidFill>
                <a:latin typeface="Arial"/>
              </a:rPr>
              <a:t>15.6  </a:t>
            </a:r>
            <a:r>
              <a:rPr lang="en-US">
                <a:solidFill>
                  <a:srgbClr val="3380E6"/>
                </a:solidFill>
                <a:latin typeface="Arial"/>
              </a:rPr>
              <a:t>Inline Functions</a:t>
            </a:r>
          </a:p>
        </p:txBody>
      </p:sp>
      <p:sp>
        <p:nvSpPr>
          <p:cNvPr id="45059" name="Text Placeholder 2"/>
          <p:cNvSpPr>
            <a:spLocks noGrp="1"/>
          </p:cNvSpPr>
          <p:nvPr>
            <p:ph type="body" idx="1"/>
          </p:nvPr>
        </p:nvSpPr>
        <p:spPr/>
        <p:txBody>
          <a:bodyPr>
            <a:normAutofit fontScale="85000" lnSpcReduction="10000"/>
          </a:bodyPr>
          <a:lstStyle/>
          <a:p>
            <a:pPr eaLnBrk="1" hangingPunct="1"/>
            <a:r>
              <a:rPr lang="en-US" altLang="en-US" dirty="0">
                <a:solidFill>
                  <a:srgbClr val="000000"/>
                </a:solidFill>
                <a:latin typeface="Cambria" panose="02040503050406030204" pitchFamily="18" charset="0"/>
              </a:rPr>
              <a:t>Implementing a program as a set of functions is good from a software engineering standpoint, but function calls involve execution-time overhead. </a:t>
            </a:r>
          </a:p>
          <a:p>
            <a:pPr eaLnBrk="1" hangingPunct="1"/>
            <a:r>
              <a:rPr lang="en-US" altLang="en-US" dirty="0">
                <a:solidFill>
                  <a:srgbClr val="000000"/>
                </a:solidFill>
                <a:latin typeface="Cambria" panose="02040503050406030204" pitchFamily="18" charset="0"/>
              </a:rPr>
              <a:t>C++ provides </a:t>
            </a:r>
            <a:r>
              <a:rPr lang="en-US" altLang="en-US" dirty="0">
                <a:solidFill>
                  <a:srgbClr val="0000FF"/>
                </a:solidFill>
                <a:latin typeface="Cambria" panose="02040503050406030204" pitchFamily="18" charset="0"/>
              </a:rPr>
              <a:t>inline functions</a:t>
            </a:r>
            <a:r>
              <a:rPr lang="en-US" altLang="en-US" dirty="0">
                <a:solidFill>
                  <a:srgbClr val="000000"/>
                </a:solidFill>
                <a:latin typeface="Cambria" panose="02040503050406030204" pitchFamily="18" charset="0"/>
              </a:rPr>
              <a:t> to help reduce function call overhead—especially for small functions. </a:t>
            </a:r>
          </a:p>
          <a:p>
            <a:pPr eaLnBrk="1" hangingPunct="1"/>
            <a:r>
              <a:rPr lang="en-US" altLang="en-US" dirty="0">
                <a:solidFill>
                  <a:srgbClr val="000000"/>
                </a:solidFill>
                <a:latin typeface="Cambria" panose="02040503050406030204" pitchFamily="18" charset="0"/>
              </a:rPr>
              <a:t>Placing the qualifier </a:t>
            </a:r>
            <a:r>
              <a:rPr lang="en-US" altLang="en-US" dirty="0">
                <a:solidFill>
                  <a:srgbClr val="0000FF"/>
                </a:solidFill>
                <a:latin typeface="Consolas" panose="020B0609020204030204" pitchFamily="49" charset="0"/>
              </a:rPr>
              <a:t>in-line</a:t>
            </a:r>
            <a:r>
              <a:rPr lang="en-US" altLang="en-US" dirty="0">
                <a:solidFill>
                  <a:srgbClr val="000000"/>
                </a:solidFill>
                <a:latin typeface="Cambria" panose="02040503050406030204" pitchFamily="18" charset="0"/>
              </a:rPr>
              <a:t> before a function’s return type in the function definition “advises” the compiler to generate a copy of the function’s code in place (when appropriate) to avoid a function call. </a:t>
            </a:r>
          </a:p>
        </p:txBody>
      </p:sp>
      <p:sp>
        <p:nvSpPr>
          <p:cNvPr id="4506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8607396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a:solidFill>
                  <a:srgbClr val="24B5A1"/>
                </a:solidFill>
                <a:latin typeface="Arial"/>
              </a:rPr>
              <a:t>15.6  </a:t>
            </a:r>
            <a:r>
              <a:rPr lang="en-US">
                <a:solidFill>
                  <a:srgbClr val="3380E6"/>
                </a:solidFill>
                <a:latin typeface="Arial"/>
              </a:rPr>
              <a:t>Inline Functions (Cont.)</a:t>
            </a:r>
          </a:p>
        </p:txBody>
      </p:sp>
      <p:sp>
        <p:nvSpPr>
          <p:cNvPr id="46083" name="Text Placeholder 2"/>
          <p:cNvSpPr>
            <a:spLocks noGrp="1"/>
          </p:cNvSpPr>
          <p:nvPr>
            <p:ph type="body" idx="1"/>
          </p:nvPr>
        </p:nvSpPr>
        <p:spPr/>
        <p:txBody>
          <a:bodyPr>
            <a:normAutofit lnSpcReduction="10000"/>
          </a:bodyPr>
          <a:lstStyle/>
          <a:p>
            <a:pPr eaLnBrk="1" hangingPunct="1"/>
            <a:r>
              <a:rPr lang="en-US" altLang="en-US" dirty="0">
                <a:solidFill>
                  <a:srgbClr val="000000"/>
                </a:solidFill>
                <a:latin typeface="Cambria" panose="02040503050406030204" pitchFamily="18" charset="0"/>
              </a:rPr>
              <a:t>The trade-off is that multiple copies of the function code are inserted in the program (often making the program larger) rather than there being a single copy of the function to which control is passed each time the function is called. </a:t>
            </a:r>
          </a:p>
          <a:p>
            <a:pPr eaLnBrk="1" hangingPunct="1"/>
            <a:r>
              <a:rPr lang="en-US" altLang="en-US" dirty="0">
                <a:solidFill>
                  <a:srgbClr val="000000"/>
                </a:solidFill>
                <a:latin typeface="Cambria" panose="02040503050406030204" pitchFamily="18" charset="0"/>
              </a:rPr>
              <a:t>The compiler can ignore the </a:t>
            </a:r>
            <a:r>
              <a:rPr lang="en-US" altLang="en-US" dirty="0">
                <a:solidFill>
                  <a:srgbClr val="000000"/>
                </a:solidFill>
                <a:latin typeface="Consolas" panose="020B0609020204030204" pitchFamily="49" charset="0"/>
              </a:rPr>
              <a:t>inline</a:t>
            </a:r>
            <a:r>
              <a:rPr lang="en-US" altLang="en-US" dirty="0">
                <a:solidFill>
                  <a:srgbClr val="000000"/>
                </a:solidFill>
                <a:latin typeface="Cambria" panose="02040503050406030204" pitchFamily="18" charset="0"/>
              </a:rPr>
              <a:t>- qualifier and typically does so for all but the smallest functions. </a:t>
            </a:r>
          </a:p>
        </p:txBody>
      </p:sp>
      <p:sp>
        <p:nvSpPr>
          <p:cNvPr id="4608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3277069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a:solidFill>
                  <a:srgbClr val="24B5A1"/>
                </a:solidFill>
                <a:latin typeface="Arial"/>
              </a:rPr>
              <a:t>15.6  </a:t>
            </a:r>
            <a:r>
              <a:rPr lang="en-US">
                <a:solidFill>
                  <a:srgbClr val="3380E6"/>
                </a:solidFill>
                <a:latin typeface="Arial"/>
              </a:rPr>
              <a:t>Inline Functions (Cont.)</a:t>
            </a:r>
          </a:p>
        </p:txBody>
      </p:sp>
      <p:sp>
        <p:nvSpPr>
          <p:cNvPr id="50179" name="Text Placeholder 2"/>
          <p:cNvSpPr>
            <a:spLocks noGrp="1"/>
          </p:cNvSpPr>
          <p:nvPr>
            <p:ph type="body" idx="1"/>
          </p:nvPr>
        </p:nvSpPr>
        <p:spPr/>
        <p:txBody>
          <a:bodyPr>
            <a:normAutofit lnSpcReduction="10000"/>
          </a:bodyPr>
          <a:lstStyle/>
          <a:p>
            <a:pPr eaLnBrk="1" hangingPunct="1">
              <a:lnSpc>
                <a:spcPct val="90000"/>
              </a:lnSpc>
            </a:pPr>
            <a:r>
              <a:rPr lang="en-US" altLang="en-US" sz="2300" dirty="0">
                <a:solidFill>
                  <a:srgbClr val="000000"/>
                </a:solidFill>
                <a:latin typeface="Cambria" panose="02040503050406030204" pitchFamily="18" charset="0"/>
              </a:rPr>
              <a:t>Figure 15.3 uses </a:t>
            </a:r>
            <a:r>
              <a:rPr lang="en-US" altLang="en-US" sz="2300" dirty="0">
                <a:solidFill>
                  <a:srgbClr val="000000"/>
                </a:solidFill>
                <a:latin typeface="Consolas" panose="020B0609020204030204" pitchFamily="49" charset="0"/>
              </a:rPr>
              <a:t>inline</a:t>
            </a:r>
            <a:r>
              <a:rPr lang="en-US" altLang="en-US" sz="2300" dirty="0">
                <a:solidFill>
                  <a:srgbClr val="000000"/>
                </a:solidFill>
                <a:latin typeface="Cambria" panose="02040503050406030204" pitchFamily="18" charset="0"/>
              </a:rPr>
              <a:t> function </a:t>
            </a:r>
            <a:r>
              <a:rPr lang="en-US" altLang="en-US" sz="2300" dirty="0">
                <a:solidFill>
                  <a:srgbClr val="000000"/>
                </a:solidFill>
                <a:latin typeface="Consolas" panose="020B0609020204030204" pitchFamily="49" charset="0"/>
              </a:rPr>
              <a:t>cube</a:t>
            </a:r>
            <a:r>
              <a:rPr lang="en-US" altLang="en-US" sz="2300" dirty="0">
                <a:solidFill>
                  <a:srgbClr val="000000"/>
                </a:solidFill>
                <a:latin typeface="Cambria" panose="02040503050406030204" pitchFamily="18" charset="0"/>
              </a:rPr>
              <a:t> (lines 11–14) to calculate the volume of a cube of side length </a:t>
            </a:r>
            <a:r>
              <a:rPr lang="en-US" altLang="en-US" sz="2300" dirty="0">
                <a:solidFill>
                  <a:srgbClr val="000000"/>
                </a:solidFill>
                <a:latin typeface="Consolas" panose="020B0609020204030204" pitchFamily="49" charset="0"/>
              </a:rPr>
              <a:t>side</a:t>
            </a:r>
            <a:r>
              <a:rPr lang="en-US" altLang="en-US" sz="2300" dirty="0">
                <a:solidFill>
                  <a:srgbClr val="000000"/>
                </a:solidFill>
                <a:latin typeface="Cambria" panose="02040503050406030204" pitchFamily="18" charset="0"/>
              </a:rPr>
              <a:t>. </a:t>
            </a:r>
          </a:p>
          <a:p>
            <a:pPr eaLnBrk="1" hangingPunct="1">
              <a:lnSpc>
                <a:spcPct val="90000"/>
              </a:lnSpc>
            </a:pPr>
            <a:r>
              <a:rPr lang="en-US" altLang="en-US" sz="2300" dirty="0">
                <a:solidFill>
                  <a:srgbClr val="000000"/>
                </a:solidFill>
                <a:latin typeface="Cambria" panose="02040503050406030204" pitchFamily="18" charset="0"/>
              </a:rPr>
              <a:t>Keyword </a:t>
            </a:r>
            <a:r>
              <a:rPr lang="en-US" altLang="en-US" sz="2300" dirty="0" err="1">
                <a:solidFill>
                  <a:srgbClr val="000000"/>
                </a:solidFill>
                <a:latin typeface="Consolas" panose="020B0609020204030204" pitchFamily="49" charset="0"/>
              </a:rPr>
              <a:t>const</a:t>
            </a:r>
            <a:r>
              <a:rPr lang="en-US" altLang="en-US" sz="2300" dirty="0">
                <a:solidFill>
                  <a:srgbClr val="000000"/>
                </a:solidFill>
                <a:latin typeface="Cambria" panose="02040503050406030204" pitchFamily="18" charset="0"/>
              </a:rPr>
              <a:t> in the parameter list of function </a:t>
            </a:r>
            <a:r>
              <a:rPr lang="en-US" altLang="en-US" sz="2300" dirty="0">
                <a:solidFill>
                  <a:srgbClr val="000000"/>
                </a:solidFill>
                <a:latin typeface="Consolas" panose="020B0609020204030204" pitchFamily="49" charset="0"/>
              </a:rPr>
              <a:t>cube</a:t>
            </a:r>
            <a:r>
              <a:rPr lang="en-US" altLang="en-US" sz="2300" dirty="0">
                <a:solidFill>
                  <a:srgbClr val="000000"/>
                </a:solidFill>
                <a:latin typeface="Cambria" panose="02040503050406030204" pitchFamily="18" charset="0"/>
              </a:rPr>
              <a:t> tells the compiler that the function does not modify variable </a:t>
            </a:r>
            <a:r>
              <a:rPr lang="en-US" altLang="en-US" sz="2300" dirty="0">
                <a:solidFill>
                  <a:srgbClr val="000000"/>
                </a:solidFill>
                <a:latin typeface="Consolas" panose="020B0609020204030204" pitchFamily="49" charset="0"/>
              </a:rPr>
              <a:t>side</a:t>
            </a:r>
            <a:r>
              <a:rPr lang="en-US" altLang="en-US" sz="2300" dirty="0">
                <a:solidFill>
                  <a:srgbClr val="000000"/>
                </a:solidFill>
                <a:latin typeface="Cambria" panose="02040503050406030204" pitchFamily="18" charset="0"/>
              </a:rPr>
              <a:t>. </a:t>
            </a:r>
          </a:p>
          <a:p>
            <a:pPr eaLnBrk="1" hangingPunct="1">
              <a:lnSpc>
                <a:spcPct val="90000"/>
              </a:lnSpc>
            </a:pPr>
            <a:r>
              <a:rPr lang="en-US" altLang="en-US" sz="2300" dirty="0">
                <a:solidFill>
                  <a:srgbClr val="000000"/>
                </a:solidFill>
                <a:latin typeface="Cambria" panose="02040503050406030204" pitchFamily="18" charset="0"/>
              </a:rPr>
              <a:t>This ensures that the value of </a:t>
            </a:r>
            <a:r>
              <a:rPr lang="en-US" altLang="en-US" sz="2300" dirty="0">
                <a:solidFill>
                  <a:srgbClr val="000000"/>
                </a:solidFill>
                <a:latin typeface="Consolas" panose="020B0609020204030204" pitchFamily="49" charset="0"/>
              </a:rPr>
              <a:t>side</a:t>
            </a:r>
            <a:r>
              <a:rPr lang="en-US" altLang="en-US" sz="2300" dirty="0">
                <a:solidFill>
                  <a:srgbClr val="000000"/>
                </a:solidFill>
                <a:latin typeface="Cambria" panose="02040503050406030204" pitchFamily="18" charset="0"/>
              </a:rPr>
              <a:t> is not changed by the function when the calculation is performed. </a:t>
            </a:r>
          </a:p>
          <a:p>
            <a:pPr eaLnBrk="1" hangingPunct="1">
              <a:lnSpc>
                <a:spcPct val="90000"/>
              </a:lnSpc>
            </a:pPr>
            <a:r>
              <a:rPr lang="en-US" altLang="en-US" sz="2300" dirty="0">
                <a:solidFill>
                  <a:srgbClr val="000000"/>
                </a:solidFill>
                <a:latin typeface="Cambria" panose="02040503050406030204" pitchFamily="18" charset="0"/>
              </a:rPr>
              <a:t>Notice that the complete definition of function </a:t>
            </a:r>
            <a:r>
              <a:rPr lang="en-US" altLang="en-US" sz="2300" dirty="0">
                <a:solidFill>
                  <a:srgbClr val="000000"/>
                </a:solidFill>
                <a:latin typeface="Consolas" panose="020B0609020204030204" pitchFamily="49" charset="0"/>
              </a:rPr>
              <a:t>cube</a:t>
            </a:r>
            <a:r>
              <a:rPr lang="en-US" altLang="en-US" sz="2300" dirty="0">
                <a:solidFill>
                  <a:srgbClr val="000000"/>
                </a:solidFill>
                <a:latin typeface="Cambria" panose="02040503050406030204" pitchFamily="18" charset="0"/>
              </a:rPr>
              <a:t> appears before it’s used in the program. </a:t>
            </a:r>
          </a:p>
          <a:p>
            <a:pPr eaLnBrk="1" hangingPunct="1">
              <a:lnSpc>
                <a:spcPct val="90000"/>
              </a:lnSpc>
            </a:pPr>
            <a:r>
              <a:rPr lang="en-US" altLang="en-US" sz="2300" dirty="0">
                <a:solidFill>
                  <a:srgbClr val="000000"/>
                </a:solidFill>
                <a:latin typeface="Cambria" panose="02040503050406030204" pitchFamily="18" charset="0"/>
              </a:rPr>
              <a:t>This is required so that the compiler knows how to expand a </a:t>
            </a:r>
            <a:r>
              <a:rPr lang="en-US" altLang="en-US" sz="2300" dirty="0">
                <a:solidFill>
                  <a:srgbClr val="000000"/>
                </a:solidFill>
                <a:latin typeface="Consolas" panose="020B0609020204030204" pitchFamily="49" charset="0"/>
              </a:rPr>
              <a:t>cube</a:t>
            </a:r>
            <a:r>
              <a:rPr lang="en-US" altLang="en-US" sz="2300" dirty="0">
                <a:solidFill>
                  <a:srgbClr val="000000"/>
                </a:solidFill>
                <a:latin typeface="Cambria" panose="02040503050406030204" pitchFamily="18" charset="0"/>
              </a:rPr>
              <a:t> function call into its </a:t>
            </a:r>
            <a:r>
              <a:rPr lang="en-US" altLang="en-US" sz="2300" dirty="0" err="1">
                <a:solidFill>
                  <a:srgbClr val="000000"/>
                </a:solidFill>
                <a:latin typeface="Cambria" panose="02040503050406030204" pitchFamily="18" charset="0"/>
              </a:rPr>
              <a:t>inlined</a:t>
            </a:r>
            <a:r>
              <a:rPr lang="en-US" altLang="en-US" sz="2300" dirty="0">
                <a:solidFill>
                  <a:srgbClr val="000000"/>
                </a:solidFill>
                <a:latin typeface="Cambria" panose="02040503050406030204" pitchFamily="18" charset="0"/>
              </a:rPr>
              <a:t> code. </a:t>
            </a:r>
          </a:p>
          <a:p>
            <a:pPr eaLnBrk="1" hangingPunct="1">
              <a:lnSpc>
                <a:spcPct val="90000"/>
              </a:lnSpc>
            </a:pPr>
            <a:r>
              <a:rPr lang="en-US" altLang="en-US" sz="2300" dirty="0">
                <a:solidFill>
                  <a:srgbClr val="000000"/>
                </a:solidFill>
                <a:latin typeface="Cambria" panose="02040503050406030204" pitchFamily="18" charset="0"/>
              </a:rPr>
              <a:t>For this reason, reusable inline functions are typically placed in header files, so that their definitions can be included in each source file that uses them.</a:t>
            </a:r>
          </a:p>
        </p:txBody>
      </p:sp>
      <p:sp>
        <p:nvSpPr>
          <p:cNvPr id="5018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1311961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a:solidFill>
                  <a:srgbClr val="24B5A1"/>
                </a:solidFill>
                <a:latin typeface="Arial"/>
              </a:rPr>
              <a:t>15.6  </a:t>
            </a:r>
            <a:r>
              <a:rPr lang="en-US">
                <a:solidFill>
                  <a:srgbClr val="3380E6"/>
                </a:solidFill>
                <a:latin typeface="Arial"/>
              </a:rPr>
              <a:t>Inline Functions (Cont.)</a:t>
            </a:r>
          </a:p>
        </p:txBody>
      </p:sp>
      <p:sp>
        <p:nvSpPr>
          <p:cNvPr id="54275" name="Text Placeholder 2"/>
          <p:cNvSpPr>
            <a:spLocks noGrp="1"/>
          </p:cNvSpPr>
          <p:nvPr>
            <p:ph type="body" idx="1"/>
          </p:nvPr>
        </p:nvSpPr>
        <p:spPr/>
        <p:txBody>
          <a:bodyPr/>
          <a:lstStyle/>
          <a:p>
            <a:pPr eaLnBrk="1" hangingPunct="1">
              <a:lnSpc>
                <a:spcPct val="80000"/>
              </a:lnSpc>
            </a:pPr>
            <a:r>
              <a:rPr lang="en-US" altLang="en-US" sz="2500" dirty="0">
                <a:solidFill>
                  <a:srgbClr val="000000"/>
                </a:solidFill>
                <a:latin typeface="Cambria" panose="02040503050406030204" pitchFamily="18" charset="0"/>
              </a:rPr>
              <a:t>Lines 4–6 are </a:t>
            </a:r>
            <a:r>
              <a:rPr lang="en-US" altLang="en-US" sz="2500" dirty="0">
                <a:solidFill>
                  <a:srgbClr val="000000"/>
                </a:solidFill>
                <a:latin typeface="Consolas" panose="020B0609020204030204" pitchFamily="49" charset="0"/>
              </a:rPr>
              <a:t>using</a:t>
            </a:r>
            <a:r>
              <a:rPr lang="en-US" altLang="en-US" sz="2500" dirty="0">
                <a:solidFill>
                  <a:srgbClr val="000000"/>
                </a:solidFill>
                <a:latin typeface="Cambria" panose="02040503050406030204" pitchFamily="18" charset="0"/>
              </a:rPr>
              <a:t> statements that help us eliminate the need to repeat the </a:t>
            </a:r>
            <a:r>
              <a:rPr lang="en-US" altLang="en-US" sz="2500" dirty="0" err="1">
                <a:solidFill>
                  <a:srgbClr val="000000"/>
                </a:solidFill>
                <a:latin typeface="Consolas" panose="020B0609020204030204" pitchFamily="49" charset="0"/>
              </a:rPr>
              <a:t>std</a:t>
            </a:r>
            <a:r>
              <a:rPr lang="en-US" altLang="en-US" sz="2500" dirty="0">
                <a:solidFill>
                  <a:srgbClr val="000000"/>
                </a:solidFill>
                <a:latin typeface="Consolas" panose="020B0609020204030204" pitchFamily="49" charset="0"/>
              </a:rPr>
              <a:t>:: </a:t>
            </a:r>
            <a:r>
              <a:rPr lang="en-US" altLang="en-US" sz="2500" dirty="0">
                <a:solidFill>
                  <a:srgbClr val="000000"/>
                </a:solidFill>
                <a:latin typeface="Cambria" panose="02040503050406030204" pitchFamily="18" charset="0"/>
              </a:rPr>
              <a:t>prefix. </a:t>
            </a:r>
          </a:p>
          <a:p>
            <a:pPr eaLnBrk="1" hangingPunct="1">
              <a:lnSpc>
                <a:spcPct val="80000"/>
              </a:lnSpc>
            </a:pPr>
            <a:r>
              <a:rPr lang="en-US" altLang="en-US" sz="2500" dirty="0">
                <a:solidFill>
                  <a:srgbClr val="000000"/>
                </a:solidFill>
                <a:latin typeface="Cambria" panose="02040503050406030204" pitchFamily="18" charset="0"/>
              </a:rPr>
              <a:t>Once we include these </a:t>
            </a:r>
            <a:r>
              <a:rPr lang="en-US" altLang="en-US" sz="2500" dirty="0">
                <a:solidFill>
                  <a:srgbClr val="000000"/>
                </a:solidFill>
                <a:latin typeface="Consolas" panose="020B0609020204030204" pitchFamily="49" charset="0"/>
              </a:rPr>
              <a:t>using</a:t>
            </a:r>
            <a:r>
              <a:rPr lang="en-US" altLang="en-US" sz="2500" dirty="0">
                <a:solidFill>
                  <a:srgbClr val="000000"/>
                </a:solidFill>
                <a:latin typeface="Cambria" panose="02040503050406030204" pitchFamily="18" charset="0"/>
              </a:rPr>
              <a:t> statements, we can write </a:t>
            </a:r>
            <a:r>
              <a:rPr lang="en-US" altLang="en-US" sz="2500" dirty="0" err="1">
                <a:solidFill>
                  <a:srgbClr val="000000"/>
                </a:solidFill>
                <a:latin typeface="Consolas" panose="020B0609020204030204" pitchFamily="49" charset="0"/>
              </a:rPr>
              <a:t>cout</a:t>
            </a:r>
            <a:r>
              <a:rPr lang="en-US" altLang="en-US" sz="2500" dirty="0">
                <a:solidFill>
                  <a:srgbClr val="000000"/>
                </a:solidFill>
                <a:latin typeface="Cambria" panose="02040503050406030204" pitchFamily="18" charset="0"/>
              </a:rPr>
              <a:t> instead of </a:t>
            </a:r>
            <a:r>
              <a:rPr lang="en-US" altLang="en-US" sz="2500" dirty="0" err="1">
                <a:solidFill>
                  <a:srgbClr val="000000"/>
                </a:solidFill>
                <a:latin typeface="Consolas" panose="020B0609020204030204" pitchFamily="49" charset="0"/>
              </a:rPr>
              <a:t>std</a:t>
            </a:r>
            <a:r>
              <a:rPr lang="en-US" altLang="en-US" sz="2500" dirty="0">
                <a:solidFill>
                  <a:srgbClr val="000000"/>
                </a:solidFill>
                <a:latin typeface="Consolas" panose="020B0609020204030204" pitchFamily="49" charset="0"/>
              </a:rPr>
              <a:t>::</a:t>
            </a:r>
            <a:r>
              <a:rPr lang="en-US" altLang="en-US" sz="2500" dirty="0" err="1">
                <a:solidFill>
                  <a:srgbClr val="000000"/>
                </a:solidFill>
                <a:latin typeface="Consolas" panose="020B0609020204030204" pitchFamily="49" charset="0"/>
              </a:rPr>
              <a:t>cout</a:t>
            </a:r>
            <a:r>
              <a:rPr lang="en-US" altLang="en-US" sz="2500" dirty="0">
                <a:solidFill>
                  <a:srgbClr val="000000"/>
                </a:solidFill>
                <a:latin typeface="Cambria" panose="02040503050406030204" pitchFamily="18" charset="0"/>
              </a:rPr>
              <a:t>, </a:t>
            </a:r>
            <a:r>
              <a:rPr lang="en-US" altLang="en-US" sz="2500" dirty="0" err="1">
                <a:solidFill>
                  <a:srgbClr val="000000"/>
                </a:solidFill>
                <a:latin typeface="Consolas" panose="020B0609020204030204" pitchFamily="49" charset="0"/>
              </a:rPr>
              <a:t>cin</a:t>
            </a:r>
            <a:r>
              <a:rPr lang="en-US" altLang="en-US" sz="2500" dirty="0">
                <a:solidFill>
                  <a:srgbClr val="000000"/>
                </a:solidFill>
                <a:latin typeface="Cambria" panose="02040503050406030204" pitchFamily="18" charset="0"/>
              </a:rPr>
              <a:t> instead of </a:t>
            </a:r>
            <a:r>
              <a:rPr lang="en-US" altLang="en-US" sz="2500" dirty="0" err="1">
                <a:solidFill>
                  <a:srgbClr val="000000"/>
                </a:solidFill>
                <a:latin typeface="Consolas" panose="020B0609020204030204" pitchFamily="49" charset="0"/>
              </a:rPr>
              <a:t>std</a:t>
            </a:r>
            <a:r>
              <a:rPr lang="en-US" altLang="en-US" sz="2500" dirty="0">
                <a:solidFill>
                  <a:srgbClr val="000000"/>
                </a:solidFill>
                <a:latin typeface="Consolas" panose="020B0609020204030204" pitchFamily="49" charset="0"/>
              </a:rPr>
              <a:t>::</a:t>
            </a:r>
            <a:r>
              <a:rPr lang="en-US" altLang="en-US" sz="2500" dirty="0" err="1">
                <a:solidFill>
                  <a:srgbClr val="000000"/>
                </a:solidFill>
                <a:latin typeface="Consolas" panose="020B0609020204030204" pitchFamily="49" charset="0"/>
              </a:rPr>
              <a:t>cin</a:t>
            </a:r>
            <a:r>
              <a:rPr lang="en-US" altLang="en-US" sz="2500" dirty="0">
                <a:solidFill>
                  <a:srgbClr val="000000"/>
                </a:solidFill>
                <a:latin typeface="Cambria" panose="02040503050406030204" pitchFamily="18" charset="0"/>
              </a:rPr>
              <a:t> and </a:t>
            </a:r>
            <a:r>
              <a:rPr lang="en-US" altLang="en-US" sz="2500" dirty="0" err="1">
                <a:solidFill>
                  <a:srgbClr val="000000"/>
                </a:solidFill>
                <a:latin typeface="Consolas" panose="020B0609020204030204" pitchFamily="49" charset="0"/>
              </a:rPr>
              <a:t>endl</a:t>
            </a:r>
            <a:r>
              <a:rPr lang="en-US" altLang="en-US" sz="2500" dirty="0">
                <a:solidFill>
                  <a:srgbClr val="000000"/>
                </a:solidFill>
                <a:latin typeface="Cambria" panose="02040503050406030204" pitchFamily="18" charset="0"/>
              </a:rPr>
              <a:t> instead of </a:t>
            </a:r>
            <a:r>
              <a:rPr lang="en-US" altLang="en-US" sz="2500" dirty="0" err="1">
                <a:solidFill>
                  <a:srgbClr val="000000"/>
                </a:solidFill>
                <a:latin typeface="Consolas" panose="020B0609020204030204" pitchFamily="49" charset="0"/>
              </a:rPr>
              <a:t>std</a:t>
            </a:r>
            <a:r>
              <a:rPr lang="en-US" altLang="en-US" sz="2500" dirty="0">
                <a:solidFill>
                  <a:srgbClr val="000000"/>
                </a:solidFill>
                <a:latin typeface="Consolas" panose="020B0609020204030204" pitchFamily="49" charset="0"/>
              </a:rPr>
              <a:t>::</a:t>
            </a:r>
            <a:r>
              <a:rPr lang="en-US" altLang="en-US" sz="2500" dirty="0" err="1">
                <a:solidFill>
                  <a:srgbClr val="000000"/>
                </a:solidFill>
                <a:latin typeface="Consolas" panose="020B0609020204030204" pitchFamily="49" charset="0"/>
              </a:rPr>
              <a:t>endl</a:t>
            </a:r>
            <a:r>
              <a:rPr lang="en-US" altLang="en-US" sz="2500" dirty="0">
                <a:solidFill>
                  <a:srgbClr val="000000"/>
                </a:solidFill>
                <a:latin typeface="Cambria" panose="02040503050406030204" pitchFamily="18" charset="0"/>
              </a:rPr>
              <a:t>, in the remainder of the program. </a:t>
            </a:r>
          </a:p>
          <a:p>
            <a:pPr eaLnBrk="1" hangingPunct="1">
              <a:lnSpc>
                <a:spcPct val="80000"/>
              </a:lnSpc>
            </a:pPr>
            <a:r>
              <a:rPr lang="en-US" altLang="en-US" sz="2500" dirty="0">
                <a:solidFill>
                  <a:srgbClr val="000000"/>
                </a:solidFill>
                <a:latin typeface="Cambria" panose="02040503050406030204" pitchFamily="18" charset="0"/>
              </a:rPr>
              <a:t>From this point forward, each C++ example contains one or more </a:t>
            </a:r>
            <a:r>
              <a:rPr lang="en-US" altLang="en-US" sz="2500" dirty="0">
                <a:solidFill>
                  <a:srgbClr val="000000"/>
                </a:solidFill>
                <a:latin typeface="Consolas" panose="020B0609020204030204" pitchFamily="49" charset="0"/>
              </a:rPr>
              <a:t>using</a:t>
            </a:r>
            <a:r>
              <a:rPr lang="en-US" altLang="en-US" sz="2500" dirty="0">
                <a:solidFill>
                  <a:srgbClr val="000000"/>
                </a:solidFill>
                <a:latin typeface="Cambria" panose="02040503050406030204" pitchFamily="18" charset="0"/>
              </a:rPr>
              <a:t> statements.</a:t>
            </a:r>
          </a:p>
          <a:p>
            <a:pPr eaLnBrk="1" hangingPunct="1">
              <a:lnSpc>
                <a:spcPct val="80000"/>
              </a:lnSpc>
            </a:pPr>
            <a:r>
              <a:rPr lang="en-US" altLang="en-US" sz="2500" dirty="0">
                <a:solidFill>
                  <a:srgbClr val="000000"/>
                </a:solidFill>
                <a:latin typeface="Cambria" panose="02040503050406030204" pitchFamily="18" charset="0"/>
              </a:rPr>
              <a:t>In place of lines 4–6, many programmers prefer to use</a:t>
            </a:r>
          </a:p>
          <a:p>
            <a:pPr lvl="2" eaLnBrk="1" hangingPunct="1">
              <a:lnSpc>
                <a:spcPct val="80000"/>
              </a:lnSpc>
            </a:pPr>
            <a:r>
              <a:rPr lang="en-US" altLang="en-US" sz="1900" dirty="0">
                <a:solidFill>
                  <a:srgbClr val="0000FF"/>
                </a:solidFill>
                <a:latin typeface="Consolas" panose="020B0609020204030204" pitchFamily="49" charset="0"/>
              </a:rPr>
              <a:t>using namespace </a:t>
            </a:r>
            <a:r>
              <a:rPr lang="en-US" altLang="en-US" sz="1900" dirty="0" err="1">
                <a:solidFill>
                  <a:srgbClr val="000000"/>
                </a:solidFill>
                <a:latin typeface="Consolas" panose="020B0609020204030204" pitchFamily="49" charset="0"/>
              </a:rPr>
              <a:t>std</a:t>
            </a:r>
            <a:r>
              <a:rPr lang="en-US" altLang="en-US" sz="1900" dirty="0">
                <a:solidFill>
                  <a:srgbClr val="000000"/>
                </a:solidFill>
                <a:latin typeface="Consolas" panose="020B0609020204030204" pitchFamily="49" charset="0"/>
              </a:rPr>
              <a:t>;</a:t>
            </a:r>
          </a:p>
          <a:p>
            <a:pPr eaLnBrk="1" hangingPunct="1">
              <a:lnSpc>
                <a:spcPct val="80000"/>
              </a:lnSpc>
              <a:buFont typeface="Wingdings 3" panose="05040102010807070707" pitchFamily="18" charset="2"/>
              <a:buNone/>
            </a:pPr>
            <a:r>
              <a:rPr lang="en-US" altLang="en-US" sz="2500" dirty="0">
                <a:solidFill>
                  <a:srgbClr val="000000"/>
                </a:solidFill>
                <a:latin typeface="Cambria" panose="02040503050406030204" pitchFamily="18" charset="0"/>
              </a:rPr>
              <a:t>	which enables a program to use all the names in any standard C++ header file (such as </a:t>
            </a:r>
            <a:r>
              <a:rPr lang="en-US" altLang="en-US" sz="2500" dirty="0">
                <a:solidFill>
                  <a:srgbClr val="000000"/>
                </a:solidFill>
                <a:latin typeface="Consolas" panose="020B0609020204030204" pitchFamily="49" charset="0"/>
              </a:rPr>
              <a:t>&lt;</a:t>
            </a:r>
            <a:r>
              <a:rPr lang="en-US" altLang="en-US" sz="2500" dirty="0" err="1">
                <a:solidFill>
                  <a:srgbClr val="000000"/>
                </a:solidFill>
                <a:latin typeface="Consolas" panose="020B0609020204030204" pitchFamily="49" charset="0"/>
              </a:rPr>
              <a:t>iostream</a:t>
            </a:r>
            <a:r>
              <a:rPr lang="en-US" altLang="en-US" sz="2500" dirty="0">
                <a:solidFill>
                  <a:srgbClr val="000000"/>
                </a:solidFill>
                <a:latin typeface="Consolas" panose="020B0609020204030204" pitchFamily="49" charset="0"/>
              </a:rPr>
              <a:t>&gt;</a:t>
            </a:r>
            <a:r>
              <a:rPr lang="en-US" altLang="en-US" sz="2500" dirty="0">
                <a:solidFill>
                  <a:srgbClr val="000000"/>
                </a:solidFill>
                <a:latin typeface="Cambria" panose="02040503050406030204" pitchFamily="18" charset="0"/>
              </a:rPr>
              <a:t>) that a program might include. </a:t>
            </a:r>
          </a:p>
        </p:txBody>
      </p:sp>
      <p:sp>
        <p:nvSpPr>
          <p:cNvPr id="5427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8491124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a:solidFill>
                  <a:srgbClr val="24B5A1"/>
                </a:solidFill>
                <a:latin typeface="Arial"/>
              </a:rPr>
              <a:t>15.6  </a:t>
            </a:r>
            <a:r>
              <a:rPr lang="en-US">
                <a:solidFill>
                  <a:srgbClr val="3380E6"/>
                </a:solidFill>
                <a:latin typeface="Arial"/>
              </a:rPr>
              <a:t>Inline Functions (Cont.)</a:t>
            </a:r>
          </a:p>
        </p:txBody>
      </p:sp>
      <p:sp>
        <p:nvSpPr>
          <p:cNvPr id="55299" name="Text Placeholder 2"/>
          <p:cNvSpPr>
            <a:spLocks noGrp="1"/>
          </p:cNvSpPr>
          <p:nvPr>
            <p:ph type="body" idx="1"/>
          </p:nvPr>
        </p:nvSpPr>
        <p:spPr/>
        <p:txBody>
          <a:bodyPr/>
          <a:lstStyle/>
          <a:p>
            <a:pPr eaLnBrk="1" hangingPunct="1">
              <a:lnSpc>
                <a:spcPct val="90000"/>
              </a:lnSpc>
            </a:pPr>
            <a:r>
              <a:rPr lang="en-US" altLang="en-US" sz="2500" dirty="0">
                <a:solidFill>
                  <a:srgbClr val="000000"/>
                </a:solidFill>
                <a:latin typeface="Cambria" panose="02040503050406030204" pitchFamily="18" charset="0"/>
              </a:rPr>
              <a:t>From this point forward in our C++ programs, we’ll use the preceding declaration in our programs.</a:t>
            </a:r>
          </a:p>
          <a:p>
            <a:pPr eaLnBrk="1" hangingPunct="1">
              <a:lnSpc>
                <a:spcPct val="90000"/>
              </a:lnSpc>
            </a:pPr>
            <a:r>
              <a:rPr lang="en-US" altLang="en-US" sz="2500" dirty="0">
                <a:solidFill>
                  <a:srgbClr val="000000"/>
                </a:solidFill>
                <a:latin typeface="Cambria" panose="02040503050406030204" pitchFamily="18" charset="0"/>
              </a:rPr>
              <a:t>The </a:t>
            </a:r>
            <a:r>
              <a:rPr lang="en-US" altLang="en-US" sz="2500" dirty="0">
                <a:solidFill>
                  <a:srgbClr val="000000"/>
                </a:solidFill>
                <a:latin typeface="Consolas" panose="020B0609020204030204" pitchFamily="49" charset="0"/>
              </a:rPr>
              <a:t>for</a:t>
            </a:r>
            <a:r>
              <a:rPr lang="en-US" altLang="en-US" sz="2500" dirty="0">
                <a:solidFill>
                  <a:srgbClr val="000000"/>
                </a:solidFill>
                <a:latin typeface="Cambria" panose="02040503050406030204" pitchFamily="18" charset="0"/>
              </a:rPr>
              <a:t> statement’s condition (line 20) evaluates to either 0 (false) or nonzero (true). </a:t>
            </a:r>
          </a:p>
          <a:p>
            <a:pPr eaLnBrk="1" hangingPunct="1">
              <a:lnSpc>
                <a:spcPct val="90000"/>
              </a:lnSpc>
            </a:pPr>
            <a:r>
              <a:rPr lang="en-US" altLang="en-US" sz="2500" dirty="0">
                <a:solidFill>
                  <a:srgbClr val="000000"/>
                </a:solidFill>
                <a:latin typeface="Cambria" panose="02040503050406030204" pitchFamily="18" charset="0"/>
              </a:rPr>
              <a:t>This is consistent with C. </a:t>
            </a:r>
          </a:p>
          <a:p>
            <a:pPr eaLnBrk="1" hangingPunct="1">
              <a:lnSpc>
                <a:spcPct val="90000"/>
              </a:lnSpc>
            </a:pPr>
            <a:r>
              <a:rPr lang="en-US" altLang="en-US" sz="2500" dirty="0">
                <a:solidFill>
                  <a:srgbClr val="000000"/>
                </a:solidFill>
                <a:latin typeface="Cambria" panose="02040503050406030204" pitchFamily="18" charset="0"/>
              </a:rPr>
              <a:t>C++ also provides type </a:t>
            </a:r>
            <a:r>
              <a:rPr lang="en-US" altLang="en-US" sz="2500" dirty="0" err="1">
                <a:solidFill>
                  <a:srgbClr val="0000FF"/>
                </a:solidFill>
                <a:latin typeface="Consolas" panose="020B0609020204030204" pitchFamily="49" charset="0"/>
              </a:rPr>
              <a:t>bool</a:t>
            </a:r>
            <a:r>
              <a:rPr lang="en-US" altLang="en-US" sz="2500" dirty="0">
                <a:solidFill>
                  <a:srgbClr val="000000"/>
                </a:solidFill>
                <a:latin typeface="Cambria" panose="02040503050406030204" pitchFamily="18" charset="0"/>
              </a:rPr>
              <a:t> for representing </a:t>
            </a:r>
            <a:r>
              <a:rPr lang="en-US" altLang="en-US" sz="2500" dirty="0" err="1">
                <a:solidFill>
                  <a:srgbClr val="000000"/>
                </a:solidFill>
                <a:latin typeface="Cambria" panose="02040503050406030204" pitchFamily="18" charset="0"/>
              </a:rPr>
              <a:t>boolean</a:t>
            </a:r>
            <a:r>
              <a:rPr lang="en-US" altLang="en-US" sz="2500" dirty="0">
                <a:solidFill>
                  <a:srgbClr val="000000"/>
                </a:solidFill>
                <a:latin typeface="Cambria" panose="02040503050406030204" pitchFamily="18" charset="0"/>
              </a:rPr>
              <a:t> (true/false) values. </a:t>
            </a:r>
          </a:p>
          <a:p>
            <a:pPr eaLnBrk="1" hangingPunct="1">
              <a:lnSpc>
                <a:spcPct val="90000"/>
              </a:lnSpc>
            </a:pPr>
            <a:r>
              <a:rPr lang="en-US" altLang="en-US" sz="2500" dirty="0">
                <a:solidFill>
                  <a:srgbClr val="000000"/>
                </a:solidFill>
                <a:latin typeface="Cambria" panose="02040503050406030204" pitchFamily="18" charset="0"/>
              </a:rPr>
              <a:t>The two possible values of a </a:t>
            </a:r>
            <a:r>
              <a:rPr lang="en-US" altLang="en-US" sz="2500" dirty="0" err="1">
                <a:solidFill>
                  <a:srgbClr val="000000"/>
                </a:solidFill>
                <a:latin typeface="Consolas" panose="020B0609020204030204" pitchFamily="49" charset="0"/>
              </a:rPr>
              <a:t>bool</a:t>
            </a:r>
            <a:r>
              <a:rPr lang="en-US" altLang="en-US" sz="2500" dirty="0">
                <a:solidFill>
                  <a:srgbClr val="000000"/>
                </a:solidFill>
                <a:latin typeface="Cambria" panose="02040503050406030204" pitchFamily="18" charset="0"/>
              </a:rPr>
              <a:t> are the keywords </a:t>
            </a:r>
            <a:r>
              <a:rPr lang="en-US" altLang="en-US" sz="2500" dirty="0">
                <a:solidFill>
                  <a:srgbClr val="0000FF"/>
                </a:solidFill>
                <a:latin typeface="Consolas" panose="020B0609020204030204" pitchFamily="49" charset="0"/>
              </a:rPr>
              <a:t>true</a:t>
            </a:r>
            <a:r>
              <a:rPr lang="en-US" altLang="en-US" sz="2500" dirty="0">
                <a:solidFill>
                  <a:srgbClr val="000000"/>
                </a:solidFill>
                <a:latin typeface="Cambria" panose="02040503050406030204" pitchFamily="18" charset="0"/>
              </a:rPr>
              <a:t> and </a:t>
            </a:r>
            <a:r>
              <a:rPr lang="en-US" altLang="en-US" sz="2500" dirty="0">
                <a:solidFill>
                  <a:srgbClr val="0000FF"/>
                </a:solidFill>
                <a:latin typeface="Consolas" panose="020B0609020204030204" pitchFamily="49" charset="0"/>
              </a:rPr>
              <a:t>false</a:t>
            </a:r>
            <a:r>
              <a:rPr lang="en-US" altLang="en-US" sz="2500" dirty="0">
                <a:solidFill>
                  <a:srgbClr val="000000"/>
                </a:solidFill>
                <a:latin typeface="Cambria" panose="02040503050406030204" pitchFamily="18" charset="0"/>
              </a:rPr>
              <a:t>. </a:t>
            </a:r>
          </a:p>
          <a:p>
            <a:pPr eaLnBrk="1" hangingPunct="1">
              <a:lnSpc>
                <a:spcPct val="90000"/>
              </a:lnSpc>
            </a:pPr>
            <a:r>
              <a:rPr lang="en-US" altLang="en-US" sz="2500" dirty="0">
                <a:solidFill>
                  <a:srgbClr val="000000"/>
                </a:solidFill>
                <a:latin typeface="Cambria" panose="02040503050406030204" pitchFamily="18" charset="0"/>
              </a:rPr>
              <a:t>When </a:t>
            </a:r>
            <a:r>
              <a:rPr lang="en-US" altLang="en-US" sz="2500" dirty="0">
                <a:solidFill>
                  <a:srgbClr val="000000"/>
                </a:solidFill>
                <a:latin typeface="Consolas" panose="020B0609020204030204" pitchFamily="49" charset="0"/>
              </a:rPr>
              <a:t>true</a:t>
            </a:r>
            <a:r>
              <a:rPr lang="en-US" altLang="en-US" sz="2500" dirty="0">
                <a:solidFill>
                  <a:srgbClr val="000000"/>
                </a:solidFill>
                <a:latin typeface="Cambria" panose="02040503050406030204" pitchFamily="18" charset="0"/>
              </a:rPr>
              <a:t> and </a:t>
            </a:r>
            <a:r>
              <a:rPr lang="en-US" altLang="en-US" sz="2500" dirty="0">
                <a:solidFill>
                  <a:srgbClr val="000000"/>
                </a:solidFill>
                <a:latin typeface="Consolas" panose="020B0609020204030204" pitchFamily="49" charset="0"/>
              </a:rPr>
              <a:t>false</a:t>
            </a:r>
            <a:r>
              <a:rPr lang="en-US" altLang="en-US" sz="2500" dirty="0">
                <a:solidFill>
                  <a:srgbClr val="000000"/>
                </a:solidFill>
                <a:latin typeface="Cambria" panose="02040503050406030204" pitchFamily="18" charset="0"/>
              </a:rPr>
              <a:t> are converted to integers, they become the values 1 and 0, respectively. </a:t>
            </a:r>
          </a:p>
        </p:txBody>
      </p:sp>
      <p:sp>
        <p:nvSpPr>
          <p:cNvPr id="5530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5312718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a:solidFill>
                  <a:srgbClr val="24B5A1"/>
                </a:solidFill>
                <a:latin typeface="Arial"/>
              </a:rPr>
              <a:t>15.6  </a:t>
            </a:r>
            <a:r>
              <a:rPr lang="en-US">
                <a:solidFill>
                  <a:srgbClr val="3380E6"/>
                </a:solidFill>
                <a:latin typeface="Arial"/>
              </a:rPr>
              <a:t>Inline Functions (Cont.)</a:t>
            </a:r>
          </a:p>
        </p:txBody>
      </p:sp>
      <p:sp>
        <p:nvSpPr>
          <p:cNvPr id="56323" name="Text Placeholder 2"/>
          <p:cNvSpPr>
            <a:spLocks noGrp="1"/>
          </p:cNvSpPr>
          <p:nvPr>
            <p:ph type="body" idx="1"/>
          </p:nvPr>
        </p:nvSpPr>
        <p:spPr/>
        <p:txBody>
          <a:bodyPr/>
          <a:lstStyle/>
          <a:p>
            <a:pPr eaLnBrk="1" hangingPunct="1"/>
            <a:r>
              <a:rPr lang="en-US" altLang="en-US" dirty="0">
                <a:solidFill>
                  <a:srgbClr val="000000"/>
                </a:solidFill>
                <a:latin typeface="Cambria" panose="02040503050406030204" pitchFamily="18" charset="0"/>
              </a:rPr>
              <a:t>When non-</a:t>
            </a:r>
            <a:r>
              <a:rPr lang="en-US" altLang="en-US" dirty="0" err="1">
                <a:solidFill>
                  <a:srgbClr val="000000"/>
                </a:solidFill>
                <a:latin typeface="Cambria" panose="02040503050406030204" pitchFamily="18" charset="0"/>
              </a:rPr>
              <a:t>boolean</a:t>
            </a:r>
            <a:r>
              <a:rPr lang="en-US" altLang="en-US" dirty="0">
                <a:solidFill>
                  <a:srgbClr val="000000"/>
                </a:solidFill>
                <a:latin typeface="Cambria" panose="02040503050406030204" pitchFamily="18" charset="0"/>
              </a:rPr>
              <a:t> values are converted to type </a:t>
            </a:r>
            <a:r>
              <a:rPr lang="en-US" altLang="en-US" dirty="0" err="1">
                <a:solidFill>
                  <a:srgbClr val="000000"/>
                </a:solidFill>
                <a:latin typeface="Consolas" panose="020B0609020204030204" pitchFamily="49" charset="0"/>
              </a:rPr>
              <a:t>bool</a:t>
            </a:r>
            <a:r>
              <a:rPr lang="en-US" altLang="en-US" dirty="0">
                <a:solidFill>
                  <a:srgbClr val="000000"/>
                </a:solidFill>
                <a:latin typeface="Cambria" panose="02040503050406030204" pitchFamily="18" charset="0"/>
              </a:rPr>
              <a:t>, non-zero values become </a:t>
            </a:r>
            <a:r>
              <a:rPr lang="en-US" altLang="en-US" dirty="0">
                <a:solidFill>
                  <a:srgbClr val="000000"/>
                </a:solidFill>
                <a:latin typeface="Consolas" panose="020B0609020204030204" pitchFamily="49" charset="0"/>
              </a:rPr>
              <a:t>true</a:t>
            </a:r>
            <a:r>
              <a:rPr lang="en-US" altLang="en-US" dirty="0">
                <a:solidFill>
                  <a:srgbClr val="000000"/>
                </a:solidFill>
                <a:latin typeface="Cambria" panose="02040503050406030204" pitchFamily="18" charset="0"/>
              </a:rPr>
              <a:t>, and zero or null pointer values become </a:t>
            </a:r>
            <a:r>
              <a:rPr lang="en-US" altLang="en-US" dirty="0">
                <a:solidFill>
                  <a:srgbClr val="000000"/>
                </a:solidFill>
                <a:latin typeface="Consolas" panose="020B0609020204030204" pitchFamily="49" charset="0"/>
              </a:rPr>
              <a:t>false</a:t>
            </a:r>
            <a:r>
              <a:rPr lang="en-US" altLang="en-US" dirty="0">
                <a:solidFill>
                  <a:srgbClr val="000000"/>
                </a:solidFill>
                <a:latin typeface="Cambria" panose="02040503050406030204" pitchFamily="18" charset="0"/>
              </a:rPr>
              <a:t>. </a:t>
            </a:r>
          </a:p>
        </p:txBody>
      </p:sp>
      <p:sp>
        <p:nvSpPr>
          <p:cNvPr id="5632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4540382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15.7  </a:t>
            </a:r>
            <a:r>
              <a:rPr lang="en-US" dirty="0">
                <a:solidFill>
                  <a:srgbClr val="3380E6"/>
                </a:solidFill>
                <a:latin typeface="Arial"/>
              </a:rPr>
              <a:t>C++ Keywords</a:t>
            </a:r>
          </a:p>
        </p:txBody>
      </p:sp>
      <p:sp>
        <p:nvSpPr>
          <p:cNvPr id="56323" name="Text Placeholder 2"/>
          <p:cNvSpPr>
            <a:spLocks noGrp="1"/>
          </p:cNvSpPr>
          <p:nvPr>
            <p:ph type="body" idx="1"/>
          </p:nvPr>
        </p:nvSpPr>
        <p:spPr/>
        <p:txBody>
          <a:bodyPr/>
          <a:lstStyle/>
          <a:p>
            <a:pPr eaLnBrk="1" hangingPunct="1"/>
            <a:r>
              <a:rPr lang="en-US" altLang="en-US" dirty="0">
                <a:solidFill>
                  <a:srgbClr val="000000"/>
                </a:solidFill>
                <a:latin typeface="Cambria" panose="02040503050406030204" pitchFamily="18" charset="0"/>
              </a:rPr>
              <a:t>Figure 15.4 lists the keywords common to C and C++ and the keywords unique to C++. </a:t>
            </a:r>
          </a:p>
        </p:txBody>
      </p:sp>
      <p:sp>
        <p:nvSpPr>
          <p:cNvPr id="5632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2629574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15.8  </a:t>
            </a:r>
            <a:r>
              <a:rPr lang="en-US" dirty="0">
                <a:solidFill>
                  <a:srgbClr val="3380E6"/>
                </a:solidFill>
                <a:latin typeface="Arial"/>
              </a:rPr>
              <a:t>References and Reference Parameters</a:t>
            </a:r>
          </a:p>
        </p:txBody>
      </p:sp>
      <p:sp>
        <p:nvSpPr>
          <p:cNvPr id="59395" name="Text Placeholder 2"/>
          <p:cNvSpPr>
            <a:spLocks noGrp="1"/>
          </p:cNvSpPr>
          <p:nvPr>
            <p:ph type="body" idx="1"/>
          </p:nvPr>
        </p:nvSpPr>
        <p:spPr/>
        <p:txBody>
          <a:bodyPr/>
          <a:lstStyle/>
          <a:p>
            <a:pPr eaLnBrk="1" hangingPunct="1">
              <a:lnSpc>
                <a:spcPct val="80000"/>
              </a:lnSpc>
            </a:pPr>
            <a:r>
              <a:rPr lang="en-US" altLang="en-US" sz="2500" dirty="0">
                <a:solidFill>
                  <a:srgbClr val="000000"/>
                </a:solidFill>
                <a:latin typeface="Cambria" panose="02040503050406030204" pitchFamily="18" charset="0"/>
              </a:rPr>
              <a:t>Two ways to pass arguments to functions in many programming languages are pass-by-value and pass-by-reference. </a:t>
            </a:r>
          </a:p>
          <a:p>
            <a:pPr eaLnBrk="1" hangingPunct="1">
              <a:lnSpc>
                <a:spcPct val="80000"/>
              </a:lnSpc>
            </a:pPr>
            <a:r>
              <a:rPr lang="en-US" altLang="en-US" sz="2500" dirty="0">
                <a:solidFill>
                  <a:srgbClr val="000000"/>
                </a:solidFill>
                <a:latin typeface="Cambria" panose="02040503050406030204" pitchFamily="18" charset="0"/>
              </a:rPr>
              <a:t>When an argument is passed by value, a </a:t>
            </a:r>
            <a:r>
              <a:rPr lang="en-US" altLang="en-US" sz="2500" i="1" dirty="0">
                <a:solidFill>
                  <a:srgbClr val="000000"/>
                </a:solidFill>
                <a:latin typeface="Cambria" panose="02040503050406030204" pitchFamily="18" charset="0"/>
              </a:rPr>
              <a:t>copy</a:t>
            </a:r>
            <a:r>
              <a:rPr lang="en-US" altLang="en-US" sz="2500" dirty="0">
                <a:solidFill>
                  <a:srgbClr val="000000"/>
                </a:solidFill>
                <a:latin typeface="Cambria" panose="02040503050406030204" pitchFamily="18" charset="0"/>
              </a:rPr>
              <a:t> of the argument’s value is made and passed (on the function call stack) to the called function. </a:t>
            </a:r>
          </a:p>
          <a:p>
            <a:pPr eaLnBrk="1" hangingPunct="1">
              <a:lnSpc>
                <a:spcPct val="80000"/>
              </a:lnSpc>
            </a:pPr>
            <a:r>
              <a:rPr lang="en-US" altLang="en-US" sz="2500" dirty="0">
                <a:solidFill>
                  <a:srgbClr val="000000"/>
                </a:solidFill>
                <a:latin typeface="Cambria" panose="02040503050406030204" pitchFamily="18" charset="0"/>
              </a:rPr>
              <a:t>Changes to the copy do not affect the original variable’s value in the caller. </a:t>
            </a:r>
          </a:p>
          <a:p>
            <a:pPr eaLnBrk="1" hangingPunct="1">
              <a:lnSpc>
                <a:spcPct val="80000"/>
              </a:lnSpc>
            </a:pPr>
            <a:r>
              <a:rPr lang="en-US" altLang="en-US" sz="2500" dirty="0">
                <a:solidFill>
                  <a:srgbClr val="000000"/>
                </a:solidFill>
                <a:latin typeface="Cambria" panose="02040503050406030204" pitchFamily="18" charset="0"/>
              </a:rPr>
              <a:t>This prevents the accidental side effects that so greatly hinder the development of correct and reliable software systems. </a:t>
            </a:r>
          </a:p>
          <a:p>
            <a:pPr eaLnBrk="1" hangingPunct="1">
              <a:lnSpc>
                <a:spcPct val="80000"/>
              </a:lnSpc>
            </a:pPr>
            <a:r>
              <a:rPr lang="en-US" altLang="en-US" sz="2500" dirty="0">
                <a:solidFill>
                  <a:srgbClr val="000000"/>
                </a:solidFill>
                <a:latin typeface="Cambria" panose="02040503050406030204" pitchFamily="18" charset="0"/>
              </a:rPr>
              <a:t>Each argument that has been passed in the programs in this chapter so far has been passed by value. </a:t>
            </a:r>
          </a:p>
        </p:txBody>
      </p:sp>
      <p:sp>
        <p:nvSpPr>
          <p:cNvPr id="5837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16449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a:solidFill>
                  <a:srgbClr val="24B5A1"/>
                </a:solidFill>
                <a:latin typeface="Arial"/>
              </a:rPr>
              <a:t>15.2  </a:t>
            </a:r>
            <a:r>
              <a:rPr lang="en-US">
                <a:solidFill>
                  <a:srgbClr val="3380E6"/>
                </a:solidFill>
                <a:latin typeface="Arial"/>
              </a:rPr>
              <a:t>C++</a:t>
            </a:r>
          </a:p>
        </p:txBody>
      </p:sp>
      <p:sp>
        <p:nvSpPr>
          <p:cNvPr id="14339" name="Text Placeholder 2"/>
          <p:cNvSpPr>
            <a:spLocks noGrp="1"/>
          </p:cNvSpPr>
          <p:nvPr>
            <p:ph type="body" idx="1"/>
          </p:nvPr>
        </p:nvSpPr>
        <p:spPr/>
        <p:txBody>
          <a:bodyPr>
            <a:normAutofit lnSpcReduction="10000"/>
          </a:bodyPr>
          <a:lstStyle/>
          <a:p>
            <a:pPr eaLnBrk="1" hangingPunct="1"/>
            <a:r>
              <a:rPr lang="en-US" altLang="en-US" sz="2500" dirty="0">
                <a:solidFill>
                  <a:srgbClr val="000000"/>
                </a:solidFill>
                <a:latin typeface="Cambria" panose="02040503050406030204" pitchFamily="18" charset="0"/>
              </a:rPr>
              <a:t>C++ improves on many of C’s features and provides object-oriented-programming (OOP) capabilities that increase software productivity, quality and reusability. </a:t>
            </a:r>
          </a:p>
          <a:p>
            <a:pPr eaLnBrk="1" hangingPunct="1"/>
            <a:r>
              <a:rPr lang="en-US" altLang="en-US" sz="2500" dirty="0">
                <a:solidFill>
                  <a:srgbClr val="000000"/>
                </a:solidFill>
                <a:latin typeface="Cambria" panose="02040503050406030204" pitchFamily="18" charset="0"/>
              </a:rPr>
              <a:t>This chapter discusses many of C++’s enhancements to C.</a:t>
            </a:r>
          </a:p>
          <a:p>
            <a:pPr eaLnBrk="1" hangingPunct="1"/>
            <a:r>
              <a:rPr lang="en-US" altLang="en-US" sz="2500" dirty="0">
                <a:solidFill>
                  <a:srgbClr val="000000"/>
                </a:solidFill>
                <a:latin typeface="Cambria" panose="02040503050406030204" pitchFamily="18" charset="0"/>
              </a:rPr>
              <a:t>When a programming language becomes as entrenched as C, new requirements demand that the language evolve rather than simply be displaced by a new language. </a:t>
            </a:r>
          </a:p>
          <a:p>
            <a:pPr eaLnBrk="1" hangingPunct="1"/>
            <a:r>
              <a:rPr lang="en-US" altLang="en-US" sz="2500" dirty="0">
                <a:solidFill>
                  <a:srgbClr val="000000"/>
                </a:solidFill>
                <a:latin typeface="Cambria" panose="02040503050406030204" pitchFamily="18" charset="0"/>
              </a:rPr>
              <a:t>C++ was developed by Bjarne </a:t>
            </a:r>
            <a:r>
              <a:rPr lang="en-US" altLang="en-US" sz="2500" dirty="0" err="1">
                <a:solidFill>
                  <a:srgbClr val="000000"/>
                </a:solidFill>
                <a:latin typeface="Cambria" panose="02040503050406030204" pitchFamily="18" charset="0"/>
              </a:rPr>
              <a:t>Stroustrup</a:t>
            </a:r>
            <a:r>
              <a:rPr lang="en-US" altLang="en-US" sz="2500" dirty="0">
                <a:solidFill>
                  <a:srgbClr val="000000"/>
                </a:solidFill>
                <a:latin typeface="Cambria" panose="02040503050406030204" pitchFamily="18" charset="0"/>
              </a:rPr>
              <a:t> at Bell Laboratories and was originally called “C with classes.” </a:t>
            </a:r>
          </a:p>
          <a:p>
            <a:pPr eaLnBrk="1" hangingPunct="1"/>
            <a:r>
              <a:rPr lang="en-US" altLang="en-US" sz="2500" dirty="0">
                <a:solidFill>
                  <a:srgbClr val="000000"/>
                </a:solidFill>
                <a:latin typeface="Cambria" panose="02040503050406030204" pitchFamily="18" charset="0"/>
              </a:rPr>
              <a:t>The name C++ includes C’s increment operator (++) to indicate that C++ is an enhanced version of C. </a:t>
            </a:r>
          </a:p>
        </p:txBody>
      </p:sp>
      <p:sp>
        <p:nvSpPr>
          <p:cNvPr id="1434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9523786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15.8  </a:t>
            </a:r>
            <a:r>
              <a:rPr lang="en-US" dirty="0">
                <a:solidFill>
                  <a:srgbClr val="3380E6"/>
                </a:solidFill>
                <a:latin typeface="Arial"/>
              </a:rPr>
              <a:t>References and Reference Parameters (Cont.)</a:t>
            </a:r>
          </a:p>
        </p:txBody>
      </p:sp>
      <p:sp>
        <p:nvSpPr>
          <p:cNvPr id="60419" name="Text Placeholder 2"/>
          <p:cNvSpPr>
            <a:spLocks noGrp="1"/>
          </p:cNvSpPr>
          <p:nvPr>
            <p:ph type="body" idx="1"/>
          </p:nvPr>
        </p:nvSpPr>
        <p:spPr/>
        <p:txBody>
          <a:bodyPr>
            <a:normAutofit lnSpcReduction="10000"/>
          </a:bodyPr>
          <a:lstStyle/>
          <a:p>
            <a:pPr marL="109537" indent="0" eaLnBrk="1" hangingPunct="1">
              <a:buFont typeface="Wingdings 3" panose="05040102010807070707" pitchFamily="18" charset="2"/>
              <a:buNone/>
              <a:defRPr/>
            </a:pPr>
            <a:r>
              <a:rPr lang="en-US" b="1" i="1" dirty="0">
                <a:solidFill>
                  <a:srgbClr val="000000"/>
                </a:solidFill>
                <a:latin typeface="Cambria" panose="02040503050406030204" pitchFamily="18" charset="0"/>
              </a:rPr>
              <a:t>Reference Parameters</a:t>
            </a:r>
          </a:p>
          <a:p>
            <a:pPr eaLnBrk="1" hangingPunct="1">
              <a:defRPr/>
            </a:pPr>
            <a:r>
              <a:rPr lang="en-US" dirty="0">
                <a:solidFill>
                  <a:srgbClr val="000000"/>
                </a:solidFill>
                <a:latin typeface="Cambria" panose="02040503050406030204" pitchFamily="18" charset="0"/>
              </a:rPr>
              <a:t>This section introduces </a:t>
            </a:r>
            <a:r>
              <a:rPr lang="en-US" dirty="0">
                <a:solidFill>
                  <a:srgbClr val="0000FF"/>
                </a:solidFill>
                <a:latin typeface="Cambria" panose="02040503050406030204" pitchFamily="18" charset="0"/>
              </a:rPr>
              <a:t>reference parameters</a:t>
            </a:r>
            <a:r>
              <a:rPr lang="en-US" dirty="0">
                <a:solidFill>
                  <a:srgbClr val="000000"/>
                </a:solidFill>
                <a:latin typeface="Cambria" panose="02040503050406030204" pitchFamily="18" charset="0"/>
              </a:rPr>
              <a:t>—the first of two means that C++ provides for performing pass-by-reference. </a:t>
            </a:r>
          </a:p>
          <a:p>
            <a:pPr eaLnBrk="1" hangingPunct="1">
              <a:defRPr/>
            </a:pPr>
            <a:r>
              <a:rPr lang="en-US" dirty="0">
                <a:solidFill>
                  <a:srgbClr val="000000"/>
                </a:solidFill>
                <a:latin typeface="Cambria" panose="02040503050406030204" pitchFamily="18" charset="0"/>
              </a:rPr>
              <a:t>With pass-by-reference, the caller gives the called function the ability to access the caller’s data directly, and to modify that data if the called function chooses to do so.</a:t>
            </a:r>
          </a:p>
        </p:txBody>
      </p:sp>
      <p:sp>
        <p:nvSpPr>
          <p:cNvPr id="6042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3728772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15.8  </a:t>
            </a:r>
            <a:r>
              <a:rPr lang="en-US" dirty="0">
                <a:solidFill>
                  <a:srgbClr val="3380E6"/>
                </a:solidFill>
                <a:latin typeface="Arial"/>
              </a:rPr>
              <a:t>References and Reference Parameters (Cont.)</a:t>
            </a:r>
          </a:p>
        </p:txBody>
      </p:sp>
      <p:sp>
        <p:nvSpPr>
          <p:cNvPr id="64515" name="Text Placeholder 2"/>
          <p:cNvSpPr>
            <a:spLocks noGrp="1"/>
          </p:cNvSpPr>
          <p:nvPr>
            <p:ph type="body" idx="1"/>
          </p:nvPr>
        </p:nvSpPr>
        <p:spPr/>
        <p:txBody>
          <a:bodyPr>
            <a:normAutofit fontScale="92500" lnSpcReduction="20000"/>
          </a:bodyPr>
          <a:lstStyle/>
          <a:p>
            <a:pPr eaLnBrk="1" hangingPunct="1">
              <a:lnSpc>
                <a:spcPct val="90000"/>
              </a:lnSpc>
            </a:pPr>
            <a:r>
              <a:rPr lang="en-US" altLang="en-US" dirty="0">
                <a:solidFill>
                  <a:srgbClr val="000000"/>
                </a:solidFill>
                <a:latin typeface="Cambria" panose="02040503050406030204" pitchFamily="18" charset="0"/>
              </a:rPr>
              <a:t>Later, we’ll show how to achieve the performance advantage of pass-by-reference while simultaneously achieving the software engineering advantage of protecting the caller’s data from corruption.</a:t>
            </a:r>
          </a:p>
          <a:p>
            <a:pPr eaLnBrk="1" hangingPunct="1">
              <a:lnSpc>
                <a:spcPct val="90000"/>
              </a:lnSpc>
            </a:pPr>
            <a:r>
              <a:rPr lang="en-US" altLang="en-US" dirty="0">
                <a:solidFill>
                  <a:srgbClr val="000000"/>
                </a:solidFill>
                <a:latin typeface="Cambria" panose="02040503050406030204" pitchFamily="18" charset="0"/>
              </a:rPr>
              <a:t>A reference parameter is an alias for its corresponding argument in a function call. </a:t>
            </a:r>
          </a:p>
          <a:p>
            <a:pPr eaLnBrk="1" hangingPunct="1">
              <a:lnSpc>
                <a:spcPct val="90000"/>
              </a:lnSpc>
            </a:pPr>
            <a:r>
              <a:rPr lang="en-US" altLang="en-US" dirty="0">
                <a:solidFill>
                  <a:srgbClr val="000000"/>
                </a:solidFill>
                <a:latin typeface="Cambria" panose="02040503050406030204" pitchFamily="18" charset="0"/>
              </a:rPr>
              <a:t>To indicate that a function parameter is passed by reference, simply follow the pa-</a:t>
            </a:r>
            <a:r>
              <a:rPr lang="en-US" altLang="en-US" dirty="0" err="1">
                <a:solidFill>
                  <a:srgbClr val="000000"/>
                </a:solidFill>
                <a:latin typeface="Cambria" panose="02040503050406030204" pitchFamily="18" charset="0"/>
              </a:rPr>
              <a:t>rameter’s</a:t>
            </a:r>
            <a:r>
              <a:rPr lang="en-US" altLang="en-US" dirty="0">
                <a:solidFill>
                  <a:srgbClr val="000000"/>
                </a:solidFill>
                <a:latin typeface="Cambria" panose="02040503050406030204" pitchFamily="18" charset="0"/>
              </a:rPr>
              <a:t> type in the function prototype by an ampersand (</a:t>
            </a:r>
            <a:r>
              <a:rPr lang="en-US" altLang="en-US" dirty="0">
                <a:solidFill>
                  <a:srgbClr val="000000"/>
                </a:solidFill>
                <a:latin typeface="Consolas" panose="020B0609020204030204" pitchFamily="49" charset="0"/>
              </a:rPr>
              <a:t>&amp;</a:t>
            </a:r>
            <a:r>
              <a:rPr lang="en-US" altLang="en-US" dirty="0">
                <a:solidFill>
                  <a:srgbClr val="000000"/>
                </a:solidFill>
                <a:latin typeface="Cambria" panose="02040503050406030204" pitchFamily="18" charset="0"/>
              </a:rPr>
              <a:t>); use the same notation when listing the pa-</a:t>
            </a:r>
            <a:r>
              <a:rPr lang="en-US" altLang="en-US" dirty="0" err="1">
                <a:solidFill>
                  <a:srgbClr val="000000"/>
                </a:solidFill>
                <a:latin typeface="Cambria" panose="02040503050406030204" pitchFamily="18" charset="0"/>
              </a:rPr>
              <a:t>rameter’s</a:t>
            </a:r>
            <a:r>
              <a:rPr lang="en-US" altLang="en-US" dirty="0">
                <a:solidFill>
                  <a:srgbClr val="000000"/>
                </a:solidFill>
                <a:latin typeface="Cambria" panose="02040503050406030204" pitchFamily="18" charset="0"/>
              </a:rPr>
              <a:t> type in the function header. </a:t>
            </a:r>
          </a:p>
        </p:txBody>
      </p:sp>
      <p:sp>
        <p:nvSpPr>
          <p:cNvPr id="6349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3684697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15.8  </a:t>
            </a:r>
            <a:r>
              <a:rPr lang="en-US" dirty="0">
                <a:solidFill>
                  <a:srgbClr val="3380E6"/>
                </a:solidFill>
                <a:latin typeface="Arial"/>
              </a:rPr>
              <a:t>References and Reference Parameters (Cont.)</a:t>
            </a:r>
          </a:p>
        </p:txBody>
      </p:sp>
      <p:sp>
        <p:nvSpPr>
          <p:cNvPr id="65539" name="Text Placeholder 2"/>
          <p:cNvSpPr>
            <a:spLocks noGrp="1"/>
          </p:cNvSpPr>
          <p:nvPr>
            <p:ph type="body" idx="1"/>
          </p:nvPr>
        </p:nvSpPr>
        <p:spPr/>
        <p:txBody>
          <a:bodyPr>
            <a:normAutofit lnSpcReduction="10000"/>
          </a:bodyPr>
          <a:lstStyle/>
          <a:p>
            <a:pPr eaLnBrk="1" hangingPunct="1">
              <a:lnSpc>
                <a:spcPct val="90000"/>
              </a:lnSpc>
            </a:pPr>
            <a:r>
              <a:rPr lang="en-US" altLang="en-US" sz="2500" dirty="0">
                <a:solidFill>
                  <a:srgbClr val="000000"/>
                </a:solidFill>
                <a:latin typeface="Cambria" panose="02040503050406030204" pitchFamily="18" charset="0"/>
              </a:rPr>
              <a:t>For exam-</a:t>
            </a:r>
            <a:r>
              <a:rPr lang="en-US" altLang="en-US" sz="2500" dirty="0" err="1">
                <a:solidFill>
                  <a:srgbClr val="000000"/>
                </a:solidFill>
                <a:latin typeface="Cambria" panose="02040503050406030204" pitchFamily="18" charset="0"/>
              </a:rPr>
              <a:t>ple</a:t>
            </a:r>
            <a:r>
              <a:rPr lang="en-US" altLang="en-US" sz="2500" dirty="0">
                <a:solidFill>
                  <a:srgbClr val="000000"/>
                </a:solidFill>
                <a:latin typeface="Cambria" panose="02040503050406030204" pitchFamily="18" charset="0"/>
              </a:rPr>
              <a:t>, the following declaration in a function header</a:t>
            </a:r>
          </a:p>
          <a:p>
            <a:pPr lvl="2" eaLnBrk="1" hangingPunct="1">
              <a:lnSpc>
                <a:spcPct val="90000"/>
              </a:lnSpc>
            </a:pPr>
            <a:r>
              <a:rPr lang="en-US" altLang="en-US" sz="1900" b="1" dirty="0" err="1">
                <a:solidFill>
                  <a:srgbClr val="0000FF"/>
                </a:solidFill>
                <a:latin typeface="Consolas" panose="020B0609020204030204" pitchFamily="49" charset="0"/>
              </a:rPr>
              <a:t>int</a:t>
            </a:r>
            <a:r>
              <a:rPr lang="en-US" altLang="en-US" sz="1900" b="1" dirty="0">
                <a:solidFill>
                  <a:srgbClr val="000000"/>
                </a:solidFill>
                <a:latin typeface="Consolas" panose="020B0609020204030204" pitchFamily="49" charset="0"/>
              </a:rPr>
              <a:t> </a:t>
            </a:r>
            <a:r>
              <a:rPr lang="en-US" altLang="en-US" sz="1900" dirty="0">
                <a:solidFill>
                  <a:srgbClr val="000000"/>
                </a:solidFill>
                <a:latin typeface="Consolas" panose="020B0609020204030204" pitchFamily="49" charset="0"/>
              </a:rPr>
              <a:t>&amp;count</a:t>
            </a:r>
          </a:p>
          <a:p>
            <a:pPr eaLnBrk="1" hangingPunct="1">
              <a:lnSpc>
                <a:spcPct val="90000"/>
              </a:lnSpc>
              <a:buFont typeface="Wingdings 3" panose="05040102010807070707" pitchFamily="18" charset="2"/>
              <a:buNone/>
            </a:pPr>
            <a:r>
              <a:rPr lang="en-US" altLang="en-US" sz="2500" dirty="0">
                <a:solidFill>
                  <a:srgbClr val="000000"/>
                </a:solidFill>
                <a:latin typeface="Cambria" panose="02040503050406030204" pitchFamily="18" charset="0"/>
              </a:rPr>
              <a:t>	when read from right to left is pronounced “</a:t>
            </a:r>
            <a:r>
              <a:rPr lang="en-US" altLang="en-US" sz="2500" dirty="0">
                <a:solidFill>
                  <a:srgbClr val="000000"/>
                </a:solidFill>
                <a:latin typeface="Consolas" panose="020B0609020204030204" pitchFamily="49" charset="0"/>
              </a:rPr>
              <a:t>count</a:t>
            </a:r>
            <a:r>
              <a:rPr lang="en-US" altLang="en-US" sz="2500" dirty="0">
                <a:solidFill>
                  <a:srgbClr val="000000"/>
                </a:solidFill>
                <a:latin typeface="Cambria" panose="02040503050406030204" pitchFamily="18" charset="0"/>
              </a:rPr>
              <a:t> is a reference to an </a:t>
            </a:r>
            <a:r>
              <a:rPr lang="en-US" altLang="en-US" sz="2500" dirty="0">
                <a:solidFill>
                  <a:srgbClr val="000000"/>
                </a:solidFill>
                <a:latin typeface="Consolas" panose="020B0609020204030204" pitchFamily="49" charset="0"/>
              </a:rPr>
              <a:t>int</a:t>
            </a:r>
            <a:r>
              <a:rPr lang="en-US" altLang="en-US" sz="2500" dirty="0">
                <a:solidFill>
                  <a:srgbClr val="000000"/>
                </a:solidFill>
                <a:latin typeface="Cambria" panose="02040503050406030204" pitchFamily="18" charset="0"/>
              </a:rPr>
              <a:t>.” </a:t>
            </a:r>
          </a:p>
          <a:p>
            <a:pPr eaLnBrk="1" hangingPunct="1">
              <a:lnSpc>
                <a:spcPct val="90000"/>
              </a:lnSpc>
            </a:pPr>
            <a:r>
              <a:rPr lang="en-US" altLang="en-US" sz="2500" dirty="0">
                <a:solidFill>
                  <a:srgbClr val="000000"/>
                </a:solidFill>
                <a:latin typeface="Cambria" panose="02040503050406030204" pitchFamily="18" charset="0"/>
              </a:rPr>
              <a:t>In the </a:t>
            </a:r>
            <a:r>
              <a:rPr lang="en-US" altLang="en-US" sz="2500" dirty="0" err="1">
                <a:solidFill>
                  <a:srgbClr val="000000"/>
                </a:solidFill>
                <a:latin typeface="Cambria" panose="02040503050406030204" pitchFamily="18" charset="0"/>
              </a:rPr>
              <a:t>func-tion</a:t>
            </a:r>
            <a:r>
              <a:rPr lang="en-US" altLang="en-US" sz="2500" dirty="0">
                <a:solidFill>
                  <a:srgbClr val="000000"/>
                </a:solidFill>
                <a:latin typeface="Cambria" panose="02040503050406030204" pitchFamily="18" charset="0"/>
              </a:rPr>
              <a:t> call, simply mention the variable by name to pass it by ref-</a:t>
            </a:r>
            <a:r>
              <a:rPr lang="en-US" altLang="en-US" sz="2500" dirty="0" err="1">
                <a:solidFill>
                  <a:srgbClr val="000000"/>
                </a:solidFill>
                <a:latin typeface="Cambria" panose="02040503050406030204" pitchFamily="18" charset="0"/>
              </a:rPr>
              <a:t>erence</a:t>
            </a:r>
            <a:r>
              <a:rPr lang="en-US" altLang="en-US" sz="2500" dirty="0">
                <a:solidFill>
                  <a:srgbClr val="000000"/>
                </a:solidFill>
                <a:latin typeface="Cambria" panose="02040503050406030204" pitchFamily="18" charset="0"/>
              </a:rPr>
              <a:t>. </a:t>
            </a:r>
          </a:p>
          <a:p>
            <a:pPr eaLnBrk="1" hangingPunct="1">
              <a:lnSpc>
                <a:spcPct val="90000"/>
              </a:lnSpc>
            </a:pPr>
            <a:r>
              <a:rPr lang="en-US" altLang="en-US" sz="2500" dirty="0">
                <a:solidFill>
                  <a:srgbClr val="000000"/>
                </a:solidFill>
                <a:latin typeface="Cambria" panose="02040503050406030204" pitchFamily="18" charset="0"/>
              </a:rPr>
              <a:t>Then, mentioning the variable by its parameter name in the body of the called function actually refers to the original variable in the calling function, and the original variable can be modified directly by the called function. </a:t>
            </a:r>
          </a:p>
          <a:p>
            <a:pPr eaLnBrk="1" hangingPunct="1">
              <a:lnSpc>
                <a:spcPct val="90000"/>
              </a:lnSpc>
            </a:pPr>
            <a:r>
              <a:rPr lang="en-US" altLang="en-US" sz="2500" dirty="0">
                <a:solidFill>
                  <a:srgbClr val="000000"/>
                </a:solidFill>
                <a:latin typeface="Cambria" panose="02040503050406030204" pitchFamily="18" charset="0"/>
              </a:rPr>
              <a:t>As always, the function prototype and header must agree.</a:t>
            </a:r>
          </a:p>
        </p:txBody>
      </p:sp>
      <p:sp>
        <p:nvSpPr>
          <p:cNvPr id="6451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3541297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15.8  </a:t>
            </a:r>
            <a:r>
              <a:rPr lang="en-US" dirty="0">
                <a:solidFill>
                  <a:srgbClr val="3380E6"/>
                </a:solidFill>
                <a:latin typeface="Arial"/>
              </a:rPr>
              <a:t>References and Reference Parameters (Cont.)</a:t>
            </a:r>
          </a:p>
        </p:txBody>
      </p:sp>
      <p:sp>
        <p:nvSpPr>
          <p:cNvPr id="65539" name="Text Placeholder 2"/>
          <p:cNvSpPr>
            <a:spLocks noGrp="1"/>
          </p:cNvSpPr>
          <p:nvPr>
            <p:ph type="body" idx="1"/>
          </p:nvPr>
        </p:nvSpPr>
        <p:spPr/>
        <p:txBody>
          <a:bodyPr>
            <a:normAutofit lnSpcReduction="10000"/>
          </a:bodyPr>
          <a:lstStyle/>
          <a:p>
            <a:pPr marL="109537" indent="0" eaLnBrk="1" hangingPunct="1">
              <a:buFont typeface="Wingdings 3" panose="05040102010807070707" pitchFamily="18" charset="2"/>
              <a:buNone/>
              <a:defRPr/>
            </a:pPr>
            <a:r>
              <a:rPr lang="en-US" sz="2600" b="1" i="1" dirty="0">
                <a:solidFill>
                  <a:srgbClr val="000000"/>
                </a:solidFill>
                <a:latin typeface="Cambria" panose="02040503050406030204" pitchFamily="18" charset="0"/>
              </a:rPr>
              <a:t>Passing Arguments by Value and by Reference</a:t>
            </a:r>
          </a:p>
          <a:p>
            <a:pPr eaLnBrk="1" hangingPunct="1">
              <a:defRPr/>
            </a:pPr>
            <a:r>
              <a:rPr lang="en-US" sz="2600" dirty="0">
                <a:solidFill>
                  <a:srgbClr val="000000"/>
                </a:solidFill>
                <a:latin typeface="Cambria" panose="02040503050406030204" pitchFamily="18" charset="0"/>
              </a:rPr>
              <a:t>Figure 15.5 compares pass-by-value and pass-by-reference with reference parameters. </a:t>
            </a:r>
          </a:p>
          <a:p>
            <a:pPr eaLnBrk="1" hangingPunct="1">
              <a:defRPr/>
            </a:pPr>
            <a:r>
              <a:rPr lang="en-US" sz="2600" dirty="0">
                <a:solidFill>
                  <a:srgbClr val="000000"/>
                </a:solidFill>
                <a:latin typeface="Cambria" panose="02040503050406030204" pitchFamily="18" charset="0"/>
              </a:rPr>
              <a:t>The “styles” of the arguments in the calls to function </a:t>
            </a:r>
            <a:r>
              <a:rPr lang="en-US" sz="2600" dirty="0" err="1">
                <a:solidFill>
                  <a:srgbClr val="000000"/>
                </a:solidFill>
                <a:latin typeface="Consolas" panose="020B0609020204030204" pitchFamily="49" charset="0"/>
              </a:rPr>
              <a:t>squareByValue</a:t>
            </a:r>
            <a:r>
              <a:rPr lang="en-US" sz="2600" dirty="0">
                <a:solidFill>
                  <a:srgbClr val="000000"/>
                </a:solidFill>
                <a:latin typeface="Cambria" panose="02040503050406030204" pitchFamily="18" charset="0"/>
              </a:rPr>
              <a:t> (line 17) and function </a:t>
            </a:r>
            <a:r>
              <a:rPr lang="en-US" sz="2600" dirty="0" err="1">
                <a:solidFill>
                  <a:srgbClr val="000000"/>
                </a:solidFill>
                <a:latin typeface="Consolas" panose="020B0609020204030204" pitchFamily="49" charset="0"/>
              </a:rPr>
              <a:t>squareByReference</a:t>
            </a:r>
            <a:r>
              <a:rPr lang="en-US" sz="2600" dirty="0">
                <a:solidFill>
                  <a:srgbClr val="000000"/>
                </a:solidFill>
                <a:latin typeface="Cambria" panose="02040503050406030204" pitchFamily="18" charset="0"/>
              </a:rPr>
              <a:t> (line 22) are identical—both variables are simply mentioned by name in the function calls. </a:t>
            </a:r>
          </a:p>
          <a:p>
            <a:pPr eaLnBrk="1" hangingPunct="1">
              <a:defRPr/>
            </a:pPr>
            <a:r>
              <a:rPr lang="en-US" sz="2600" dirty="0">
                <a:solidFill>
                  <a:srgbClr val="000000"/>
                </a:solidFill>
                <a:latin typeface="Cambria" panose="02040503050406030204" pitchFamily="18" charset="0"/>
              </a:rPr>
              <a:t>Without checking the function prototypes or function definitions, it’s not possible to tell from the calls alone whether either function can modify its arguments. </a:t>
            </a:r>
          </a:p>
        </p:txBody>
      </p:sp>
      <p:sp>
        <p:nvSpPr>
          <p:cNvPr id="6554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7204295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15.8  </a:t>
            </a:r>
            <a:r>
              <a:rPr lang="en-US" dirty="0">
                <a:solidFill>
                  <a:srgbClr val="3380E6"/>
                </a:solidFill>
                <a:latin typeface="Arial"/>
              </a:rPr>
              <a:t>References and Reference Parameters (Cont.)</a:t>
            </a:r>
          </a:p>
        </p:txBody>
      </p:sp>
      <p:sp>
        <p:nvSpPr>
          <p:cNvPr id="67587" name="Text Placeholder 2"/>
          <p:cNvSpPr>
            <a:spLocks noGrp="1"/>
          </p:cNvSpPr>
          <p:nvPr>
            <p:ph type="body" idx="1"/>
          </p:nvPr>
        </p:nvSpPr>
        <p:spPr/>
        <p:txBody>
          <a:bodyPr>
            <a:normAutofit lnSpcReduction="10000"/>
          </a:bodyPr>
          <a:lstStyle/>
          <a:p>
            <a:pPr eaLnBrk="1" hangingPunct="1">
              <a:lnSpc>
                <a:spcPct val="90000"/>
              </a:lnSpc>
            </a:pPr>
            <a:r>
              <a:rPr lang="en-US" altLang="en-US" sz="2500" dirty="0">
                <a:solidFill>
                  <a:srgbClr val="000000"/>
                </a:solidFill>
                <a:latin typeface="Cambria" panose="02040503050406030204" pitchFamily="18" charset="0"/>
              </a:rPr>
              <a:t>Because function prototypes are mandatory, however, the compiler has no trouble resolving the ambiguity. </a:t>
            </a:r>
          </a:p>
          <a:p>
            <a:pPr eaLnBrk="1" hangingPunct="1">
              <a:lnSpc>
                <a:spcPct val="90000"/>
              </a:lnSpc>
            </a:pPr>
            <a:r>
              <a:rPr lang="en-US" altLang="en-US" sz="2500" dirty="0">
                <a:solidFill>
                  <a:srgbClr val="000000"/>
                </a:solidFill>
                <a:latin typeface="Cambria" panose="02040503050406030204" pitchFamily="18" charset="0"/>
              </a:rPr>
              <a:t>Recall that a function proto-type tells the compiler the type of data returned by the function, the number of parameters the function expects to receive, the types of the parameters, and the order in which they are expected. </a:t>
            </a:r>
          </a:p>
          <a:p>
            <a:pPr eaLnBrk="1" hangingPunct="1">
              <a:lnSpc>
                <a:spcPct val="90000"/>
              </a:lnSpc>
            </a:pPr>
            <a:r>
              <a:rPr lang="en-US" altLang="en-US" sz="2500" dirty="0">
                <a:solidFill>
                  <a:srgbClr val="000000"/>
                </a:solidFill>
                <a:latin typeface="Cambria" panose="02040503050406030204" pitchFamily="18" charset="0"/>
              </a:rPr>
              <a:t>The compiler uses this information to validate function calls. </a:t>
            </a:r>
          </a:p>
          <a:p>
            <a:pPr eaLnBrk="1" hangingPunct="1">
              <a:lnSpc>
                <a:spcPct val="90000"/>
              </a:lnSpc>
            </a:pPr>
            <a:r>
              <a:rPr lang="en-US" altLang="en-US" sz="2500" dirty="0">
                <a:solidFill>
                  <a:srgbClr val="000000"/>
                </a:solidFill>
                <a:latin typeface="Cambria" panose="02040503050406030204" pitchFamily="18" charset="0"/>
              </a:rPr>
              <a:t>In C, function prototypes are not required. </a:t>
            </a:r>
          </a:p>
          <a:p>
            <a:pPr eaLnBrk="1" hangingPunct="1">
              <a:lnSpc>
                <a:spcPct val="90000"/>
              </a:lnSpc>
            </a:pPr>
            <a:r>
              <a:rPr lang="en-US" altLang="en-US" sz="2500" dirty="0">
                <a:solidFill>
                  <a:srgbClr val="000000"/>
                </a:solidFill>
                <a:latin typeface="Cambria" panose="02040503050406030204" pitchFamily="18" charset="0"/>
              </a:rPr>
              <a:t>Making them mandatory in C++ enables </a:t>
            </a:r>
            <a:r>
              <a:rPr lang="en-US" altLang="en-US" sz="2500" dirty="0">
                <a:solidFill>
                  <a:srgbClr val="0000FF"/>
                </a:solidFill>
                <a:latin typeface="Cambria" panose="02040503050406030204" pitchFamily="18" charset="0"/>
              </a:rPr>
              <a:t>type-safe linkage</a:t>
            </a:r>
            <a:r>
              <a:rPr lang="en-US" altLang="en-US" sz="2500" dirty="0">
                <a:solidFill>
                  <a:srgbClr val="000000"/>
                </a:solidFill>
                <a:latin typeface="Cambria" panose="02040503050406030204" pitchFamily="18" charset="0"/>
              </a:rPr>
              <a:t>, which ensures that the types of the arguments conform to the types of the pa-</a:t>
            </a:r>
            <a:r>
              <a:rPr lang="en-US" altLang="en-US" sz="2500" dirty="0" err="1">
                <a:solidFill>
                  <a:srgbClr val="000000"/>
                </a:solidFill>
                <a:latin typeface="Cambria" panose="02040503050406030204" pitchFamily="18" charset="0"/>
              </a:rPr>
              <a:t>rameters</a:t>
            </a:r>
            <a:r>
              <a:rPr lang="en-US" altLang="en-US" sz="2500" dirty="0">
                <a:solidFill>
                  <a:srgbClr val="000000"/>
                </a:solidFill>
                <a:latin typeface="Cambria" panose="02040503050406030204" pitchFamily="18" charset="0"/>
              </a:rPr>
              <a:t>. </a:t>
            </a:r>
          </a:p>
        </p:txBody>
      </p:sp>
      <p:sp>
        <p:nvSpPr>
          <p:cNvPr id="6656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8381161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15.8  </a:t>
            </a:r>
            <a:r>
              <a:rPr lang="en-US" dirty="0">
                <a:solidFill>
                  <a:srgbClr val="3380E6"/>
                </a:solidFill>
                <a:latin typeface="Arial"/>
              </a:rPr>
              <a:t>References and Reference Parameters (Cont.)</a:t>
            </a:r>
          </a:p>
        </p:txBody>
      </p:sp>
      <p:sp>
        <p:nvSpPr>
          <p:cNvPr id="68611" name="Text Placeholder 2"/>
          <p:cNvSpPr>
            <a:spLocks noGrp="1"/>
          </p:cNvSpPr>
          <p:nvPr>
            <p:ph type="body" idx="1"/>
          </p:nvPr>
        </p:nvSpPr>
        <p:spPr/>
        <p:txBody>
          <a:bodyPr/>
          <a:lstStyle/>
          <a:p>
            <a:pPr eaLnBrk="1" hangingPunct="1"/>
            <a:r>
              <a:rPr lang="en-US" altLang="en-US" dirty="0">
                <a:solidFill>
                  <a:srgbClr val="000000"/>
                </a:solidFill>
                <a:latin typeface="Cambria" panose="02040503050406030204" pitchFamily="18" charset="0"/>
              </a:rPr>
              <a:t>Otherwise, the compiler reports an error. </a:t>
            </a:r>
          </a:p>
          <a:p>
            <a:pPr eaLnBrk="1" hangingPunct="1"/>
            <a:r>
              <a:rPr lang="en-US" altLang="en-US" dirty="0">
                <a:solidFill>
                  <a:srgbClr val="000000"/>
                </a:solidFill>
                <a:latin typeface="Cambria" panose="02040503050406030204" pitchFamily="18" charset="0"/>
              </a:rPr>
              <a:t>Locating such type errors at compile time helps prevent the runtime errors that can occur in C when arguments of incorrect data types are passed to functions.</a:t>
            </a:r>
          </a:p>
        </p:txBody>
      </p:sp>
      <p:sp>
        <p:nvSpPr>
          <p:cNvPr id="67588"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6345075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15.8  </a:t>
            </a:r>
            <a:r>
              <a:rPr lang="en-US" dirty="0">
                <a:solidFill>
                  <a:srgbClr val="3380E6"/>
                </a:solidFill>
                <a:latin typeface="Arial"/>
              </a:rPr>
              <a:t>References and Reference Parameters (Cont.)</a:t>
            </a:r>
          </a:p>
        </p:txBody>
      </p:sp>
      <p:sp>
        <p:nvSpPr>
          <p:cNvPr id="74755" name="Text Placeholder 2"/>
          <p:cNvSpPr>
            <a:spLocks noGrp="1"/>
          </p:cNvSpPr>
          <p:nvPr>
            <p:ph type="body" idx="1"/>
          </p:nvPr>
        </p:nvSpPr>
        <p:spPr/>
        <p:txBody>
          <a:bodyPr>
            <a:normAutofit fontScale="92500" lnSpcReduction="10000"/>
          </a:bodyPr>
          <a:lstStyle/>
          <a:p>
            <a:pPr eaLnBrk="1" hangingPunct="1"/>
            <a:r>
              <a:rPr lang="en-US" altLang="en-US" dirty="0">
                <a:solidFill>
                  <a:srgbClr val="000000"/>
                </a:solidFill>
                <a:latin typeface="Cambria" panose="02040503050406030204" pitchFamily="18" charset="0"/>
              </a:rPr>
              <a:t>To specify a reference to a constant, place the </a:t>
            </a:r>
            <a:r>
              <a:rPr lang="en-US" altLang="en-US" dirty="0" err="1">
                <a:solidFill>
                  <a:srgbClr val="000000"/>
                </a:solidFill>
                <a:latin typeface="Consolas" panose="020B0609020204030204" pitchFamily="49" charset="0"/>
              </a:rPr>
              <a:t>const</a:t>
            </a:r>
            <a:r>
              <a:rPr lang="en-US" altLang="en-US" dirty="0">
                <a:solidFill>
                  <a:srgbClr val="000000"/>
                </a:solidFill>
                <a:latin typeface="Cambria" panose="02040503050406030204" pitchFamily="18" charset="0"/>
              </a:rPr>
              <a:t> qualifier before the type </a:t>
            </a:r>
            <a:r>
              <a:rPr lang="en-US" altLang="en-US" dirty="0" err="1">
                <a:solidFill>
                  <a:srgbClr val="000000"/>
                </a:solidFill>
                <a:latin typeface="Cambria" panose="02040503050406030204" pitchFamily="18" charset="0"/>
              </a:rPr>
              <a:t>specifier</a:t>
            </a:r>
            <a:r>
              <a:rPr lang="en-US" altLang="en-US" dirty="0">
                <a:solidFill>
                  <a:srgbClr val="000000"/>
                </a:solidFill>
                <a:latin typeface="Cambria" panose="02040503050406030204" pitchFamily="18" charset="0"/>
              </a:rPr>
              <a:t> in the parameter declaration. </a:t>
            </a:r>
          </a:p>
          <a:p>
            <a:pPr eaLnBrk="1" hangingPunct="1"/>
            <a:r>
              <a:rPr lang="en-US" altLang="en-US" dirty="0">
                <a:solidFill>
                  <a:srgbClr val="000000"/>
                </a:solidFill>
                <a:latin typeface="Cambria" panose="02040503050406030204" pitchFamily="18" charset="0"/>
              </a:rPr>
              <a:t>Note in line 35 of Fig. 15.5 the placement of </a:t>
            </a:r>
            <a:r>
              <a:rPr lang="en-US" altLang="en-US" dirty="0">
                <a:solidFill>
                  <a:srgbClr val="000000"/>
                </a:solidFill>
                <a:latin typeface="Consolas" panose="020B0609020204030204" pitchFamily="49" charset="0"/>
              </a:rPr>
              <a:t>&amp;</a:t>
            </a:r>
            <a:r>
              <a:rPr lang="en-US" altLang="en-US" dirty="0">
                <a:solidFill>
                  <a:srgbClr val="000000"/>
                </a:solidFill>
                <a:latin typeface="Cambria" panose="02040503050406030204" pitchFamily="18" charset="0"/>
              </a:rPr>
              <a:t> in the parameter list of function </a:t>
            </a:r>
            <a:r>
              <a:rPr lang="en-US" altLang="en-US" dirty="0" err="1">
                <a:solidFill>
                  <a:srgbClr val="000000"/>
                </a:solidFill>
                <a:latin typeface="Consolas" panose="020B0609020204030204" pitchFamily="49" charset="0"/>
              </a:rPr>
              <a:t>squareByReference</a:t>
            </a:r>
            <a:r>
              <a:rPr lang="en-US" altLang="en-US" dirty="0">
                <a:solidFill>
                  <a:srgbClr val="000000"/>
                </a:solidFill>
                <a:latin typeface="Cambria" panose="02040503050406030204" pitchFamily="18" charset="0"/>
              </a:rPr>
              <a:t>. </a:t>
            </a:r>
          </a:p>
          <a:p>
            <a:pPr eaLnBrk="1" hangingPunct="1"/>
            <a:r>
              <a:rPr lang="en-US" altLang="en-US" dirty="0">
                <a:solidFill>
                  <a:srgbClr val="000000"/>
                </a:solidFill>
                <a:latin typeface="Cambria" panose="02040503050406030204" pitchFamily="18" charset="0"/>
              </a:rPr>
              <a:t>Some C++ programmers prefer to write </a:t>
            </a:r>
            <a:r>
              <a:rPr lang="en-US" altLang="en-US" dirty="0" err="1">
                <a:solidFill>
                  <a:srgbClr val="000000"/>
                </a:solidFill>
                <a:latin typeface="Consolas" panose="020B0609020204030204" pitchFamily="49" charset="0"/>
              </a:rPr>
              <a:t>int</a:t>
            </a:r>
            <a:r>
              <a:rPr lang="en-US" altLang="en-US" dirty="0">
                <a:solidFill>
                  <a:srgbClr val="000000"/>
                </a:solidFill>
                <a:latin typeface="Consolas" panose="020B0609020204030204" pitchFamily="49" charset="0"/>
              </a:rPr>
              <a:t>&amp;</a:t>
            </a:r>
            <a:r>
              <a:rPr lang="en-US" altLang="en-US" dirty="0">
                <a:solidFill>
                  <a:srgbClr val="000000"/>
                </a:solidFill>
                <a:latin typeface="Cambria" panose="02040503050406030204" pitchFamily="18" charset="0"/>
              </a:rPr>
              <a:t> </a:t>
            </a:r>
            <a:r>
              <a:rPr lang="en-US" altLang="en-US" dirty="0" err="1">
                <a:solidFill>
                  <a:srgbClr val="000000"/>
                </a:solidFill>
                <a:latin typeface="Consolas" panose="020B0609020204030204" pitchFamily="49" charset="0"/>
              </a:rPr>
              <a:t>numberRef</a:t>
            </a:r>
            <a:r>
              <a:rPr lang="en-US" altLang="en-US" dirty="0">
                <a:solidFill>
                  <a:srgbClr val="000000"/>
                </a:solidFill>
                <a:latin typeface="Cambria" panose="02040503050406030204" pitchFamily="18" charset="0"/>
              </a:rPr>
              <a:t> with the ampersand abutting </a:t>
            </a:r>
            <a:r>
              <a:rPr lang="en-US" altLang="en-US" dirty="0" err="1">
                <a:solidFill>
                  <a:srgbClr val="000000"/>
                </a:solidFill>
                <a:latin typeface="Consolas" panose="020B0609020204030204" pitchFamily="49" charset="0"/>
              </a:rPr>
              <a:t>int</a:t>
            </a:r>
            <a:r>
              <a:rPr lang="en-US" altLang="en-US" dirty="0">
                <a:solidFill>
                  <a:srgbClr val="000000"/>
                </a:solidFill>
                <a:latin typeface="Cambria" panose="02040503050406030204" pitchFamily="18" charset="0"/>
              </a:rPr>
              <a:t>—both forms are equivalent to the compiler. </a:t>
            </a:r>
          </a:p>
        </p:txBody>
      </p:sp>
      <p:sp>
        <p:nvSpPr>
          <p:cNvPr id="7373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5261296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15.8  </a:t>
            </a:r>
            <a:r>
              <a:rPr lang="en-US" dirty="0">
                <a:solidFill>
                  <a:srgbClr val="3380E6"/>
                </a:solidFill>
                <a:latin typeface="Arial"/>
              </a:rPr>
              <a:t>References and Reference Parameters (Cont.)</a:t>
            </a:r>
          </a:p>
        </p:txBody>
      </p:sp>
      <p:sp>
        <p:nvSpPr>
          <p:cNvPr id="75779" name="Text Placeholder 2"/>
          <p:cNvSpPr>
            <a:spLocks noGrp="1"/>
          </p:cNvSpPr>
          <p:nvPr>
            <p:ph type="body" idx="1"/>
          </p:nvPr>
        </p:nvSpPr>
        <p:spPr/>
        <p:txBody>
          <a:bodyPr>
            <a:normAutofit fontScale="92500" lnSpcReduction="10000"/>
          </a:bodyPr>
          <a:lstStyle/>
          <a:p>
            <a:pPr marL="109537" indent="0" eaLnBrk="1" hangingPunct="1">
              <a:buFont typeface="Wingdings 3" panose="05040102010807070707" pitchFamily="18" charset="2"/>
              <a:buNone/>
              <a:defRPr/>
            </a:pPr>
            <a:r>
              <a:rPr lang="en-US" b="1" i="1" dirty="0">
                <a:solidFill>
                  <a:srgbClr val="000000"/>
                </a:solidFill>
                <a:latin typeface="Cambria" panose="02040503050406030204" pitchFamily="18" charset="0"/>
              </a:rPr>
              <a:t>References as Aliases within a Function</a:t>
            </a:r>
          </a:p>
          <a:p>
            <a:pPr eaLnBrk="1" hangingPunct="1">
              <a:defRPr/>
            </a:pPr>
            <a:r>
              <a:rPr lang="en-US" dirty="0">
                <a:solidFill>
                  <a:srgbClr val="000000"/>
                </a:solidFill>
                <a:latin typeface="Cambria" panose="02040503050406030204" pitchFamily="18" charset="0"/>
              </a:rPr>
              <a:t>References can also be used as aliases for other variables within a function (although they typically are used with functions as shown in Fig. 15.5). </a:t>
            </a:r>
          </a:p>
          <a:p>
            <a:pPr eaLnBrk="1" hangingPunct="1">
              <a:defRPr/>
            </a:pPr>
            <a:r>
              <a:rPr lang="en-US" dirty="0">
                <a:solidFill>
                  <a:srgbClr val="000000"/>
                </a:solidFill>
                <a:latin typeface="Cambria" panose="02040503050406030204" pitchFamily="18" charset="0"/>
              </a:rPr>
              <a:t>For ex-ample, the code </a:t>
            </a:r>
          </a:p>
          <a:p>
            <a:pPr lvl="2" eaLnBrk="1" hangingPunct="1">
              <a:defRPr/>
            </a:pPr>
            <a:r>
              <a:rPr lang="en-US" sz="1600" b="1" dirty="0" err="1">
                <a:solidFill>
                  <a:srgbClr val="0000FF"/>
                </a:solidFill>
                <a:latin typeface="Consolas" panose="020B0609020204030204" pitchFamily="49" charset="0"/>
              </a:rPr>
              <a:t>int</a:t>
            </a:r>
            <a:r>
              <a:rPr lang="en-US" sz="1600" b="1" dirty="0">
                <a:solidFill>
                  <a:srgbClr val="000000"/>
                </a:solidFill>
                <a:latin typeface="Consolas" panose="020B0609020204030204" pitchFamily="49" charset="0"/>
              </a:rPr>
              <a:t> count = </a:t>
            </a:r>
            <a:r>
              <a:rPr lang="en-US" sz="1600" b="1" dirty="0">
                <a:solidFill>
                  <a:srgbClr val="128AFF"/>
                </a:solidFill>
                <a:latin typeface="Consolas" panose="020B0609020204030204" pitchFamily="49" charset="0"/>
              </a:rPr>
              <a:t>1</a:t>
            </a:r>
            <a:r>
              <a:rPr lang="en-US" sz="1600" b="1" dirty="0">
                <a:solidFill>
                  <a:srgbClr val="000000"/>
                </a:solidFill>
                <a:latin typeface="Consolas" panose="020B0609020204030204" pitchFamily="49" charset="0"/>
              </a:rPr>
              <a:t>; </a:t>
            </a:r>
            <a:r>
              <a:rPr lang="en-US" sz="1600" b="1" dirty="0">
                <a:solidFill>
                  <a:srgbClr val="00BF00"/>
                </a:solidFill>
                <a:latin typeface="Consolas" panose="020B0609020204030204" pitchFamily="49" charset="0"/>
              </a:rPr>
              <a:t>// declare integer variable count</a:t>
            </a:r>
            <a:br>
              <a:rPr lang="en-US" sz="1600" b="1" dirty="0">
                <a:solidFill>
                  <a:srgbClr val="00BF00"/>
                </a:solidFill>
                <a:latin typeface="Consolas" panose="020B0609020204030204" pitchFamily="49" charset="0"/>
              </a:rPr>
            </a:br>
            <a:r>
              <a:rPr lang="en-US" sz="1600" b="1" dirty="0" err="1">
                <a:solidFill>
                  <a:srgbClr val="0000FF"/>
                </a:solidFill>
                <a:latin typeface="Consolas" panose="020B0609020204030204" pitchFamily="49" charset="0"/>
              </a:rPr>
              <a:t>int</a:t>
            </a:r>
            <a:r>
              <a:rPr lang="en-US" sz="1600" b="1" dirty="0">
                <a:solidFill>
                  <a:srgbClr val="000000"/>
                </a:solidFill>
                <a:latin typeface="Consolas" panose="020B0609020204030204" pitchFamily="49" charset="0"/>
              </a:rPr>
              <a:t> &amp;</a:t>
            </a:r>
            <a:r>
              <a:rPr lang="en-US" sz="1600" b="1" dirty="0" err="1">
                <a:solidFill>
                  <a:srgbClr val="000000"/>
                </a:solidFill>
                <a:latin typeface="Consolas" panose="020B0609020204030204" pitchFamily="49" charset="0"/>
              </a:rPr>
              <a:t>cRef</a:t>
            </a:r>
            <a:r>
              <a:rPr lang="en-US" sz="1600" b="1" dirty="0">
                <a:solidFill>
                  <a:srgbClr val="000000"/>
                </a:solidFill>
                <a:latin typeface="Consolas" panose="020B0609020204030204" pitchFamily="49" charset="0"/>
              </a:rPr>
              <a:t> = count; </a:t>
            </a:r>
            <a:r>
              <a:rPr lang="en-US" sz="1600" b="1" dirty="0">
                <a:solidFill>
                  <a:srgbClr val="00BF00"/>
                </a:solidFill>
                <a:latin typeface="Consolas" panose="020B0609020204030204" pitchFamily="49" charset="0"/>
              </a:rPr>
              <a:t>// create </a:t>
            </a:r>
            <a:r>
              <a:rPr lang="en-US" sz="1600" b="1" dirty="0" err="1">
                <a:solidFill>
                  <a:srgbClr val="00BF00"/>
                </a:solidFill>
                <a:latin typeface="Consolas" panose="020B0609020204030204" pitchFamily="49" charset="0"/>
              </a:rPr>
              <a:t>cRef</a:t>
            </a:r>
            <a:r>
              <a:rPr lang="en-US" sz="1600" b="1" dirty="0">
                <a:solidFill>
                  <a:srgbClr val="00BF00"/>
                </a:solidFill>
                <a:latin typeface="Consolas" panose="020B0609020204030204" pitchFamily="49" charset="0"/>
              </a:rPr>
              <a:t> as an alias for count</a:t>
            </a:r>
            <a:br>
              <a:rPr lang="en-US" sz="1600" b="1" dirty="0">
                <a:solidFill>
                  <a:srgbClr val="00BF00"/>
                </a:solidFill>
                <a:latin typeface="Consolas" panose="020B0609020204030204" pitchFamily="49" charset="0"/>
              </a:rPr>
            </a:br>
            <a:r>
              <a:rPr lang="en-US" sz="1600" b="1" dirty="0" err="1">
                <a:solidFill>
                  <a:srgbClr val="000000"/>
                </a:solidFill>
                <a:latin typeface="Consolas" panose="020B0609020204030204" pitchFamily="49" charset="0"/>
              </a:rPr>
              <a:t>cRef</a:t>
            </a:r>
            <a:r>
              <a:rPr lang="en-US" sz="1600" b="1" dirty="0">
                <a:solidFill>
                  <a:srgbClr val="000000"/>
                </a:solidFill>
                <a:latin typeface="Consolas" panose="020B0609020204030204" pitchFamily="49" charset="0"/>
              </a:rPr>
              <a:t>++; </a:t>
            </a:r>
            <a:r>
              <a:rPr lang="en-US" sz="1600" b="1" dirty="0">
                <a:solidFill>
                  <a:srgbClr val="00BF00"/>
                </a:solidFill>
                <a:latin typeface="Consolas" panose="020B0609020204030204" pitchFamily="49" charset="0"/>
              </a:rPr>
              <a:t>// increment count (using its alias </a:t>
            </a:r>
            <a:r>
              <a:rPr lang="en-US" sz="1600" b="1" dirty="0" err="1">
                <a:solidFill>
                  <a:srgbClr val="00BF00"/>
                </a:solidFill>
                <a:latin typeface="Consolas" panose="020B0609020204030204" pitchFamily="49" charset="0"/>
              </a:rPr>
              <a:t>cRef</a:t>
            </a:r>
            <a:r>
              <a:rPr lang="en-US" sz="1600" b="1" dirty="0">
                <a:solidFill>
                  <a:srgbClr val="00BF00"/>
                </a:solidFill>
                <a:latin typeface="Consolas" panose="020B0609020204030204" pitchFamily="49" charset="0"/>
              </a:rPr>
              <a:t>)</a:t>
            </a:r>
          </a:p>
          <a:p>
            <a:pPr eaLnBrk="1" hangingPunct="1">
              <a:buFont typeface="Wingdings 3" panose="05040102010807070707" pitchFamily="18" charset="2"/>
              <a:buNone/>
              <a:defRPr/>
            </a:pPr>
            <a:r>
              <a:rPr lang="en-US" dirty="0">
                <a:solidFill>
                  <a:srgbClr val="000000"/>
                </a:solidFill>
                <a:latin typeface="Cambria" panose="02040503050406030204" pitchFamily="18" charset="0"/>
              </a:rPr>
              <a:t>	increments variable </a:t>
            </a:r>
            <a:r>
              <a:rPr lang="en-US" dirty="0">
                <a:solidFill>
                  <a:srgbClr val="000000"/>
                </a:solidFill>
                <a:latin typeface="Consolas" panose="020B0609020204030204" pitchFamily="49" charset="0"/>
              </a:rPr>
              <a:t>count</a:t>
            </a:r>
            <a:r>
              <a:rPr lang="en-US" dirty="0">
                <a:solidFill>
                  <a:srgbClr val="000000"/>
                </a:solidFill>
                <a:latin typeface="Cambria" panose="02040503050406030204" pitchFamily="18" charset="0"/>
              </a:rPr>
              <a:t> by using its alias </a:t>
            </a:r>
            <a:r>
              <a:rPr lang="en-US" dirty="0" err="1">
                <a:solidFill>
                  <a:srgbClr val="000000"/>
                </a:solidFill>
                <a:latin typeface="Consolas" panose="020B0609020204030204" pitchFamily="49" charset="0"/>
              </a:rPr>
              <a:t>cRef</a:t>
            </a:r>
            <a:r>
              <a:rPr lang="en-US" dirty="0">
                <a:solidFill>
                  <a:srgbClr val="000000"/>
                </a:solidFill>
                <a:latin typeface="Cambria" panose="02040503050406030204" pitchFamily="18" charset="0"/>
              </a:rPr>
              <a:t>. </a:t>
            </a:r>
          </a:p>
        </p:txBody>
      </p:sp>
      <p:sp>
        <p:nvSpPr>
          <p:cNvPr id="7578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3420768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15.8  </a:t>
            </a:r>
            <a:r>
              <a:rPr lang="en-US" dirty="0">
                <a:solidFill>
                  <a:srgbClr val="3380E6"/>
                </a:solidFill>
                <a:latin typeface="Arial"/>
              </a:rPr>
              <a:t>References and Reference Parameters (Cont.)</a:t>
            </a:r>
          </a:p>
        </p:txBody>
      </p:sp>
      <p:sp>
        <p:nvSpPr>
          <p:cNvPr id="77827" name="Text Placeholder 2"/>
          <p:cNvSpPr>
            <a:spLocks noGrp="1"/>
          </p:cNvSpPr>
          <p:nvPr>
            <p:ph type="body" idx="1"/>
          </p:nvPr>
        </p:nvSpPr>
        <p:spPr/>
        <p:txBody>
          <a:bodyPr>
            <a:normAutofit fontScale="92500" lnSpcReduction="10000"/>
          </a:bodyPr>
          <a:lstStyle/>
          <a:p>
            <a:pPr eaLnBrk="1" hangingPunct="1"/>
            <a:r>
              <a:rPr lang="en-US" altLang="en-US" dirty="0">
                <a:solidFill>
                  <a:srgbClr val="000000"/>
                </a:solidFill>
                <a:latin typeface="Cambria" panose="02040503050406030204" pitchFamily="18" charset="0"/>
              </a:rPr>
              <a:t>Reference variables must be initialized in their declarations, as we show in line 9 of both Fig. 15.6 and Fig. 15.7, and cannot be reassigned as aliases to other variables. </a:t>
            </a:r>
          </a:p>
          <a:p>
            <a:pPr eaLnBrk="1" hangingPunct="1"/>
            <a:r>
              <a:rPr lang="en-US" altLang="en-US" dirty="0">
                <a:solidFill>
                  <a:srgbClr val="000000"/>
                </a:solidFill>
                <a:latin typeface="Cambria" panose="02040503050406030204" pitchFamily="18" charset="0"/>
              </a:rPr>
              <a:t>Once a reference is declared as an alias for a variable, all operations “performed” on the alias (i.e., the reference) are actually performed on the original variable. </a:t>
            </a:r>
          </a:p>
          <a:p>
            <a:pPr eaLnBrk="1" hangingPunct="1"/>
            <a:r>
              <a:rPr lang="en-US" altLang="en-US" dirty="0">
                <a:solidFill>
                  <a:srgbClr val="000000"/>
                </a:solidFill>
                <a:latin typeface="Cambria" panose="02040503050406030204" pitchFamily="18" charset="0"/>
              </a:rPr>
              <a:t>The alias is simply another name for the original variable. </a:t>
            </a:r>
          </a:p>
        </p:txBody>
      </p:sp>
      <p:sp>
        <p:nvSpPr>
          <p:cNvPr id="7680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16531603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15.8  </a:t>
            </a:r>
            <a:r>
              <a:rPr lang="en-US" dirty="0">
                <a:solidFill>
                  <a:srgbClr val="3380E6"/>
                </a:solidFill>
                <a:latin typeface="Arial"/>
              </a:rPr>
              <a:t>References and Reference Parameters (Cont.)</a:t>
            </a:r>
          </a:p>
        </p:txBody>
      </p:sp>
      <p:sp>
        <p:nvSpPr>
          <p:cNvPr id="78851" name="Text Placeholder 2"/>
          <p:cNvSpPr>
            <a:spLocks noGrp="1"/>
          </p:cNvSpPr>
          <p:nvPr>
            <p:ph type="body" idx="1"/>
          </p:nvPr>
        </p:nvSpPr>
        <p:spPr/>
        <p:txBody>
          <a:bodyPr>
            <a:normAutofit lnSpcReduction="10000"/>
          </a:bodyPr>
          <a:lstStyle/>
          <a:p>
            <a:pPr eaLnBrk="1" hangingPunct="1"/>
            <a:r>
              <a:rPr lang="en-US" altLang="en-US" dirty="0">
                <a:solidFill>
                  <a:srgbClr val="000000"/>
                </a:solidFill>
                <a:latin typeface="Cambria" panose="02040503050406030204" pitchFamily="18" charset="0"/>
              </a:rPr>
              <a:t>Taking the address of a reference and comparing references do not cause syntax errors-; rather, each operation occurs on the variable for which the reference is an alias. </a:t>
            </a:r>
          </a:p>
          <a:p>
            <a:pPr eaLnBrk="1" hangingPunct="1"/>
            <a:r>
              <a:rPr lang="en-US" altLang="en-US" dirty="0">
                <a:solidFill>
                  <a:srgbClr val="000000"/>
                </a:solidFill>
                <a:latin typeface="Cambria" panose="02040503050406030204" pitchFamily="18" charset="0"/>
              </a:rPr>
              <a:t>Unless it’s a reference to a constant, a reference argument must be an </a:t>
            </a:r>
            <a:r>
              <a:rPr lang="en-US" altLang="en-US" i="1" dirty="0" err="1">
                <a:solidFill>
                  <a:srgbClr val="000000"/>
                </a:solidFill>
                <a:latin typeface="Cambria" panose="02040503050406030204" pitchFamily="18" charset="0"/>
              </a:rPr>
              <a:t>lvalue</a:t>
            </a:r>
            <a:r>
              <a:rPr lang="en-US" altLang="en-US" dirty="0">
                <a:solidFill>
                  <a:srgbClr val="000000"/>
                </a:solidFill>
                <a:latin typeface="Cambria" panose="02040503050406030204" pitchFamily="18" charset="0"/>
              </a:rPr>
              <a:t> (e.g., a variable name), not a constant or expression that returns an </a:t>
            </a:r>
            <a:r>
              <a:rPr lang="en-US" altLang="en-US" i="1" dirty="0" err="1">
                <a:solidFill>
                  <a:srgbClr val="000000"/>
                </a:solidFill>
                <a:latin typeface="Cambria" panose="02040503050406030204" pitchFamily="18" charset="0"/>
              </a:rPr>
              <a:t>rvalue</a:t>
            </a:r>
            <a:r>
              <a:rPr lang="en-US" altLang="en-US" dirty="0">
                <a:solidFill>
                  <a:srgbClr val="000000"/>
                </a:solidFill>
                <a:latin typeface="Cambria" panose="02040503050406030204" pitchFamily="18" charset="0"/>
              </a:rPr>
              <a:t> (e.g., the result of a calculation). </a:t>
            </a:r>
          </a:p>
        </p:txBody>
      </p:sp>
      <p:sp>
        <p:nvSpPr>
          <p:cNvPr id="77828"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459762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a:solidFill>
                  <a:srgbClr val="24B5A1"/>
                </a:solidFill>
                <a:latin typeface="Arial"/>
              </a:rPr>
              <a:t>15.2  </a:t>
            </a:r>
            <a:r>
              <a:rPr lang="en-US">
                <a:solidFill>
                  <a:srgbClr val="3380E6"/>
                </a:solidFill>
                <a:latin typeface="Arial"/>
              </a:rPr>
              <a:t>C++ (Cont.)</a:t>
            </a:r>
          </a:p>
        </p:txBody>
      </p:sp>
      <p:sp>
        <p:nvSpPr>
          <p:cNvPr id="15363" name="Text Placeholder 2"/>
          <p:cNvSpPr>
            <a:spLocks noGrp="1"/>
          </p:cNvSpPr>
          <p:nvPr>
            <p:ph type="body" idx="1"/>
          </p:nvPr>
        </p:nvSpPr>
        <p:spPr/>
        <p:txBody>
          <a:bodyPr/>
          <a:lstStyle/>
          <a:p>
            <a:pPr eaLnBrk="1" hangingPunct="1">
              <a:lnSpc>
                <a:spcPct val="80000"/>
              </a:lnSpc>
            </a:pPr>
            <a:r>
              <a:rPr lang="en-US" altLang="en-US" sz="2500" dirty="0">
                <a:solidFill>
                  <a:srgbClr val="000000"/>
                </a:solidFill>
                <a:latin typeface="Cambria" panose="02040503050406030204" pitchFamily="18" charset="0"/>
              </a:rPr>
              <a:t>The remaining provide an introduction to the version of C++ standardized in the United States through the American National Standards Institute (ANSI) and worldwide through the International Standards Organization (ISO). </a:t>
            </a:r>
          </a:p>
          <a:p>
            <a:pPr eaLnBrk="1" hangingPunct="1">
              <a:lnSpc>
                <a:spcPct val="80000"/>
              </a:lnSpc>
            </a:pPr>
            <a:r>
              <a:rPr lang="en-US" altLang="en-US" sz="2500" dirty="0">
                <a:solidFill>
                  <a:srgbClr val="000000"/>
                </a:solidFill>
                <a:latin typeface="Cambria" panose="02040503050406030204" pitchFamily="18" charset="0"/>
              </a:rPr>
              <a:t>If you need additional technical details on C++, we suggest that you read the C++ standard document “Programming languages—C++” (document number ISO/IEC 14882:2011), which can be purchased from standards organization websites, such as </a:t>
            </a:r>
            <a:r>
              <a:rPr lang="en-US" altLang="en-US" sz="2400" dirty="0">
                <a:solidFill>
                  <a:srgbClr val="000000"/>
                </a:solidFill>
                <a:latin typeface="Consolas" panose="020B0609020204030204" pitchFamily="49" charset="0"/>
              </a:rPr>
              <a:t>ansi.org</a:t>
            </a:r>
            <a:r>
              <a:rPr lang="en-US" altLang="en-US" sz="2500" dirty="0">
                <a:solidFill>
                  <a:srgbClr val="000000"/>
                </a:solidFill>
                <a:latin typeface="Cambria" panose="02040503050406030204" pitchFamily="18" charset="0"/>
              </a:rPr>
              <a:t> and </a:t>
            </a:r>
            <a:r>
              <a:rPr lang="en-US" altLang="en-US" sz="2400" dirty="0">
                <a:solidFill>
                  <a:srgbClr val="000000"/>
                </a:solidFill>
                <a:latin typeface="Consolas" panose="020B0609020204030204" pitchFamily="49" charset="0"/>
              </a:rPr>
              <a:t>iso.org</a:t>
            </a:r>
            <a:r>
              <a:rPr lang="en-US" altLang="en-US" sz="2500" dirty="0">
                <a:solidFill>
                  <a:srgbClr val="000000"/>
                </a:solidFill>
                <a:latin typeface="Cambria" panose="02040503050406030204" pitchFamily="18" charset="0"/>
              </a:rPr>
              <a:t>.</a:t>
            </a:r>
            <a:endParaRPr lang="en-US" altLang="en-US" sz="1900" dirty="0">
              <a:solidFill>
                <a:srgbClr val="000000"/>
              </a:solidFill>
              <a:latin typeface="Consolas" panose="020B0609020204030204" pitchFamily="49" charset="0"/>
            </a:endParaRPr>
          </a:p>
        </p:txBody>
      </p:sp>
      <p:sp>
        <p:nvSpPr>
          <p:cNvPr id="1536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2806816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15.8  </a:t>
            </a:r>
            <a:r>
              <a:rPr lang="en-US" dirty="0">
                <a:solidFill>
                  <a:srgbClr val="3380E6"/>
                </a:solidFill>
                <a:latin typeface="Arial"/>
              </a:rPr>
              <a:t>References and Reference Parameters (Cont.)</a:t>
            </a:r>
          </a:p>
        </p:txBody>
      </p:sp>
      <p:sp>
        <p:nvSpPr>
          <p:cNvPr id="80899" name="Text Placeholder 2"/>
          <p:cNvSpPr>
            <a:spLocks noGrp="1"/>
          </p:cNvSpPr>
          <p:nvPr>
            <p:ph type="body" idx="1"/>
          </p:nvPr>
        </p:nvSpPr>
        <p:spPr/>
        <p:txBody>
          <a:bodyPr>
            <a:normAutofit fontScale="92500"/>
          </a:bodyPr>
          <a:lstStyle/>
          <a:p>
            <a:pPr marL="109537" indent="0" eaLnBrk="1" hangingPunct="1">
              <a:buFont typeface="Wingdings 3" panose="05040102010807070707" pitchFamily="18" charset="2"/>
              <a:buNone/>
              <a:defRPr/>
            </a:pPr>
            <a:r>
              <a:rPr lang="en-US" sz="2600" b="1" i="1" dirty="0">
                <a:solidFill>
                  <a:srgbClr val="000000"/>
                </a:solidFill>
                <a:latin typeface="Cambria" panose="02040503050406030204" pitchFamily="18" charset="0"/>
              </a:rPr>
              <a:t>Returning a Reference from a Function</a:t>
            </a:r>
          </a:p>
          <a:p>
            <a:pPr eaLnBrk="1" hangingPunct="1">
              <a:defRPr/>
            </a:pPr>
            <a:r>
              <a:rPr lang="en-US" sz="2600" dirty="0">
                <a:solidFill>
                  <a:srgbClr val="000000"/>
                </a:solidFill>
                <a:latin typeface="Cambria" panose="02040503050406030204" pitchFamily="18" charset="0"/>
              </a:rPr>
              <a:t>Returning references from functions can be dangerous. </a:t>
            </a:r>
          </a:p>
          <a:p>
            <a:pPr eaLnBrk="1" hangingPunct="1">
              <a:defRPr/>
            </a:pPr>
            <a:r>
              <a:rPr lang="en-US" sz="2600" dirty="0">
                <a:solidFill>
                  <a:srgbClr val="000000"/>
                </a:solidFill>
                <a:latin typeface="Cambria" panose="02040503050406030204" pitchFamily="18" charset="0"/>
              </a:rPr>
              <a:t>When returning a reference to a variable declared in the called function, the variable should be declared </a:t>
            </a:r>
            <a:r>
              <a:rPr lang="en-US" sz="2600" dirty="0">
                <a:solidFill>
                  <a:srgbClr val="000000"/>
                </a:solidFill>
                <a:latin typeface="Consolas" panose="020B0609020204030204" pitchFamily="49" charset="0"/>
              </a:rPr>
              <a:t>static</a:t>
            </a:r>
            <a:r>
              <a:rPr lang="en-US" sz="2600" dirty="0">
                <a:solidFill>
                  <a:srgbClr val="000000"/>
                </a:solidFill>
                <a:latin typeface="Cambria" panose="02040503050406030204" pitchFamily="18" charset="0"/>
              </a:rPr>
              <a:t> within that function. </a:t>
            </a:r>
          </a:p>
          <a:p>
            <a:pPr eaLnBrk="1" hangingPunct="1">
              <a:defRPr/>
            </a:pPr>
            <a:r>
              <a:rPr lang="en-US" sz="2600" dirty="0">
                <a:solidFill>
                  <a:srgbClr val="000000"/>
                </a:solidFill>
                <a:latin typeface="Cambria" panose="02040503050406030204" pitchFamily="18" charset="0"/>
              </a:rPr>
              <a:t>Otherwise, the reference refers to an automatic variable that is discarded when the function terminates; such a variable is “undefined,” and the program’s behavior is unpredictable. </a:t>
            </a:r>
          </a:p>
          <a:p>
            <a:pPr eaLnBrk="1" hangingPunct="1">
              <a:defRPr/>
            </a:pPr>
            <a:r>
              <a:rPr lang="en-US" sz="2600" dirty="0">
                <a:solidFill>
                  <a:srgbClr val="000000"/>
                </a:solidFill>
                <a:latin typeface="Cambria" panose="02040503050406030204" pitchFamily="18" charset="0"/>
              </a:rPr>
              <a:t>References to undefined variables are called </a:t>
            </a:r>
            <a:r>
              <a:rPr lang="en-US" sz="2600" dirty="0">
                <a:solidFill>
                  <a:srgbClr val="0000FF"/>
                </a:solidFill>
                <a:latin typeface="Cambria" panose="02040503050406030204" pitchFamily="18" charset="0"/>
              </a:rPr>
              <a:t>dangling references</a:t>
            </a:r>
            <a:r>
              <a:rPr lang="en-US" sz="2600" dirty="0">
                <a:solidFill>
                  <a:srgbClr val="000000"/>
                </a:solidFill>
                <a:latin typeface="Cambria" panose="02040503050406030204" pitchFamily="18" charset="0"/>
              </a:rPr>
              <a:t>.</a:t>
            </a:r>
          </a:p>
        </p:txBody>
      </p:sp>
      <p:sp>
        <p:nvSpPr>
          <p:cNvPr id="8090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4423116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15.8  </a:t>
            </a:r>
            <a:r>
              <a:rPr lang="en-US" dirty="0">
                <a:solidFill>
                  <a:srgbClr val="3380E6"/>
                </a:solidFill>
                <a:latin typeface="Arial"/>
              </a:rPr>
              <a:t>References and Reference Parameters (Cont.)</a:t>
            </a:r>
          </a:p>
        </p:txBody>
      </p:sp>
      <p:sp>
        <p:nvSpPr>
          <p:cNvPr id="84995" name="Text Placeholder 2"/>
          <p:cNvSpPr>
            <a:spLocks noGrp="1"/>
          </p:cNvSpPr>
          <p:nvPr>
            <p:ph type="body" idx="1"/>
          </p:nvPr>
        </p:nvSpPr>
        <p:spPr/>
        <p:txBody>
          <a:bodyPr>
            <a:normAutofit lnSpcReduction="10000"/>
          </a:bodyPr>
          <a:lstStyle/>
          <a:p>
            <a:pPr marL="109537" indent="0" eaLnBrk="1" hangingPunct="1">
              <a:buFont typeface="Wingdings 3" panose="05040102010807070707" pitchFamily="18" charset="2"/>
              <a:buNone/>
              <a:defRPr/>
            </a:pPr>
            <a:r>
              <a:rPr lang="en-US" b="1" i="1" dirty="0">
                <a:solidFill>
                  <a:srgbClr val="000000"/>
                </a:solidFill>
                <a:latin typeface="Cambria" panose="02040503050406030204" pitchFamily="18" charset="0"/>
              </a:rPr>
              <a:t>Error Messages for Uninitialized References</a:t>
            </a:r>
          </a:p>
          <a:p>
            <a:pPr eaLnBrk="1" hangingPunct="1">
              <a:defRPr/>
            </a:pPr>
            <a:r>
              <a:rPr lang="en-US" dirty="0">
                <a:solidFill>
                  <a:srgbClr val="000000"/>
                </a:solidFill>
                <a:latin typeface="Cambria" panose="02040503050406030204" pitchFamily="18" charset="0"/>
              </a:rPr>
              <a:t>The C++ standard does not specify the error messages that compilers use to indicate particular errors. </a:t>
            </a:r>
          </a:p>
          <a:p>
            <a:pPr eaLnBrk="1" hangingPunct="1">
              <a:defRPr/>
            </a:pPr>
            <a:r>
              <a:rPr lang="en-US" dirty="0">
                <a:solidFill>
                  <a:srgbClr val="000000"/>
                </a:solidFill>
                <a:latin typeface="Cambria" panose="02040503050406030204" pitchFamily="18" charset="0"/>
              </a:rPr>
              <a:t>For this reason, we show in Fig. 15.7 the error messages produced by several compilers when a reference is not initialized.</a:t>
            </a:r>
          </a:p>
        </p:txBody>
      </p:sp>
      <p:sp>
        <p:nvSpPr>
          <p:cNvPr id="8499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5373438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15.9  </a:t>
            </a:r>
            <a:r>
              <a:rPr lang="en-US" dirty="0">
                <a:solidFill>
                  <a:srgbClr val="3380E6"/>
                </a:solidFill>
                <a:latin typeface="Arial"/>
              </a:rPr>
              <a:t>Empty Parameter Lists</a:t>
            </a:r>
          </a:p>
        </p:txBody>
      </p:sp>
      <p:sp>
        <p:nvSpPr>
          <p:cNvPr id="88067" name="Text Placeholder 2"/>
          <p:cNvSpPr>
            <a:spLocks noGrp="1"/>
          </p:cNvSpPr>
          <p:nvPr>
            <p:ph type="body" idx="1"/>
          </p:nvPr>
        </p:nvSpPr>
        <p:spPr/>
        <p:txBody>
          <a:bodyPr>
            <a:normAutofit fontScale="92500" lnSpcReduction="20000"/>
          </a:bodyPr>
          <a:lstStyle/>
          <a:p>
            <a:pPr eaLnBrk="1" hangingPunct="1"/>
            <a:r>
              <a:rPr lang="en-US" altLang="en-US" dirty="0">
                <a:solidFill>
                  <a:srgbClr val="000000"/>
                </a:solidFill>
                <a:latin typeface="Cambria" panose="02040503050406030204" pitchFamily="18" charset="0"/>
              </a:rPr>
              <a:t>C++, like C, allows you to define functions with no parameters. </a:t>
            </a:r>
          </a:p>
          <a:p>
            <a:pPr eaLnBrk="1" hangingPunct="1"/>
            <a:r>
              <a:rPr lang="en-US" altLang="en-US" dirty="0">
                <a:solidFill>
                  <a:srgbClr val="000000"/>
                </a:solidFill>
                <a:latin typeface="Cambria" panose="02040503050406030204" pitchFamily="18" charset="0"/>
              </a:rPr>
              <a:t>In C++, an empty parameter list is specified by writing either </a:t>
            </a:r>
            <a:r>
              <a:rPr lang="en-US" altLang="en-US" dirty="0">
                <a:solidFill>
                  <a:srgbClr val="000000"/>
                </a:solidFill>
                <a:latin typeface="Consolas" panose="020B0609020204030204" pitchFamily="49" charset="0"/>
              </a:rPr>
              <a:t>void</a:t>
            </a:r>
            <a:r>
              <a:rPr lang="en-US" altLang="en-US" dirty="0">
                <a:solidFill>
                  <a:srgbClr val="000000"/>
                </a:solidFill>
                <a:latin typeface="Cambria" panose="02040503050406030204" pitchFamily="18" charset="0"/>
              </a:rPr>
              <a:t> or nothing at all in parentheses. </a:t>
            </a:r>
          </a:p>
          <a:p>
            <a:pPr eaLnBrk="1" hangingPunct="1"/>
            <a:r>
              <a:rPr lang="en-US" altLang="en-US" dirty="0">
                <a:solidFill>
                  <a:srgbClr val="000000"/>
                </a:solidFill>
                <a:latin typeface="Cambria" panose="02040503050406030204" pitchFamily="18" charset="0"/>
              </a:rPr>
              <a:t>The prototypes</a:t>
            </a:r>
          </a:p>
          <a:p>
            <a:pPr lvl="2" eaLnBrk="1" hangingPunct="1"/>
            <a:r>
              <a:rPr lang="en-US" altLang="en-US" b="1" dirty="0">
                <a:solidFill>
                  <a:srgbClr val="0000FF"/>
                </a:solidFill>
                <a:latin typeface="Consolas" panose="020B0609020204030204" pitchFamily="49" charset="0"/>
              </a:rPr>
              <a:t>void</a:t>
            </a:r>
            <a:r>
              <a:rPr lang="en-US" altLang="en-US" b="1" dirty="0">
                <a:solidFill>
                  <a:srgbClr val="000000"/>
                </a:solidFill>
                <a:latin typeface="Consolas" panose="020B0609020204030204" pitchFamily="49" charset="0"/>
              </a:rPr>
              <a:t> print();</a:t>
            </a:r>
            <a:br>
              <a:rPr lang="en-US" altLang="en-US" b="1" dirty="0">
                <a:solidFill>
                  <a:srgbClr val="000000"/>
                </a:solidFill>
                <a:latin typeface="Consolas" panose="020B0609020204030204" pitchFamily="49" charset="0"/>
              </a:rPr>
            </a:br>
            <a:r>
              <a:rPr lang="en-US" altLang="en-US" b="1" dirty="0">
                <a:solidFill>
                  <a:srgbClr val="0000FF"/>
                </a:solidFill>
                <a:latin typeface="Consolas" panose="020B0609020204030204" pitchFamily="49" charset="0"/>
              </a:rPr>
              <a:t>void</a:t>
            </a:r>
            <a:r>
              <a:rPr lang="en-US" altLang="en-US" b="1" dirty="0">
                <a:solidFill>
                  <a:srgbClr val="000000"/>
                </a:solidFill>
                <a:latin typeface="Consolas" panose="020B0609020204030204" pitchFamily="49" charset="0"/>
              </a:rPr>
              <a:t> print( </a:t>
            </a:r>
            <a:r>
              <a:rPr lang="en-US" altLang="en-US" b="1" dirty="0">
                <a:solidFill>
                  <a:srgbClr val="0000FF"/>
                </a:solidFill>
                <a:latin typeface="Consolas" panose="020B0609020204030204" pitchFamily="49" charset="0"/>
              </a:rPr>
              <a:t>void</a:t>
            </a:r>
            <a:r>
              <a:rPr lang="en-US" altLang="en-US" b="1" dirty="0">
                <a:solidFill>
                  <a:srgbClr val="000000"/>
                </a:solidFill>
                <a:latin typeface="Consolas" panose="020B0609020204030204" pitchFamily="49" charset="0"/>
              </a:rPr>
              <a:t> );</a:t>
            </a:r>
          </a:p>
          <a:p>
            <a:pPr eaLnBrk="1" hangingPunct="1">
              <a:buFont typeface="Wingdings 3" panose="05040102010807070707" pitchFamily="18" charset="2"/>
              <a:buNone/>
            </a:pPr>
            <a:r>
              <a:rPr lang="en-US" altLang="en-US" dirty="0">
                <a:solidFill>
                  <a:srgbClr val="000000"/>
                </a:solidFill>
                <a:latin typeface="Cambria" panose="02040503050406030204" pitchFamily="18" charset="0"/>
              </a:rPr>
              <a:t>	each specify that function </a:t>
            </a:r>
            <a:r>
              <a:rPr lang="en-US" altLang="en-US" dirty="0">
                <a:solidFill>
                  <a:srgbClr val="000000"/>
                </a:solidFill>
                <a:latin typeface="Consolas" panose="020B0609020204030204" pitchFamily="49" charset="0"/>
              </a:rPr>
              <a:t>print</a:t>
            </a:r>
            <a:r>
              <a:rPr lang="en-US" altLang="en-US" dirty="0">
                <a:solidFill>
                  <a:srgbClr val="000000"/>
                </a:solidFill>
                <a:latin typeface="Cambria" panose="02040503050406030204" pitchFamily="18" charset="0"/>
              </a:rPr>
              <a:t> does not take arguments and does not return a value. </a:t>
            </a:r>
          </a:p>
          <a:p>
            <a:pPr eaLnBrk="1" hangingPunct="1"/>
            <a:r>
              <a:rPr lang="en-US" altLang="en-US" dirty="0">
                <a:solidFill>
                  <a:srgbClr val="000000"/>
                </a:solidFill>
                <a:latin typeface="Cambria" panose="02040503050406030204" pitchFamily="18" charset="0"/>
              </a:rPr>
              <a:t>These prototypes are equivalent.</a:t>
            </a:r>
          </a:p>
        </p:txBody>
      </p:sp>
      <p:sp>
        <p:nvSpPr>
          <p:cNvPr id="8602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3082783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15.10  </a:t>
            </a:r>
            <a:r>
              <a:rPr lang="en-US" dirty="0">
                <a:solidFill>
                  <a:srgbClr val="3380E6"/>
                </a:solidFill>
                <a:latin typeface="Arial"/>
              </a:rPr>
              <a:t>Default Arguments</a:t>
            </a:r>
          </a:p>
        </p:txBody>
      </p:sp>
      <p:sp>
        <p:nvSpPr>
          <p:cNvPr id="90115" name="Text Placeholder 2"/>
          <p:cNvSpPr>
            <a:spLocks noGrp="1"/>
          </p:cNvSpPr>
          <p:nvPr>
            <p:ph type="body" idx="1"/>
          </p:nvPr>
        </p:nvSpPr>
        <p:spPr/>
        <p:txBody>
          <a:bodyPr>
            <a:normAutofit fontScale="92500" lnSpcReduction="20000"/>
          </a:bodyPr>
          <a:lstStyle/>
          <a:p>
            <a:pPr eaLnBrk="1" hangingPunct="1">
              <a:lnSpc>
                <a:spcPct val="90000"/>
              </a:lnSpc>
            </a:pPr>
            <a:r>
              <a:rPr lang="en-US" altLang="en-US" dirty="0">
                <a:solidFill>
                  <a:srgbClr val="000000"/>
                </a:solidFill>
                <a:latin typeface="Cambria" panose="02040503050406030204" pitchFamily="18" charset="0"/>
              </a:rPr>
              <a:t>It’s not uncommon for a program to invoke a function repeatedly with the same argument value for a particular parameter. </a:t>
            </a:r>
          </a:p>
          <a:p>
            <a:pPr eaLnBrk="1" hangingPunct="1">
              <a:lnSpc>
                <a:spcPct val="90000"/>
              </a:lnSpc>
            </a:pPr>
            <a:r>
              <a:rPr lang="en-US" altLang="en-US" dirty="0">
                <a:solidFill>
                  <a:srgbClr val="000000"/>
                </a:solidFill>
                <a:latin typeface="Cambria" panose="02040503050406030204" pitchFamily="18" charset="0"/>
              </a:rPr>
              <a:t>In such cases, you can specify that such a parameter has a </a:t>
            </a:r>
            <a:r>
              <a:rPr lang="en-US" altLang="en-US" dirty="0">
                <a:solidFill>
                  <a:srgbClr val="0000FF"/>
                </a:solidFill>
                <a:latin typeface="Cambria" panose="02040503050406030204" pitchFamily="18" charset="0"/>
              </a:rPr>
              <a:t>default argument</a:t>
            </a:r>
            <a:r>
              <a:rPr lang="en-US" altLang="en-US" dirty="0">
                <a:solidFill>
                  <a:srgbClr val="000000"/>
                </a:solidFill>
                <a:latin typeface="Cambria" panose="02040503050406030204" pitchFamily="18" charset="0"/>
              </a:rPr>
              <a:t>, i.e., a default value to be passed to that parameter. </a:t>
            </a:r>
          </a:p>
          <a:p>
            <a:pPr eaLnBrk="1" hangingPunct="1">
              <a:lnSpc>
                <a:spcPct val="90000"/>
              </a:lnSpc>
            </a:pPr>
            <a:r>
              <a:rPr lang="en-US" altLang="en-US" dirty="0">
                <a:solidFill>
                  <a:srgbClr val="000000"/>
                </a:solidFill>
                <a:latin typeface="Cambria" panose="02040503050406030204" pitchFamily="18" charset="0"/>
              </a:rPr>
              <a:t>When a program omits an argument for a parameter with a default argument in a function call, the compiler rewrites the function call and inserts the default value of that argument to be passed as an argument in the function call.</a:t>
            </a:r>
          </a:p>
        </p:txBody>
      </p:sp>
      <p:sp>
        <p:nvSpPr>
          <p:cNvPr id="88068"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91946659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15.10  </a:t>
            </a:r>
            <a:r>
              <a:rPr lang="en-US" dirty="0">
                <a:solidFill>
                  <a:srgbClr val="3380E6"/>
                </a:solidFill>
                <a:latin typeface="Arial"/>
              </a:rPr>
              <a:t>Default Arguments (Cont.)</a:t>
            </a:r>
          </a:p>
        </p:txBody>
      </p:sp>
      <p:sp>
        <p:nvSpPr>
          <p:cNvPr id="91139" name="Text Placeholder 2"/>
          <p:cNvSpPr>
            <a:spLocks noGrp="1"/>
          </p:cNvSpPr>
          <p:nvPr>
            <p:ph type="body" idx="1"/>
          </p:nvPr>
        </p:nvSpPr>
        <p:spPr/>
        <p:txBody>
          <a:bodyPr/>
          <a:lstStyle/>
          <a:p>
            <a:pPr eaLnBrk="1" hangingPunct="1">
              <a:lnSpc>
                <a:spcPct val="90000"/>
              </a:lnSpc>
            </a:pPr>
            <a:r>
              <a:rPr lang="en-US" altLang="en-US" sz="2500" dirty="0">
                <a:solidFill>
                  <a:srgbClr val="000000"/>
                </a:solidFill>
                <a:latin typeface="Cambria" panose="02040503050406030204" pitchFamily="18" charset="0"/>
              </a:rPr>
              <a:t>Default arguments must be the rightmost (trailing) arguments in a function’s </a:t>
            </a:r>
            <a:r>
              <a:rPr lang="en-US" altLang="en-US" sz="2500" dirty="0" err="1">
                <a:solidFill>
                  <a:srgbClr val="000000"/>
                </a:solidFill>
                <a:latin typeface="Cambria" panose="02040503050406030204" pitchFamily="18" charset="0"/>
              </a:rPr>
              <a:t>parame-ter</a:t>
            </a:r>
            <a:r>
              <a:rPr lang="en-US" altLang="en-US" sz="2500" dirty="0">
                <a:solidFill>
                  <a:srgbClr val="000000"/>
                </a:solidFill>
                <a:latin typeface="Cambria" panose="02040503050406030204" pitchFamily="18" charset="0"/>
              </a:rPr>
              <a:t> list. </a:t>
            </a:r>
          </a:p>
          <a:p>
            <a:pPr eaLnBrk="1" hangingPunct="1">
              <a:lnSpc>
                <a:spcPct val="90000"/>
              </a:lnSpc>
            </a:pPr>
            <a:r>
              <a:rPr lang="en-US" altLang="en-US" sz="2500" dirty="0">
                <a:solidFill>
                  <a:srgbClr val="000000"/>
                </a:solidFill>
                <a:latin typeface="Cambria" panose="02040503050406030204" pitchFamily="18" charset="0"/>
              </a:rPr>
              <a:t>When calling a function with two or more default arguments, if an omitted </a:t>
            </a:r>
            <a:r>
              <a:rPr lang="en-US" altLang="en-US" sz="2500" dirty="0" err="1">
                <a:solidFill>
                  <a:srgbClr val="000000"/>
                </a:solidFill>
                <a:latin typeface="Cambria" panose="02040503050406030204" pitchFamily="18" charset="0"/>
              </a:rPr>
              <a:t>argu-ment</a:t>
            </a:r>
            <a:r>
              <a:rPr lang="en-US" altLang="en-US" sz="2500" dirty="0">
                <a:solidFill>
                  <a:srgbClr val="000000"/>
                </a:solidFill>
                <a:latin typeface="Cambria" panose="02040503050406030204" pitchFamily="18" charset="0"/>
              </a:rPr>
              <a:t> is not the rightmost argument in the argument list, then all arguments to the right of that argument also must be omitted. </a:t>
            </a:r>
          </a:p>
          <a:p>
            <a:pPr eaLnBrk="1" hangingPunct="1">
              <a:lnSpc>
                <a:spcPct val="90000"/>
              </a:lnSpc>
            </a:pPr>
            <a:r>
              <a:rPr lang="en-US" altLang="en-US" sz="2500" dirty="0">
                <a:solidFill>
                  <a:srgbClr val="000000"/>
                </a:solidFill>
                <a:latin typeface="Cambria" panose="02040503050406030204" pitchFamily="18" charset="0"/>
              </a:rPr>
              <a:t>Default arguments should be specified with the first </a:t>
            </a:r>
            <a:r>
              <a:rPr lang="en-US" altLang="en-US" sz="2500" dirty="0" err="1">
                <a:solidFill>
                  <a:srgbClr val="000000"/>
                </a:solidFill>
                <a:latin typeface="Cambria" panose="02040503050406030204" pitchFamily="18" charset="0"/>
              </a:rPr>
              <a:t>oc-currence</a:t>
            </a:r>
            <a:r>
              <a:rPr lang="en-US" altLang="en-US" sz="2500" dirty="0">
                <a:solidFill>
                  <a:srgbClr val="000000"/>
                </a:solidFill>
                <a:latin typeface="Cambria" panose="02040503050406030204" pitchFamily="18" charset="0"/>
              </a:rPr>
              <a:t> of the function name—typically, in the function prototype. </a:t>
            </a:r>
          </a:p>
          <a:p>
            <a:pPr eaLnBrk="1" hangingPunct="1">
              <a:lnSpc>
                <a:spcPct val="90000"/>
              </a:lnSpc>
            </a:pPr>
            <a:r>
              <a:rPr lang="en-US" altLang="en-US" sz="2500" dirty="0">
                <a:solidFill>
                  <a:srgbClr val="000000"/>
                </a:solidFill>
                <a:latin typeface="Cambria" panose="02040503050406030204" pitchFamily="18" charset="0"/>
              </a:rPr>
              <a:t>If the function prototype is omitted because the function definition also serves as the prototype, then the default arguments should be specified in the function header. </a:t>
            </a:r>
          </a:p>
        </p:txBody>
      </p:sp>
      <p:sp>
        <p:nvSpPr>
          <p:cNvPr id="8909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409831182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15.10  </a:t>
            </a:r>
            <a:r>
              <a:rPr lang="en-US" dirty="0">
                <a:solidFill>
                  <a:srgbClr val="3380E6"/>
                </a:solidFill>
                <a:latin typeface="Arial"/>
              </a:rPr>
              <a:t>Default Arguments (Cont.)</a:t>
            </a:r>
          </a:p>
        </p:txBody>
      </p:sp>
      <p:sp>
        <p:nvSpPr>
          <p:cNvPr id="92163" name="Text Placeholder 2"/>
          <p:cNvSpPr>
            <a:spLocks noGrp="1"/>
          </p:cNvSpPr>
          <p:nvPr>
            <p:ph type="body" idx="1"/>
          </p:nvPr>
        </p:nvSpPr>
        <p:spPr/>
        <p:txBody>
          <a:bodyPr>
            <a:normAutofit fontScale="92500" lnSpcReduction="20000"/>
          </a:bodyPr>
          <a:lstStyle/>
          <a:p>
            <a:pPr eaLnBrk="1" hangingPunct="1">
              <a:lnSpc>
                <a:spcPct val="90000"/>
              </a:lnSpc>
            </a:pPr>
            <a:r>
              <a:rPr lang="en-US" altLang="en-US" dirty="0">
                <a:solidFill>
                  <a:srgbClr val="000000"/>
                </a:solidFill>
                <a:latin typeface="Cambria" panose="02040503050406030204" pitchFamily="18" charset="0"/>
              </a:rPr>
              <a:t>Default values can be any expression, including con-</a:t>
            </a:r>
            <a:r>
              <a:rPr lang="en-US" altLang="en-US" dirty="0" err="1">
                <a:solidFill>
                  <a:srgbClr val="000000"/>
                </a:solidFill>
                <a:latin typeface="Cambria" panose="02040503050406030204" pitchFamily="18" charset="0"/>
              </a:rPr>
              <a:t>stants</a:t>
            </a:r>
            <a:r>
              <a:rPr lang="en-US" altLang="en-US" dirty="0">
                <a:solidFill>
                  <a:srgbClr val="000000"/>
                </a:solidFill>
                <a:latin typeface="Cambria" panose="02040503050406030204" pitchFamily="18" charset="0"/>
              </a:rPr>
              <a:t>, global variables or function calls. </a:t>
            </a:r>
          </a:p>
          <a:p>
            <a:pPr eaLnBrk="1" hangingPunct="1">
              <a:lnSpc>
                <a:spcPct val="90000"/>
              </a:lnSpc>
            </a:pPr>
            <a:r>
              <a:rPr lang="en-US" altLang="en-US" dirty="0">
                <a:solidFill>
                  <a:srgbClr val="000000"/>
                </a:solidFill>
                <a:latin typeface="Cambria" panose="02040503050406030204" pitchFamily="18" charset="0"/>
              </a:rPr>
              <a:t>Default </a:t>
            </a:r>
            <a:r>
              <a:rPr lang="en-US" altLang="en-US" dirty="0" err="1">
                <a:solidFill>
                  <a:srgbClr val="000000"/>
                </a:solidFill>
                <a:latin typeface="Cambria" panose="02040503050406030204" pitchFamily="18" charset="0"/>
              </a:rPr>
              <a:t>argu-ments</a:t>
            </a:r>
            <a:r>
              <a:rPr lang="en-US" altLang="en-US" dirty="0">
                <a:solidFill>
                  <a:srgbClr val="000000"/>
                </a:solidFill>
                <a:latin typeface="Cambria" panose="02040503050406030204" pitchFamily="18" charset="0"/>
              </a:rPr>
              <a:t> also can be used with </a:t>
            </a:r>
            <a:r>
              <a:rPr lang="en-US" altLang="en-US" dirty="0">
                <a:solidFill>
                  <a:srgbClr val="000000"/>
                </a:solidFill>
                <a:latin typeface="Consolas" panose="020B0609020204030204" pitchFamily="49" charset="0"/>
              </a:rPr>
              <a:t>in-line</a:t>
            </a:r>
            <a:r>
              <a:rPr lang="en-US" altLang="en-US" dirty="0">
                <a:solidFill>
                  <a:srgbClr val="000000"/>
                </a:solidFill>
                <a:latin typeface="Cambria" panose="02040503050406030204" pitchFamily="18" charset="0"/>
              </a:rPr>
              <a:t> functions.</a:t>
            </a:r>
          </a:p>
          <a:p>
            <a:pPr eaLnBrk="1" hangingPunct="1">
              <a:lnSpc>
                <a:spcPct val="90000"/>
              </a:lnSpc>
            </a:pPr>
            <a:r>
              <a:rPr lang="en-US" altLang="en-US" dirty="0">
                <a:solidFill>
                  <a:srgbClr val="000000"/>
                </a:solidFill>
                <a:latin typeface="Cambria" panose="02040503050406030204" pitchFamily="18" charset="0"/>
              </a:rPr>
              <a:t>Figure 15.8 demonstrates using default arguments in calculating the volume of a box. </a:t>
            </a:r>
          </a:p>
          <a:p>
            <a:pPr eaLnBrk="1" hangingPunct="1">
              <a:lnSpc>
                <a:spcPct val="90000"/>
              </a:lnSpc>
            </a:pPr>
            <a:r>
              <a:rPr lang="en-US" altLang="en-US" dirty="0">
                <a:solidFill>
                  <a:srgbClr val="000000"/>
                </a:solidFill>
                <a:latin typeface="Cambria" panose="02040503050406030204" pitchFamily="18" charset="0"/>
              </a:rPr>
              <a:t>The function prototype for </a:t>
            </a:r>
            <a:r>
              <a:rPr lang="en-US" altLang="en-US" dirty="0" err="1">
                <a:solidFill>
                  <a:srgbClr val="000000"/>
                </a:solidFill>
                <a:latin typeface="Consolas" panose="020B0609020204030204" pitchFamily="49" charset="0"/>
              </a:rPr>
              <a:t>boxVolume</a:t>
            </a:r>
            <a:r>
              <a:rPr lang="en-US" altLang="en-US" dirty="0">
                <a:solidFill>
                  <a:srgbClr val="000000"/>
                </a:solidFill>
                <a:latin typeface="Cambria" panose="02040503050406030204" pitchFamily="18" charset="0"/>
              </a:rPr>
              <a:t> (line 7) specifies that all three parameters have been given default values of </a:t>
            </a:r>
            <a:r>
              <a:rPr lang="en-US" altLang="en-US" dirty="0">
                <a:solidFill>
                  <a:srgbClr val="000000"/>
                </a:solidFill>
                <a:latin typeface="Consolas" panose="020B0609020204030204" pitchFamily="49" charset="0"/>
              </a:rPr>
              <a:t>1</a:t>
            </a:r>
            <a:r>
              <a:rPr lang="en-US" altLang="en-US" dirty="0">
                <a:solidFill>
                  <a:srgbClr val="000000"/>
                </a:solidFill>
                <a:latin typeface="Cambria" panose="02040503050406030204" pitchFamily="18" charset="0"/>
              </a:rPr>
              <a:t>. </a:t>
            </a:r>
          </a:p>
          <a:p>
            <a:pPr eaLnBrk="1" hangingPunct="1">
              <a:lnSpc>
                <a:spcPct val="90000"/>
              </a:lnSpc>
            </a:pPr>
            <a:r>
              <a:rPr lang="en-US" altLang="en-US" dirty="0">
                <a:solidFill>
                  <a:srgbClr val="000000"/>
                </a:solidFill>
                <a:latin typeface="Cambria" panose="02040503050406030204" pitchFamily="18" charset="0"/>
              </a:rPr>
              <a:t>We provided variable names in the function prototype for readability, but these are not required.</a:t>
            </a:r>
          </a:p>
        </p:txBody>
      </p:sp>
      <p:sp>
        <p:nvSpPr>
          <p:cNvPr id="9011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15017294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15.10  </a:t>
            </a:r>
            <a:r>
              <a:rPr lang="en-US" dirty="0">
                <a:solidFill>
                  <a:srgbClr val="3380E6"/>
                </a:solidFill>
                <a:latin typeface="Arial"/>
              </a:rPr>
              <a:t>Default Arguments (Cont.)</a:t>
            </a:r>
          </a:p>
        </p:txBody>
      </p:sp>
      <p:sp>
        <p:nvSpPr>
          <p:cNvPr id="96259" name="Text Placeholder 2"/>
          <p:cNvSpPr>
            <a:spLocks noGrp="1"/>
          </p:cNvSpPr>
          <p:nvPr>
            <p:ph type="body" idx="1"/>
          </p:nvPr>
        </p:nvSpPr>
        <p:spPr/>
        <p:txBody>
          <a:bodyPr>
            <a:normAutofit fontScale="85000" lnSpcReduction="10000"/>
          </a:bodyPr>
          <a:lstStyle/>
          <a:p>
            <a:pPr eaLnBrk="1" hangingPunct="1"/>
            <a:r>
              <a:rPr lang="en-US" altLang="en-US" dirty="0">
                <a:solidFill>
                  <a:srgbClr val="000000"/>
                </a:solidFill>
                <a:latin typeface="Cambria" panose="02040503050406030204" pitchFamily="18" charset="0"/>
              </a:rPr>
              <a:t>The first call to </a:t>
            </a:r>
            <a:r>
              <a:rPr lang="en-US" altLang="en-US" dirty="0" err="1">
                <a:solidFill>
                  <a:srgbClr val="000000"/>
                </a:solidFill>
                <a:latin typeface="Consolas" panose="020B0609020204030204" pitchFamily="49" charset="0"/>
              </a:rPr>
              <a:t>boxVolume</a:t>
            </a:r>
            <a:r>
              <a:rPr lang="en-US" altLang="en-US" dirty="0">
                <a:solidFill>
                  <a:srgbClr val="000000"/>
                </a:solidFill>
                <a:latin typeface="Cambria" panose="02040503050406030204" pitchFamily="18" charset="0"/>
              </a:rPr>
              <a:t> (line 12) specifies no arguments, thus using all three default values of 1. </a:t>
            </a:r>
          </a:p>
          <a:p>
            <a:pPr eaLnBrk="1" hangingPunct="1"/>
            <a:r>
              <a:rPr lang="en-US" altLang="en-US" dirty="0">
                <a:solidFill>
                  <a:srgbClr val="000000"/>
                </a:solidFill>
                <a:latin typeface="Cambria" panose="02040503050406030204" pitchFamily="18" charset="0"/>
              </a:rPr>
              <a:t>The second call (line 16) passes a </a:t>
            </a:r>
            <a:r>
              <a:rPr lang="en-US" altLang="en-US" dirty="0">
                <a:solidFill>
                  <a:srgbClr val="000000"/>
                </a:solidFill>
                <a:latin typeface="Consolas" panose="020B0609020204030204" pitchFamily="49" charset="0"/>
              </a:rPr>
              <a:t>length</a:t>
            </a:r>
            <a:r>
              <a:rPr lang="en-US" altLang="en-US" dirty="0">
                <a:solidFill>
                  <a:srgbClr val="000000"/>
                </a:solidFill>
                <a:latin typeface="Cambria" panose="02040503050406030204" pitchFamily="18" charset="0"/>
              </a:rPr>
              <a:t> argument, thus using default values of 1 for the </a:t>
            </a:r>
            <a:r>
              <a:rPr lang="en-US" altLang="en-US" dirty="0">
                <a:solidFill>
                  <a:srgbClr val="000000"/>
                </a:solidFill>
                <a:latin typeface="Consolas" panose="020B0609020204030204" pitchFamily="49" charset="0"/>
              </a:rPr>
              <a:t>width</a:t>
            </a:r>
            <a:r>
              <a:rPr lang="en-US" altLang="en-US" dirty="0">
                <a:solidFill>
                  <a:srgbClr val="000000"/>
                </a:solidFill>
                <a:latin typeface="Cambria" panose="02040503050406030204" pitchFamily="18" charset="0"/>
              </a:rPr>
              <a:t> and </a:t>
            </a:r>
            <a:r>
              <a:rPr lang="en-US" altLang="en-US" dirty="0">
                <a:solidFill>
                  <a:srgbClr val="000000"/>
                </a:solidFill>
                <a:latin typeface="Consolas" panose="020B0609020204030204" pitchFamily="49" charset="0"/>
              </a:rPr>
              <a:t>height</a:t>
            </a:r>
            <a:r>
              <a:rPr lang="en-US" altLang="en-US" dirty="0">
                <a:solidFill>
                  <a:srgbClr val="000000"/>
                </a:solidFill>
                <a:latin typeface="Cambria" panose="02040503050406030204" pitchFamily="18" charset="0"/>
              </a:rPr>
              <a:t> arguments. </a:t>
            </a:r>
          </a:p>
          <a:p>
            <a:pPr eaLnBrk="1" hangingPunct="1"/>
            <a:r>
              <a:rPr lang="en-US" altLang="en-US" dirty="0">
                <a:solidFill>
                  <a:srgbClr val="000000"/>
                </a:solidFill>
                <a:latin typeface="Cambria" panose="02040503050406030204" pitchFamily="18" charset="0"/>
              </a:rPr>
              <a:t>The third call (line 20) passes arguments for </a:t>
            </a:r>
            <a:r>
              <a:rPr lang="en-US" altLang="en-US" dirty="0">
                <a:solidFill>
                  <a:srgbClr val="000000"/>
                </a:solidFill>
                <a:latin typeface="Consolas" panose="020B0609020204030204" pitchFamily="49" charset="0"/>
              </a:rPr>
              <a:t>length</a:t>
            </a:r>
            <a:r>
              <a:rPr lang="en-US" altLang="en-US" dirty="0">
                <a:solidFill>
                  <a:srgbClr val="000000"/>
                </a:solidFill>
                <a:latin typeface="Cambria" panose="02040503050406030204" pitchFamily="18" charset="0"/>
              </a:rPr>
              <a:t> and </a:t>
            </a:r>
            <a:r>
              <a:rPr lang="en-US" altLang="en-US" dirty="0">
                <a:solidFill>
                  <a:srgbClr val="000000"/>
                </a:solidFill>
                <a:latin typeface="Consolas" panose="020B0609020204030204" pitchFamily="49" charset="0"/>
              </a:rPr>
              <a:t>width</a:t>
            </a:r>
            <a:r>
              <a:rPr lang="en-US" altLang="en-US" dirty="0">
                <a:solidFill>
                  <a:srgbClr val="000000"/>
                </a:solidFill>
                <a:latin typeface="Cambria" panose="02040503050406030204" pitchFamily="18" charset="0"/>
              </a:rPr>
              <a:t>, thus using a default value of 1 for the </a:t>
            </a:r>
            <a:r>
              <a:rPr lang="en-US" altLang="en-US" dirty="0">
                <a:solidFill>
                  <a:srgbClr val="000000"/>
                </a:solidFill>
                <a:latin typeface="Consolas" panose="020B0609020204030204" pitchFamily="49" charset="0"/>
              </a:rPr>
              <a:t>height</a:t>
            </a:r>
            <a:r>
              <a:rPr lang="en-US" altLang="en-US" dirty="0">
                <a:solidFill>
                  <a:srgbClr val="000000"/>
                </a:solidFill>
                <a:latin typeface="Cambria" panose="02040503050406030204" pitchFamily="18" charset="0"/>
              </a:rPr>
              <a:t> argument. </a:t>
            </a:r>
          </a:p>
          <a:p>
            <a:pPr eaLnBrk="1" hangingPunct="1"/>
            <a:r>
              <a:rPr lang="en-US" altLang="en-US" dirty="0">
                <a:solidFill>
                  <a:srgbClr val="000000"/>
                </a:solidFill>
                <a:latin typeface="Cambria" panose="02040503050406030204" pitchFamily="18" charset="0"/>
              </a:rPr>
              <a:t>The last call (line 24) passes arguments for </a:t>
            </a:r>
            <a:r>
              <a:rPr lang="en-US" altLang="en-US" dirty="0">
                <a:solidFill>
                  <a:srgbClr val="000000"/>
                </a:solidFill>
                <a:latin typeface="Consolas" panose="020B0609020204030204" pitchFamily="49" charset="0"/>
              </a:rPr>
              <a:t>length</a:t>
            </a:r>
            <a:r>
              <a:rPr lang="en-US" altLang="en-US" dirty="0">
                <a:solidFill>
                  <a:srgbClr val="000000"/>
                </a:solidFill>
                <a:latin typeface="Cambria" panose="02040503050406030204" pitchFamily="18" charset="0"/>
              </a:rPr>
              <a:t>, </a:t>
            </a:r>
            <a:r>
              <a:rPr lang="en-US" altLang="en-US" dirty="0">
                <a:solidFill>
                  <a:srgbClr val="000000"/>
                </a:solidFill>
                <a:latin typeface="Consolas" panose="020B0609020204030204" pitchFamily="49" charset="0"/>
              </a:rPr>
              <a:t>width</a:t>
            </a:r>
            <a:r>
              <a:rPr lang="en-US" altLang="en-US" dirty="0">
                <a:solidFill>
                  <a:srgbClr val="000000"/>
                </a:solidFill>
                <a:latin typeface="Cambria" panose="02040503050406030204" pitchFamily="18" charset="0"/>
              </a:rPr>
              <a:t> and </a:t>
            </a:r>
            <a:r>
              <a:rPr lang="en-US" altLang="en-US" dirty="0">
                <a:solidFill>
                  <a:srgbClr val="000000"/>
                </a:solidFill>
                <a:latin typeface="Consolas" panose="020B0609020204030204" pitchFamily="49" charset="0"/>
              </a:rPr>
              <a:t>height</a:t>
            </a:r>
            <a:r>
              <a:rPr lang="en-US" altLang="en-US" dirty="0">
                <a:solidFill>
                  <a:srgbClr val="000000"/>
                </a:solidFill>
                <a:latin typeface="Cambria" panose="02040503050406030204" pitchFamily="18" charset="0"/>
              </a:rPr>
              <a:t>, thus using no default values. </a:t>
            </a:r>
          </a:p>
        </p:txBody>
      </p:sp>
      <p:sp>
        <p:nvSpPr>
          <p:cNvPr id="9421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2667014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15.10  </a:t>
            </a:r>
            <a:r>
              <a:rPr lang="en-US" dirty="0">
                <a:solidFill>
                  <a:srgbClr val="3380E6"/>
                </a:solidFill>
                <a:latin typeface="Arial"/>
              </a:rPr>
              <a:t>Default Arguments (Cont.)</a:t>
            </a:r>
          </a:p>
        </p:txBody>
      </p:sp>
      <p:sp>
        <p:nvSpPr>
          <p:cNvPr id="97283" name="Text Placeholder 2"/>
          <p:cNvSpPr>
            <a:spLocks noGrp="1"/>
          </p:cNvSpPr>
          <p:nvPr>
            <p:ph type="body" idx="1"/>
          </p:nvPr>
        </p:nvSpPr>
        <p:spPr/>
        <p:txBody>
          <a:bodyPr>
            <a:normAutofit lnSpcReduction="10000"/>
          </a:bodyPr>
          <a:lstStyle/>
          <a:p>
            <a:pPr eaLnBrk="1" hangingPunct="1"/>
            <a:r>
              <a:rPr lang="en-US" altLang="en-US" sz="2500" dirty="0">
                <a:solidFill>
                  <a:srgbClr val="000000"/>
                </a:solidFill>
                <a:latin typeface="Cambria" panose="02040503050406030204" pitchFamily="18" charset="0"/>
              </a:rPr>
              <a:t>Any arguments passed to the function explicitly are assigned to the function’s parameters from left to right. </a:t>
            </a:r>
          </a:p>
          <a:p>
            <a:pPr eaLnBrk="1" hangingPunct="1"/>
            <a:r>
              <a:rPr lang="en-US" altLang="en-US" sz="2500" dirty="0">
                <a:solidFill>
                  <a:srgbClr val="000000"/>
                </a:solidFill>
                <a:latin typeface="Cambria" panose="02040503050406030204" pitchFamily="18" charset="0"/>
              </a:rPr>
              <a:t>Therefore, when </a:t>
            </a:r>
            <a:r>
              <a:rPr lang="en-US" altLang="en-US" sz="2500" dirty="0" err="1">
                <a:solidFill>
                  <a:srgbClr val="000000"/>
                </a:solidFill>
                <a:latin typeface="Consolas" panose="020B0609020204030204" pitchFamily="49" charset="0"/>
              </a:rPr>
              <a:t>boxVolume</a:t>
            </a:r>
            <a:r>
              <a:rPr lang="en-US" altLang="en-US" sz="2500" dirty="0">
                <a:solidFill>
                  <a:srgbClr val="000000"/>
                </a:solidFill>
                <a:latin typeface="Cambria" panose="02040503050406030204" pitchFamily="18" charset="0"/>
              </a:rPr>
              <a:t> receives one argument, the function assigns the value of that argument to its </a:t>
            </a:r>
            <a:r>
              <a:rPr lang="en-US" altLang="en-US" sz="2500" dirty="0">
                <a:solidFill>
                  <a:srgbClr val="000000"/>
                </a:solidFill>
                <a:latin typeface="Consolas" panose="020B0609020204030204" pitchFamily="49" charset="0"/>
              </a:rPr>
              <a:t>length</a:t>
            </a:r>
            <a:r>
              <a:rPr lang="en-US" altLang="en-US" sz="2500" dirty="0">
                <a:solidFill>
                  <a:srgbClr val="000000"/>
                </a:solidFill>
                <a:latin typeface="Cambria" panose="02040503050406030204" pitchFamily="18" charset="0"/>
              </a:rPr>
              <a:t> parameter (i.e., the leftmost parameter in the parameter list). </a:t>
            </a:r>
          </a:p>
          <a:p>
            <a:pPr eaLnBrk="1" hangingPunct="1"/>
            <a:r>
              <a:rPr lang="en-US" altLang="en-US" sz="2500" dirty="0">
                <a:solidFill>
                  <a:srgbClr val="000000"/>
                </a:solidFill>
                <a:latin typeface="Cambria" panose="02040503050406030204" pitchFamily="18" charset="0"/>
              </a:rPr>
              <a:t>When </a:t>
            </a:r>
            <a:r>
              <a:rPr lang="en-US" altLang="en-US" sz="2500" dirty="0" err="1">
                <a:solidFill>
                  <a:srgbClr val="000000"/>
                </a:solidFill>
                <a:latin typeface="Consolas" panose="020B0609020204030204" pitchFamily="49" charset="0"/>
              </a:rPr>
              <a:t>boxVolume</a:t>
            </a:r>
            <a:r>
              <a:rPr lang="en-US" altLang="en-US" sz="2500" dirty="0">
                <a:solidFill>
                  <a:srgbClr val="000000"/>
                </a:solidFill>
                <a:latin typeface="Cambria" panose="02040503050406030204" pitchFamily="18" charset="0"/>
              </a:rPr>
              <a:t> receives two arguments, the function assigns the values of those arguments to its </a:t>
            </a:r>
            <a:r>
              <a:rPr lang="en-US" altLang="en-US" sz="2500" dirty="0">
                <a:solidFill>
                  <a:srgbClr val="000000"/>
                </a:solidFill>
                <a:latin typeface="Consolas" panose="020B0609020204030204" pitchFamily="49" charset="0"/>
              </a:rPr>
              <a:t>length</a:t>
            </a:r>
            <a:r>
              <a:rPr lang="en-US" altLang="en-US" sz="2500" dirty="0">
                <a:solidFill>
                  <a:srgbClr val="000000"/>
                </a:solidFill>
                <a:latin typeface="Cambria" panose="02040503050406030204" pitchFamily="18" charset="0"/>
              </a:rPr>
              <a:t> and </a:t>
            </a:r>
            <a:r>
              <a:rPr lang="en-US" altLang="en-US" sz="2500" dirty="0">
                <a:solidFill>
                  <a:srgbClr val="000000"/>
                </a:solidFill>
                <a:latin typeface="Consolas" panose="020B0609020204030204" pitchFamily="49" charset="0"/>
              </a:rPr>
              <a:t>width</a:t>
            </a:r>
            <a:r>
              <a:rPr lang="en-US" altLang="en-US" sz="2500" dirty="0">
                <a:solidFill>
                  <a:srgbClr val="000000"/>
                </a:solidFill>
                <a:latin typeface="Cambria" panose="02040503050406030204" pitchFamily="18" charset="0"/>
              </a:rPr>
              <a:t> parameters in that order. </a:t>
            </a:r>
          </a:p>
          <a:p>
            <a:pPr eaLnBrk="1" hangingPunct="1"/>
            <a:r>
              <a:rPr lang="en-US" altLang="en-US" sz="2500" dirty="0">
                <a:solidFill>
                  <a:srgbClr val="000000"/>
                </a:solidFill>
                <a:latin typeface="Cambria" panose="02040503050406030204" pitchFamily="18" charset="0"/>
              </a:rPr>
              <a:t>Finally, when </a:t>
            </a:r>
            <a:r>
              <a:rPr lang="en-US" altLang="en-US" sz="2500" dirty="0" err="1">
                <a:solidFill>
                  <a:srgbClr val="000000"/>
                </a:solidFill>
                <a:latin typeface="Consolas" panose="020B0609020204030204" pitchFamily="49" charset="0"/>
              </a:rPr>
              <a:t>boxVolume</a:t>
            </a:r>
            <a:r>
              <a:rPr lang="en-US" altLang="en-US" sz="2500" dirty="0">
                <a:solidFill>
                  <a:srgbClr val="000000"/>
                </a:solidFill>
                <a:latin typeface="Cambria" panose="02040503050406030204" pitchFamily="18" charset="0"/>
              </a:rPr>
              <a:t> receives all three arguments, the function assigns the values of those arguments to its </a:t>
            </a:r>
            <a:r>
              <a:rPr lang="en-US" altLang="en-US" sz="2500" dirty="0">
                <a:solidFill>
                  <a:srgbClr val="000000"/>
                </a:solidFill>
                <a:latin typeface="Consolas" panose="020B0609020204030204" pitchFamily="49" charset="0"/>
              </a:rPr>
              <a:t>length</a:t>
            </a:r>
            <a:r>
              <a:rPr lang="en-US" altLang="en-US" sz="2500" dirty="0">
                <a:solidFill>
                  <a:srgbClr val="000000"/>
                </a:solidFill>
                <a:latin typeface="Cambria" panose="02040503050406030204" pitchFamily="18" charset="0"/>
              </a:rPr>
              <a:t>, </a:t>
            </a:r>
            <a:r>
              <a:rPr lang="en-US" altLang="en-US" sz="2500" dirty="0">
                <a:solidFill>
                  <a:srgbClr val="000000"/>
                </a:solidFill>
                <a:latin typeface="Consolas" panose="020B0609020204030204" pitchFamily="49" charset="0"/>
              </a:rPr>
              <a:t>width</a:t>
            </a:r>
            <a:r>
              <a:rPr lang="en-US" altLang="en-US" sz="2500" dirty="0">
                <a:solidFill>
                  <a:srgbClr val="000000"/>
                </a:solidFill>
                <a:latin typeface="Cambria" panose="02040503050406030204" pitchFamily="18" charset="0"/>
              </a:rPr>
              <a:t> and </a:t>
            </a:r>
            <a:r>
              <a:rPr lang="en-US" altLang="en-US" sz="2500" dirty="0">
                <a:solidFill>
                  <a:srgbClr val="000000"/>
                </a:solidFill>
                <a:latin typeface="Consolas" panose="020B0609020204030204" pitchFamily="49" charset="0"/>
              </a:rPr>
              <a:t>height</a:t>
            </a:r>
            <a:r>
              <a:rPr lang="en-US" altLang="en-US" sz="2500" dirty="0">
                <a:solidFill>
                  <a:srgbClr val="000000"/>
                </a:solidFill>
                <a:latin typeface="Cambria" panose="02040503050406030204" pitchFamily="18" charset="0"/>
              </a:rPr>
              <a:t> parameters, respectively.</a:t>
            </a:r>
          </a:p>
        </p:txBody>
      </p:sp>
      <p:sp>
        <p:nvSpPr>
          <p:cNvPr id="9523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90477405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15.11  </a:t>
            </a:r>
            <a:r>
              <a:rPr lang="en-US" dirty="0">
                <a:solidFill>
                  <a:srgbClr val="3380E6"/>
                </a:solidFill>
                <a:latin typeface="Arial"/>
              </a:rPr>
              <a:t>Unary Scope Resolution Operator</a:t>
            </a:r>
          </a:p>
        </p:txBody>
      </p:sp>
      <p:sp>
        <p:nvSpPr>
          <p:cNvPr id="101379" name="Text Placeholder 2"/>
          <p:cNvSpPr>
            <a:spLocks noGrp="1"/>
          </p:cNvSpPr>
          <p:nvPr>
            <p:ph type="body" idx="1"/>
          </p:nvPr>
        </p:nvSpPr>
        <p:spPr/>
        <p:txBody>
          <a:bodyPr>
            <a:normAutofit fontScale="92500" lnSpcReduction="10000"/>
          </a:bodyPr>
          <a:lstStyle/>
          <a:p>
            <a:pPr eaLnBrk="1" hangingPunct="1"/>
            <a:r>
              <a:rPr lang="en-US" altLang="en-US" dirty="0">
                <a:solidFill>
                  <a:srgbClr val="000000"/>
                </a:solidFill>
                <a:latin typeface="Cambria" panose="02040503050406030204" pitchFamily="18" charset="0"/>
              </a:rPr>
              <a:t>It’s possible to declare local and global variables of the same name. </a:t>
            </a:r>
          </a:p>
          <a:p>
            <a:pPr eaLnBrk="1" hangingPunct="1"/>
            <a:r>
              <a:rPr lang="en-US" altLang="en-US" dirty="0">
                <a:solidFill>
                  <a:srgbClr val="000000"/>
                </a:solidFill>
                <a:latin typeface="Cambria" panose="02040503050406030204" pitchFamily="18" charset="0"/>
              </a:rPr>
              <a:t>This causes the global variable to be “hidden” by the local variable in the local scope. </a:t>
            </a:r>
          </a:p>
          <a:p>
            <a:pPr eaLnBrk="1" hangingPunct="1"/>
            <a:r>
              <a:rPr lang="en-US" altLang="en-US" dirty="0">
                <a:solidFill>
                  <a:srgbClr val="000000"/>
                </a:solidFill>
                <a:latin typeface="Cambria" panose="02040503050406030204" pitchFamily="18" charset="0"/>
              </a:rPr>
              <a:t>C++ provides the </a:t>
            </a:r>
            <a:r>
              <a:rPr lang="en-US" altLang="en-US" dirty="0">
                <a:solidFill>
                  <a:srgbClr val="0000FF"/>
                </a:solidFill>
                <a:latin typeface="Cambria" panose="02040503050406030204" pitchFamily="18" charset="0"/>
              </a:rPr>
              <a:t>unary</a:t>
            </a:r>
            <a:r>
              <a:rPr lang="en-US" altLang="en-US" dirty="0">
                <a:solidFill>
                  <a:srgbClr val="000000"/>
                </a:solidFill>
                <a:latin typeface="Cambria" panose="02040503050406030204" pitchFamily="18" charset="0"/>
              </a:rPr>
              <a:t> </a:t>
            </a:r>
            <a:r>
              <a:rPr lang="en-US" altLang="en-US" dirty="0">
                <a:solidFill>
                  <a:srgbClr val="0000FF"/>
                </a:solidFill>
                <a:latin typeface="Cambria" panose="02040503050406030204" pitchFamily="18" charset="0"/>
              </a:rPr>
              <a:t>scope resolution operator (</a:t>
            </a:r>
            <a:r>
              <a:rPr lang="en-US" altLang="en-US" dirty="0">
                <a:solidFill>
                  <a:srgbClr val="0000FF"/>
                </a:solidFill>
                <a:latin typeface="Consolas" panose="020B0609020204030204" pitchFamily="49" charset="0"/>
              </a:rPr>
              <a:t>::</a:t>
            </a:r>
            <a:r>
              <a:rPr lang="en-US" altLang="en-US" dirty="0">
                <a:solidFill>
                  <a:srgbClr val="0000FF"/>
                </a:solidFill>
                <a:latin typeface="Cambria" panose="02040503050406030204" pitchFamily="18" charset="0"/>
              </a:rPr>
              <a:t>)</a:t>
            </a:r>
            <a:r>
              <a:rPr lang="en-US" altLang="en-US" dirty="0">
                <a:solidFill>
                  <a:srgbClr val="000000"/>
                </a:solidFill>
                <a:latin typeface="Cambria" panose="02040503050406030204" pitchFamily="18" charset="0"/>
              </a:rPr>
              <a:t> to access a global variable when a local variable of the same name is in scope. </a:t>
            </a:r>
          </a:p>
          <a:p>
            <a:pPr eaLnBrk="1" hangingPunct="1"/>
            <a:r>
              <a:rPr lang="en-US" altLang="en-US" dirty="0">
                <a:solidFill>
                  <a:srgbClr val="000000"/>
                </a:solidFill>
                <a:latin typeface="Cambria" panose="02040503050406030204" pitchFamily="18" charset="0"/>
              </a:rPr>
              <a:t>The unary scope resolution operator cannot be used to access a local variable of the same name in an outer block. </a:t>
            </a:r>
          </a:p>
        </p:txBody>
      </p:sp>
      <p:sp>
        <p:nvSpPr>
          <p:cNvPr id="9933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94055845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15.11  </a:t>
            </a:r>
            <a:r>
              <a:rPr lang="en-US" dirty="0">
                <a:solidFill>
                  <a:srgbClr val="3380E6"/>
                </a:solidFill>
                <a:latin typeface="Arial"/>
              </a:rPr>
              <a:t>Unary Scope Resolution Operator (Cont.)</a:t>
            </a:r>
          </a:p>
        </p:txBody>
      </p:sp>
      <p:sp>
        <p:nvSpPr>
          <p:cNvPr id="102403" name="Text Placeholder 2"/>
          <p:cNvSpPr>
            <a:spLocks noGrp="1"/>
          </p:cNvSpPr>
          <p:nvPr>
            <p:ph type="body" idx="1"/>
          </p:nvPr>
        </p:nvSpPr>
        <p:spPr/>
        <p:txBody>
          <a:bodyPr>
            <a:normAutofit fontScale="85000" lnSpcReduction="10000"/>
          </a:bodyPr>
          <a:lstStyle/>
          <a:p>
            <a:pPr eaLnBrk="1" hangingPunct="1"/>
            <a:r>
              <a:rPr lang="en-US" altLang="en-US" dirty="0">
                <a:solidFill>
                  <a:srgbClr val="000000"/>
                </a:solidFill>
                <a:latin typeface="Cambria" panose="02040503050406030204" pitchFamily="18" charset="0"/>
              </a:rPr>
              <a:t>A global variable can be accessed di-</a:t>
            </a:r>
            <a:r>
              <a:rPr lang="en-US" altLang="en-US" dirty="0" err="1">
                <a:solidFill>
                  <a:srgbClr val="000000"/>
                </a:solidFill>
                <a:latin typeface="Cambria" panose="02040503050406030204" pitchFamily="18" charset="0"/>
              </a:rPr>
              <a:t>rectly</a:t>
            </a:r>
            <a:r>
              <a:rPr lang="en-US" altLang="en-US" dirty="0">
                <a:solidFill>
                  <a:srgbClr val="000000"/>
                </a:solidFill>
                <a:latin typeface="Cambria" panose="02040503050406030204" pitchFamily="18" charset="0"/>
              </a:rPr>
              <a:t> without the unary scope resolution operator if the name of the global variable is not the same as that of a local variable in scope.</a:t>
            </a:r>
          </a:p>
          <a:p>
            <a:pPr eaLnBrk="1" hangingPunct="1"/>
            <a:r>
              <a:rPr lang="en-US" altLang="en-US" dirty="0">
                <a:solidFill>
                  <a:srgbClr val="000000"/>
                </a:solidFill>
                <a:latin typeface="Cambria" panose="02040503050406030204" pitchFamily="18" charset="0"/>
              </a:rPr>
              <a:t>Figure 15.9 demonstrates the unary scope resolution operator with global and local variables of the same name (lines 6 and 10, respectively). </a:t>
            </a:r>
          </a:p>
          <a:p>
            <a:pPr eaLnBrk="1" hangingPunct="1"/>
            <a:r>
              <a:rPr lang="en-US" altLang="en-US" dirty="0">
                <a:solidFill>
                  <a:srgbClr val="000000"/>
                </a:solidFill>
                <a:latin typeface="Cambria" panose="02040503050406030204" pitchFamily="18" charset="0"/>
              </a:rPr>
              <a:t>To emphasize that the local and global versions of variable </a:t>
            </a:r>
            <a:r>
              <a:rPr lang="en-US" altLang="en-US" dirty="0">
                <a:solidFill>
                  <a:srgbClr val="000000"/>
                </a:solidFill>
                <a:latin typeface="Consolas" panose="020B0609020204030204" pitchFamily="49" charset="0"/>
              </a:rPr>
              <a:t>number</a:t>
            </a:r>
            <a:r>
              <a:rPr lang="en-US" altLang="en-US" dirty="0">
                <a:solidFill>
                  <a:srgbClr val="000000"/>
                </a:solidFill>
                <a:latin typeface="Cambria" panose="02040503050406030204" pitchFamily="18" charset="0"/>
              </a:rPr>
              <a:t> are distinct, the program declares one variable of type </a:t>
            </a:r>
            <a:r>
              <a:rPr lang="en-US" altLang="en-US" dirty="0" err="1">
                <a:solidFill>
                  <a:srgbClr val="000000"/>
                </a:solidFill>
                <a:latin typeface="Consolas" panose="020B0609020204030204" pitchFamily="49" charset="0"/>
              </a:rPr>
              <a:t>int</a:t>
            </a:r>
            <a:r>
              <a:rPr lang="en-US" altLang="en-US" dirty="0">
                <a:solidFill>
                  <a:srgbClr val="000000"/>
                </a:solidFill>
                <a:latin typeface="Cambria" panose="02040503050406030204" pitchFamily="18" charset="0"/>
              </a:rPr>
              <a:t> and the other </a:t>
            </a:r>
            <a:r>
              <a:rPr lang="en-US" altLang="en-US" dirty="0">
                <a:solidFill>
                  <a:srgbClr val="000000"/>
                </a:solidFill>
                <a:latin typeface="Consolas" panose="020B0609020204030204" pitchFamily="49" charset="0"/>
              </a:rPr>
              <a:t>double</a:t>
            </a:r>
            <a:r>
              <a:rPr lang="en-US" altLang="en-US" dirty="0">
                <a:solidFill>
                  <a:srgbClr val="000000"/>
                </a:solidFill>
                <a:latin typeface="Cambria" panose="02040503050406030204" pitchFamily="18" charset="0"/>
              </a:rPr>
              <a:t>.</a:t>
            </a:r>
          </a:p>
        </p:txBody>
      </p:sp>
      <p:sp>
        <p:nvSpPr>
          <p:cNvPr id="10035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1782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a:solidFill>
                  <a:srgbClr val="24B5A1"/>
                </a:solidFill>
                <a:latin typeface="Arial"/>
              </a:rPr>
              <a:t>15.3  </a:t>
            </a:r>
            <a:r>
              <a:rPr lang="en-US">
                <a:solidFill>
                  <a:srgbClr val="3380E6"/>
                </a:solidFill>
                <a:latin typeface="Arial"/>
              </a:rPr>
              <a:t>A Simple Program: Adding Two Integers</a:t>
            </a:r>
          </a:p>
        </p:txBody>
      </p:sp>
      <p:sp>
        <p:nvSpPr>
          <p:cNvPr id="16387" name="Text Placeholder 2"/>
          <p:cNvSpPr>
            <a:spLocks noGrp="1"/>
          </p:cNvSpPr>
          <p:nvPr>
            <p:ph type="body" idx="1"/>
          </p:nvPr>
        </p:nvSpPr>
        <p:spPr/>
        <p:txBody>
          <a:bodyPr>
            <a:normAutofit lnSpcReduction="10000"/>
          </a:bodyPr>
          <a:lstStyle/>
          <a:p>
            <a:pPr eaLnBrk="1" hangingPunct="1">
              <a:lnSpc>
                <a:spcPct val="90000"/>
              </a:lnSpc>
            </a:pPr>
            <a:r>
              <a:rPr lang="en-US" altLang="en-US" sz="2500" dirty="0">
                <a:solidFill>
                  <a:srgbClr val="000000"/>
                </a:solidFill>
                <a:latin typeface="Cambria" panose="02040503050406030204" pitchFamily="18" charset="0"/>
              </a:rPr>
              <a:t>This section revisits the addition program of Fig. 2.5 and illustrates several important features of the C++ language as well as some differences between C and C++. </a:t>
            </a:r>
          </a:p>
          <a:p>
            <a:pPr eaLnBrk="1" hangingPunct="1">
              <a:lnSpc>
                <a:spcPct val="90000"/>
              </a:lnSpc>
            </a:pPr>
            <a:r>
              <a:rPr lang="en-US" altLang="en-US" sz="2500" dirty="0">
                <a:solidFill>
                  <a:srgbClr val="000000"/>
                </a:solidFill>
                <a:latin typeface="Cambria" panose="02040503050406030204" pitchFamily="18" charset="0"/>
              </a:rPr>
              <a:t>C file names have the </a:t>
            </a:r>
            <a:r>
              <a:rPr lang="en-US" altLang="en-US" sz="2500" dirty="0">
                <a:solidFill>
                  <a:srgbClr val="000000"/>
                </a:solidFill>
                <a:latin typeface="Consolas" panose="020B0609020204030204" pitchFamily="49" charset="0"/>
              </a:rPr>
              <a:t>.c</a:t>
            </a:r>
            <a:r>
              <a:rPr lang="en-US" altLang="en-US" sz="2500" dirty="0">
                <a:solidFill>
                  <a:srgbClr val="000000"/>
                </a:solidFill>
                <a:latin typeface="Cambria" panose="02040503050406030204" pitchFamily="18" charset="0"/>
              </a:rPr>
              <a:t> (lowercase) extension. </a:t>
            </a:r>
          </a:p>
          <a:p>
            <a:pPr eaLnBrk="1" hangingPunct="1">
              <a:lnSpc>
                <a:spcPct val="90000"/>
              </a:lnSpc>
            </a:pPr>
            <a:r>
              <a:rPr lang="en-US" altLang="en-US" sz="2500" dirty="0">
                <a:solidFill>
                  <a:srgbClr val="000000"/>
                </a:solidFill>
                <a:latin typeface="Cambria" panose="02040503050406030204" pitchFamily="18" charset="0"/>
              </a:rPr>
              <a:t>C++ file names can have one of several extensions, such as </a:t>
            </a:r>
            <a:r>
              <a:rPr lang="en-US" altLang="en-US" sz="2500" dirty="0">
                <a:solidFill>
                  <a:srgbClr val="000000"/>
                </a:solidFill>
                <a:latin typeface="Consolas" panose="020B0609020204030204" pitchFamily="49" charset="0"/>
              </a:rPr>
              <a:t>.</a:t>
            </a:r>
            <a:r>
              <a:rPr lang="en-US" altLang="en-US" sz="2500" dirty="0" err="1">
                <a:solidFill>
                  <a:srgbClr val="000000"/>
                </a:solidFill>
                <a:latin typeface="Consolas" panose="020B0609020204030204" pitchFamily="49" charset="0"/>
              </a:rPr>
              <a:t>cpp</a:t>
            </a:r>
            <a:r>
              <a:rPr lang="en-US" altLang="en-US" sz="2500" dirty="0">
                <a:solidFill>
                  <a:srgbClr val="000000"/>
                </a:solidFill>
                <a:latin typeface="Cambria" panose="02040503050406030204" pitchFamily="18" charset="0"/>
              </a:rPr>
              <a:t>, </a:t>
            </a:r>
            <a:r>
              <a:rPr lang="en-US" altLang="en-US" sz="2500" dirty="0">
                <a:solidFill>
                  <a:srgbClr val="000000"/>
                </a:solidFill>
                <a:latin typeface="Consolas" panose="020B0609020204030204" pitchFamily="49" charset="0"/>
              </a:rPr>
              <a:t>.cxx</a:t>
            </a:r>
            <a:r>
              <a:rPr lang="en-US" altLang="en-US" sz="2500" dirty="0">
                <a:solidFill>
                  <a:srgbClr val="000000"/>
                </a:solidFill>
                <a:latin typeface="Cambria" panose="02040503050406030204" pitchFamily="18" charset="0"/>
              </a:rPr>
              <a:t> or </a:t>
            </a:r>
            <a:r>
              <a:rPr lang="en-US" altLang="en-US" sz="2500" dirty="0">
                <a:solidFill>
                  <a:srgbClr val="000000"/>
                </a:solidFill>
                <a:latin typeface="Consolas" panose="020B0609020204030204" pitchFamily="49" charset="0"/>
              </a:rPr>
              <a:t>.C</a:t>
            </a:r>
            <a:r>
              <a:rPr lang="en-US" altLang="en-US" sz="2500" dirty="0">
                <a:solidFill>
                  <a:srgbClr val="000000"/>
                </a:solidFill>
                <a:latin typeface="Cambria" panose="02040503050406030204" pitchFamily="18" charset="0"/>
              </a:rPr>
              <a:t> (uppercase). </a:t>
            </a:r>
          </a:p>
          <a:p>
            <a:pPr eaLnBrk="1" hangingPunct="1">
              <a:lnSpc>
                <a:spcPct val="90000"/>
              </a:lnSpc>
            </a:pPr>
            <a:r>
              <a:rPr lang="en-US" altLang="en-US" sz="2500" dirty="0">
                <a:solidFill>
                  <a:srgbClr val="000000"/>
                </a:solidFill>
                <a:latin typeface="Cambria" panose="02040503050406030204" pitchFamily="18" charset="0"/>
              </a:rPr>
              <a:t>We use the extension </a:t>
            </a:r>
            <a:r>
              <a:rPr lang="en-US" altLang="en-US" sz="2500" dirty="0">
                <a:solidFill>
                  <a:srgbClr val="000000"/>
                </a:solidFill>
                <a:latin typeface="Consolas" panose="020B0609020204030204" pitchFamily="49" charset="0"/>
              </a:rPr>
              <a:t>.</a:t>
            </a:r>
            <a:r>
              <a:rPr lang="en-US" altLang="en-US" sz="2500" dirty="0" err="1">
                <a:solidFill>
                  <a:srgbClr val="000000"/>
                </a:solidFill>
                <a:latin typeface="Consolas" panose="020B0609020204030204" pitchFamily="49" charset="0"/>
              </a:rPr>
              <a:t>cpp</a:t>
            </a:r>
            <a:r>
              <a:rPr lang="en-US" altLang="en-US" sz="2500" dirty="0">
                <a:solidFill>
                  <a:srgbClr val="000000"/>
                </a:solidFill>
                <a:latin typeface="Cambria" panose="02040503050406030204" pitchFamily="18" charset="0"/>
              </a:rPr>
              <a:t>. </a:t>
            </a:r>
          </a:p>
          <a:p>
            <a:pPr eaLnBrk="1" hangingPunct="1">
              <a:lnSpc>
                <a:spcPct val="90000"/>
              </a:lnSpc>
            </a:pPr>
            <a:r>
              <a:rPr lang="en-US" altLang="en-US" sz="2500" dirty="0">
                <a:solidFill>
                  <a:srgbClr val="000000"/>
                </a:solidFill>
                <a:latin typeface="Cambria" panose="02040503050406030204" pitchFamily="18" charset="0"/>
              </a:rPr>
              <a:t>Figure 15.1 uses C++-style input and output to obtain two integers typed by a user at the keyboard, computes the sum of these values and outputs the result. </a:t>
            </a:r>
          </a:p>
          <a:p>
            <a:pPr eaLnBrk="1" hangingPunct="1">
              <a:lnSpc>
                <a:spcPct val="90000"/>
              </a:lnSpc>
            </a:pPr>
            <a:r>
              <a:rPr lang="en-US" altLang="en-US" sz="2500" dirty="0">
                <a:solidFill>
                  <a:srgbClr val="000000"/>
                </a:solidFill>
                <a:latin typeface="Cambria" panose="02040503050406030204" pitchFamily="18" charset="0"/>
              </a:rPr>
              <a:t>Lines 1 and 2 each begin with </a:t>
            </a:r>
            <a:r>
              <a:rPr lang="en-US" altLang="en-US" sz="2500" dirty="0">
                <a:solidFill>
                  <a:srgbClr val="000000"/>
                </a:solidFill>
                <a:latin typeface="Consolas" panose="020B0609020204030204" pitchFamily="49" charset="0"/>
              </a:rPr>
              <a:t>//</a:t>
            </a:r>
            <a:r>
              <a:rPr lang="en-US" altLang="en-US" sz="2500" dirty="0">
                <a:solidFill>
                  <a:srgbClr val="000000"/>
                </a:solidFill>
                <a:latin typeface="Cambria" panose="02040503050406030204" pitchFamily="18" charset="0"/>
              </a:rPr>
              <a:t>, indicating that the remainder of each line is a comment. </a:t>
            </a:r>
          </a:p>
        </p:txBody>
      </p:sp>
      <p:sp>
        <p:nvSpPr>
          <p:cNvPr id="16388"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89883538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15.11  </a:t>
            </a:r>
            <a:r>
              <a:rPr lang="en-US" dirty="0">
                <a:solidFill>
                  <a:srgbClr val="3380E6"/>
                </a:solidFill>
                <a:latin typeface="Arial"/>
              </a:rPr>
              <a:t>Unary Scope Resolution Operator (Cont.)</a:t>
            </a:r>
          </a:p>
        </p:txBody>
      </p:sp>
      <p:sp>
        <p:nvSpPr>
          <p:cNvPr id="104451" name="Text Placeholder 2"/>
          <p:cNvSpPr>
            <a:spLocks noGrp="1"/>
          </p:cNvSpPr>
          <p:nvPr>
            <p:ph type="body" idx="1"/>
          </p:nvPr>
        </p:nvSpPr>
        <p:spPr/>
        <p:txBody>
          <a:bodyPr/>
          <a:lstStyle/>
          <a:p>
            <a:pPr eaLnBrk="1" hangingPunct="1"/>
            <a:r>
              <a:rPr lang="en-US" altLang="en-US" dirty="0">
                <a:solidFill>
                  <a:srgbClr val="000000"/>
                </a:solidFill>
                <a:latin typeface="Cambria" panose="02040503050406030204" pitchFamily="18" charset="0"/>
              </a:rPr>
              <a:t>Using the unary scope resolution operator (</a:t>
            </a:r>
            <a:r>
              <a:rPr lang="en-US" altLang="en-US" dirty="0">
                <a:solidFill>
                  <a:srgbClr val="000000"/>
                </a:solidFill>
                <a:latin typeface="Consolas" panose="020B0609020204030204" pitchFamily="49" charset="0"/>
              </a:rPr>
              <a:t>::</a:t>
            </a:r>
            <a:r>
              <a:rPr lang="en-US" altLang="en-US" dirty="0">
                <a:solidFill>
                  <a:srgbClr val="000000"/>
                </a:solidFill>
                <a:latin typeface="Cambria" panose="02040503050406030204" pitchFamily="18" charset="0"/>
              </a:rPr>
              <a:t>) with a given variable name is optional when the only variable with that name is a global variable.</a:t>
            </a:r>
          </a:p>
        </p:txBody>
      </p:sp>
      <p:sp>
        <p:nvSpPr>
          <p:cNvPr id="10240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32832355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15.12  </a:t>
            </a:r>
            <a:r>
              <a:rPr lang="en-US" dirty="0">
                <a:solidFill>
                  <a:srgbClr val="3380E6"/>
                </a:solidFill>
                <a:latin typeface="Arial"/>
              </a:rPr>
              <a:t>Function Overloading</a:t>
            </a:r>
          </a:p>
        </p:txBody>
      </p:sp>
      <p:sp>
        <p:nvSpPr>
          <p:cNvPr id="110595" name="Text Placeholder 2"/>
          <p:cNvSpPr>
            <a:spLocks noGrp="1"/>
          </p:cNvSpPr>
          <p:nvPr>
            <p:ph type="body" idx="1"/>
          </p:nvPr>
        </p:nvSpPr>
        <p:spPr/>
        <p:txBody>
          <a:bodyPr>
            <a:normAutofit fontScale="92500" lnSpcReduction="20000"/>
          </a:bodyPr>
          <a:lstStyle/>
          <a:p>
            <a:pPr eaLnBrk="1" hangingPunct="1"/>
            <a:r>
              <a:rPr lang="en-US" altLang="en-US" dirty="0">
                <a:solidFill>
                  <a:srgbClr val="000000"/>
                </a:solidFill>
                <a:latin typeface="Cambria" panose="02040503050406030204" pitchFamily="18" charset="0"/>
              </a:rPr>
              <a:t>C++ enables several functions of the same name to be defined, as long as these functions have different sets of parameters (at least as far as the parameter types or the number of parameters or the order of the parameter types are concerned). </a:t>
            </a:r>
          </a:p>
          <a:p>
            <a:pPr eaLnBrk="1" hangingPunct="1"/>
            <a:r>
              <a:rPr lang="en-US" altLang="en-US" dirty="0">
                <a:solidFill>
                  <a:srgbClr val="000000"/>
                </a:solidFill>
                <a:latin typeface="Cambria" panose="02040503050406030204" pitchFamily="18" charset="0"/>
              </a:rPr>
              <a:t>This capability is called </a:t>
            </a:r>
            <a:r>
              <a:rPr lang="en-US" altLang="en-US" dirty="0">
                <a:solidFill>
                  <a:srgbClr val="0000FF"/>
                </a:solidFill>
                <a:latin typeface="Cambria" panose="02040503050406030204" pitchFamily="18" charset="0"/>
              </a:rPr>
              <a:t>function overloading</a:t>
            </a:r>
            <a:r>
              <a:rPr lang="en-US" altLang="en-US" dirty="0">
                <a:solidFill>
                  <a:srgbClr val="000000"/>
                </a:solidFill>
                <a:latin typeface="Cambria" panose="02040503050406030204" pitchFamily="18" charset="0"/>
              </a:rPr>
              <a:t>. When an overloaded function is called, the C++ compiler selects the proper function by examining the number, types and order of the arguments in the call. </a:t>
            </a:r>
          </a:p>
        </p:txBody>
      </p:sp>
      <p:sp>
        <p:nvSpPr>
          <p:cNvPr id="108548"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27340970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15.12  </a:t>
            </a:r>
            <a:r>
              <a:rPr lang="en-US" dirty="0">
                <a:solidFill>
                  <a:srgbClr val="3380E6"/>
                </a:solidFill>
                <a:latin typeface="Arial"/>
              </a:rPr>
              <a:t>Function Overloading (Cont.)</a:t>
            </a:r>
          </a:p>
        </p:txBody>
      </p:sp>
      <p:sp>
        <p:nvSpPr>
          <p:cNvPr id="111619" name="Text Placeholder 2"/>
          <p:cNvSpPr>
            <a:spLocks noGrp="1"/>
          </p:cNvSpPr>
          <p:nvPr>
            <p:ph type="body" idx="1"/>
          </p:nvPr>
        </p:nvSpPr>
        <p:spPr/>
        <p:txBody>
          <a:bodyPr/>
          <a:lstStyle/>
          <a:p>
            <a:pPr eaLnBrk="1" hangingPunct="1"/>
            <a:r>
              <a:rPr lang="en-US" altLang="en-US" dirty="0">
                <a:solidFill>
                  <a:srgbClr val="000000"/>
                </a:solidFill>
                <a:latin typeface="Cambria" panose="02040503050406030204" pitchFamily="18" charset="0"/>
              </a:rPr>
              <a:t>Function overloading is commonly used to create </a:t>
            </a:r>
            <a:r>
              <a:rPr lang="en-US" altLang="en-US" dirty="0" err="1">
                <a:solidFill>
                  <a:srgbClr val="000000"/>
                </a:solidFill>
                <a:latin typeface="Cambria" panose="02040503050406030204" pitchFamily="18" charset="0"/>
              </a:rPr>
              <a:t>sev-eral</a:t>
            </a:r>
            <a:r>
              <a:rPr lang="en-US" altLang="en-US" dirty="0">
                <a:solidFill>
                  <a:srgbClr val="000000"/>
                </a:solidFill>
                <a:latin typeface="Cambria" panose="02040503050406030204" pitchFamily="18" charset="0"/>
              </a:rPr>
              <a:t> functions of the same name that perform similar tasks, but on data of different types. </a:t>
            </a:r>
          </a:p>
          <a:p>
            <a:pPr eaLnBrk="1" hangingPunct="1"/>
            <a:r>
              <a:rPr lang="en-US" altLang="en-US" dirty="0">
                <a:solidFill>
                  <a:srgbClr val="000000"/>
                </a:solidFill>
                <a:latin typeface="Cambria" panose="02040503050406030204" pitchFamily="18" charset="0"/>
              </a:rPr>
              <a:t>For example, many functions in the math library are overloaded for different numeric data types.</a:t>
            </a:r>
          </a:p>
        </p:txBody>
      </p:sp>
      <p:sp>
        <p:nvSpPr>
          <p:cNvPr id="10957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47039475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15.12  </a:t>
            </a:r>
            <a:r>
              <a:rPr lang="en-US" dirty="0">
                <a:solidFill>
                  <a:srgbClr val="3380E6"/>
                </a:solidFill>
                <a:latin typeface="Arial"/>
              </a:rPr>
              <a:t>Function Overloading (Cont.)</a:t>
            </a:r>
          </a:p>
        </p:txBody>
      </p:sp>
      <p:sp>
        <p:nvSpPr>
          <p:cNvPr id="111619" name="Text Placeholder 2"/>
          <p:cNvSpPr>
            <a:spLocks noGrp="1"/>
          </p:cNvSpPr>
          <p:nvPr>
            <p:ph type="body" idx="1"/>
          </p:nvPr>
        </p:nvSpPr>
        <p:spPr/>
        <p:txBody>
          <a:bodyPr>
            <a:normAutofit lnSpcReduction="10000"/>
          </a:bodyPr>
          <a:lstStyle/>
          <a:p>
            <a:pPr marL="109537" indent="0" eaLnBrk="1" hangingPunct="1">
              <a:buFont typeface="Wingdings 3" panose="05040102010807070707" pitchFamily="18" charset="2"/>
              <a:buNone/>
              <a:defRPr/>
            </a:pPr>
            <a:r>
              <a:rPr lang="en-US" b="1" i="1" dirty="0">
                <a:solidFill>
                  <a:srgbClr val="000000"/>
                </a:solidFill>
                <a:latin typeface="Cambria" panose="02040503050406030204" pitchFamily="18" charset="0"/>
              </a:rPr>
              <a:t>Overloaded </a:t>
            </a:r>
            <a:r>
              <a:rPr lang="en-US" b="1" i="1" dirty="0">
                <a:solidFill>
                  <a:srgbClr val="000000"/>
                </a:solidFill>
                <a:latin typeface="Consolas" panose="020B0609020204030204" pitchFamily="49" charset="0"/>
              </a:rPr>
              <a:t>square</a:t>
            </a:r>
            <a:r>
              <a:rPr lang="en-US" b="1" i="1" dirty="0">
                <a:solidFill>
                  <a:srgbClr val="000000"/>
                </a:solidFill>
                <a:latin typeface="Cambria" panose="02040503050406030204" pitchFamily="18" charset="0"/>
              </a:rPr>
              <a:t> Functions</a:t>
            </a:r>
          </a:p>
          <a:p>
            <a:pPr eaLnBrk="1" hangingPunct="1">
              <a:defRPr/>
            </a:pPr>
            <a:r>
              <a:rPr lang="en-US" dirty="0">
                <a:solidFill>
                  <a:srgbClr val="000000"/>
                </a:solidFill>
                <a:latin typeface="Cambria" panose="02040503050406030204" pitchFamily="18" charset="0"/>
              </a:rPr>
              <a:t>Figure 15.10 uses overloaded </a:t>
            </a:r>
            <a:r>
              <a:rPr lang="en-US" dirty="0">
                <a:solidFill>
                  <a:srgbClr val="000000"/>
                </a:solidFill>
                <a:latin typeface="Consolas" panose="020B0609020204030204" pitchFamily="49" charset="0"/>
              </a:rPr>
              <a:t>square</a:t>
            </a:r>
            <a:r>
              <a:rPr lang="en-US" dirty="0">
                <a:solidFill>
                  <a:srgbClr val="000000"/>
                </a:solidFill>
                <a:latin typeface="Cambria" panose="02040503050406030204" pitchFamily="18" charset="0"/>
              </a:rPr>
              <a:t> functions to calculate the square of an </a:t>
            </a:r>
            <a:r>
              <a:rPr lang="en-US" dirty="0" err="1">
                <a:solidFill>
                  <a:srgbClr val="000000"/>
                </a:solidFill>
                <a:latin typeface="Consolas" panose="020B0609020204030204" pitchFamily="49" charset="0"/>
              </a:rPr>
              <a:t>int</a:t>
            </a:r>
            <a:r>
              <a:rPr lang="en-US" dirty="0">
                <a:solidFill>
                  <a:srgbClr val="000000"/>
                </a:solidFill>
                <a:latin typeface="Cambria" panose="02040503050406030204" pitchFamily="18" charset="0"/>
              </a:rPr>
              <a:t> (lines 7–11) and the square of a </a:t>
            </a:r>
            <a:r>
              <a:rPr lang="en-US" dirty="0">
                <a:solidFill>
                  <a:srgbClr val="000000"/>
                </a:solidFill>
                <a:latin typeface="Consolas" panose="020B0609020204030204" pitchFamily="49" charset="0"/>
              </a:rPr>
              <a:t>double</a:t>
            </a:r>
            <a:r>
              <a:rPr lang="en-US" dirty="0">
                <a:solidFill>
                  <a:srgbClr val="000000"/>
                </a:solidFill>
                <a:latin typeface="Cambria" panose="02040503050406030204" pitchFamily="18" charset="0"/>
              </a:rPr>
              <a:t> (lines 14–18). </a:t>
            </a:r>
          </a:p>
          <a:p>
            <a:pPr eaLnBrk="1" hangingPunct="1">
              <a:defRPr/>
            </a:pPr>
            <a:r>
              <a:rPr lang="en-US" dirty="0">
                <a:solidFill>
                  <a:srgbClr val="000000"/>
                </a:solidFill>
                <a:latin typeface="Cambria" panose="02040503050406030204" pitchFamily="18" charset="0"/>
              </a:rPr>
              <a:t>Line 22 invokes the </a:t>
            </a:r>
            <a:r>
              <a:rPr lang="en-US" dirty="0" err="1">
                <a:solidFill>
                  <a:srgbClr val="000000"/>
                </a:solidFill>
                <a:latin typeface="Consolas" panose="020B0609020204030204" pitchFamily="49" charset="0"/>
              </a:rPr>
              <a:t>int</a:t>
            </a:r>
            <a:r>
              <a:rPr lang="en-US" dirty="0">
                <a:solidFill>
                  <a:srgbClr val="000000"/>
                </a:solidFill>
                <a:latin typeface="Cambria" panose="02040503050406030204" pitchFamily="18" charset="0"/>
              </a:rPr>
              <a:t> version of function </a:t>
            </a:r>
            <a:r>
              <a:rPr lang="en-US" dirty="0">
                <a:solidFill>
                  <a:srgbClr val="000000"/>
                </a:solidFill>
                <a:latin typeface="Consolas" panose="020B0609020204030204" pitchFamily="49" charset="0"/>
              </a:rPr>
              <a:t>square</a:t>
            </a:r>
            <a:r>
              <a:rPr lang="en-US" dirty="0">
                <a:solidFill>
                  <a:srgbClr val="000000"/>
                </a:solidFill>
                <a:latin typeface="Cambria" panose="02040503050406030204" pitchFamily="18" charset="0"/>
              </a:rPr>
              <a:t> by passing the literal value </a:t>
            </a:r>
            <a:r>
              <a:rPr lang="en-US" dirty="0">
                <a:solidFill>
                  <a:srgbClr val="000000"/>
                </a:solidFill>
                <a:latin typeface="Consolas" panose="020B0609020204030204" pitchFamily="49" charset="0"/>
              </a:rPr>
              <a:t>7</a:t>
            </a:r>
            <a:r>
              <a:rPr lang="en-US" dirty="0">
                <a:solidFill>
                  <a:srgbClr val="000000"/>
                </a:solidFill>
                <a:latin typeface="Cambria" panose="02040503050406030204" pitchFamily="18" charset="0"/>
              </a:rPr>
              <a:t>. </a:t>
            </a:r>
          </a:p>
          <a:p>
            <a:pPr eaLnBrk="1" hangingPunct="1">
              <a:defRPr/>
            </a:pPr>
            <a:r>
              <a:rPr lang="en-US" dirty="0">
                <a:solidFill>
                  <a:srgbClr val="000000"/>
                </a:solidFill>
                <a:latin typeface="Cambria" panose="02040503050406030204" pitchFamily="18" charset="0"/>
              </a:rPr>
              <a:t>C++ treats whole-number literal values as type </a:t>
            </a:r>
            <a:r>
              <a:rPr lang="en-US" dirty="0" err="1">
                <a:solidFill>
                  <a:srgbClr val="000000"/>
                </a:solidFill>
                <a:latin typeface="Consolas" panose="020B0609020204030204" pitchFamily="49" charset="0"/>
              </a:rPr>
              <a:t>int</a:t>
            </a:r>
            <a:r>
              <a:rPr lang="en-US" dirty="0">
                <a:solidFill>
                  <a:srgbClr val="000000"/>
                </a:solidFill>
                <a:latin typeface="Cambria" panose="02040503050406030204" pitchFamily="18" charset="0"/>
              </a:rPr>
              <a:t> by default. </a:t>
            </a:r>
          </a:p>
        </p:txBody>
      </p:sp>
      <p:sp>
        <p:nvSpPr>
          <p:cNvPr id="11162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96771113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15.12  </a:t>
            </a:r>
            <a:r>
              <a:rPr lang="en-US" dirty="0">
                <a:solidFill>
                  <a:srgbClr val="3380E6"/>
                </a:solidFill>
                <a:latin typeface="Arial"/>
              </a:rPr>
              <a:t>Function Overloading (Cont.)</a:t>
            </a:r>
          </a:p>
        </p:txBody>
      </p:sp>
      <p:sp>
        <p:nvSpPr>
          <p:cNvPr id="114691" name="Text Placeholder 2"/>
          <p:cNvSpPr>
            <a:spLocks noGrp="1"/>
          </p:cNvSpPr>
          <p:nvPr>
            <p:ph type="body" idx="1"/>
          </p:nvPr>
        </p:nvSpPr>
        <p:spPr/>
        <p:txBody>
          <a:bodyPr>
            <a:normAutofit lnSpcReduction="10000"/>
          </a:bodyPr>
          <a:lstStyle/>
          <a:p>
            <a:pPr eaLnBrk="1" hangingPunct="1"/>
            <a:r>
              <a:rPr lang="en-US" altLang="en-US" dirty="0">
                <a:solidFill>
                  <a:srgbClr val="000000"/>
                </a:solidFill>
                <a:latin typeface="Cambria" panose="02040503050406030204" pitchFamily="18" charset="0"/>
              </a:rPr>
              <a:t>Similarly, line 24 invokes the </a:t>
            </a:r>
            <a:r>
              <a:rPr lang="en-US" altLang="en-US" dirty="0">
                <a:solidFill>
                  <a:srgbClr val="000000"/>
                </a:solidFill>
                <a:latin typeface="Consolas" panose="020B0609020204030204" pitchFamily="49" charset="0"/>
              </a:rPr>
              <a:t>double</a:t>
            </a:r>
            <a:r>
              <a:rPr lang="en-US" altLang="en-US" dirty="0">
                <a:solidFill>
                  <a:srgbClr val="000000"/>
                </a:solidFill>
                <a:latin typeface="Cambria" panose="02040503050406030204" pitchFamily="18" charset="0"/>
              </a:rPr>
              <a:t> version of function </a:t>
            </a:r>
            <a:r>
              <a:rPr lang="en-US" altLang="en-US" dirty="0">
                <a:solidFill>
                  <a:srgbClr val="000000"/>
                </a:solidFill>
                <a:latin typeface="Consolas" panose="020B0609020204030204" pitchFamily="49" charset="0"/>
              </a:rPr>
              <a:t>square</a:t>
            </a:r>
            <a:r>
              <a:rPr lang="en-US" altLang="en-US" dirty="0">
                <a:solidFill>
                  <a:srgbClr val="000000"/>
                </a:solidFill>
                <a:latin typeface="Cambria" panose="02040503050406030204" pitchFamily="18" charset="0"/>
              </a:rPr>
              <a:t> by passing the literal value </a:t>
            </a:r>
            <a:r>
              <a:rPr lang="en-US" altLang="en-US" dirty="0">
                <a:solidFill>
                  <a:srgbClr val="000000"/>
                </a:solidFill>
                <a:latin typeface="Consolas" panose="020B0609020204030204" pitchFamily="49" charset="0"/>
              </a:rPr>
              <a:t>7.5</a:t>
            </a:r>
            <a:r>
              <a:rPr lang="en-US" altLang="en-US" dirty="0">
                <a:solidFill>
                  <a:srgbClr val="000000"/>
                </a:solidFill>
                <a:latin typeface="Cambria" panose="02040503050406030204" pitchFamily="18" charset="0"/>
              </a:rPr>
              <a:t>, which C++ treats as a </a:t>
            </a:r>
            <a:r>
              <a:rPr lang="en-US" altLang="en-US" dirty="0">
                <a:solidFill>
                  <a:srgbClr val="000000"/>
                </a:solidFill>
                <a:latin typeface="Consolas" panose="020B0609020204030204" pitchFamily="49" charset="0"/>
              </a:rPr>
              <a:t>double</a:t>
            </a:r>
            <a:r>
              <a:rPr lang="en-US" altLang="en-US" dirty="0">
                <a:solidFill>
                  <a:srgbClr val="000000"/>
                </a:solidFill>
                <a:latin typeface="Cambria" panose="02040503050406030204" pitchFamily="18" charset="0"/>
              </a:rPr>
              <a:t> value by default. </a:t>
            </a:r>
          </a:p>
          <a:p>
            <a:pPr eaLnBrk="1" hangingPunct="1"/>
            <a:r>
              <a:rPr lang="en-US" altLang="en-US" dirty="0">
                <a:solidFill>
                  <a:srgbClr val="000000"/>
                </a:solidFill>
                <a:latin typeface="Cambria" panose="02040503050406030204" pitchFamily="18" charset="0"/>
              </a:rPr>
              <a:t>In each case the compiler chooses the proper function to call, based on the type of the argument. </a:t>
            </a:r>
          </a:p>
          <a:p>
            <a:pPr eaLnBrk="1" hangingPunct="1"/>
            <a:r>
              <a:rPr lang="en-US" altLang="en-US" dirty="0">
                <a:solidFill>
                  <a:srgbClr val="000000"/>
                </a:solidFill>
                <a:latin typeface="Cambria" panose="02040503050406030204" pitchFamily="18" charset="0"/>
              </a:rPr>
              <a:t>The outputs confirm that the proper function was called in each case. </a:t>
            </a:r>
          </a:p>
        </p:txBody>
      </p:sp>
      <p:sp>
        <p:nvSpPr>
          <p:cNvPr id="11264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9309938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15.12  </a:t>
            </a:r>
            <a:r>
              <a:rPr lang="en-US" dirty="0">
                <a:solidFill>
                  <a:srgbClr val="3380E6"/>
                </a:solidFill>
                <a:latin typeface="Arial"/>
              </a:rPr>
              <a:t>Function Overloading (Cont.)</a:t>
            </a:r>
          </a:p>
        </p:txBody>
      </p:sp>
      <p:sp>
        <p:nvSpPr>
          <p:cNvPr id="3" name="Text Placeholder 2"/>
          <p:cNvSpPr>
            <a:spLocks noGrp="1"/>
          </p:cNvSpPr>
          <p:nvPr>
            <p:ph type="body" idx="1"/>
          </p:nvPr>
        </p:nvSpPr>
        <p:spPr/>
        <p:txBody>
          <a:bodyPr>
            <a:normAutofit fontScale="85000" lnSpcReduction="20000"/>
          </a:bodyPr>
          <a:lstStyle/>
          <a:p>
            <a:pPr marL="109537" indent="0" eaLnBrk="1" hangingPunct="1">
              <a:lnSpc>
                <a:spcPct val="90000"/>
              </a:lnSpc>
              <a:buFont typeface="Wingdings 3" panose="05040102010807070707" pitchFamily="18" charset="2"/>
              <a:buNone/>
              <a:defRPr/>
            </a:pPr>
            <a:r>
              <a:rPr lang="en-US" b="1" i="1" dirty="0">
                <a:solidFill>
                  <a:srgbClr val="000000"/>
                </a:solidFill>
                <a:latin typeface="Cambria" panose="02040503050406030204" pitchFamily="18" charset="0"/>
              </a:rPr>
              <a:t>How the Compiler Differentiates Overloaded Functions </a:t>
            </a:r>
          </a:p>
          <a:p>
            <a:pPr eaLnBrk="1" hangingPunct="1">
              <a:lnSpc>
                <a:spcPct val="90000"/>
              </a:lnSpc>
              <a:defRPr/>
            </a:pPr>
            <a:r>
              <a:rPr lang="en-US" dirty="0">
                <a:solidFill>
                  <a:srgbClr val="000000"/>
                </a:solidFill>
                <a:latin typeface="Cambria" panose="02040503050406030204" pitchFamily="18" charset="0"/>
              </a:rPr>
              <a:t>Overloaded functions are distinguished by their </a:t>
            </a:r>
            <a:r>
              <a:rPr lang="en-US" dirty="0">
                <a:solidFill>
                  <a:srgbClr val="0000FF"/>
                </a:solidFill>
                <a:latin typeface="Cambria" panose="02040503050406030204" pitchFamily="18" charset="0"/>
              </a:rPr>
              <a:t>signatures</a:t>
            </a:r>
            <a:r>
              <a:rPr lang="en-US" dirty="0">
                <a:solidFill>
                  <a:srgbClr val="000000"/>
                </a:solidFill>
                <a:latin typeface="Cambria" panose="02040503050406030204" pitchFamily="18" charset="0"/>
              </a:rPr>
              <a:t>—a combination of a function’s name and its parameter types (in order). </a:t>
            </a:r>
          </a:p>
          <a:p>
            <a:pPr eaLnBrk="1" hangingPunct="1">
              <a:lnSpc>
                <a:spcPct val="90000"/>
              </a:lnSpc>
              <a:defRPr/>
            </a:pPr>
            <a:r>
              <a:rPr lang="en-US" dirty="0">
                <a:solidFill>
                  <a:srgbClr val="000000"/>
                </a:solidFill>
                <a:latin typeface="Cambria" panose="02040503050406030204" pitchFamily="18" charset="0"/>
              </a:rPr>
              <a:t>The compiler encodes each function identifier with the number and types of its parameters (sometimes referred to as </a:t>
            </a:r>
            <a:r>
              <a:rPr lang="en-US" dirty="0">
                <a:solidFill>
                  <a:srgbClr val="0000FF"/>
                </a:solidFill>
                <a:latin typeface="Cambria" panose="02040503050406030204" pitchFamily="18" charset="0"/>
              </a:rPr>
              <a:t>name mangling</a:t>
            </a:r>
            <a:r>
              <a:rPr lang="en-US" dirty="0">
                <a:solidFill>
                  <a:srgbClr val="000000"/>
                </a:solidFill>
                <a:latin typeface="Cambria" panose="02040503050406030204" pitchFamily="18" charset="0"/>
              </a:rPr>
              <a:t> or </a:t>
            </a:r>
            <a:r>
              <a:rPr lang="en-US" dirty="0">
                <a:solidFill>
                  <a:srgbClr val="0000FF"/>
                </a:solidFill>
                <a:latin typeface="Cambria" panose="02040503050406030204" pitchFamily="18" charset="0"/>
              </a:rPr>
              <a:t>name decoration</a:t>
            </a:r>
            <a:r>
              <a:rPr lang="en-US" dirty="0">
                <a:solidFill>
                  <a:srgbClr val="000000"/>
                </a:solidFill>
                <a:latin typeface="Cambria" panose="02040503050406030204" pitchFamily="18" charset="0"/>
              </a:rPr>
              <a:t>) to enable type-safe linkage. </a:t>
            </a:r>
          </a:p>
          <a:p>
            <a:pPr eaLnBrk="1" hangingPunct="1">
              <a:lnSpc>
                <a:spcPct val="90000"/>
              </a:lnSpc>
              <a:defRPr/>
            </a:pPr>
            <a:r>
              <a:rPr lang="en-US" dirty="0">
                <a:solidFill>
                  <a:srgbClr val="000000"/>
                </a:solidFill>
                <a:latin typeface="Cambria" panose="02040503050406030204" pitchFamily="18" charset="0"/>
              </a:rPr>
              <a:t>This ensures that the proper overloaded function is called and that the argument types conform to the pa-</a:t>
            </a:r>
            <a:r>
              <a:rPr lang="en-US" dirty="0" err="1">
                <a:solidFill>
                  <a:srgbClr val="000000"/>
                </a:solidFill>
                <a:latin typeface="Cambria" panose="02040503050406030204" pitchFamily="18" charset="0"/>
              </a:rPr>
              <a:t>rameter</a:t>
            </a:r>
            <a:r>
              <a:rPr lang="en-US" dirty="0">
                <a:solidFill>
                  <a:srgbClr val="000000"/>
                </a:solidFill>
                <a:latin typeface="Cambria" panose="02040503050406030204" pitchFamily="18" charset="0"/>
              </a:rPr>
              <a:t> types.</a:t>
            </a:r>
          </a:p>
          <a:p>
            <a:pPr eaLnBrk="1" hangingPunct="1">
              <a:lnSpc>
                <a:spcPct val="90000"/>
              </a:lnSpc>
              <a:defRPr/>
            </a:pPr>
            <a:r>
              <a:rPr lang="en-US" dirty="0">
                <a:solidFill>
                  <a:srgbClr val="000000"/>
                </a:solidFill>
                <a:latin typeface="Cambria" panose="02040503050406030204" pitchFamily="18" charset="0"/>
              </a:rPr>
              <a:t>Figure 15.11 was compiled with GNU C++. </a:t>
            </a:r>
          </a:p>
        </p:txBody>
      </p:sp>
      <p:sp>
        <p:nvSpPr>
          <p:cNvPr id="11571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17581661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15.12  </a:t>
            </a:r>
            <a:r>
              <a:rPr lang="en-US" dirty="0">
                <a:solidFill>
                  <a:srgbClr val="3380E6"/>
                </a:solidFill>
                <a:latin typeface="Arial"/>
              </a:rPr>
              <a:t>Function Overloading (Cont.)</a:t>
            </a:r>
          </a:p>
        </p:txBody>
      </p:sp>
      <p:sp>
        <p:nvSpPr>
          <p:cNvPr id="118787" name="Text Placeholder 2"/>
          <p:cNvSpPr>
            <a:spLocks noGrp="1"/>
          </p:cNvSpPr>
          <p:nvPr>
            <p:ph type="body" idx="1"/>
          </p:nvPr>
        </p:nvSpPr>
        <p:spPr/>
        <p:txBody>
          <a:bodyPr>
            <a:normAutofit lnSpcReduction="10000"/>
          </a:bodyPr>
          <a:lstStyle/>
          <a:p>
            <a:pPr eaLnBrk="1" hangingPunct="1">
              <a:lnSpc>
                <a:spcPct val="90000"/>
              </a:lnSpc>
            </a:pPr>
            <a:r>
              <a:rPr lang="en-US" altLang="en-US" sz="2500" dirty="0">
                <a:solidFill>
                  <a:srgbClr val="000000"/>
                </a:solidFill>
                <a:latin typeface="Cambria" panose="02040503050406030204" pitchFamily="18" charset="0"/>
              </a:rPr>
              <a:t>Rather than showing the execution out-put of the program (as we normally would), we show the mangled function names produced in assembly language by GNU C++. </a:t>
            </a:r>
          </a:p>
          <a:p>
            <a:pPr eaLnBrk="1" hangingPunct="1">
              <a:lnSpc>
                <a:spcPct val="90000"/>
              </a:lnSpc>
            </a:pPr>
            <a:r>
              <a:rPr lang="en-US" altLang="en-US" sz="2500" dirty="0">
                <a:solidFill>
                  <a:srgbClr val="000000"/>
                </a:solidFill>
                <a:latin typeface="Cambria" panose="02040503050406030204" pitchFamily="18" charset="0"/>
              </a:rPr>
              <a:t>Each mangled name (other than </a:t>
            </a:r>
            <a:r>
              <a:rPr lang="en-US" altLang="en-US" sz="2500" dirty="0">
                <a:solidFill>
                  <a:srgbClr val="000000"/>
                </a:solidFill>
                <a:latin typeface="Consolas" panose="020B0609020204030204" pitchFamily="49" charset="0"/>
              </a:rPr>
              <a:t>main</a:t>
            </a:r>
            <a:r>
              <a:rPr lang="en-US" altLang="en-US" sz="2500" dirty="0">
                <a:solidFill>
                  <a:srgbClr val="000000"/>
                </a:solidFill>
                <a:latin typeface="Cambria" panose="02040503050406030204" pitchFamily="18" charset="0"/>
              </a:rPr>
              <a:t>) begins with two underscores (</a:t>
            </a:r>
            <a:r>
              <a:rPr lang="en-US" altLang="en-US" sz="2500" dirty="0">
                <a:solidFill>
                  <a:srgbClr val="000000"/>
                </a:solidFill>
                <a:latin typeface="Consolas" panose="020B0609020204030204" pitchFamily="49" charset="0"/>
              </a:rPr>
              <a:t>__</a:t>
            </a:r>
            <a:r>
              <a:rPr lang="en-US" altLang="en-US" sz="2500" dirty="0">
                <a:solidFill>
                  <a:srgbClr val="000000"/>
                </a:solidFill>
                <a:latin typeface="Cambria" panose="02040503050406030204" pitchFamily="18" charset="0"/>
              </a:rPr>
              <a:t>) followed by the letter </a:t>
            </a:r>
            <a:r>
              <a:rPr lang="en-US" altLang="en-US" sz="2500" dirty="0">
                <a:solidFill>
                  <a:srgbClr val="000000"/>
                </a:solidFill>
                <a:latin typeface="Consolas" panose="020B0609020204030204" pitchFamily="49" charset="0"/>
              </a:rPr>
              <a:t>Z</a:t>
            </a:r>
            <a:r>
              <a:rPr lang="en-US" altLang="en-US" sz="2500" dirty="0">
                <a:solidFill>
                  <a:srgbClr val="000000"/>
                </a:solidFill>
                <a:latin typeface="Cambria" panose="02040503050406030204" pitchFamily="18" charset="0"/>
              </a:rPr>
              <a:t>, a number and the function name. </a:t>
            </a:r>
          </a:p>
          <a:p>
            <a:pPr eaLnBrk="1" hangingPunct="1">
              <a:lnSpc>
                <a:spcPct val="90000"/>
              </a:lnSpc>
            </a:pPr>
            <a:r>
              <a:rPr lang="en-US" altLang="en-US" sz="2500" dirty="0">
                <a:solidFill>
                  <a:srgbClr val="000000"/>
                </a:solidFill>
                <a:latin typeface="Cambria" panose="02040503050406030204" pitchFamily="18" charset="0"/>
              </a:rPr>
              <a:t>The number that follows </a:t>
            </a:r>
            <a:r>
              <a:rPr lang="en-US" altLang="en-US" sz="2500" dirty="0">
                <a:solidFill>
                  <a:srgbClr val="000000"/>
                </a:solidFill>
                <a:latin typeface="Consolas" panose="020B0609020204030204" pitchFamily="49" charset="0"/>
              </a:rPr>
              <a:t>Z</a:t>
            </a:r>
            <a:r>
              <a:rPr lang="en-US" altLang="en-US" sz="2500" dirty="0">
                <a:solidFill>
                  <a:srgbClr val="000000"/>
                </a:solidFill>
                <a:latin typeface="Cambria" panose="02040503050406030204" pitchFamily="18" charset="0"/>
              </a:rPr>
              <a:t> specifies how many characters are in the function’s name. </a:t>
            </a:r>
          </a:p>
          <a:p>
            <a:pPr eaLnBrk="1" hangingPunct="1">
              <a:lnSpc>
                <a:spcPct val="90000"/>
              </a:lnSpc>
            </a:pPr>
            <a:r>
              <a:rPr lang="en-US" altLang="en-US" sz="2500" dirty="0">
                <a:solidFill>
                  <a:srgbClr val="000000"/>
                </a:solidFill>
                <a:latin typeface="Cambria" panose="02040503050406030204" pitchFamily="18" charset="0"/>
              </a:rPr>
              <a:t>For example, function square has 6 characters in its name, so its mangled name is prefixed with </a:t>
            </a:r>
            <a:r>
              <a:rPr lang="en-US" altLang="en-US" sz="2500" dirty="0">
                <a:solidFill>
                  <a:srgbClr val="000000"/>
                </a:solidFill>
                <a:latin typeface="Consolas" panose="020B0609020204030204" pitchFamily="49" charset="0"/>
              </a:rPr>
              <a:t>__Z6</a:t>
            </a:r>
            <a:r>
              <a:rPr lang="en-US" altLang="en-US" sz="2500" dirty="0">
                <a:solidFill>
                  <a:srgbClr val="000000"/>
                </a:solidFill>
                <a:latin typeface="Cambria" panose="02040503050406030204" pitchFamily="18" charset="0"/>
              </a:rPr>
              <a:t>. </a:t>
            </a:r>
          </a:p>
          <a:p>
            <a:pPr eaLnBrk="1" hangingPunct="1">
              <a:lnSpc>
                <a:spcPct val="90000"/>
              </a:lnSpc>
            </a:pPr>
            <a:r>
              <a:rPr lang="en-US" altLang="en-US" sz="2500" dirty="0">
                <a:solidFill>
                  <a:srgbClr val="000000"/>
                </a:solidFill>
                <a:latin typeface="Cambria" panose="02040503050406030204" pitchFamily="18" charset="0"/>
              </a:rPr>
              <a:t>The function name is then followed by an encoding of its parameter list. </a:t>
            </a:r>
          </a:p>
        </p:txBody>
      </p:sp>
      <p:sp>
        <p:nvSpPr>
          <p:cNvPr id="11674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04791943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15.12  </a:t>
            </a:r>
            <a:r>
              <a:rPr lang="en-US" dirty="0">
                <a:solidFill>
                  <a:srgbClr val="3380E6"/>
                </a:solidFill>
                <a:latin typeface="Arial"/>
              </a:rPr>
              <a:t>Function Overloading (Cont.)</a:t>
            </a:r>
          </a:p>
        </p:txBody>
      </p:sp>
      <p:sp>
        <p:nvSpPr>
          <p:cNvPr id="119811" name="Text Placeholder 2"/>
          <p:cNvSpPr>
            <a:spLocks noGrp="1"/>
          </p:cNvSpPr>
          <p:nvPr>
            <p:ph type="body" idx="1"/>
          </p:nvPr>
        </p:nvSpPr>
        <p:spPr/>
        <p:txBody>
          <a:bodyPr>
            <a:normAutofit fontScale="92500" lnSpcReduction="20000"/>
          </a:bodyPr>
          <a:lstStyle/>
          <a:p>
            <a:pPr eaLnBrk="1" hangingPunct="1">
              <a:lnSpc>
                <a:spcPct val="90000"/>
              </a:lnSpc>
            </a:pPr>
            <a:r>
              <a:rPr lang="en-US" altLang="en-US" dirty="0">
                <a:solidFill>
                  <a:srgbClr val="000000"/>
                </a:solidFill>
                <a:latin typeface="Cambria" panose="02040503050406030204" pitchFamily="18" charset="0"/>
              </a:rPr>
              <a:t>In the parameter list for function </a:t>
            </a:r>
            <a:r>
              <a:rPr lang="en-US" altLang="en-US" dirty="0">
                <a:solidFill>
                  <a:srgbClr val="000000"/>
                </a:solidFill>
                <a:latin typeface="Consolas" panose="020B0609020204030204" pitchFamily="49" charset="0"/>
              </a:rPr>
              <a:t>nothing2</a:t>
            </a:r>
            <a:r>
              <a:rPr lang="en-US" altLang="en-US" dirty="0">
                <a:solidFill>
                  <a:srgbClr val="000000"/>
                </a:solidFill>
                <a:latin typeface="Cambria" panose="02040503050406030204" pitchFamily="18" charset="0"/>
              </a:rPr>
              <a:t> (line 25; see the fourth output line), </a:t>
            </a:r>
            <a:r>
              <a:rPr lang="en-US" altLang="en-US" dirty="0">
                <a:solidFill>
                  <a:srgbClr val="000000"/>
                </a:solidFill>
                <a:latin typeface="Consolas" panose="020B0609020204030204" pitchFamily="49" charset="0"/>
              </a:rPr>
              <a:t>c</a:t>
            </a:r>
            <a:r>
              <a:rPr lang="en-US" altLang="en-US" dirty="0">
                <a:solidFill>
                  <a:srgbClr val="000000"/>
                </a:solidFill>
                <a:latin typeface="Cambria" panose="02040503050406030204" pitchFamily="18" charset="0"/>
              </a:rPr>
              <a:t> represents a </a:t>
            </a:r>
            <a:r>
              <a:rPr lang="en-US" altLang="en-US" dirty="0">
                <a:solidFill>
                  <a:srgbClr val="000000"/>
                </a:solidFill>
                <a:latin typeface="Consolas" panose="020B0609020204030204" pitchFamily="49" charset="0"/>
              </a:rPr>
              <a:t>char</a:t>
            </a:r>
            <a:r>
              <a:rPr lang="en-US" altLang="en-US" dirty="0">
                <a:solidFill>
                  <a:srgbClr val="000000"/>
                </a:solidFill>
                <a:latin typeface="Cambria" panose="02040503050406030204" pitchFamily="18" charset="0"/>
              </a:rPr>
              <a:t>, </a:t>
            </a:r>
            <a:r>
              <a:rPr lang="en-US" altLang="en-US" dirty="0" err="1">
                <a:solidFill>
                  <a:srgbClr val="000000"/>
                </a:solidFill>
                <a:latin typeface="Consolas" panose="020B0609020204030204" pitchFamily="49" charset="0"/>
              </a:rPr>
              <a:t>i</a:t>
            </a:r>
            <a:r>
              <a:rPr lang="en-US" altLang="en-US" dirty="0">
                <a:solidFill>
                  <a:srgbClr val="000000"/>
                </a:solidFill>
                <a:latin typeface="Cambria" panose="02040503050406030204" pitchFamily="18" charset="0"/>
              </a:rPr>
              <a:t> represents an </a:t>
            </a:r>
            <a:r>
              <a:rPr lang="en-US" altLang="en-US" dirty="0" err="1">
                <a:solidFill>
                  <a:srgbClr val="000000"/>
                </a:solidFill>
                <a:latin typeface="Consolas" panose="020B0609020204030204" pitchFamily="49" charset="0"/>
              </a:rPr>
              <a:t>int</a:t>
            </a:r>
            <a:r>
              <a:rPr lang="en-US" altLang="en-US" dirty="0">
                <a:solidFill>
                  <a:srgbClr val="000000"/>
                </a:solidFill>
                <a:latin typeface="Cambria" panose="02040503050406030204" pitchFamily="18" charset="0"/>
              </a:rPr>
              <a:t>, </a:t>
            </a:r>
            <a:r>
              <a:rPr lang="en-US" altLang="en-US" dirty="0" err="1">
                <a:solidFill>
                  <a:srgbClr val="000000"/>
                </a:solidFill>
                <a:latin typeface="Consolas" panose="020B0609020204030204" pitchFamily="49" charset="0"/>
              </a:rPr>
              <a:t>Rf</a:t>
            </a:r>
            <a:r>
              <a:rPr lang="en-US" altLang="en-US" dirty="0">
                <a:solidFill>
                  <a:srgbClr val="000000"/>
                </a:solidFill>
                <a:latin typeface="Cambria" panose="02040503050406030204" pitchFamily="18" charset="0"/>
              </a:rPr>
              <a:t> represents a </a:t>
            </a:r>
            <a:r>
              <a:rPr lang="en-US" altLang="en-US" dirty="0">
                <a:solidFill>
                  <a:srgbClr val="000000"/>
                </a:solidFill>
                <a:latin typeface="Consolas" panose="020B0609020204030204" pitchFamily="49" charset="0"/>
              </a:rPr>
              <a:t>float</a:t>
            </a:r>
            <a:r>
              <a:rPr lang="en-US" altLang="en-US" dirty="0">
                <a:solidFill>
                  <a:srgbClr val="000000"/>
                </a:solidFill>
                <a:latin typeface="Cambria" panose="02040503050406030204" pitchFamily="18" charset="0"/>
              </a:rPr>
              <a:t> </a:t>
            </a:r>
            <a:r>
              <a:rPr lang="en-US" altLang="en-US" dirty="0">
                <a:solidFill>
                  <a:srgbClr val="000000"/>
                </a:solidFill>
                <a:latin typeface="Consolas" panose="020B0609020204030204" pitchFamily="49" charset="0"/>
              </a:rPr>
              <a:t>&amp;</a:t>
            </a:r>
            <a:r>
              <a:rPr lang="en-US" altLang="en-US" dirty="0">
                <a:solidFill>
                  <a:srgbClr val="000000"/>
                </a:solidFill>
                <a:latin typeface="Cambria" panose="02040503050406030204" pitchFamily="18" charset="0"/>
              </a:rPr>
              <a:t> (i.e., a reference to a </a:t>
            </a:r>
            <a:r>
              <a:rPr lang="en-US" altLang="en-US" dirty="0">
                <a:solidFill>
                  <a:srgbClr val="000000"/>
                </a:solidFill>
                <a:latin typeface="Consolas" panose="020B0609020204030204" pitchFamily="49" charset="0"/>
              </a:rPr>
              <a:t>float</a:t>
            </a:r>
            <a:r>
              <a:rPr lang="en-US" altLang="en-US" dirty="0">
                <a:solidFill>
                  <a:srgbClr val="000000"/>
                </a:solidFill>
                <a:latin typeface="Cambria" panose="02040503050406030204" pitchFamily="18" charset="0"/>
              </a:rPr>
              <a:t>) and </a:t>
            </a:r>
            <a:r>
              <a:rPr lang="en-US" altLang="en-US" dirty="0">
                <a:solidFill>
                  <a:srgbClr val="000000"/>
                </a:solidFill>
                <a:latin typeface="Consolas" panose="020B0609020204030204" pitchFamily="49" charset="0"/>
              </a:rPr>
              <a:t>Rd</a:t>
            </a:r>
            <a:r>
              <a:rPr lang="en-US" altLang="en-US" dirty="0">
                <a:solidFill>
                  <a:srgbClr val="000000"/>
                </a:solidFill>
                <a:latin typeface="Cambria" panose="02040503050406030204" pitchFamily="18" charset="0"/>
              </a:rPr>
              <a:t> represents a </a:t>
            </a:r>
            <a:r>
              <a:rPr lang="en-US" altLang="en-US" dirty="0">
                <a:solidFill>
                  <a:srgbClr val="000000"/>
                </a:solidFill>
                <a:latin typeface="Consolas" panose="020B0609020204030204" pitchFamily="49" charset="0"/>
              </a:rPr>
              <a:t>double</a:t>
            </a:r>
            <a:r>
              <a:rPr lang="en-US" altLang="en-US" dirty="0">
                <a:solidFill>
                  <a:srgbClr val="000000"/>
                </a:solidFill>
                <a:latin typeface="Cambria" panose="02040503050406030204" pitchFamily="18" charset="0"/>
              </a:rPr>
              <a:t> </a:t>
            </a:r>
            <a:r>
              <a:rPr lang="en-US" altLang="en-US" dirty="0">
                <a:solidFill>
                  <a:srgbClr val="000000"/>
                </a:solidFill>
                <a:latin typeface="Consolas" panose="020B0609020204030204" pitchFamily="49" charset="0"/>
              </a:rPr>
              <a:t>&amp;</a:t>
            </a:r>
            <a:r>
              <a:rPr lang="en-US" altLang="en-US" dirty="0">
                <a:solidFill>
                  <a:srgbClr val="000000"/>
                </a:solidFill>
                <a:latin typeface="Cambria" panose="02040503050406030204" pitchFamily="18" charset="0"/>
              </a:rPr>
              <a:t> (i.e., a reference to a </a:t>
            </a:r>
            <a:r>
              <a:rPr lang="en-US" altLang="en-US" dirty="0">
                <a:solidFill>
                  <a:srgbClr val="000000"/>
                </a:solidFill>
                <a:latin typeface="Consolas" panose="020B0609020204030204" pitchFamily="49" charset="0"/>
              </a:rPr>
              <a:t>double</a:t>
            </a:r>
            <a:r>
              <a:rPr lang="en-US" altLang="en-US" dirty="0">
                <a:solidFill>
                  <a:srgbClr val="000000"/>
                </a:solidFill>
                <a:latin typeface="Cambria" panose="02040503050406030204" pitchFamily="18" charset="0"/>
              </a:rPr>
              <a:t>). </a:t>
            </a:r>
          </a:p>
          <a:p>
            <a:pPr eaLnBrk="1" hangingPunct="1">
              <a:lnSpc>
                <a:spcPct val="90000"/>
              </a:lnSpc>
            </a:pPr>
            <a:r>
              <a:rPr lang="en-US" altLang="en-US" dirty="0">
                <a:solidFill>
                  <a:srgbClr val="000000"/>
                </a:solidFill>
                <a:latin typeface="Cambria" panose="02040503050406030204" pitchFamily="18" charset="0"/>
              </a:rPr>
              <a:t>In the parameter list for function </a:t>
            </a:r>
            <a:r>
              <a:rPr lang="en-US" altLang="en-US" dirty="0">
                <a:solidFill>
                  <a:srgbClr val="000000"/>
                </a:solidFill>
                <a:latin typeface="Consolas" panose="020B0609020204030204" pitchFamily="49" charset="0"/>
              </a:rPr>
              <a:t>noth-ing1</a:t>
            </a:r>
            <a:r>
              <a:rPr lang="en-US" altLang="en-US" dirty="0">
                <a:solidFill>
                  <a:srgbClr val="000000"/>
                </a:solidFill>
                <a:latin typeface="Cambria" panose="02040503050406030204" pitchFamily="18" charset="0"/>
              </a:rPr>
              <a:t>, </a:t>
            </a:r>
            <a:r>
              <a:rPr lang="en-US" altLang="en-US" dirty="0" err="1">
                <a:solidFill>
                  <a:srgbClr val="000000"/>
                </a:solidFill>
                <a:latin typeface="Consolas" panose="020B0609020204030204" pitchFamily="49" charset="0"/>
              </a:rPr>
              <a:t>i</a:t>
            </a:r>
            <a:r>
              <a:rPr lang="en-US" altLang="en-US" dirty="0">
                <a:solidFill>
                  <a:srgbClr val="000000"/>
                </a:solidFill>
                <a:latin typeface="Cambria" panose="02040503050406030204" pitchFamily="18" charset="0"/>
              </a:rPr>
              <a:t> represents an </a:t>
            </a:r>
            <a:r>
              <a:rPr lang="en-US" altLang="en-US" dirty="0" err="1">
                <a:solidFill>
                  <a:srgbClr val="000000"/>
                </a:solidFill>
                <a:latin typeface="Consolas" panose="020B0609020204030204" pitchFamily="49" charset="0"/>
              </a:rPr>
              <a:t>int</a:t>
            </a:r>
            <a:r>
              <a:rPr lang="en-US" altLang="en-US" dirty="0">
                <a:solidFill>
                  <a:srgbClr val="000000"/>
                </a:solidFill>
                <a:latin typeface="Cambria" panose="02040503050406030204" pitchFamily="18" charset="0"/>
              </a:rPr>
              <a:t>, </a:t>
            </a:r>
            <a:r>
              <a:rPr lang="en-US" altLang="en-US" dirty="0">
                <a:solidFill>
                  <a:srgbClr val="000000"/>
                </a:solidFill>
                <a:latin typeface="Consolas" panose="020B0609020204030204" pitchFamily="49" charset="0"/>
              </a:rPr>
              <a:t>f</a:t>
            </a:r>
            <a:r>
              <a:rPr lang="en-US" altLang="en-US" dirty="0">
                <a:solidFill>
                  <a:srgbClr val="000000"/>
                </a:solidFill>
                <a:latin typeface="Cambria" panose="02040503050406030204" pitchFamily="18" charset="0"/>
              </a:rPr>
              <a:t> represents a </a:t>
            </a:r>
            <a:r>
              <a:rPr lang="en-US" altLang="en-US" dirty="0">
                <a:solidFill>
                  <a:srgbClr val="000000"/>
                </a:solidFill>
                <a:latin typeface="Consolas" panose="020B0609020204030204" pitchFamily="49" charset="0"/>
              </a:rPr>
              <a:t>float</a:t>
            </a:r>
            <a:r>
              <a:rPr lang="en-US" altLang="en-US" dirty="0">
                <a:solidFill>
                  <a:srgbClr val="000000"/>
                </a:solidFill>
                <a:latin typeface="Cambria" panose="02040503050406030204" pitchFamily="18" charset="0"/>
              </a:rPr>
              <a:t>, </a:t>
            </a:r>
            <a:r>
              <a:rPr lang="en-US" altLang="en-US" dirty="0">
                <a:solidFill>
                  <a:srgbClr val="000000"/>
                </a:solidFill>
                <a:latin typeface="Consolas" panose="020B0609020204030204" pitchFamily="49" charset="0"/>
              </a:rPr>
              <a:t>c</a:t>
            </a:r>
            <a:r>
              <a:rPr lang="en-US" altLang="en-US" dirty="0">
                <a:solidFill>
                  <a:srgbClr val="000000"/>
                </a:solidFill>
                <a:latin typeface="Cambria" panose="02040503050406030204" pitchFamily="18" charset="0"/>
              </a:rPr>
              <a:t> represents a </a:t>
            </a:r>
            <a:r>
              <a:rPr lang="en-US" altLang="en-US" dirty="0">
                <a:solidFill>
                  <a:srgbClr val="000000"/>
                </a:solidFill>
                <a:latin typeface="Consolas" panose="020B0609020204030204" pitchFamily="49" charset="0"/>
              </a:rPr>
              <a:t>char</a:t>
            </a:r>
            <a:r>
              <a:rPr lang="en-US" altLang="en-US" dirty="0">
                <a:solidFill>
                  <a:srgbClr val="000000"/>
                </a:solidFill>
                <a:latin typeface="Cambria" panose="02040503050406030204" pitchFamily="18" charset="0"/>
              </a:rPr>
              <a:t> and </a:t>
            </a:r>
            <a:r>
              <a:rPr lang="en-US" altLang="en-US" dirty="0" err="1">
                <a:solidFill>
                  <a:srgbClr val="000000"/>
                </a:solidFill>
                <a:latin typeface="Consolas" panose="020B0609020204030204" pitchFamily="49" charset="0"/>
              </a:rPr>
              <a:t>Ri</a:t>
            </a:r>
            <a:r>
              <a:rPr lang="en-US" altLang="en-US" dirty="0">
                <a:solidFill>
                  <a:srgbClr val="000000"/>
                </a:solidFill>
                <a:latin typeface="Cambria" panose="02040503050406030204" pitchFamily="18" charset="0"/>
              </a:rPr>
              <a:t> rep-resents an </a:t>
            </a:r>
            <a:r>
              <a:rPr lang="en-US" altLang="en-US" dirty="0" err="1">
                <a:solidFill>
                  <a:srgbClr val="000000"/>
                </a:solidFill>
                <a:latin typeface="Consolas" panose="020B0609020204030204" pitchFamily="49" charset="0"/>
              </a:rPr>
              <a:t>int</a:t>
            </a:r>
            <a:r>
              <a:rPr lang="en-US" altLang="en-US" dirty="0">
                <a:solidFill>
                  <a:srgbClr val="000000"/>
                </a:solidFill>
                <a:latin typeface="Cambria" panose="02040503050406030204" pitchFamily="18" charset="0"/>
              </a:rPr>
              <a:t> </a:t>
            </a:r>
            <a:r>
              <a:rPr lang="en-US" altLang="en-US" dirty="0">
                <a:solidFill>
                  <a:srgbClr val="000000"/>
                </a:solidFill>
                <a:latin typeface="Consolas" panose="020B0609020204030204" pitchFamily="49" charset="0"/>
              </a:rPr>
              <a:t>&amp;</a:t>
            </a:r>
            <a:r>
              <a:rPr lang="en-US" altLang="en-US" dirty="0">
                <a:solidFill>
                  <a:srgbClr val="000000"/>
                </a:solidFill>
                <a:latin typeface="Cambria" panose="02040503050406030204" pitchFamily="18" charset="0"/>
              </a:rPr>
              <a:t>. </a:t>
            </a:r>
          </a:p>
          <a:p>
            <a:pPr eaLnBrk="1" hangingPunct="1">
              <a:lnSpc>
                <a:spcPct val="90000"/>
              </a:lnSpc>
            </a:pPr>
            <a:r>
              <a:rPr lang="en-US" altLang="en-US" dirty="0">
                <a:solidFill>
                  <a:srgbClr val="000000"/>
                </a:solidFill>
                <a:latin typeface="Cambria" panose="02040503050406030204" pitchFamily="18" charset="0"/>
              </a:rPr>
              <a:t>The two </a:t>
            </a:r>
            <a:r>
              <a:rPr lang="en-US" altLang="en-US" dirty="0">
                <a:solidFill>
                  <a:srgbClr val="000000"/>
                </a:solidFill>
                <a:latin typeface="Consolas" panose="020B0609020204030204" pitchFamily="49" charset="0"/>
              </a:rPr>
              <a:t>square</a:t>
            </a:r>
            <a:r>
              <a:rPr lang="en-US" altLang="en-US" dirty="0">
                <a:solidFill>
                  <a:srgbClr val="000000"/>
                </a:solidFill>
                <a:latin typeface="Cambria" panose="02040503050406030204" pitchFamily="18" charset="0"/>
              </a:rPr>
              <a:t> functions are distinguished by their parameter lists; one specifies </a:t>
            </a:r>
            <a:r>
              <a:rPr lang="en-US" altLang="en-US" dirty="0">
                <a:solidFill>
                  <a:srgbClr val="000000"/>
                </a:solidFill>
                <a:latin typeface="Consolas" panose="020B0609020204030204" pitchFamily="49" charset="0"/>
              </a:rPr>
              <a:t>d</a:t>
            </a:r>
            <a:r>
              <a:rPr lang="en-US" altLang="en-US" dirty="0">
                <a:solidFill>
                  <a:srgbClr val="000000"/>
                </a:solidFill>
                <a:latin typeface="Cambria" panose="02040503050406030204" pitchFamily="18" charset="0"/>
              </a:rPr>
              <a:t> for </a:t>
            </a:r>
            <a:r>
              <a:rPr lang="en-US" altLang="en-US" dirty="0">
                <a:solidFill>
                  <a:srgbClr val="000000"/>
                </a:solidFill>
                <a:latin typeface="Consolas" panose="020B0609020204030204" pitchFamily="49" charset="0"/>
              </a:rPr>
              <a:t>double</a:t>
            </a:r>
            <a:r>
              <a:rPr lang="en-US" altLang="en-US" dirty="0">
                <a:solidFill>
                  <a:srgbClr val="000000"/>
                </a:solidFill>
                <a:latin typeface="Cambria" panose="02040503050406030204" pitchFamily="18" charset="0"/>
              </a:rPr>
              <a:t> and the other specifies </a:t>
            </a:r>
            <a:r>
              <a:rPr lang="en-US" altLang="en-US" dirty="0" err="1">
                <a:solidFill>
                  <a:srgbClr val="000000"/>
                </a:solidFill>
                <a:latin typeface="Consolas" panose="020B0609020204030204" pitchFamily="49" charset="0"/>
              </a:rPr>
              <a:t>i</a:t>
            </a:r>
            <a:r>
              <a:rPr lang="en-US" altLang="en-US" dirty="0">
                <a:solidFill>
                  <a:srgbClr val="000000"/>
                </a:solidFill>
                <a:latin typeface="Cambria" panose="02040503050406030204" pitchFamily="18" charset="0"/>
              </a:rPr>
              <a:t> for </a:t>
            </a:r>
            <a:r>
              <a:rPr lang="en-US" altLang="en-US" dirty="0">
                <a:solidFill>
                  <a:srgbClr val="000000"/>
                </a:solidFill>
                <a:latin typeface="Consolas" panose="020B0609020204030204" pitchFamily="49" charset="0"/>
              </a:rPr>
              <a:t>int</a:t>
            </a:r>
            <a:r>
              <a:rPr lang="en-US" altLang="en-US" dirty="0">
                <a:solidFill>
                  <a:srgbClr val="000000"/>
                </a:solidFill>
                <a:latin typeface="Cambria" panose="02040503050406030204" pitchFamily="18" charset="0"/>
              </a:rPr>
              <a:t>. </a:t>
            </a:r>
          </a:p>
        </p:txBody>
      </p:sp>
      <p:sp>
        <p:nvSpPr>
          <p:cNvPr id="11776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32479386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15.12  </a:t>
            </a:r>
            <a:r>
              <a:rPr lang="en-US" dirty="0">
                <a:solidFill>
                  <a:srgbClr val="3380E6"/>
                </a:solidFill>
                <a:latin typeface="Arial"/>
              </a:rPr>
              <a:t>Function Overloading (Cont.)</a:t>
            </a:r>
          </a:p>
        </p:txBody>
      </p:sp>
      <p:sp>
        <p:nvSpPr>
          <p:cNvPr id="120835" name="Text Placeholder 2"/>
          <p:cNvSpPr>
            <a:spLocks noGrp="1"/>
          </p:cNvSpPr>
          <p:nvPr>
            <p:ph type="body" idx="1"/>
          </p:nvPr>
        </p:nvSpPr>
        <p:spPr/>
        <p:txBody>
          <a:bodyPr>
            <a:normAutofit fontScale="92500" lnSpcReduction="20000"/>
          </a:bodyPr>
          <a:lstStyle/>
          <a:p>
            <a:pPr eaLnBrk="1" hangingPunct="1"/>
            <a:r>
              <a:rPr lang="en-US" altLang="en-US" dirty="0">
                <a:solidFill>
                  <a:srgbClr val="000000"/>
                </a:solidFill>
                <a:latin typeface="Cambria" panose="02040503050406030204" pitchFamily="18" charset="0"/>
              </a:rPr>
              <a:t>The return types of the functions are not specified in the mangled names. </a:t>
            </a:r>
          </a:p>
          <a:p>
            <a:pPr eaLnBrk="1" hangingPunct="1"/>
            <a:r>
              <a:rPr lang="en-US" altLang="en-US" dirty="0">
                <a:solidFill>
                  <a:srgbClr val="000000"/>
                </a:solidFill>
                <a:latin typeface="Cambria" panose="02040503050406030204" pitchFamily="18" charset="0"/>
              </a:rPr>
              <a:t>Overloaded functions can have different return types, but if they do, they must also have different parameter lists. </a:t>
            </a:r>
          </a:p>
          <a:p>
            <a:pPr eaLnBrk="1" hangingPunct="1"/>
            <a:r>
              <a:rPr lang="en-US" altLang="en-US" dirty="0">
                <a:solidFill>
                  <a:srgbClr val="000000"/>
                </a:solidFill>
                <a:latin typeface="Cambria" panose="02040503050406030204" pitchFamily="18" charset="0"/>
              </a:rPr>
              <a:t>Again, you cannot have two functions with the same signature and different return types. </a:t>
            </a:r>
          </a:p>
          <a:p>
            <a:pPr eaLnBrk="1" hangingPunct="1"/>
            <a:r>
              <a:rPr lang="en-US" altLang="en-US" dirty="0">
                <a:solidFill>
                  <a:srgbClr val="000000"/>
                </a:solidFill>
                <a:latin typeface="Cambria" panose="02040503050406030204" pitchFamily="18" charset="0"/>
              </a:rPr>
              <a:t>Function-name mangling is compiler specific. </a:t>
            </a:r>
          </a:p>
          <a:p>
            <a:pPr eaLnBrk="1" hangingPunct="1"/>
            <a:r>
              <a:rPr lang="en-US" altLang="en-US" dirty="0">
                <a:solidFill>
                  <a:srgbClr val="000000"/>
                </a:solidFill>
                <a:latin typeface="Cambria" panose="02040503050406030204" pitchFamily="18" charset="0"/>
              </a:rPr>
              <a:t>Also, function </a:t>
            </a:r>
            <a:r>
              <a:rPr lang="en-US" altLang="en-US" dirty="0">
                <a:solidFill>
                  <a:srgbClr val="000000"/>
                </a:solidFill>
                <a:latin typeface="Consolas" panose="020B0609020204030204" pitchFamily="49" charset="0"/>
              </a:rPr>
              <a:t>main</a:t>
            </a:r>
            <a:r>
              <a:rPr lang="en-US" altLang="en-US" dirty="0">
                <a:solidFill>
                  <a:srgbClr val="000000"/>
                </a:solidFill>
                <a:latin typeface="Cambria" panose="02040503050406030204" pitchFamily="18" charset="0"/>
              </a:rPr>
              <a:t> is not mangled, because it cannot be overloaded.</a:t>
            </a:r>
          </a:p>
        </p:txBody>
      </p:sp>
      <p:sp>
        <p:nvSpPr>
          <p:cNvPr id="118788"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97368736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15.12  </a:t>
            </a:r>
            <a:r>
              <a:rPr lang="en-US" dirty="0">
                <a:solidFill>
                  <a:srgbClr val="3380E6"/>
                </a:solidFill>
                <a:latin typeface="Arial"/>
              </a:rPr>
              <a:t>Function Overloading (Cont.)</a:t>
            </a:r>
          </a:p>
        </p:txBody>
      </p:sp>
      <p:sp>
        <p:nvSpPr>
          <p:cNvPr id="124931" name="Text Placeholder 2"/>
          <p:cNvSpPr>
            <a:spLocks noGrp="1"/>
          </p:cNvSpPr>
          <p:nvPr>
            <p:ph type="body" idx="1"/>
          </p:nvPr>
        </p:nvSpPr>
        <p:spPr/>
        <p:txBody>
          <a:bodyPr/>
          <a:lstStyle/>
          <a:p>
            <a:pPr eaLnBrk="1" hangingPunct="1"/>
            <a:r>
              <a:rPr lang="en-US" altLang="en-US" dirty="0">
                <a:solidFill>
                  <a:srgbClr val="000000"/>
                </a:solidFill>
                <a:latin typeface="Cambria" panose="02040503050406030204" pitchFamily="18" charset="0"/>
              </a:rPr>
              <a:t>The compiler uses only the parameter lists to distinguish between functions of the same name. </a:t>
            </a:r>
          </a:p>
          <a:p>
            <a:pPr eaLnBrk="1" hangingPunct="1"/>
            <a:r>
              <a:rPr lang="en-US" altLang="en-US" dirty="0">
                <a:solidFill>
                  <a:srgbClr val="000000"/>
                </a:solidFill>
                <a:latin typeface="Cambria" panose="02040503050406030204" pitchFamily="18" charset="0"/>
              </a:rPr>
              <a:t>Overloaded functions need not have the same number of parameters. </a:t>
            </a:r>
          </a:p>
          <a:p>
            <a:pPr eaLnBrk="1" hangingPunct="1"/>
            <a:r>
              <a:rPr lang="en-US" altLang="en-US" dirty="0">
                <a:solidFill>
                  <a:srgbClr val="000000"/>
                </a:solidFill>
                <a:latin typeface="Cambria" panose="02040503050406030204" pitchFamily="18" charset="0"/>
              </a:rPr>
              <a:t>You should use caution when overloading functions with default parameters, because this may cause ambiguity.</a:t>
            </a:r>
          </a:p>
        </p:txBody>
      </p:sp>
      <p:sp>
        <p:nvSpPr>
          <p:cNvPr id="12288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061966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a:solidFill>
                  <a:srgbClr val="24B5A1"/>
                </a:solidFill>
                <a:latin typeface="Arial"/>
              </a:rPr>
              <a:t>15.3  </a:t>
            </a:r>
            <a:r>
              <a:rPr lang="en-US">
                <a:solidFill>
                  <a:srgbClr val="3380E6"/>
                </a:solidFill>
                <a:latin typeface="Arial"/>
              </a:rPr>
              <a:t>A Simple Program: Adding Two Integers (Cont.)</a:t>
            </a:r>
          </a:p>
        </p:txBody>
      </p:sp>
      <p:sp>
        <p:nvSpPr>
          <p:cNvPr id="17411" name="Text Placeholder 2"/>
          <p:cNvSpPr>
            <a:spLocks noGrp="1"/>
          </p:cNvSpPr>
          <p:nvPr>
            <p:ph type="body" idx="1"/>
          </p:nvPr>
        </p:nvSpPr>
        <p:spPr/>
        <p:txBody>
          <a:bodyPr/>
          <a:lstStyle/>
          <a:p>
            <a:pPr eaLnBrk="1" hangingPunct="1"/>
            <a:r>
              <a:rPr lang="en-US" altLang="en-US" dirty="0">
                <a:solidFill>
                  <a:srgbClr val="000000"/>
                </a:solidFill>
                <a:latin typeface="Cambria" panose="02040503050406030204" pitchFamily="18" charset="0"/>
              </a:rPr>
              <a:t>C++ allows you to begin a comment with </a:t>
            </a:r>
            <a:r>
              <a:rPr lang="en-US" altLang="en-US" dirty="0">
                <a:solidFill>
                  <a:srgbClr val="000000"/>
                </a:solidFill>
                <a:latin typeface="Consolas" panose="020B0609020204030204" pitchFamily="49" charset="0"/>
              </a:rPr>
              <a:t>//</a:t>
            </a:r>
            <a:r>
              <a:rPr lang="en-US" altLang="en-US" dirty="0">
                <a:solidFill>
                  <a:srgbClr val="000000"/>
                </a:solidFill>
                <a:latin typeface="Cambria" panose="02040503050406030204" pitchFamily="18" charset="0"/>
              </a:rPr>
              <a:t> and use the remainder of the line as comment text. </a:t>
            </a:r>
          </a:p>
          <a:p>
            <a:pPr eaLnBrk="1" hangingPunct="1"/>
            <a:r>
              <a:rPr lang="en-US" altLang="en-US" dirty="0">
                <a:solidFill>
                  <a:srgbClr val="000000"/>
                </a:solidFill>
                <a:latin typeface="Cambria" panose="02040503050406030204" pitchFamily="18" charset="0"/>
              </a:rPr>
              <a:t>A </a:t>
            </a:r>
            <a:r>
              <a:rPr lang="en-US" altLang="en-US" dirty="0">
                <a:solidFill>
                  <a:srgbClr val="000000"/>
                </a:solidFill>
                <a:latin typeface="Consolas" panose="020B0609020204030204" pitchFamily="49" charset="0"/>
              </a:rPr>
              <a:t>//</a:t>
            </a:r>
            <a:r>
              <a:rPr lang="en-US" altLang="en-US" dirty="0">
                <a:solidFill>
                  <a:srgbClr val="000000"/>
                </a:solidFill>
                <a:latin typeface="Cambria" panose="02040503050406030204" pitchFamily="18" charset="0"/>
              </a:rPr>
              <a:t> comment is a maximum of one line long. </a:t>
            </a:r>
          </a:p>
          <a:p>
            <a:pPr eaLnBrk="1" hangingPunct="1"/>
            <a:r>
              <a:rPr lang="en-US" altLang="en-US" dirty="0">
                <a:solidFill>
                  <a:srgbClr val="000000"/>
                </a:solidFill>
                <a:latin typeface="Cambria" panose="02040503050406030204" pitchFamily="18" charset="0"/>
              </a:rPr>
              <a:t>C++ programmers may also use </a:t>
            </a:r>
            <a:r>
              <a:rPr lang="en-US" altLang="en-US" dirty="0">
                <a:solidFill>
                  <a:srgbClr val="000000"/>
                </a:solidFill>
                <a:latin typeface="Consolas" panose="020B0609020204030204" pitchFamily="49" charset="0"/>
              </a:rPr>
              <a:t>/*</a:t>
            </a:r>
            <a:r>
              <a:rPr lang="en-US" altLang="en-US" dirty="0">
                <a:solidFill>
                  <a:srgbClr val="000000"/>
                </a:solidFill>
                <a:latin typeface="Cambria" panose="02040503050406030204" pitchFamily="18" charset="0"/>
              </a:rPr>
              <a:t>…</a:t>
            </a:r>
            <a:r>
              <a:rPr lang="en-US" altLang="en-US" dirty="0">
                <a:solidFill>
                  <a:srgbClr val="000000"/>
                </a:solidFill>
                <a:latin typeface="Consolas" panose="020B0609020204030204" pitchFamily="49" charset="0"/>
              </a:rPr>
              <a:t>*/</a:t>
            </a:r>
            <a:r>
              <a:rPr lang="en-US" altLang="en-US" dirty="0">
                <a:solidFill>
                  <a:srgbClr val="000000"/>
                </a:solidFill>
                <a:latin typeface="Cambria" panose="02040503050406030204" pitchFamily="18" charset="0"/>
              </a:rPr>
              <a:t> C-style comments, which can be more than one line long. </a:t>
            </a:r>
          </a:p>
        </p:txBody>
      </p:sp>
      <p:sp>
        <p:nvSpPr>
          <p:cNvPr id="1741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24800497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15.12  </a:t>
            </a:r>
            <a:r>
              <a:rPr lang="en-US" dirty="0">
                <a:solidFill>
                  <a:srgbClr val="3380E6"/>
                </a:solidFill>
                <a:latin typeface="Arial"/>
              </a:rPr>
              <a:t>Function Overloading (Cont.)</a:t>
            </a:r>
          </a:p>
        </p:txBody>
      </p:sp>
      <p:sp>
        <p:nvSpPr>
          <p:cNvPr id="3" name="Text Placeholder 2"/>
          <p:cNvSpPr>
            <a:spLocks noGrp="1"/>
          </p:cNvSpPr>
          <p:nvPr>
            <p:ph type="body" idx="1"/>
          </p:nvPr>
        </p:nvSpPr>
        <p:spPr/>
        <p:txBody>
          <a:bodyPr>
            <a:normAutofit fontScale="92500" lnSpcReduction="10000"/>
          </a:bodyPr>
          <a:lstStyle/>
          <a:p>
            <a:pPr marL="109537" indent="0" eaLnBrk="1" hangingPunct="1">
              <a:buFont typeface="Wingdings 3" panose="05040102010807070707" pitchFamily="18" charset="2"/>
              <a:buNone/>
              <a:defRPr/>
            </a:pPr>
            <a:r>
              <a:rPr lang="en-US" sz="2500" b="1" i="1" dirty="0">
                <a:solidFill>
                  <a:srgbClr val="000000"/>
                </a:solidFill>
                <a:latin typeface="Cambria" panose="02040503050406030204" pitchFamily="18" charset="0"/>
              </a:rPr>
              <a:t>Overloaded Operators</a:t>
            </a:r>
          </a:p>
          <a:p>
            <a:pPr eaLnBrk="1" hangingPunct="1">
              <a:defRPr/>
            </a:pPr>
            <a:r>
              <a:rPr lang="en-US" sz="2500" dirty="0">
                <a:solidFill>
                  <a:srgbClr val="000000"/>
                </a:solidFill>
                <a:latin typeface="Cambria" panose="02040503050406030204" pitchFamily="18" charset="0"/>
              </a:rPr>
              <a:t>In Chapter 19, we discuss how to overload operators to de-fine how they operate on objects of user-defined data types. </a:t>
            </a:r>
          </a:p>
          <a:p>
            <a:pPr eaLnBrk="1" hangingPunct="1">
              <a:defRPr/>
            </a:pPr>
            <a:r>
              <a:rPr lang="en-US" sz="2500" dirty="0">
                <a:solidFill>
                  <a:srgbClr val="000000"/>
                </a:solidFill>
                <a:latin typeface="Cambria" panose="02040503050406030204" pitchFamily="18" charset="0"/>
              </a:rPr>
              <a:t>(In fact, we’ve been using overloaded operators, including the stream insertion operator </a:t>
            </a:r>
            <a:r>
              <a:rPr lang="en-US" sz="2500" dirty="0">
                <a:solidFill>
                  <a:srgbClr val="000000"/>
                </a:solidFill>
                <a:latin typeface="Consolas" panose="020B0609020204030204" pitchFamily="49" charset="0"/>
              </a:rPr>
              <a:t>&lt;&lt;</a:t>
            </a:r>
            <a:r>
              <a:rPr lang="en-US" sz="2500" dirty="0">
                <a:solidFill>
                  <a:srgbClr val="000000"/>
                </a:solidFill>
                <a:latin typeface="Cambria" panose="02040503050406030204" pitchFamily="18" charset="0"/>
              </a:rPr>
              <a:t> and the stream extraction operator </a:t>
            </a:r>
            <a:r>
              <a:rPr lang="en-US" sz="2500" dirty="0">
                <a:solidFill>
                  <a:srgbClr val="000000"/>
                </a:solidFill>
                <a:latin typeface="Consolas" panose="020B0609020204030204" pitchFamily="49" charset="0"/>
              </a:rPr>
              <a:t>&gt;&gt;</a:t>
            </a:r>
            <a:r>
              <a:rPr lang="en-US" sz="2500" dirty="0">
                <a:solidFill>
                  <a:srgbClr val="000000"/>
                </a:solidFill>
                <a:latin typeface="Cambria" panose="02040503050406030204" pitchFamily="18" charset="0"/>
              </a:rPr>
              <a:t>, each of which is overloaded to be able to display data of all the fundamental types. </a:t>
            </a:r>
          </a:p>
          <a:p>
            <a:pPr eaLnBrk="1" hangingPunct="1">
              <a:defRPr/>
            </a:pPr>
            <a:r>
              <a:rPr lang="en-US" sz="2500" dirty="0">
                <a:solidFill>
                  <a:srgbClr val="000000"/>
                </a:solidFill>
                <a:latin typeface="Cambria" panose="02040503050406030204" pitchFamily="18" charset="0"/>
              </a:rPr>
              <a:t>We say more about overloading </a:t>
            </a:r>
            <a:r>
              <a:rPr lang="en-US" sz="2500" dirty="0">
                <a:solidFill>
                  <a:srgbClr val="000000"/>
                </a:solidFill>
                <a:latin typeface="Consolas" panose="020B0609020204030204" pitchFamily="49" charset="0"/>
              </a:rPr>
              <a:t>&lt;&lt;</a:t>
            </a:r>
            <a:r>
              <a:rPr lang="en-US" sz="2500" dirty="0">
                <a:solidFill>
                  <a:srgbClr val="000000"/>
                </a:solidFill>
                <a:latin typeface="Cambria" panose="02040503050406030204" pitchFamily="18" charset="0"/>
              </a:rPr>
              <a:t> and </a:t>
            </a:r>
            <a:r>
              <a:rPr lang="en-US" sz="2500" dirty="0">
                <a:solidFill>
                  <a:srgbClr val="000000"/>
                </a:solidFill>
                <a:latin typeface="Consolas" panose="020B0609020204030204" pitchFamily="49" charset="0"/>
              </a:rPr>
              <a:t>&gt;&gt;</a:t>
            </a:r>
            <a:r>
              <a:rPr lang="en-US" sz="2500" dirty="0">
                <a:solidFill>
                  <a:srgbClr val="000000"/>
                </a:solidFill>
                <a:latin typeface="Cambria" panose="02040503050406030204" pitchFamily="18" charset="0"/>
              </a:rPr>
              <a:t> to be able to handle objects of user-defined types in Chapter 19.) </a:t>
            </a:r>
          </a:p>
          <a:p>
            <a:pPr eaLnBrk="1" hangingPunct="1">
              <a:defRPr/>
            </a:pPr>
            <a:r>
              <a:rPr lang="en-US" sz="2500" dirty="0">
                <a:solidFill>
                  <a:srgbClr val="000000"/>
                </a:solidFill>
                <a:latin typeface="Cambria" panose="02040503050406030204" pitchFamily="18" charset="0"/>
              </a:rPr>
              <a:t>Section 15.12 introduces function templates for automatically generating overloaded functions that perform identical tasks on data of different types. </a:t>
            </a:r>
          </a:p>
        </p:txBody>
      </p:sp>
      <p:sp>
        <p:nvSpPr>
          <p:cNvPr id="12493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55702268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15.13  </a:t>
            </a:r>
            <a:r>
              <a:rPr lang="en-US" dirty="0">
                <a:solidFill>
                  <a:srgbClr val="3380E6"/>
                </a:solidFill>
                <a:latin typeface="Arial"/>
              </a:rPr>
              <a:t>Function Templates</a:t>
            </a:r>
          </a:p>
        </p:txBody>
      </p:sp>
      <p:sp>
        <p:nvSpPr>
          <p:cNvPr id="128003" name="Text Placeholder 2"/>
          <p:cNvSpPr>
            <a:spLocks noGrp="1"/>
          </p:cNvSpPr>
          <p:nvPr>
            <p:ph type="body" idx="1"/>
          </p:nvPr>
        </p:nvSpPr>
        <p:spPr/>
        <p:txBody>
          <a:bodyPr>
            <a:normAutofit lnSpcReduction="10000"/>
          </a:bodyPr>
          <a:lstStyle/>
          <a:p>
            <a:pPr eaLnBrk="1" hangingPunct="1">
              <a:lnSpc>
                <a:spcPct val="90000"/>
              </a:lnSpc>
            </a:pPr>
            <a:r>
              <a:rPr lang="en-US" altLang="en-US" sz="2500" dirty="0">
                <a:solidFill>
                  <a:srgbClr val="000000"/>
                </a:solidFill>
                <a:latin typeface="Cambria" panose="02040503050406030204" pitchFamily="18" charset="0"/>
              </a:rPr>
              <a:t>Overloaded functions are used to perform similar operations that may involve different program logic on different data types. </a:t>
            </a:r>
          </a:p>
          <a:p>
            <a:pPr eaLnBrk="1" hangingPunct="1">
              <a:lnSpc>
                <a:spcPct val="90000"/>
              </a:lnSpc>
            </a:pPr>
            <a:r>
              <a:rPr lang="en-US" altLang="en-US" sz="2500" dirty="0">
                <a:solidFill>
                  <a:srgbClr val="000000"/>
                </a:solidFill>
                <a:latin typeface="Cambria" panose="02040503050406030204" pitchFamily="18" charset="0"/>
              </a:rPr>
              <a:t>If the program logic and operations are identical for each data type, overloading may be performed more com-</a:t>
            </a:r>
            <a:r>
              <a:rPr lang="en-US" altLang="en-US" sz="2500" dirty="0" err="1">
                <a:solidFill>
                  <a:srgbClr val="000000"/>
                </a:solidFill>
                <a:latin typeface="Cambria" panose="02040503050406030204" pitchFamily="18" charset="0"/>
              </a:rPr>
              <a:t>pactly</a:t>
            </a:r>
            <a:r>
              <a:rPr lang="en-US" altLang="en-US" sz="2500" dirty="0">
                <a:solidFill>
                  <a:srgbClr val="000000"/>
                </a:solidFill>
                <a:latin typeface="Cambria" panose="02040503050406030204" pitchFamily="18" charset="0"/>
              </a:rPr>
              <a:t> and conveniently by using </a:t>
            </a:r>
            <a:r>
              <a:rPr lang="en-US" altLang="en-US" sz="2500" dirty="0">
                <a:solidFill>
                  <a:srgbClr val="0000FF"/>
                </a:solidFill>
                <a:latin typeface="Cambria" panose="02040503050406030204" pitchFamily="18" charset="0"/>
              </a:rPr>
              <a:t>function templates</a:t>
            </a:r>
            <a:r>
              <a:rPr lang="en-US" altLang="en-US" sz="2500" dirty="0">
                <a:solidFill>
                  <a:srgbClr val="000000"/>
                </a:solidFill>
                <a:latin typeface="Cambria" panose="02040503050406030204" pitchFamily="18" charset="0"/>
              </a:rPr>
              <a:t>. </a:t>
            </a:r>
          </a:p>
          <a:p>
            <a:pPr eaLnBrk="1" hangingPunct="1">
              <a:lnSpc>
                <a:spcPct val="90000"/>
              </a:lnSpc>
            </a:pPr>
            <a:r>
              <a:rPr lang="en-US" altLang="en-US" sz="2500" dirty="0">
                <a:solidFill>
                  <a:srgbClr val="000000"/>
                </a:solidFill>
                <a:latin typeface="Cambria" panose="02040503050406030204" pitchFamily="18" charset="0"/>
              </a:rPr>
              <a:t>You write  a single function template definition. </a:t>
            </a:r>
          </a:p>
          <a:p>
            <a:pPr eaLnBrk="1" hangingPunct="1">
              <a:lnSpc>
                <a:spcPct val="90000"/>
              </a:lnSpc>
            </a:pPr>
            <a:r>
              <a:rPr lang="en-US" altLang="en-US" sz="2500" dirty="0">
                <a:solidFill>
                  <a:srgbClr val="000000"/>
                </a:solidFill>
                <a:latin typeface="Cambria" panose="02040503050406030204" pitchFamily="18" charset="0"/>
              </a:rPr>
              <a:t>Given the argument types provided in calls to this function, C++ automatically generates separate </a:t>
            </a:r>
            <a:r>
              <a:rPr lang="en-US" altLang="en-US" sz="2500" dirty="0">
                <a:solidFill>
                  <a:srgbClr val="0000FF"/>
                </a:solidFill>
                <a:latin typeface="Cambria" panose="02040503050406030204" pitchFamily="18" charset="0"/>
              </a:rPr>
              <a:t>function template specializations</a:t>
            </a:r>
            <a:r>
              <a:rPr lang="en-US" altLang="en-US" sz="2500" dirty="0">
                <a:solidFill>
                  <a:srgbClr val="000000"/>
                </a:solidFill>
                <a:latin typeface="Cambria" panose="02040503050406030204" pitchFamily="18" charset="0"/>
              </a:rPr>
              <a:t> to handle each type of call appropriately. </a:t>
            </a:r>
          </a:p>
          <a:p>
            <a:pPr eaLnBrk="1" hangingPunct="1">
              <a:lnSpc>
                <a:spcPct val="90000"/>
              </a:lnSpc>
            </a:pPr>
            <a:r>
              <a:rPr lang="en-US" altLang="en-US" sz="2500" dirty="0">
                <a:solidFill>
                  <a:srgbClr val="000000"/>
                </a:solidFill>
                <a:latin typeface="Cambria" panose="02040503050406030204" pitchFamily="18" charset="0"/>
              </a:rPr>
              <a:t>Thus, defining a single function template essentially de-fines a whole family of overloaded functions.</a:t>
            </a:r>
          </a:p>
        </p:txBody>
      </p:sp>
      <p:sp>
        <p:nvSpPr>
          <p:cNvPr id="12595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95128447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15.13  </a:t>
            </a:r>
            <a:r>
              <a:rPr lang="en-US" dirty="0">
                <a:solidFill>
                  <a:srgbClr val="3380E6"/>
                </a:solidFill>
                <a:latin typeface="Arial"/>
              </a:rPr>
              <a:t>Function Templates (Cont.)</a:t>
            </a:r>
          </a:p>
        </p:txBody>
      </p:sp>
      <p:sp>
        <p:nvSpPr>
          <p:cNvPr id="129027" name="Text Placeholder 2"/>
          <p:cNvSpPr>
            <a:spLocks noGrp="1"/>
          </p:cNvSpPr>
          <p:nvPr>
            <p:ph type="body" idx="1"/>
          </p:nvPr>
        </p:nvSpPr>
        <p:spPr/>
        <p:txBody>
          <a:bodyPr/>
          <a:lstStyle/>
          <a:p>
            <a:pPr eaLnBrk="1" hangingPunct="1">
              <a:lnSpc>
                <a:spcPct val="80000"/>
              </a:lnSpc>
            </a:pPr>
            <a:r>
              <a:rPr lang="en-US" altLang="en-US" sz="2500" dirty="0">
                <a:solidFill>
                  <a:srgbClr val="000000"/>
                </a:solidFill>
                <a:latin typeface="Cambria" panose="02040503050406030204" pitchFamily="18" charset="0"/>
              </a:rPr>
              <a:t>Figure 15.12 contains the definition of a function template (lines 4–18) for a </a:t>
            </a:r>
            <a:r>
              <a:rPr lang="en-US" altLang="en-US" sz="2500" dirty="0">
                <a:solidFill>
                  <a:srgbClr val="000000"/>
                </a:solidFill>
                <a:latin typeface="Consolas" panose="020B0609020204030204" pitchFamily="49" charset="0"/>
              </a:rPr>
              <a:t>maximum</a:t>
            </a:r>
            <a:r>
              <a:rPr lang="en-US" altLang="en-US" sz="2500" dirty="0">
                <a:solidFill>
                  <a:srgbClr val="000000"/>
                </a:solidFill>
                <a:latin typeface="Cambria" panose="02040503050406030204" pitchFamily="18" charset="0"/>
              </a:rPr>
              <a:t> function that determines the largest of three values. </a:t>
            </a:r>
          </a:p>
          <a:p>
            <a:pPr eaLnBrk="1" hangingPunct="1">
              <a:lnSpc>
                <a:spcPct val="80000"/>
              </a:lnSpc>
            </a:pPr>
            <a:r>
              <a:rPr lang="en-US" altLang="en-US" sz="2500" dirty="0">
                <a:solidFill>
                  <a:srgbClr val="000000"/>
                </a:solidFill>
                <a:latin typeface="Cambria" panose="02040503050406030204" pitchFamily="18" charset="0"/>
              </a:rPr>
              <a:t>All function template definitions begin with the </a:t>
            </a:r>
            <a:r>
              <a:rPr lang="en-US" altLang="en-US" sz="2500" dirty="0">
                <a:solidFill>
                  <a:srgbClr val="000000"/>
                </a:solidFill>
                <a:latin typeface="Consolas" panose="020B0609020204030204" pitchFamily="49" charset="0"/>
              </a:rPr>
              <a:t>template</a:t>
            </a:r>
            <a:r>
              <a:rPr lang="en-US" altLang="en-US" sz="2500" dirty="0">
                <a:solidFill>
                  <a:srgbClr val="000000"/>
                </a:solidFill>
                <a:latin typeface="Cambria" panose="02040503050406030204" pitchFamily="18" charset="0"/>
              </a:rPr>
              <a:t> keyword (line 4) followed by a </a:t>
            </a:r>
            <a:r>
              <a:rPr lang="en-US" altLang="en-US" sz="2500" dirty="0">
                <a:solidFill>
                  <a:srgbClr val="0000FF"/>
                </a:solidFill>
                <a:latin typeface="Cambria" panose="02040503050406030204" pitchFamily="18" charset="0"/>
              </a:rPr>
              <a:t>template parameter list</a:t>
            </a:r>
            <a:r>
              <a:rPr lang="en-US" altLang="en-US" sz="2500" dirty="0">
                <a:solidFill>
                  <a:srgbClr val="000000"/>
                </a:solidFill>
                <a:latin typeface="Cambria" panose="02040503050406030204" pitchFamily="18" charset="0"/>
              </a:rPr>
              <a:t> to the function template enclosed in angle brackets (</a:t>
            </a:r>
            <a:r>
              <a:rPr lang="en-US" altLang="en-US" sz="2500" dirty="0">
                <a:solidFill>
                  <a:srgbClr val="000000"/>
                </a:solidFill>
                <a:latin typeface="Consolas" panose="020B0609020204030204" pitchFamily="49" charset="0"/>
              </a:rPr>
              <a:t>&lt;</a:t>
            </a:r>
            <a:r>
              <a:rPr lang="en-US" altLang="en-US" sz="2500" dirty="0">
                <a:solidFill>
                  <a:srgbClr val="000000"/>
                </a:solidFill>
                <a:latin typeface="Cambria" panose="02040503050406030204" pitchFamily="18" charset="0"/>
              </a:rPr>
              <a:t> and </a:t>
            </a:r>
            <a:r>
              <a:rPr lang="en-US" altLang="en-US" sz="2500" dirty="0">
                <a:solidFill>
                  <a:srgbClr val="000000"/>
                </a:solidFill>
                <a:latin typeface="Consolas" panose="020B0609020204030204" pitchFamily="49" charset="0"/>
              </a:rPr>
              <a:t>&gt;</a:t>
            </a:r>
            <a:r>
              <a:rPr lang="en-US" altLang="en-US" sz="2500" dirty="0">
                <a:solidFill>
                  <a:srgbClr val="000000"/>
                </a:solidFill>
                <a:latin typeface="Cambria" panose="02040503050406030204" pitchFamily="18" charset="0"/>
              </a:rPr>
              <a:t>). </a:t>
            </a:r>
          </a:p>
          <a:p>
            <a:pPr eaLnBrk="1" hangingPunct="1">
              <a:lnSpc>
                <a:spcPct val="80000"/>
              </a:lnSpc>
            </a:pPr>
            <a:r>
              <a:rPr lang="en-US" altLang="en-US" sz="2500" dirty="0">
                <a:solidFill>
                  <a:srgbClr val="000000"/>
                </a:solidFill>
                <a:latin typeface="Cambria" panose="02040503050406030204" pitchFamily="18" charset="0"/>
              </a:rPr>
              <a:t>Every parameter in the template parameter list (each is referred to as a </a:t>
            </a:r>
            <a:r>
              <a:rPr lang="en-US" altLang="en-US" sz="2500" dirty="0">
                <a:solidFill>
                  <a:srgbClr val="0000FF"/>
                </a:solidFill>
                <a:latin typeface="Cambria" panose="02040503050406030204" pitchFamily="18" charset="0"/>
              </a:rPr>
              <a:t>formal type parameter</a:t>
            </a:r>
            <a:r>
              <a:rPr lang="en-US" altLang="en-US" sz="2500" dirty="0">
                <a:solidFill>
                  <a:srgbClr val="000000"/>
                </a:solidFill>
                <a:latin typeface="Cambria" panose="02040503050406030204" pitchFamily="18" charset="0"/>
              </a:rPr>
              <a:t>) is preceded by keyword </a:t>
            </a:r>
            <a:r>
              <a:rPr lang="en-US" altLang="en-US" sz="2500" dirty="0" err="1">
                <a:solidFill>
                  <a:srgbClr val="000000"/>
                </a:solidFill>
                <a:latin typeface="Consolas" panose="020B0609020204030204" pitchFamily="49" charset="0"/>
              </a:rPr>
              <a:t>typename</a:t>
            </a:r>
            <a:r>
              <a:rPr lang="en-US" altLang="en-US" sz="2500" dirty="0">
                <a:solidFill>
                  <a:srgbClr val="000000"/>
                </a:solidFill>
                <a:latin typeface="Cambria" panose="02040503050406030204" pitchFamily="18" charset="0"/>
              </a:rPr>
              <a:t> or keyword </a:t>
            </a:r>
            <a:r>
              <a:rPr lang="en-US" altLang="en-US" sz="2500" dirty="0">
                <a:solidFill>
                  <a:srgbClr val="000000"/>
                </a:solidFill>
                <a:latin typeface="Consolas" panose="020B0609020204030204" pitchFamily="49" charset="0"/>
              </a:rPr>
              <a:t>class</a:t>
            </a:r>
            <a:r>
              <a:rPr lang="en-US" altLang="en-US" sz="2500" dirty="0">
                <a:solidFill>
                  <a:srgbClr val="000000"/>
                </a:solidFill>
                <a:latin typeface="Cambria" panose="02040503050406030204" pitchFamily="18" charset="0"/>
              </a:rPr>
              <a:t> (which are synonyms). </a:t>
            </a:r>
          </a:p>
          <a:p>
            <a:pPr eaLnBrk="1" hangingPunct="1">
              <a:lnSpc>
                <a:spcPct val="80000"/>
              </a:lnSpc>
            </a:pPr>
            <a:r>
              <a:rPr lang="en-US" altLang="en-US" sz="2500" dirty="0">
                <a:solidFill>
                  <a:srgbClr val="000000"/>
                </a:solidFill>
                <a:latin typeface="Cambria" panose="02040503050406030204" pitchFamily="18" charset="0"/>
              </a:rPr>
              <a:t>The formal type parameters are placeholders for fundamental types or user-defined types. </a:t>
            </a:r>
          </a:p>
        </p:txBody>
      </p:sp>
      <p:sp>
        <p:nvSpPr>
          <p:cNvPr id="12698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5487424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15.13  </a:t>
            </a:r>
            <a:r>
              <a:rPr lang="en-US" dirty="0">
                <a:solidFill>
                  <a:srgbClr val="3380E6"/>
                </a:solidFill>
                <a:latin typeface="Arial"/>
              </a:rPr>
              <a:t>Function Templates (Cont.)</a:t>
            </a:r>
          </a:p>
        </p:txBody>
      </p:sp>
      <p:sp>
        <p:nvSpPr>
          <p:cNvPr id="130051" name="Text Placeholder 2"/>
          <p:cNvSpPr>
            <a:spLocks noGrp="1"/>
          </p:cNvSpPr>
          <p:nvPr>
            <p:ph type="body" idx="1"/>
          </p:nvPr>
        </p:nvSpPr>
        <p:spPr/>
        <p:txBody>
          <a:bodyPr>
            <a:normAutofit fontScale="85000" lnSpcReduction="20000"/>
          </a:bodyPr>
          <a:lstStyle/>
          <a:p>
            <a:pPr eaLnBrk="1" hangingPunct="1"/>
            <a:r>
              <a:rPr lang="en-US" altLang="en-US" dirty="0">
                <a:solidFill>
                  <a:srgbClr val="000000"/>
                </a:solidFill>
                <a:latin typeface="Cambria" panose="02040503050406030204" pitchFamily="18" charset="0"/>
              </a:rPr>
              <a:t>These placeholders are used to specify the types of the function’s parameters (line 5), to specify the function’s return type (line 5) and to declare variables within the body of the function definition (line 7). </a:t>
            </a:r>
          </a:p>
          <a:p>
            <a:pPr eaLnBrk="1" hangingPunct="1"/>
            <a:r>
              <a:rPr lang="en-US" altLang="en-US" dirty="0">
                <a:solidFill>
                  <a:srgbClr val="000000"/>
                </a:solidFill>
                <a:latin typeface="Cambria" panose="02040503050406030204" pitchFamily="18" charset="0"/>
              </a:rPr>
              <a:t>A function template is defined like any other function, but uses the formal type parameters as placeholders for actual data types.</a:t>
            </a:r>
          </a:p>
          <a:p>
            <a:pPr eaLnBrk="1" hangingPunct="1"/>
            <a:r>
              <a:rPr lang="en-US" altLang="en-US" dirty="0">
                <a:solidFill>
                  <a:srgbClr val="000000"/>
                </a:solidFill>
                <a:latin typeface="Cambria" panose="02040503050406030204" pitchFamily="18" charset="0"/>
              </a:rPr>
              <a:t>The function template in Fig. 15.12 declares a single formal type parameter </a:t>
            </a:r>
            <a:r>
              <a:rPr lang="en-US" altLang="en-US" dirty="0">
                <a:solidFill>
                  <a:srgbClr val="000000"/>
                </a:solidFill>
                <a:latin typeface="Consolas" panose="020B0609020204030204" pitchFamily="49" charset="0"/>
              </a:rPr>
              <a:t>T</a:t>
            </a:r>
            <a:r>
              <a:rPr lang="en-US" altLang="en-US" dirty="0">
                <a:solidFill>
                  <a:srgbClr val="000000"/>
                </a:solidFill>
                <a:latin typeface="Cambria" panose="02040503050406030204" pitchFamily="18" charset="0"/>
              </a:rPr>
              <a:t> (line 4) as a placeholder for the type of the data to be tested by function </a:t>
            </a:r>
            <a:r>
              <a:rPr lang="en-US" altLang="en-US" dirty="0">
                <a:solidFill>
                  <a:srgbClr val="000000"/>
                </a:solidFill>
                <a:latin typeface="Consolas" panose="020B0609020204030204" pitchFamily="49" charset="0"/>
              </a:rPr>
              <a:t>maximum</a:t>
            </a:r>
            <a:r>
              <a:rPr lang="en-US" altLang="en-US" dirty="0">
                <a:solidFill>
                  <a:srgbClr val="000000"/>
                </a:solidFill>
                <a:latin typeface="Cambria" panose="02040503050406030204" pitchFamily="18" charset="0"/>
              </a:rPr>
              <a:t>. </a:t>
            </a:r>
          </a:p>
        </p:txBody>
      </p:sp>
      <p:sp>
        <p:nvSpPr>
          <p:cNvPr id="12800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427608346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15.13  </a:t>
            </a:r>
            <a:r>
              <a:rPr lang="en-US" dirty="0">
                <a:solidFill>
                  <a:srgbClr val="3380E6"/>
                </a:solidFill>
                <a:latin typeface="Arial"/>
              </a:rPr>
              <a:t>Function Templates (Cont.)</a:t>
            </a:r>
          </a:p>
        </p:txBody>
      </p:sp>
      <p:sp>
        <p:nvSpPr>
          <p:cNvPr id="131075" name="Text Placeholder 2"/>
          <p:cNvSpPr>
            <a:spLocks noGrp="1"/>
          </p:cNvSpPr>
          <p:nvPr>
            <p:ph type="body" idx="1"/>
          </p:nvPr>
        </p:nvSpPr>
        <p:spPr/>
        <p:txBody>
          <a:bodyPr>
            <a:normAutofit fontScale="85000" lnSpcReduction="10000"/>
          </a:bodyPr>
          <a:lstStyle/>
          <a:p>
            <a:pPr eaLnBrk="1" hangingPunct="1">
              <a:lnSpc>
                <a:spcPct val="90000"/>
              </a:lnSpc>
            </a:pPr>
            <a:r>
              <a:rPr lang="en-US" altLang="en-US" dirty="0">
                <a:solidFill>
                  <a:srgbClr val="000000"/>
                </a:solidFill>
                <a:latin typeface="Cambria" panose="02040503050406030204" pitchFamily="18" charset="0"/>
              </a:rPr>
              <a:t>The name of a type parameter must be unique in the template parameter list for a particular template definition. </a:t>
            </a:r>
          </a:p>
          <a:p>
            <a:pPr eaLnBrk="1" hangingPunct="1">
              <a:lnSpc>
                <a:spcPct val="90000"/>
              </a:lnSpc>
            </a:pPr>
            <a:r>
              <a:rPr lang="en-US" altLang="en-US" dirty="0">
                <a:solidFill>
                  <a:srgbClr val="000000"/>
                </a:solidFill>
                <a:latin typeface="Cambria" panose="02040503050406030204" pitchFamily="18" charset="0"/>
              </a:rPr>
              <a:t>When the compiler detects a </a:t>
            </a:r>
            <a:r>
              <a:rPr lang="en-US" altLang="en-US" dirty="0">
                <a:solidFill>
                  <a:srgbClr val="000000"/>
                </a:solidFill>
                <a:latin typeface="Consolas" panose="020B0609020204030204" pitchFamily="49" charset="0"/>
              </a:rPr>
              <a:t>maximum</a:t>
            </a:r>
            <a:r>
              <a:rPr lang="en-US" altLang="en-US" dirty="0">
                <a:solidFill>
                  <a:srgbClr val="000000"/>
                </a:solidFill>
                <a:latin typeface="Cambria" panose="02040503050406030204" pitchFamily="18" charset="0"/>
              </a:rPr>
              <a:t> </a:t>
            </a:r>
            <a:r>
              <a:rPr lang="en-US" altLang="en-US" dirty="0" err="1">
                <a:solidFill>
                  <a:srgbClr val="000000"/>
                </a:solidFill>
                <a:latin typeface="Cambria" panose="02040503050406030204" pitchFamily="18" charset="0"/>
              </a:rPr>
              <a:t>invoca-tion</a:t>
            </a:r>
            <a:r>
              <a:rPr lang="en-US" altLang="en-US" dirty="0">
                <a:solidFill>
                  <a:srgbClr val="000000"/>
                </a:solidFill>
                <a:latin typeface="Cambria" panose="02040503050406030204" pitchFamily="18" charset="0"/>
              </a:rPr>
              <a:t> in the program source code, the type of the data passed to </a:t>
            </a:r>
            <a:r>
              <a:rPr lang="en-US" altLang="en-US" dirty="0">
                <a:solidFill>
                  <a:srgbClr val="000000"/>
                </a:solidFill>
                <a:latin typeface="Consolas" panose="020B0609020204030204" pitchFamily="49" charset="0"/>
              </a:rPr>
              <a:t>maximum</a:t>
            </a:r>
            <a:r>
              <a:rPr lang="en-US" altLang="en-US" dirty="0">
                <a:solidFill>
                  <a:srgbClr val="000000"/>
                </a:solidFill>
                <a:latin typeface="Cambria" panose="02040503050406030204" pitchFamily="18" charset="0"/>
              </a:rPr>
              <a:t> is substituted for </a:t>
            </a:r>
            <a:r>
              <a:rPr lang="en-US" altLang="en-US" dirty="0">
                <a:solidFill>
                  <a:srgbClr val="000000"/>
                </a:solidFill>
                <a:latin typeface="Consolas" panose="020B0609020204030204" pitchFamily="49" charset="0"/>
              </a:rPr>
              <a:t>T</a:t>
            </a:r>
            <a:r>
              <a:rPr lang="en-US" altLang="en-US" dirty="0">
                <a:solidFill>
                  <a:srgbClr val="000000"/>
                </a:solidFill>
                <a:latin typeface="Cambria" panose="02040503050406030204" pitchFamily="18" charset="0"/>
              </a:rPr>
              <a:t> throughout the template definition, and C++ creates a complete source-code function for determining the maximum of three values of the specified data type. </a:t>
            </a:r>
          </a:p>
          <a:p>
            <a:pPr eaLnBrk="1" hangingPunct="1">
              <a:lnSpc>
                <a:spcPct val="90000"/>
              </a:lnSpc>
            </a:pPr>
            <a:r>
              <a:rPr lang="en-US" altLang="en-US" dirty="0">
                <a:solidFill>
                  <a:srgbClr val="000000"/>
                </a:solidFill>
                <a:latin typeface="Cambria" panose="02040503050406030204" pitchFamily="18" charset="0"/>
              </a:rPr>
              <a:t>Then the newly created function is com-piled. </a:t>
            </a:r>
          </a:p>
          <a:p>
            <a:pPr eaLnBrk="1" hangingPunct="1">
              <a:lnSpc>
                <a:spcPct val="90000"/>
              </a:lnSpc>
            </a:pPr>
            <a:r>
              <a:rPr lang="en-US" altLang="en-US" dirty="0">
                <a:solidFill>
                  <a:srgbClr val="000000"/>
                </a:solidFill>
                <a:latin typeface="Cambria" panose="02040503050406030204" pitchFamily="18" charset="0"/>
              </a:rPr>
              <a:t>Thus, templates are a means of code generation. </a:t>
            </a:r>
          </a:p>
        </p:txBody>
      </p:sp>
      <p:sp>
        <p:nvSpPr>
          <p:cNvPr id="129028"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48893075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15.13  </a:t>
            </a:r>
            <a:r>
              <a:rPr lang="en-US" dirty="0">
                <a:solidFill>
                  <a:srgbClr val="3380E6"/>
                </a:solidFill>
                <a:latin typeface="Arial"/>
              </a:rPr>
              <a:t>Function Templates (Cont.)</a:t>
            </a:r>
          </a:p>
        </p:txBody>
      </p:sp>
      <p:sp>
        <p:nvSpPr>
          <p:cNvPr id="134147" name="Text Placeholder 2"/>
          <p:cNvSpPr>
            <a:spLocks noGrp="1"/>
          </p:cNvSpPr>
          <p:nvPr>
            <p:ph type="body" idx="1"/>
          </p:nvPr>
        </p:nvSpPr>
        <p:spPr/>
        <p:txBody>
          <a:bodyPr/>
          <a:lstStyle/>
          <a:p>
            <a:pPr eaLnBrk="1" hangingPunct="1"/>
            <a:r>
              <a:rPr lang="en-US" altLang="en-US" dirty="0">
                <a:solidFill>
                  <a:srgbClr val="000000"/>
                </a:solidFill>
                <a:latin typeface="Cambria" panose="02040503050406030204" pitchFamily="18" charset="0"/>
              </a:rPr>
              <a:t>Figure 15.13 uses the </a:t>
            </a:r>
            <a:r>
              <a:rPr lang="en-US" altLang="en-US" dirty="0">
                <a:solidFill>
                  <a:srgbClr val="000000"/>
                </a:solidFill>
                <a:latin typeface="Consolas" panose="020B0609020204030204" pitchFamily="49" charset="0"/>
              </a:rPr>
              <a:t>maximum</a:t>
            </a:r>
            <a:r>
              <a:rPr lang="en-US" altLang="en-US" dirty="0">
                <a:solidFill>
                  <a:srgbClr val="000000"/>
                </a:solidFill>
                <a:latin typeface="Cambria" panose="02040503050406030204" pitchFamily="18" charset="0"/>
              </a:rPr>
              <a:t> function template (lines 18, 28 and 38) to determine the largest of three </a:t>
            </a:r>
            <a:r>
              <a:rPr lang="en-US" altLang="en-US" dirty="0" err="1">
                <a:solidFill>
                  <a:srgbClr val="000000"/>
                </a:solidFill>
                <a:latin typeface="Consolas" panose="020B0609020204030204" pitchFamily="49" charset="0"/>
              </a:rPr>
              <a:t>int</a:t>
            </a:r>
            <a:r>
              <a:rPr lang="en-US" altLang="en-US" dirty="0">
                <a:solidFill>
                  <a:srgbClr val="000000"/>
                </a:solidFill>
                <a:latin typeface="Cambria" panose="02040503050406030204" pitchFamily="18" charset="0"/>
              </a:rPr>
              <a:t> values, three </a:t>
            </a:r>
            <a:r>
              <a:rPr lang="en-US" altLang="en-US" dirty="0">
                <a:solidFill>
                  <a:srgbClr val="000000"/>
                </a:solidFill>
                <a:latin typeface="Consolas" panose="020B0609020204030204" pitchFamily="49" charset="0"/>
              </a:rPr>
              <a:t>double</a:t>
            </a:r>
            <a:r>
              <a:rPr lang="en-US" altLang="en-US" dirty="0">
                <a:solidFill>
                  <a:srgbClr val="000000"/>
                </a:solidFill>
                <a:latin typeface="Cambria" panose="02040503050406030204" pitchFamily="18" charset="0"/>
              </a:rPr>
              <a:t> values and three </a:t>
            </a:r>
            <a:r>
              <a:rPr lang="en-US" altLang="en-US" dirty="0">
                <a:solidFill>
                  <a:srgbClr val="000000"/>
                </a:solidFill>
                <a:latin typeface="Consolas" panose="020B0609020204030204" pitchFamily="49" charset="0"/>
              </a:rPr>
              <a:t>char</a:t>
            </a:r>
            <a:r>
              <a:rPr lang="en-US" altLang="en-US" dirty="0">
                <a:solidFill>
                  <a:srgbClr val="000000"/>
                </a:solidFill>
                <a:latin typeface="Cambria" panose="02040503050406030204" pitchFamily="18" charset="0"/>
              </a:rPr>
              <a:t> values. </a:t>
            </a:r>
          </a:p>
        </p:txBody>
      </p:sp>
      <p:sp>
        <p:nvSpPr>
          <p:cNvPr id="13210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01253163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15.13  </a:t>
            </a:r>
            <a:r>
              <a:rPr lang="en-US" dirty="0">
                <a:solidFill>
                  <a:srgbClr val="3380E6"/>
                </a:solidFill>
                <a:latin typeface="Arial"/>
              </a:rPr>
              <a:t>Function Templates (Cont.)</a:t>
            </a:r>
          </a:p>
        </p:txBody>
      </p:sp>
      <p:sp>
        <p:nvSpPr>
          <p:cNvPr id="137219" name="Text Placeholder 2"/>
          <p:cNvSpPr>
            <a:spLocks noGrp="1"/>
          </p:cNvSpPr>
          <p:nvPr>
            <p:ph type="body" idx="1"/>
          </p:nvPr>
        </p:nvSpPr>
        <p:spPr/>
        <p:txBody>
          <a:bodyPr/>
          <a:lstStyle/>
          <a:p>
            <a:pPr eaLnBrk="1" hangingPunct="1"/>
            <a:r>
              <a:rPr lang="en-US" altLang="en-US" dirty="0">
                <a:solidFill>
                  <a:srgbClr val="000000"/>
                </a:solidFill>
                <a:latin typeface="Cambria" panose="02040503050406030204" pitchFamily="18" charset="0"/>
              </a:rPr>
              <a:t>In Fig. 15.13, three functions are created as a result of the calls in lines 18, 28 and 38—expecting three </a:t>
            </a:r>
            <a:r>
              <a:rPr lang="en-US" altLang="en-US" dirty="0" err="1">
                <a:solidFill>
                  <a:srgbClr val="000000"/>
                </a:solidFill>
                <a:latin typeface="Consolas" panose="020B0609020204030204" pitchFamily="49" charset="0"/>
              </a:rPr>
              <a:t>int</a:t>
            </a:r>
            <a:r>
              <a:rPr lang="en-US" altLang="en-US" dirty="0">
                <a:solidFill>
                  <a:srgbClr val="000000"/>
                </a:solidFill>
                <a:latin typeface="Cambria" panose="02040503050406030204" pitchFamily="18" charset="0"/>
              </a:rPr>
              <a:t> values, three </a:t>
            </a:r>
            <a:r>
              <a:rPr lang="en-US" altLang="en-US" dirty="0">
                <a:solidFill>
                  <a:srgbClr val="000000"/>
                </a:solidFill>
                <a:latin typeface="Consolas" panose="020B0609020204030204" pitchFamily="49" charset="0"/>
              </a:rPr>
              <a:t>double</a:t>
            </a:r>
            <a:r>
              <a:rPr lang="en-US" altLang="en-US" dirty="0">
                <a:solidFill>
                  <a:srgbClr val="000000"/>
                </a:solidFill>
                <a:latin typeface="Cambria" panose="02040503050406030204" pitchFamily="18" charset="0"/>
              </a:rPr>
              <a:t> values and three </a:t>
            </a:r>
            <a:r>
              <a:rPr lang="en-US" altLang="en-US" dirty="0">
                <a:solidFill>
                  <a:srgbClr val="000000"/>
                </a:solidFill>
                <a:latin typeface="Consolas" panose="020B0609020204030204" pitchFamily="49" charset="0"/>
              </a:rPr>
              <a:t>char</a:t>
            </a:r>
            <a:r>
              <a:rPr lang="en-US" altLang="en-US" dirty="0">
                <a:solidFill>
                  <a:srgbClr val="000000"/>
                </a:solidFill>
                <a:latin typeface="Cambria" panose="02040503050406030204" pitchFamily="18" charset="0"/>
              </a:rPr>
              <a:t> values, respectively. </a:t>
            </a:r>
          </a:p>
          <a:p>
            <a:pPr eaLnBrk="1" hangingPunct="1"/>
            <a:r>
              <a:rPr lang="en-US" altLang="en-US" dirty="0">
                <a:solidFill>
                  <a:srgbClr val="000000"/>
                </a:solidFill>
                <a:latin typeface="Cambria" panose="02040503050406030204" pitchFamily="18" charset="0"/>
              </a:rPr>
              <a:t>For example, the function template specialization created for type </a:t>
            </a:r>
            <a:r>
              <a:rPr lang="en-US" altLang="en-US" dirty="0" err="1">
                <a:solidFill>
                  <a:srgbClr val="000000"/>
                </a:solidFill>
                <a:latin typeface="Consolas" panose="020B0609020204030204" pitchFamily="49" charset="0"/>
              </a:rPr>
              <a:t>int</a:t>
            </a:r>
            <a:r>
              <a:rPr lang="en-US" altLang="en-US" dirty="0">
                <a:solidFill>
                  <a:srgbClr val="000000"/>
                </a:solidFill>
                <a:latin typeface="Cambria" panose="02040503050406030204" pitchFamily="18" charset="0"/>
              </a:rPr>
              <a:t> replaces each occurrence of </a:t>
            </a:r>
            <a:r>
              <a:rPr lang="en-US" altLang="en-US" dirty="0">
                <a:solidFill>
                  <a:srgbClr val="000000"/>
                </a:solidFill>
                <a:latin typeface="Consolas" panose="020B0609020204030204" pitchFamily="49" charset="0"/>
              </a:rPr>
              <a:t>T</a:t>
            </a:r>
            <a:r>
              <a:rPr lang="en-US" altLang="en-US" dirty="0">
                <a:solidFill>
                  <a:srgbClr val="000000"/>
                </a:solidFill>
                <a:latin typeface="Cambria" panose="02040503050406030204" pitchFamily="18" charset="0"/>
              </a:rPr>
              <a:t> with </a:t>
            </a:r>
            <a:r>
              <a:rPr lang="en-US" altLang="en-US" dirty="0">
                <a:solidFill>
                  <a:srgbClr val="000000"/>
                </a:solidFill>
                <a:latin typeface="Consolas" panose="020B0609020204030204" pitchFamily="49" charset="0"/>
              </a:rPr>
              <a:t>int</a:t>
            </a:r>
            <a:r>
              <a:rPr lang="en-US" altLang="en-US" dirty="0">
                <a:solidFill>
                  <a:srgbClr val="000000"/>
                </a:solidFill>
                <a:latin typeface="Cambria" panose="02040503050406030204" pitchFamily="18" charset="0"/>
              </a:rPr>
              <a:t>.</a:t>
            </a:r>
          </a:p>
        </p:txBody>
      </p:sp>
      <p:sp>
        <p:nvSpPr>
          <p:cNvPr id="13517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43069983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15.14  </a:t>
            </a:r>
            <a:r>
              <a:rPr lang="en-US" dirty="0">
                <a:solidFill>
                  <a:srgbClr val="3380E6"/>
                </a:solidFill>
                <a:latin typeface="Arial"/>
              </a:rPr>
              <a:t>Introduction to C++ Standard Library Class Template </a:t>
            </a:r>
            <a:r>
              <a:rPr lang="en-US" dirty="0">
                <a:solidFill>
                  <a:srgbClr val="3380E6"/>
                </a:solidFill>
                <a:latin typeface="Consolas" panose="020B0609020204030204" pitchFamily="49" charset="0"/>
              </a:rPr>
              <a:t>vector</a:t>
            </a:r>
          </a:p>
        </p:txBody>
      </p:sp>
      <p:sp>
        <p:nvSpPr>
          <p:cNvPr id="3" name="Text Placeholder 2"/>
          <p:cNvSpPr>
            <a:spLocks noGrp="1"/>
          </p:cNvSpPr>
          <p:nvPr>
            <p:ph type="body" idx="1"/>
          </p:nvPr>
        </p:nvSpPr>
        <p:spPr/>
        <p:txBody>
          <a:bodyPr>
            <a:normAutofit fontScale="85000" lnSpcReduction="10000"/>
          </a:bodyPr>
          <a:lstStyle/>
          <a:p>
            <a:pPr eaLnBrk="1" hangingPunct="1">
              <a:lnSpc>
                <a:spcPct val="90000"/>
              </a:lnSpc>
              <a:defRPr/>
            </a:pPr>
            <a:r>
              <a:rPr lang="en-US" dirty="0">
                <a:solidFill>
                  <a:srgbClr val="000000"/>
                </a:solidFill>
                <a:latin typeface="Cambria" panose="02040503050406030204" pitchFamily="18" charset="0"/>
              </a:rPr>
              <a:t>We now introduce C++ Standard Library class template </a:t>
            </a:r>
            <a:r>
              <a:rPr lang="en-US" sz="2400" dirty="0">
                <a:solidFill>
                  <a:srgbClr val="0000FF"/>
                </a:solidFill>
                <a:latin typeface="Consolas" panose="020B0609020204030204" pitchFamily="49" charset="0"/>
              </a:rPr>
              <a:t>vector</a:t>
            </a:r>
            <a:r>
              <a:rPr lang="en-US" dirty="0">
                <a:solidFill>
                  <a:srgbClr val="000000"/>
                </a:solidFill>
                <a:latin typeface="Cambria" panose="02040503050406030204" pitchFamily="18" charset="0"/>
              </a:rPr>
              <a:t>, which represents a more robust type of array featuring many additional capabilities. </a:t>
            </a:r>
          </a:p>
          <a:p>
            <a:pPr eaLnBrk="1" hangingPunct="1">
              <a:lnSpc>
                <a:spcPct val="90000"/>
              </a:lnSpc>
              <a:defRPr/>
            </a:pPr>
            <a:r>
              <a:rPr lang="en-US" dirty="0">
                <a:solidFill>
                  <a:srgbClr val="000000"/>
                </a:solidFill>
                <a:latin typeface="Cambria" panose="02040503050406030204" pitchFamily="18" charset="0"/>
              </a:rPr>
              <a:t>As you’ll see in later chapters, C-style pointer-based arrays (i.e., the type of arrays presented thus far) have great potential for errors. </a:t>
            </a:r>
          </a:p>
          <a:p>
            <a:pPr eaLnBrk="1" hangingPunct="1">
              <a:lnSpc>
                <a:spcPct val="90000"/>
              </a:lnSpc>
              <a:defRPr/>
            </a:pPr>
            <a:r>
              <a:rPr lang="en-US" dirty="0">
                <a:solidFill>
                  <a:srgbClr val="000000"/>
                </a:solidFill>
                <a:latin typeface="Cambria" panose="02040503050406030204" pitchFamily="18" charset="0"/>
              </a:rPr>
              <a:t>For example, as mentioned earlier, a program can easily “walk off” either end of an array, because C++ does not check whether subscripts fall outside the range of an array. </a:t>
            </a:r>
          </a:p>
          <a:p>
            <a:pPr eaLnBrk="1" hangingPunct="1">
              <a:lnSpc>
                <a:spcPct val="90000"/>
              </a:lnSpc>
              <a:defRPr/>
            </a:pPr>
            <a:r>
              <a:rPr lang="en-US" dirty="0">
                <a:solidFill>
                  <a:srgbClr val="000000"/>
                </a:solidFill>
                <a:latin typeface="Cambria" panose="02040503050406030204" pitchFamily="18" charset="0"/>
              </a:rPr>
              <a:t>Two arrays cannot be meaningfully compared with equality operators or relational operators. </a:t>
            </a:r>
          </a:p>
        </p:txBody>
      </p:sp>
      <p:sp>
        <p:nvSpPr>
          <p:cNvPr id="13619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33835338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15.14  </a:t>
            </a:r>
            <a:r>
              <a:rPr lang="en-US" dirty="0">
                <a:solidFill>
                  <a:srgbClr val="3380E6"/>
                </a:solidFill>
                <a:latin typeface="Arial"/>
              </a:rPr>
              <a:t>Introduction to C++ Standard Library Class Template </a:t>
            </a:r>
            <a:r>
              <a:rPr lang="en-US" dirty="0">
                <a:solidFill>
                  <a:srgbClr val="3380E6"/>
                </a:solidFill>
                <a:latin typeface="Consolas" panose="020B0609020204030204" pitchFamily="49" charset="0"/>
              </a:rPr>
              <a:t>vector</a:t>
            </a:r>
            <a:r>
              <a:rPr lang="en-US" dirty="0">
                <a:solidFill>
                  <a:srgbClr val="3380E6"/>
                </a:solidFill>
                <a:latin typeface="Arial"/>
              </a:rPr>
              <a:t> (Cont.)</a:t>
            </a:r>
            <a:endParaRPr lang="en-US" dirty="0">
              <a:solidFill>
                <a:srgbClr val="3380E6"/>
              </a:solidFill>
              <a:latin typeface="Consolas" panose="020B0609020204030204" pitchFamily="49" charset="0"/>
            </a:endParaRPr>
          </a:p>
        </p:txBody>
      </p:sp>
      <p:sp>
        <p:nvSpPr>
          <p:cNvPr id="139267" name="Text Placeholder 2"/>
          <p:cNvSpPr>
            <a:spLocks noGrp="1"/>
          </p:cNvSpPr>
          <p:nvPr>
            <p:ph type="body" idx="1"/>
          </p:nvPr>
        </p:nvSpPr>
        <p:spPr/>
        <p:txBody>
          <a:bodyPr>
            <a:normAutofit fontScale="92500" lnSpcReduction="10000"/>
          </a:bodyPr>
          <a:lstStyle/>
          <a:p>
            <a:pPr eaLnBrk="1" hangingPunct="1">
              <a:lnSpc>
                <a:spcPct val="90000"/>
              </a:lnSpc>
            </a:pPr>
            <a:r>
              <a:rPr lang="en-US" altLang="en-US" dirty="0">
                <a:solidFill>
                  <a:srgbClr val="000000"/>
                </a:solidFill>
                <a:latin typeface="Cambria" panose="02040503050406030204" pitchFamily="18" charset="0"/>
              </a:rPr>
              <a:t>As you learned in Chapter 7, pointer variables (known more commonly as pointers) contain memory addresses as their values. </a:t>
            </a:r>
          </a:p>
          <a:p>
            <a:pPr eaLnBrk="1" hangingPunct="1">
              <a:lnSpc>
                <a:spcPct val="90000"/>
              </a:lnSpc>
            </a:pPr>
            <a:r>
              <a:rPr lang="en-US" altLang="en-US" dirty="0">
                <a:solidFill>
                  <a:srgbClr val="000000"/>
                </a:solidFill>
                <a:latin typeface="Cambria" panose="02040503050406030204" pitchFamily="18" charset="0"/>
              </a:rPr>
              <a:t>Array names are simply </a:t>
            </a:r>
            <a:r>
              <a:rPr lang="en-US" altLang="en-US" i="1" dirty="0">
                <a:solidFill>
                  <a:srgbClr val="000000"/>
                </a:solidFill>
                <a:latin typeface="Cambria" panose="02040503050406030204" pitchFamily="18" charset="0"/>
              </a:rPr>
              <a:t>pointers</a:t>
            </a:r>
            <a:r>
              <a:rPr lang="en-US" altLang="en-US" dirty="0">
                <a:solidFill>
                  <a:srgbClr val="000000"/>
                </a:solidFill>
                <a:latin typeface="Cambria" panose="02040503050406030204" pitchFamily="18" charset="0"/>
              </a:rPr>
              <a:t> to where the arrays begin in memory, and, of course, two arrays will always be at different memory locations. </a:t>
            </a:r>
          </a:p>
          <a:p>
            <a:pPr eaLnBrk="1" hangingPunct="1">
              <a:lnSpc>
                <a:spcPct val="90000"/>
              </a:lnSpc>
            </a:pPr>
            <a:r>
              <a:rPr lang="en-US" altLang="en-US" dirty="0">
                <a:solidFill>
                  <a:srgbClr val="000000"/>
                </a:solidFill>
                <a:latin typeface="Cambria" panose="02040503050406030204" pitchFamily="18" charset="0"/>
              </a:rPr>
              <a:t>When an array is passed to a general-purpose function designed to handle arrays of any size, the size of the array must be passed as an additional argument. </a:t>
            </a:r>
          </a:p>
        </p:txBody>
      </p:sp>
      <p:sp>
        <p:nvSpPr>
          <p:cNvPr id="13619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58819953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15.14  </a:t>
            </a:r>
            <a:r>
              <a:rPr lang="en-US" dirty="0">
                <a:solidFill>
                  <a:srgbClr val="3380E6"/>
                </a:solidFill>
                <a:latin typeface="Arial"/>
              </a:rPr>
              <a:t>Introduction to C++ Standard Library Class Template </a:t>
            </a:r>
            <a:r>
              <a:rPr lang="en-US" dirty="0">
                <a:solidFill>
                  <a:srgbClr val="3380E6"/>
                </a:solidFill>
                <a:latin typeface="Consolas" panose="020B0609020204030204" pitchFamily="49" charset="0"/>
              </a:rPr>
              <a:t>vector</a:t>
            </a:r>
            <a:r>
              <a:rPr lang="en-US" dirty="0">
                <a:solidFill>
                  <a:srgbClr val="3380E6"/>
                </a:solidFill>
                <a:latin typeface="Arial"/>
              </a:rPr>
              <a:t> (Cont.)</a:t>
            </a:r>
            <a:endParaRPr lang="en-US" dirty="0">
              <a:solidFill>
                <a:srgbClr val="3380E6"/>
              </a:solidFill>
              <a:latin typeface="Consolas" panose="020B0609020204030204" pitchFamily="49" charset="0"/>
            </a:endParaRPr>
          </a:p>
        </p:txBody>
      </p:sp>
      <p:sp>
        <p:nvSpPr>
          <p:cNvPr id="140291" name="Text Placeholder 2"/>
          <p:cNvSpPr>
            <a:spLocks noGrp="1"/>
          </p:cNvSpPr>
          <p:nvPr>
            <p:ph type="body" idx="1"/>
          </p:nvPr>
        </p:nvSpPr>
        <p:spPr/>
        <p:txBody>
          <a:bodyPr>
            <a:normAutofit fontScale="92500" lnSpcReduction="20000"/>
          </a:bodyPr>
          <a:lstStyle/>
          <a:p>
            <a:pPr eaLnBrk="1" hangingPunct="1">
              <a:lnSpc>
                <a:spcPct val="90000"/>
              </a:lnSpc>
            </a:pPr>
            <a:r>
              <a:rPr lang="en-US" altLang="en-US" dirty="0">
                <a:solidFill>
                  <a:srgbClr val="000000"/>
                </a:solidFill>
                <a:latin typeface="Cambria" panose="02040503050406030204" pitchFamily="18" charset="0"/>
              </a:rPr>
              <a:t>Furthermore, one array cannot be assigned to another with the assignment operator(s)—array names are </a:t>
            </a:r>
            <a:r>
              <a:rPr lang="en-US" altLang="en-US" sz="2400" dirty="0" err="1">
                <a:solidFill>
                  <a:srgbClr val="000000"/>
                </a:solidFill>
                <a:latin typeface="Consolas" panose="020B0609020204030204" pitchFamily="49" charset="0"/>
              </a:rPr>
              <a:t>const</a:t>
            </a:r>
            <a:r>
              <a:rPr lang="en-US" altLang="en-US" dirty="0">
                <a:solidFill>
                  <a:srgbClr val="000000"/>
                </a:solidFill>
                <a:latin typeface="Cambria" panose="02040503050406030204" pitchFamily="18" charset="0"/>
              </a:rPr>
              <a:t> pointers, so they cannot be used on the left side of an assignment operator. </a:t>
            </a:r>
          </a:p>
          <a:p>
            <a:pPr eaLnBrk="1" hangingPunct="1">
              <a:lnSpc>
                <a:spcPct val="90000"/>
              </a:lnSpc>
            </a:pPr>
            <a:r>
              <a:rPr lang="en-US" altLang="en-US" dirty="0">
                <a:solidFill>
                  <a:srgbClr val="000000"/>
                </a:solidFill>
                <a:latin typeface="Cambria" panose="02040503050406030204" pitchFamily="18" charset="0"/>
              </a:rPr>
              <a:t>These and other capabilities certainly seem like “naturals” for dealing with arrays, but C++ does not provide such capabilities. </a:t>
            </a:r>
          </a:p>
          <a:p>
            <a:pPr eaLnBrk="1" hangingPunct="1">
              <a:lnSpc>
                <a:spcPct val="90000"/>
              </a:lnSpc>
            </a:pPr>
            <a:r>
              <a:rPr lang="en-US" altLang="en-US" dirty="0">
                <a:solidFill>
                  <a:srgbClr val="000000"/>
                </a:solidFill>
                <a:latin typeface="Cambria" panose="02040503050406030204" pitchFamily="18" charset="0"/>
              </a:rPr>
              <a:t>However, the C++ Standard Library provides class template vector to allow you to create a more powerful and less error-prone alternative to arrays. </a:t>
            </a:r>
          </a:p>
        </p:txBody>
      </p:sp>
      <p:sp>
        <p:nvSpPr>
          <p:cNvPr id="13619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936476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a:solidFill>
                  <a:srgbClr val="24B5A1"/>
                </a:solidFill>
                <a:latin typeface="Arial"/>
              </a:rPr>
              <a:t>15.3  </a:t>
            </a:r>
            <a:r>
              <a:rPr lang="en-US">
                <a:solidFill>
                  <a:srgbClr val="3380E6"/>
                </a:solidFill>
                <a:latin typeface="Arial"/>
              </a:rPr>
              <a:t>A Simple Program: Adding Two Integers (Cont.)</a:t>
            </a:r>
          </a:p>
        </p:txBody>
      </p:sp>
      <p:sp>
        <p:nvSpPr>
          <p:cNvPr id="19459" name="Text Placeholder 2"/>
          <p:cNvSpPr>
            <a:spLocks noGrp="1"/>
          </p:cNvSpPr>
          <p:nvPr>
            <p:ph type="body" idx="1"/>
          </p:nvPr>
        </p:nvSpPr>
        <p:spPr/>
        <p:txBody>
          <a:bodyPr>
            <a:normAutofit lnSpcReduction="10000"/>
          </a:bodyPr>
          <a:lstStyle/>
          <a:p>
            <a:pPr eaLnBrk="1" hangingPunct="1">
              <a:lnSpc>
                <a:spcPct val="90000"/>
              </a:lnSpc>
            </a:pPr>
            <a:r>
              <a:rPr lang="en-US" altLang="en-US" sz="2500" dirty="0">
                <a:solidFill>
                  <a:srgbClr val="000000"/>
                </a:solidFill>
                <a:latin typeface="Cambria" panose="02040503050406030204" pitchFamily="18" charset="0"/>
              </a:rPr>
              <a:t>The C++ preprocessor directive in line 3 exhibits the standard C++ style for including header files from the standard library. </a:t>
            </a:r>
          </a:p>
          <a:p>
            <a:pPr eaLnBrk="1" hangingPunct="1">
              <a:lnSpc>
                <a:spcPct val="90000"/>
              </a:lnSpc>
            </a:pPr>
            <a:r>
              <a:rPr lang="en-US" altLang="en-US" sz="2500" dirty="0">
                <a:solidFill>
                  <a:srgbClr val="000000"/>
                </a:solidFill>
                <a:latin typeface="Cambria" panose="02040503050406030204" pitchFamily="18" charset="0"/>
              </a:rPr>
              <a:t>This line tells the C++ preprocessor to include the contents of the </a:t>
            </a:r>
            <a:r>
              <a:rPr lang="en-US" altLang="en-US" sz="2500" dirty="0">
                <a:solidFill>
                  <a:srgbClr val="0000FF"/>
                </a:solidFill>
                <a:latin typeface="Cambria" panose="02040503050406030204" pitchFamily="18" charset="0"/>
              </a:rPr>
              <a:t>input/output stream header </a:t>
            </a:r>
            <a:r>
              <a:rPr lang="en-US" altLang="en-US" sz="2500" dirty="0">
                <a:solidFill>
                  <a:srgbClr val="000000"/>
                </a:solidFill>
                <a:latin typeface="Cambria" panose="02040503050406030204" pitchFamily="18" charset="0"/>
              </a:rPr>
              <a:t>file </a:t>
            </a:r>
            <a:r>
              <a:rPr lang="en-US" altLang="en-US" sz="2500" dirty="0">
                <a:solidFill>
                  <a:srgbClr val="0000FF"/>
                </a:solidFill>
                <a:latin typeface="Consolas" panose="020B0609020204030204" pitchFamily="49" charset="0"/>
              </a:rPr>
              <a:t>&lt;</a:t>
            </a:r>
            <a:r>
              <a:rPr lang="en-US" altLang="en-US" sz="2500" dirty="0" err="1">
                <a:solidFill>
                  <a:srgbClr val="0000FF"/>
                </a:solidFill>
                <a:latin typeface="Consolas" panose="020B0609020204030204" pitchFamily="49" charset="0"/>
              </a:rPr>
              <a:t>iostream</a:t>
            </a:r>
            <a:r>
              <a:rPr lang="en-US" altLang="en-US" sz="2500" dirty="0">
                <a:solidFill>
                  <a:srgbClr val="0000FF"/>
                </a:solidFill>
                <a:latin typeface="Consolas" panose="020B0609020204030204" pitchFamily="49" charset="0"/>
              </a:rPr>
              <a:t>&gt;</a:t>
            </a:r>
            <a:r>
              <a:rPr lang="en-US" altLang="en-US" sz="2500" dirty="0">
                <a:solidFill>
                  <a:srgbClr val="000000"/>
                </a:solidFill>
                <a:latin typeface="Cambria" panose="02040503050406030204" pitchFamily="18" charset="0"/>
              </a:rPr>
              <a:t>. </a:t>
            </a:r>
          </a:p>
          <a:p>
            <a:pPr eaLnBrk="1" hangingPunct="1">
              <a:lnSpc>
                <a:spcPct val="90000"/>
              </a:lnSpc>
            </a:pPr>
            <a:r>
              <a:rPr lang="en-US" altLang="en-US" sz="2500" dirty="0">
                <a:solidFill>
                  <a:srgbClr val="000000"/>
                </a:solidFill>
                <a:latin typeface="Cambria" panose="02040503050406030204" pitchFamily="18" charset="0"/>
              </a:rPr>
              <a:t>This file must be included for any program that outputs data to the screen or inputs data from the keyboard using C++-style stream input/output. </a:t>
            </a:r>
          </a:p>
          <a:p>
            <a:pPr eaLnBrk="1" hangingPunct="1">
              <a:lnSpc>
                <a:spcPct val="90000"/>
              </a:lnSpc>
            </a:pPr>
            <a:r>
              <a:rPr lang="en-US" altLang="en-US" sz="2500" dirty="0">
                <a:solidFill>
                  <a:srgbClr val="000000"/>
                </a:solidFill>
                <a:latin typeface="Cambria" panose="02040503050406030204" pitchFamily="18" charset="0"/>
              </a:rPr>
              <a:t>We discuss </a:t>
            </a:r>
            <a:r>
              <a:rPr lang="en-US" altLang="en-US" sz="2500" dirty="0" err="1">
                <a:solidFill>
                  <a:srgbClr val="000000"/>
                </a:solidFill>
                <a:latin typeface="Consolas" panose="020B0609020204030204" pitchFamily="49" charset="0"/>
              </a:rPr>
              <a:t>iostream</a:t>
            </a:r>
            <a:r>
              <a:rPr lang="en-US" altLang="en-US" sz="2500" dirty="0" err="1">
                <a:solidFill>
                  <a:srgbClr val="000000"/>
                </a:solidFill>
                <a:latin typeface="Cambria" panose="02040503050406030204" pitchFamily="18" charset="0"/>
              </a:rPr>
              <a:t>’s</a:t>
            </a:r>
            <a:r>
              <a:rPr lang="en-US" altLang="en-US" sz="2500" dirty="0">
                <a:solidFill>
                  <a:srgbClr val="000000"/>
                </a:solidFill>
                <a:latin typeface="Cambria" panose="02040503050406030204" pitchFamily="18" charset="0"/>
              </a:rPr>
              <a:t> many features in detail in Chapter 2, Stream Input/Output.</a:t>
            </a:r>
          </a:p>
          <a:p>
            <a:pPr eaLnBrk="1" hangingPunct="1">
              <a:lnSpc>
                <a:spcPct val="90000"/>
              </a:lnSpc>
            </a:pPr>
            <a:r>
              <a:rPr lang="en-US" altLang="en-US" sz="2500" dirty="0">
                <a:solidFill>
                  <a:srgbClr val="000000"/>
                </a:solidFill>
                <a:latin typeface="Cambria" panose="02040503050406030204" pitchFamily="18" charset="0"/>
              </a:rPr>
              <a:t>As in C, every C++ program begins execution with function </a:t>
            </a:r>
            <a:r>
              <a:rPr lang="en-US" altLang="en-US" sz="2500" dirty="0">
                <a:solidFill>
                  <a:srgbClr val="000000"/>
                </a:solidFill>
                <a:latin typeface="Consolas" panose="020B0609020204030204" pitchFamily="49" charset="0"/>
              </a:rPr>
              <a:t>main</a:t>
            </a:r>
            <a:r>
              <a:rPr lang="en-US" altLang="en-US" sz="2500" dirty="0">
                <a:solidFill>
                  <a:srgbClr val="000000"/>
                </a:solidFill>
                <a:latin typeface="Cambria" panose="02040503050406030204" pitchFamily="18" charset="0"/>
              </a:rPr>
              <a:t> (line 5). </a:t>
            </a:r>
          </a:p>
        </p:txBody>
      </p:sp>
      <p:sp>
        <p:nvSpPr>
          <p:cNvPr id="1946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408034650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15.14  </a:t>
            </a:r>
            <a:r>
              <a:rPr lang="en-US" dirty="0">
                <a:solidFill>
                  <a:srgbClr val="3380E6"/>
                </a:solidFill>
                <a:latin typeface="Arial"/>
              </a:rPr>
              <a:t>Introduction to C++ Standard Library Class Template </a:t>
            </a:r>
            <a:r>
              <a:rPr lang="en-US" dirty="0">
                <a:solidFill>
                  <a:srgbClr val="3380E6"/>
                </a:solidFill>
                <a:latin typeface="Consolas" panose="020B0609020204030204" pitchFamily="49" charset="0"/>
              </a:rPr>
              <a:t>vector</a:t>
            </a:r>
            <a:r>
              <a:rPr lang="en-US" dirty="0">
                <a:solidFill>
                  <a:srgbClr val="3380E6"/>
                </a:solidFill>
                <a:latin typeface="Arial"/>
              </a:rPr>
              <a:t> (Cont.)</a:t>
            </a:r>
            <a:endParaRPr lang="en-US" dirty="0">
              <a:solidFill>
                <a:srgbClr val="3380E6"/>
              </a:solidFill>
              <a:latin typeface="Consolas" panose="020B0609020204030204" pitchFamily="49" charset="0"/>
            </a:endParaRPr>
          </a:p>
        </p:txBody>
      </p:sp>
      <p:sp>
        <p:nvSpPr>
          <p:cNvPr id="3" name="Text Placeholder 2"/>
          <p:cNvSpPr>
            <a:spLocks noGrp="1"/>
          </p:cNvSpPr>
          <p:nvPr>
            <p:ph type="body" idx="1"/>
          </p:nvPr>
        </p:nvSpPr>
        <p:spPr/>
        <p:txBody>
          <a:bodyPr>
            <a:normAutofit fontScale="77500" lnSpcReduction="20000"/>
          </a:bodyPr>
          <a:lstStyle/>
          <a:p>
            <a:pPr eaLnBrk="1" hangingPunct="1">
              <a:lnSpc>
                <a:spcPct val="90000"/>
              </a:lnSpc>
              <a:defRPr/>
            </a:pPr>
            <a:r>
              <a:rPr lang="en-US" dirty="0">
                <a:solidFill>
                  <a:srgbClr val="000000"/>
                </a:solidFill>
                <a:latin typeface="Cambria" panose="02040503050406030204" pitchFamily="18" charset="0"/>
              </a:rPr>
              <a:t>The </a:t>
            </a:r>
            <a:r>
              <a:rPr lang="en-US" sz="24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 class template is available to anyone building applications with C++. </a:t>
            </a:r>
          </a:p>
          <a:p>
            <a:pPr eaLnBrk="1" hangingPunct="1">
              <a:lnSpc>
                <a:spcPct val="90000"/>
              </a:lnSpc>
              <a:defRPr/>
            </a:pPr>
            <a:r>
              <a:rPr lang="en-US" dirty="0">
                <a:solidFill>
                  <a:srgbClr val="000000"/>
                </a:solidFill>
                <a:latin typeface="Cambria" panose="02040503050406030204" pitchFamily="18" charset="0"/>
              </a:rPr>
              <a:t>The notations that the vector example uses might be unfamiliar to you, because vectors use template notation. </a:t>
            </a:r>
          </a:p>
          <a:p>
            <a:pPr eaLnBrk="1" hangingPunct="1">
              <a:lnSpc>
                <a:spcPct val="90000"/>
              </a:lnSpc>
              <a:defRPr/>
            </a:pPr>
            <a:r>
              <a:rPr lang="en-US" dirty="0">
                <a:solidFill>
                  <a:srgbClr val="000000"/>
                </a:solidFill>
                <a:latin typeface="Cambria" panose="02040503050406030204" pitchFamily="18" charset="0"/>
              </a:rPr>
              <a:t>In the previous section, we discussed function templates. </a:t>
            </a:r>
          </a:p>
          <a:p>
            <a:pPr eaLnBrk="1" hangingPunct="1">
              <a:lnSpc>
                <a:spcPct val="90000"/>
              </a:lnSpc>
              <a:defRPr/>
            </a:pPr>
            <a:r>
              <a:rPr lang="en-US" dirty="0">
                <a:solidFill>
                  <a:srgbClr val="000000"/>
                </a:solidFill>
                <a:latin typeface="Cambria" panose="02040503050406030204" pitchFamily="18" charset="0"/>
              </a:rPr>
              <a:t>In Chapter 22, we discuss class templates. </a:t>
            </a:r>
          </a:p>
          <a:p>
            <a:pPr eaLnBrk="1" hangingPunct="1">
              <a:lnSpc>
                <a:spcPct val="90000"/>
              </a:lnSpc>
              <a:defRPr/>
            </a:pPr>
            <a:r>
              <a:rPr lang="en-US" dirty="0">
                <a:solidFill>
                  <a:srgbClr val="000000"/>
                </a:solidFill>
                <a:latin typeface="Cambria" panose="02040503050406030204" pitchFamily="18" charset="0"/>
              </a:rPr>
              <a:t>For now, you should feel comfortable using class template vector by mimicking the syntax in the example we show in this section. </a:t>
            </a:r>
          </a:p>
          <a:p>
            <a:pPr eaLnBrk="1" hangingPunct="1">
              <a:lnSpc>
                <a:spcPct val="90000"/>
              </a:lnSpc>
              <a:defRPr/>
            </a:pPr>
            <a:r>
              <a:rPr lang="en-US" dirty="0">
                <a:solidFill>
                  <a:srgbClr val="000000"/>
                </a:solidFill>
                <a:latin typeface="Cambria" panose="02040503050406030204" pitchFamily="18" charset="0"/>
              </a:rPr>
              <a:t>Chapter 22 presents class template </a:t>
            </a:r>
            <a:r>
              <a:rPr lang="en-US" sz="26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 (and several other standard C++ container classes) in detail.</a:t>
            </a:r>
          </a:p>
        </p:txBody>
      </p:sp>
      <p:sp>
        <p:nvSpPr>
          <p:cNvPr id="13619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51781638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15.14  </a:t>
            </a:r>
            <a:r>
              <a:rPr lang="en-US" dirty="0">
                <a:solidFill>
                  <a:srgbClr val="3380E6"/>
                </a:solidFill>
                <a:latin typeface="Arial"/>
              </a:rPr>
              <a:t>Introduction to C++ Standard Library Class Template </a:t>
            </a:r>
            <a:r>
              <a:rPr lang="en-US" dirty="0">
                <a:solidFill>
                  <a:srgbClr val="3380E6"/>
                </a:solidFill>
                <a:latin typeface="Consolas" panose="020B0609020204030204" pitchFamily="49" charset="0"/>
              </a:rPr>
              <a:t>vector</a:t>
            </a:r>
            <a:r>
              <a:rPr lang="en-US" dirty="0">
                <a:solidFill>
                  <a:srgbClr val="3380E6"/>
                </a:solidFill>
                <a:latin typeface="Arial"/>
              </a:rPr>
              <a:t> (Cont.)</a:t>
            </a:r>
            <a:endParaRPr lang="en-US" dirty="0">
              <a:solidFill>
                <a:srgbClr val="3380E6"/>
              </a:solidFill>
              <a:latin typeface="Consolas" panose="020B0609020204030204" pitchFamily="49" charset="0"/>
            </a:endParaRPr>
          </a:p>
        </p:txBody>
      </p:sp>
      <p:sp>
        <p:nvSpPr>
          <p:cNvPr id="3" name="Text Placeholder 2"/>
          <p:cNvSpPr>
            <a:spLocks noGrp="1"/>
          </p:cNvSpPr>
          <p:nvPr>
            <p:ph type="body" idx="1"/>
          </p:nvPr>
        </p:nvSpPr>
        <p:spPr/>
        <p:txBody>
          <a:bodyPr>
            <a:normAutofit fontScale="85000" lnSpcReduction="10000"/>
          </a:bodyPr>
          <a:lstStyle/>
          <a:p>
            <a:pPr eaLnBrk="1" hangingPunct="1">
              <a:lnSpc>
                <a:spcPct val="90000"/>
              </a:lnSpc>
              <a:defRPr/>
            </a:pPr>
            <a:r>
              <a:rPr lang="en-US" dirty="0">
                <a:solidFill>
                  <a:srgbClr val="000000"/>
                </a:solidFill>
                <a:latin typeface="Cambria" panose="02040503050406030204" pitchFamily="18" charset="0"/>
              </a:rPr>
              <a:t>The program of Fig. 15.14 demonstrates capabilities provided by C++ Standard Library class template </a:t>
            </a:r>
            <a:r>
              <a:rPr lang="en-US" sz="24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 that are not available for C-style pointer-based arrays. </a:t>
            </a:r>
          </a:p>
          <a:p>
            <a:pPr eaLnBrk="1" hangingPunct="1">
              <a:lnSpc>
                <a:spcPct val="90000"/>
              </a:lnSpc>
              <a:defRPr/>
            </a:pPr>
            <a:r>
              <a:rPr lang="en-US" dirty="0">
                <a:solidFill>
                  <a:srgbClr val="000000"/>
                </a:solidFill>
                <a:latin typeface="Cambria" panose="02040503050406030204" pitchFamily="18" charset="0"/>
              </a:rPr>
              <a:t>Standard class template </a:t>
            </a:r>
            <a:r>
              <a:rPr lang="en-US" sz="24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 is defined in header </a:t>
            </a:r>
            <a:r>
              <a:rPr lang="en-US" sz="2400" dirty="0">
                <a:solidFill>
                  <a:srgbClr val="000000"/>
                </a:solidFill>
                <a:latin typeface="Consolas" panose="020B0609020204030204" pitchFamily="49" charset="0"/>
              </a:rPr>
              <a:t>&lt;vector&gt;</a:t>
            </a:r>
            <a:r>
              <a:rPr lang="en-US" dirty="0">
                <a:solidFill>
                  <a:srgbClr val="000000"/>
                </a:solidFill>
                <a:latin typeface="Cambria" panose="02040503050406030204" pitchFamily="18" charset="0"/>
              </a:rPr>
              <a:t> (line 5) and belongs to namespace </a:t>
            </a:r>
            <a:r>
              <a:rPr lang="en-US" sz="2400" dirty="0">
                <a:solidFill>
                  <a:srgbClr val="000000"/>
                </a:solidFill>
                <a:latin typeface="Consolas" panose="020B0609020204030204" pitchFamily="49" charset="0"/>
              </a:rPr>
              <a:t>std</a:t>
            </a:r>
            <a:r>
              <a:rPr lang="en-US" dirty="0">
                <a:solidFill>
                  <a:srgbClr val="000000"/>
                </a:solidFill>
                <a:latin typeface="Cambria" panose="02040503050406030204" pitchFamily="18" charset="0"/>
              </a:rPr>
              <a:t>. </a:t>
            </a:r>
          </a:p>
          <a:p>
            <a:pPr eaLnBrk="1" hangingPunct="1">
              <a:lnSpc>
                <a:spcPct val="90000"/>
              </a:lnSpc>
              <a:defRPr/>
            </a:pPr>
            <a:r>
              <a:rPr lang="en-US" dirty="0">
                <a:solidFill>
                  <a:srgbClr val="000000"/>
                </a:solidFill>
                <a:latin typeface="Cambria" panose="02040503050406030204" pitchFamily="18" charset="0"/>
              </a:rPr>
              <a:t>Chapter 22 discusses the full functionality of vector. </a:t>
            </a:r>
          </a:p>
          <a:p>
            <a:pPr eaLnBrk="1" hangingPunct="1">
              <a:lnSpc>
                <a:spcPct val="90000"/>
              </a:lnSpc>
              <a:defRPr/>
            </a:pPr>
            <a:r>
              <a:rPr lang="en-US" dirty="0">
                <a:solidFill>
                  <a:srgbClr val="000000"/>
                </a:solidFill>
                <a:latin typeface="Cambria" panose="02040503050406030204" pitchFamily="18" charset="0"/>
              </a:rPr>
              <a:t>At the end of this section, we’ll demonstrate class </a:t>
            </a:r>
            <a:r>
              <a:rPr lang="en-US" sz="24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’s bounds checking capabilities and introduce C++’s exception-handling mechanism, which can be used to detect and handle an out-of-bounds </a:t>
            </a:r>
            <a:r>
              <a:rPr lang="en-US" sz="24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 index.</a:t>
            </a:r>
          </a:p>
        </p:txBody>
      </p:sp>
      <p:sp>
        <p:nvSpPr>
          <p:cNvPr id="13619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79329895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15.14  </a:t>
            </a:r>
            <a:r>
              <a:rPr lang="en-US" dirty="0">
                <a:solidFill>
                  <a:srgbClr val="3380E6"/>
                </a:solidFill>
                <a:latin typeface="Arial"/>
              </a:rPr>
              <a:t>Introduction to C++ Standard Library Class Template </a:t>
            </a:r>
            <a:r>
              <a:rPr lang="en-US" dirty="0">
                <a:solidFill>
                  <a:srgbClr val="3380E6"/>
                </a:solidFill>
                <a:latin typeface="Consolas" panose="020B0609020204030204" pitchFamily="49" charset="0"/>
              </a:rPr>
              <a:t>vector</a:t>
            </a:r>
            <a:r>
              <a:rPr lang="en-US" dirty="0">
                <a:solidFill>
                  <a:srgbClr val="3380E6"/>
                </a:solidFill>
                <a:latin typeface="Arial"/>
              </a:rPr>
              <a:t> (Cont.)</a:t>
            </a:r>
            <a:endParaRPr lang="en-US" dirty="0">
              <a:solidFill>
                <a:srgbClr val="3380E6"/>
              </a:solidFill>
              <a:latin typeface="Consolas" panose="020B0609020204030204" pitchFamily="49" charset="0"/>
            </a:endParaRPr>
          </a:p>
        </p:txBody>
      </p:sp>
      <p:sp>
        <p:nvSpPr>
          <p:cNvPr id="3" name="Text Placeholder 2"/>
          <p:cNvSpPr>
            <a:spLocks noGrp="1"/>
          </p:cNvSpPr>
          <p:nvPr>
            <p:ph type="body" idx="1"/>
          </p:nvPr>
        </p:nvSpPr>
        <p:spPr/>
        <p:txBody>
          <a:bodyPr>
            <a:normAutofit fontScale="85000" lnSpcReduction="10000"/>
          </a:bodyPr>
          <a:lstStyle/>
          <a:p>
            <a:pPr marL="109537" indent="0" eaLnBrk="1" hangingPunct="1">
              <a:lnSpc>
                <a:spcPct val="90000"/>
              </a:lnSpc>
              <a:buFont typeface="Wingdings 3" panose="05040102010807070707" pitchFamily="18" charset="2"/>
              <a:buNone/>
              <a:defRPr/>
            </a:pPr>
            <a:r>
              <a:rPr lang="en-US" b="1" i="1" dirty="0">
                <a:solidFill>
                  <a:srgbClr val="000000"/>
                </a:solidFill>
                <a:latin typeface="Cambria" panose="02040503050406030204" pitchFamily="18" charset="0"/>
              </a:rPr>
              <a:t>Creating vector Objects</a:t>
            </a:r>
          </a:p>
          <a:p>
            <a:pPr eaLnBrk="1" hangingPunct="1">
              <a:lnSpc>
                <a:spcPct val="90000"/>
              </a:lnSpc>
              <a:defRPr/>
            </a:pPr>
            <a:r>
              <a:rPr lang="en-US" dirty="0">
                <a:solidFill>
                  <a:srgbClr val="000000"/>
                </a:solidFill>
                <a:latin typeface="Cambria" panose="02040503050406030204" pitchFamily="18" charset="0"/>
              </a:rPr>
              <a:t>Lines 13–14 create two vector objects that store values of type </a:t>
            </a:r>
            <a:r>
              <a:rPr lang="en-US" sz="2400" dirty="0" err="1">
                <a:solidFill>
                  <a:srgbClr val="000000"/>
                </a:solidFill>
                <a:latin typeface="Consolas" panose="020B0609020204030204" pitchFamily="49" charset="0"/>
              </a:rPr>
              <a:t>int</a:t>
            </a:r>
            <a:r>
              <a:rPr lang="en-US" dirty="0">
                <a:solidFill>
                  <a:srgbClr val="000000"/>
                </a:solidFill>
                <a:latin typeface="Cambria" panose="02040503050406030204" pitchFamily="18" charset="0"/>
              </a:rPr>
              <a:t>—</a:t>
            </a:r>
            <a:r>
              <a:rPr lang="en-US" sz="2400" dirty="0">
                <a:solidFill>
                  <a:srgbClr val="000000"/>
                </a:solidFill>
                <a:latin typeface="Consolas" panose="020B0609020204030204" pitchFamily="49" charset="0"/>
              </a:rPr>
              <a:t>integers1</a:t>
            </a:r>
            <a:r>
              <a:rPr lang="en-US" dirty="0">
                <a:solidFill>
                  <a:srgbClr val="000000"/>
                </a:solidFill>
                <a:latin typeface="Cambria" panose="02040503050406030204" pitchFamily="18" charset="0"/>
              </a:rPr>
              <a:t> contains seven elements, and </a:t>
            </a:r>
            <a:r>
              <a:rPr lang="en-US" sz="2400" dirty="0">
                <a:solidFill>
                  <a:srgbClr val="000000"/>
                </a:solidFill>
                <a:latin typeface="Consolas" panose="020B0609020204030204" pitchFamily="49" charset="0"/>
              </a:rPr>
              <a:t>integers2</a:t>
            </a:r>
            <a:r>
              <a:rPr lang="en-US" dirty="0">
                <a:solidFill>
                  <a:srgbClr val="000000"/>
                </a:solidFill>
                <a:latin typeface="Cambria" panose="02040503050406030204" pitchFamily="18" charset="0"/>
              </a:rPr>
              <a:t> contains 10 elements. </a:t>
            </a:r>
          </a:p>
          <a:p>
            <a:pPr eaLnBrk="1" hangingPunct="1">
              <a:lnSpc>
                <a:spcPct val="90000"/>
              </a:lnSpc>
              <a:defRPr/>
            </a:pPr>
            <a:r>
              <a:rPr lang="en-US" dirty="0">
                <a:solidFill>
                  <a:srgbClr val="000000"/>
                </a:solidFill>
                <a:latin typeface="Cambria" panose="02040503050406030204" pitchFamily="18" charset="0"/>
              </a:rPr>
              <a:t>By default, all the elements of each </a:t>
            </a:r>
            <a:r>
              <a:rPr lang="en-US" sz="24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 object are set to </a:t>
            </a:r>
            <a:r>
              <a:rPr lang="en-US" sz="2400" dirty="0">
                <a:solidFill>
                  <a:srgbClr val="000000"/>
                </a:solidFill>
                <a:latin typeface="Consolas" panose="020B0609020204030204" pitchFamily="49" charset="0"/>
              </a:rPr>
              <a:t>0</a:t>
            </a:r>
            <a:r>
              <a:rPr lang="en-US" dirty="0">
                <a:solidFill>
                  <a:srgbClr val="000000"/>
                </a:solidFill>
                <a:latin typeface="Cambria" panose="02040503050406030204" pitchFamily="18" charset="0"/>
              </a:rPr>
              <a:t>. </a:t>
            </a:r>
          </a:p>
          <a:p>
            <a:pPr eaLnBrk="1" hangingPunct="1">
              <a:lnSpc>
                <a:spcPct val="90000"/>
              </a:lnSpc>
              <a:defRPr/>
            </a:pPr>
            <a:r>
              <a:rPr lang="en-US" dirty="0">
                <a:solidFill>
                  <a:srgbClr val="000000"/>
                </a:solidFill>
                <a:latin typeface="Cambria" panose="02040503050406030204" pitchFamily="18" charset="0"/>
              </a:rPr>
              <a:t>Note that </a:t>
            </a:r>
            <a:r>
              <a:rPr lang="en-US" sz="24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s can be defined to store </a:t>
            </a:r>
            <a:r>
              <a:rPr lang="en-US" i="1" dirty="0">
                <a:solidFill>
                  <a:srgbClr val="000000"/>
                </a:solidFill>
                <a:latin typeface="Cambria" panose="02040503050406030204" pitchFamily="18" charset="0"/>
              </a:rPr>
              <a:t>any</a:t>
            </a:r>
            <a:r>
              <a:rPr lang="en-US" dirty="0">
                <a:solidFill>
                  <a:srgbClr val="000000"/>
                </a:solidFill>
                <a:latin typeface="Cambria" panose="02040503050406030204" pitchFamily="18" charset="0"/>
              </a:rPr>
              <a:t> data type, by replacing </a:t>
            </a:r>
            <a:r>
              <a:rPr lang="en-US" sz="2400" dirty="0" err="1">
                <a:solidFill>
                  <a:srgbClr val="000000"/>
                </a:solidFill>
                <a:latin typeface="Consolas" panose="020B0609020204030204" pitchFamily="49" charset="0"/>
              </a:rPr>
              <a:t>int</a:t>
            </a:r>
            <a:r>
              <a:rPr lang="en-US" dirty="0">
                <a:solidFill>
                  <a:srgbClr val="000000"/>
                </a:solidFill>
                <a:latin typeface="Cambria" panose="02040503050406030204" pitchFamily="18" charset="0"/>
              </a:rPr>
              <a:t> in </a:t>
            </a:r>
            <a:r>
              <a:rPr lang="en-US" sz="2400" dirty="0">
                <a:solidFill>
                  <a:srgbClr val="000000"/>
                </a:solidFill>
                <a:latin typeface="Consolas" panose="020B0609020204030204" pitchFamily="49" charset="0"/>
              </a:rPr>
              <a:t>vector&lt;</a:t>
            </a:r>
            <a:r>
              <a:rPr lang="en-US" sz="2400" dirty="0" err="1">
                <a:solidFill>
                  <a:srgbClr val="000000"/>
                </a:solidFill>
                <a:latin typeface="Consolas" panose="020B0609020204030204" pitchFamily="49" charset="0"/>
              </a:rPr>
              <a:t>int</a:t>
            </a:r>
            <a:r>
              <a:rPr lang="en-US" sz="2400" dirty="0">
                <a:solidFill>
                  <a:srgbClr val="000000"/>
                </a:solidFill>
                <a:latin typeface="Consolas" panose="020B0609020204030204" pitchFamily="49" charset="0"/>
              </a:rPr>
              <a:t>&gt;</a:t>
            </a:r>
            <a:r>
              <a:rPr lang="en-US" dirty="0">
                <a:solidFill>
                  <a:srgbClr val="000000"/>
                </a:solidFill>
                <a:latin typeface="Cambria" panose="02040503050406030204" pitchFamily="18" charset="0"/>
              </a:rPr>
              <a:t> with the appropriate data type. </a:t>
            </a:r>
          </a:p>
          <a:p>
            <a:pPr eaLnBrk="1" hangingPunct="1">
              <a:lnSpc>
                <a:spcPct val="90000"/>
              </a:lnSpc>
              <a:defRPr/>
            </a:pPr>
            <a:r>
              <a:rPr lang="en-US" dirty="0">
                <a:solidFill>
                  <a:srgbClr val="000000"/>
                </a:solidFill>
                <a:latin typeface="Cambria" panose="02040503050406030204" pitchFamily="18" charset="0"/>
              </a:rPr>
              <a:t>This notation, which specifies the type stored in the </a:t>
            </a:r>
            <a:r>
              <a:rPr lang="en-US" sz="24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 is similar to the template notation that Section 15.12 introduced with function templates. </a:t>
            </a:r>
          </a:p>
        </p:txBody>
      </p:sp>
      <p:sp>
        <p:nvSpPr>
          <p:cNvPr id="13619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48463664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15.14  </a:t>
            </a:r>
            <a:r>
              <a:rPr lang="en-US" dirty="0">
                <a:solidFill>
                  <a:srgbClr val="3380E6"/>
                </a:solidFill>
                <a:latin typeface="Arial"/>
              </a:rPr>
              <a:t>Introduction to C++ Standard Library Class Template </a:t>
            </a:r>
            <a:r>
              <a:rPr lang="en-US" dirty="0">
                <a:solidFill>
                  <a:srgbClr val="3380E6"/>
                </a:solidFill>
                <a:latin typeface="Consolas" panose="020B0609020204030204" pitchFamily="49" charset="0"/>
              </a:rPr>
              <a:t>vector</a:t>
            </a:r>
            <a:r>
              <a:rPr lang="en-US" dirty="0">
                <a:solidFill>
                  <a:srgbClr val="3380E6"/>
                </a:solidFill>
                <a:latin typeface="Arial"/>
              </a:rPr>
              <a:t> (Cont.)</a:t>
            </a:r>
            <a:endParaRPr lang="en-US" dirty="0">
              <a:solidFill>
                <a:srgbClr val="3380E6"/>
              </a:solidFill>
              <a:latin typeface="Consolas" panose="020B0609020204030204" pitchFamily="49" charset="0"/>
            </a:endParaRPr>
          </a:p>
        </p:txBody>
      </p:sp>
      <p:sp>
        <p:nvSpPr>
          <p:cNvPr id="3" name="Text Placeholder 2"/>
          <p:cNvSpPr>
            <a:spLocks noGrp="1"/>
          </p:cNvSpPr>
          <p:nvPr>
            <p:ph type="body" idx="1"/>
          </p:nvPr>
        </p:nvSpPr>
        <p:spPr/>
        <p:txBody>
          <a:bodyPr>
            <a:normAutofit fontScale="85000" lnSpcReduction="10000"/>
          </a:bodyPr>
          <a:lstStyle/>
          <a:p>
            <a:pPr marL="109537" indent="0" eaLnBrk="1" hangingPunct="1">
              <a:lnSpc>
                <a:spcPct val="90000"/>
              </a:lnSpc>
              <a:buFont typeface="Wingdings 3" panose="05040102010807070707" pitchFamily="18" charset="2"/>
              <a:buNone/>
              <a:defRPr/>
            </a:pPr>
            <a:r>
              <a:rPr lang="en-US" sz="2400" b="1" i="1" dirty="0">
                <a:solidFill>
                  <a:srgbClr val="000000"/>
                </a:solidFill>
                <a:latin typeface="Consolas" panose="020B0609020204030204" pitchFamily="49" charset="0"/>
              </a:rPr>
              <a:t>vector</a:t>
            </a:r>
            <a:r>
              <a:rPr lang="en-US" b="1" i="1" dirty="0">
                <a:solidFill>
                  <a:srgbClr val="000000"/>
                </a:solidFill>
                <a:latin typeface="Cambria" panose="02040503050406030204" pitchFamily="18" charset="0"/>
              </a:rPr>
              <a:t> Member Function </a:t>
            </a:r>
            <a:r>
              <a:rPr lang="en-US" sz="2400" b="1" i="1" dirty="0">
                <a:solidFill>
                  <a:srgbClr val="000000"/>
                </a:solidFill>
                <a:latin typeface="Consolas" panose="020B0609020204030204" pitchFamily="49" charset="0"/>
              </a:rPr>
              <a:t>size</a:t>
            </a:r>
            <a:r>
              <a:rPr lang="en-US" b="1" i="1" dirty="0">
                <a:solidFill>
                  <a:srgbClr val="000000"/>
                </a:solidFill>
                <a:latin typeface="Cambria" panose="02040503050406030204" pitchFamily="18" charset="0"/>
              </a:rPr>
              <a:t>; Function </a:t>
            </a:r>
            <a:r>
              <a:rPr lang="en-US" sz="2400" b="1" i="1" dirty="0" err="1">
                <a:solidFill>
                  <a:srgbClr val="000000"/>
                </a:solidFill>
                <a:latin typeface="Consolas" panose="020B0609020204030204" pitchFamily="49" charset="0"/>
              </a:rPr>
              <a:t>outputVector</a:t>
            </a:r>
            <a:endParaRPr lang="en-US" b="1" i="1" dirty="0">
              <a:solidFill>
                <a:srgbClr val="000000"/>
              </a:solidFill>
              <a:latin typeface="Consolas" panose="020B0609020204030204" pitchFamily="49" charset="0"/>
            </a:endParaRPr>
          </a:p>
          <a:p>
            <a:pPr eaLnBrk="1" hangingPunct="1">
              <a:lnSpc>
                <a:spcPct val="90000"/>
              </a:lnSpc>
              <a:defRPr/>
            </a:pPr>
            <a:r>
              <a:rPr lang="en-US" dirty="0">
                <a:solidFill>
                  <a:srgbClr val="000000"/>
                </a:solidFill>
                <a:latin typeface="Cambria" panose="02040503050406030204" pitchFamily="18" charset="0"/>
              </a:rPr>
              <a:t>Line 17 uses </a:t>
            </a:r>
            <a:r>
              <a:rPr lang="en-US" sz="24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 member function </a:t>
            </a:r>
            <a:r>
              <a:rPr lang="en-US" sz="2400" dirty="0">
                <a:solidFill>
                  <a:srgbClr val="000000"/>
                </a:solidFill>
                <a:latin typeface="Consolas" panose="020B0609020204030204" pitchFamily="49" charset="0"/>
              </a:rPr>
              <a:t>size</a:t>
            </a:r>
            <a:r>
              <a:rPr lang="en-US" dirty="0">
                <a:solidFill>
                  <a:srgbClr val="000000"/>
                </a:solidFill>
                <a:latin typeface="Cambria" panose="02040503050406030204" pitchFamily="18" charset="0"/>
              </a:rPr>
              <a:t> to obtain the size (i.e., the number of elements) of </a:t>
            </a:r>
            <a:r>
              <a:rPr lang="en-US" sz="2400" dirty="0">
                <a:solidFill>
                  <a:srgbClr val="000000"/>
                </a:solidFill>
                <a:latin typeface="Consolas" panose="020B0609020204030204" pitchFamily="49" charset="0"/>
              </a:rPr>
              <a:t>integers1</a:t>
            </a:r>
            <a:r>
              <a:rPr lang="en-US" dirty="0">
                <a:solidFill>
                  <a:srgbClr val="000000"/>
                </a:solidFill>
                <a:latin typeface="Cambria" panose="02040503050406030204" pitchFamily="18" charset="0"/>
              </a:rPr>
              <a:t>. </a:t>
            </a:r>
          </a:p>
          <a:p>
            <a:pPr eaLnBrk="1" hangingPunct="1">
              <a:lnSpc>
                <a:spcPct val="90000"/>
              </a:lnSpc>
              <a:defRPr/>
            </a:pPr>
            <a:r>
              <a:rPr lang="en-US" dirty="0">
                <a:solidFill>
                  <a:srgbClr val="000000"/>
                </a:solidFill>
                <a:latin typeface="Cambria" panose="02040503050406030204" pitchFamily="18" charset="0"/>
              </a:rPr>
              <a:t>Line 19 passes </a:t>
            </a:r>
            <a:r>
              <a:rPr lang="en-US" sz="2400" dirty="0">
                <a:solidFill>
                  <a:srgbClr val="000000"/>
                </a:solidFill>
                <a:latin typeface="Consolas" panose="020B0609020204030204" pitchFamily="49" charset="0"/>
              </a:rPr>
              <a:t>integers1</a:t>
            </a:r>
            <a:r>
              <a:rPr lang="en-US" dirty="0">
                <a:solidFill>
                  <a:srgbClr val="000000"/>
                </a:solidFill>
                <a:latin typeface="Cambria" panose="02040503050406030204" pitchFamily="18" charset="0"/>
              </a:rPr>
              <a:t> to function </a:t>
            </a:r>
            <a:r>
              <a:rPr lang="en-US" sz="2400" dirty="0" err="1">
                <a:solidFill>
                  <a:srgbClr val="000000"/>
                </a:solidFill>
                <a:latin typeface="Consolas" panose="020B0609020204030204" pitchFamily="49" charset="0"/>
              </a:rPr>
              <a:t>outputVector</a:t>
            </a:r>
            <a:r>
              <a:rPr lang="en-US" dirty="0">
                <a:solidFill>
                  <a:srgbClr val="000000"/>
                </a:solidFill>
                <a:latin typeface="Cambria" panose="02040503050406030204" pitchFamily="18" charset="0"/>
              </a:rPr>
              <a:t> (lines 88–102), which uses square brackets, </a:t>
            </a:r>
            <a:r>
              <a:rPr lang="en-US" sz="2400" dirty="0">
                <a:solidFill>
                  <a:srgbClr val="000000"/>
                </a:solidFill>
                <a:latin typeface="Consolas" panose="020B0609020204030204" pitchFamily="49" charset="0"/>
              </a:rPr>
              <a:t>[]</a:t>
            </a:r>
            <a:r>
              <a:rPr lang="en-US" dirty="0">
                <a:solidFill>
                  <a:srgbClr val="000000"/>
                </a:solidFill>
                <a:latin typeface="Cambria" panose="02040503050406030204" pitchFamily="18" charset="0"/>
              </a:rPr>
              <a:t> (line 94), to obtain the value in each element of the </a:t>
            </a:r>
            <a:r>
              <a:rPr lang="en-US" sz="24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 for output. </a:t>
            </a:r>
          </a:p>
          <a:p>
            <a:pPr eaLnBrk="1" hangingPunct="1">
              <a:lnSpc>
                <a:spcPct val="90000"/>
              </a:lnSpc>
              <a:defRPr/>
            </a:pPr>
            <a:r>
              <a:rPr lang="en-US" dirty="0">
                <a:solidFill>
                  <a:srgbClr val="000000"/>
                </a:solidFill>
                <a:latin typeface="Cambria" panose="02040503050406030204" pitchFamily="18" charset="0"/>
              </a:rPr>
              <a:t>Note the resemblance of this notation to that used to access the value of an array element. </a:t>
            </a:r>
          </a:p>
          <a:p>
            <a:pPr eaLnBrk="1" hangingPunct="1">
              <a:lnSpc>
                <a:spcPct val="90000"/>
              </a:lnSpc>
              <a:defRPr/>
            </a:pPr>
            <a:r>
              <a:rPr lang="en-US" dirty="0">
                <a:solidFill>
                  <a:srgbClr val="000000"/>
                </a:solidFill>
                <a:latin typeface="Cambria" panose="02040503050406030204" pitchFamily="18" charset="0"/>
              </a:rPr>
              <a:t>Lines 22 and 24 perform the same tasks for </a:t>
            </a:r>
            <a:r>
              <a:rPr lang="en-US" sz="2400" dirty="0">
                <a:solidFill>
                  <a:srgbClr val="000000"/>
                </a:solidFill>
                <a:latin typeface="Consolas" panose="020B0609020204030204" pitchFamily="49" charset="0"/>
              </a:rPr>
              <a:t>integers2</a:t>
            </a:r>
            <a:r>
              <a:rPr lang="en-US" dirty="0">
                <a:solidFill>
                  <a:srgbClr val="000000"/>
                </a:solidFill>
                <a:latin typeface="Cambria" panose="02040503050406030204" pitchFamily="18" charset="0"/>
              </a:rPr>
              <a:t>.</a:t>
            </a:r>
          </a:p>
        </p:txBody>
      </p:sp>
      <p:sp>
        <p:nvSpPr>
          <p:cNvPr id="13619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37424221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15.14  </a:t>
            </a:r>
            <a:r>
              <a:rPr lang="en-US" dirty="0">
                <a:solidFill>
                  <a:srgbClr val="3380E6"/>
                </a:solidFill>
                <a:latin typeface="Arial"/>
              </a:rPr>
              <a:t>Introduction to C++ Standard Library Class Template </a:t>
            </a:r>
            <a:r>
              <a:rPr lang="en-US" dirty="0">
                <a:solidFill>
                  <a:srgbClr val="3380E6"/>
                </a:solidFill>
                <a:latin typeface="Consolas" panose="020B0609020204030204" pitchFamily="49" charset="0"/>
              </a:rPr>
              <a:t>vector</a:t>
            </a:r>
            <a:r>
              <a:rPr lang="en-US" dirty="0">
                <a:solidFill>
                  <a:srgbClr val="3380E6"/>
                </a:solidFill>
                <a:latin typeface="Arial"/>
              </a:rPr>
              <a:t> (Cont.)</a:t>
            </a:r>
            <a:endParaRPr lang="en-US" dirty="0">
              <a:solidFill>
                <a:srgbClr val="3380E6"/>
              </a:solidFill>
              <a:latin typeface="Consolas" panose="020B0609020204030204" pitchFamily="49" charset="0"/>
            </a:endParaRPr>
          </a:p>
        </p:txBody>
      </p:sp>
      <p:sp>
        <p:nvSpPr>
          <p:cNvPr id="153603" name="Text Placeholder 2"/>
          <p:cNvSpPr>
            <a:spLocks noGrp="1"/>
          </p:cNvSpPr>
          <p:nvPr>
            <p:ph type="body" idx="1"/>
          </p:nvPr>
        </p:nvSpPr>
        <p:spPr/>
        <p:txBody>
          <a:bodyPr>
            <a:normAutofit fontScale="92500" lnSpcReduction="20000"/>
          </a:bodyPr>
          <a:lstStyle/>
          <a:p>
            <a:pPr eaLnBrk="1" hangingPunct="1">
              <a:lnSpc>
                <a:spcPct val="90000"/>
              </a:lnSpc>
            </a:pPr>
            <a:r>
              <a:rPr lang="en-US" altLang="en-US" dirty="0">
                <a:solidFill>
                  <a:srgbClr val="000000"/>
                </a:solidFill>
                <a:latin typeface="Cambria" panose="02040503050406030204" pitchFamily="18" charset="0"/>
              </a:rPr>
              <a:t>Member function </a:t>
            </a:r>
            <a:r>
              <a:rPr lang="en-US" altLang="en-US" sz="2400" dirty="0">
                <a:solidFill>
                  <a:srgbClr val="000000"/>
                </a:solidFill>
                <a:latin typeface="Consolas" panose="020B0609020204030204" pitchFamily="49" charset="0"/>
              </a:rPr>
              <a:t>size</a:t>
            </a:r>
            <a:r>
              <a:rPr lang="en-US" altLang="en-US" dirty="0">
                <a:solidFill>
                  <a:srgbClr val="000000"/>
                </a:solidFill>
                <a:latin typeface="Cambria" panose="02040503050406030204" pitchFamily="18" charset="0"/>
              </a:rPr>
              <a:t> of class template </a:t>
            </a:r>
            <a:r>
              <a:rPr lang="en-US" altLang="en-US" sz="2400" dirty="0">
                <a:solidFill>
                  <a:srgbClr val="000000"/>
                </a:solidFill>
                <a:latin typeface="Consolas" panose="020B0609020204030204" pitchFamily="49" charset="0"/>
              </a:rPr>
              <a:t>vector</a:t>
            </a:r>
            <a:r>
              <a:rPr lang="en-US" altLang="en-US" dirty="0">
                <a:solidFill>
                  <a:srgbClr val="000000"/>
                </a:solidFill>
                <a:latin typeface="Cambria" panose="02040503050406030204" pitchFamily="18" charset="0"/>
              </a:rPr>
              <a:t> returns the number of elements in a </a:t>
            </a:r>
            <a:r>
              <a:rPr lang="en-US" altLang="en-US" sz="2400" dirty="0">
                <a:solidFill>
                  <a:srgbClr val="000000"/>
                </a:solidFill>
                <a:latin typeface="Consolas" panose="020B0609020204030204" pitchFamily="49" charset="0"/>
              </a:rPr>
              <a:t>vector</a:t>
            </a:r>
            <a:r>
              <a:rPr lang="en-US" altLang="en-US" dirty="0">
                <a:solidFill>
                  <a:srgbClr val="000000"/>
                </a:solidFill>
                <a:latin typeface="Cambria" panose="02040503050406030204" pitchFamily="18" charset="0"/>
              </a:rPr>
              <a:t> as a value of type </a:t>
            </a:r>
            <a:r>
              <a:rPr lang="en-US" altLang="en-US" sz="2400" dirty="0" err="1">
                <a:solidFill>
                  <a:srgbClr val="000000"/>
                </a:solidFill>
                <a:latin typeface="Consolas" panose="020B0609020204030204" pitchFamily="49" charset="0"/>
              </a:rPr>
              <a:t>size_t</a:t>
            </a:r>
            <a:r>
              <a:rPr lang="en-US" altLang="en-US" dirty="0">
                <a:solidFill>
                  <a:srgbClr val="000000"/>
                </a:solidFill>
                <a:latin typeface="Cambria" panose="02040503050406030204" pitchFamily="18" charset="0"/>
              </a:rPr>
              <a:t> (which represents the type unsigned </a:t>
            </a:r>
            <a:r>
              <a:rPr lang="en-US" altLang="en-US" sz="2400" dirty="0" err="1">
                <a:solidFill>
                  <a:srgbClr val="000000"/>
                </a:solidFill>
                <a:latin typeface="Consolas" panose="020B0609020204030204" pitchFamily="49" charset="0"/>
              </a:rPr>
              <a:t>int</a:t>
            </a:r>
            <a:r>
              <a:rPr lang="en-US" altLang="en-US" dirty="0">
                <a:solidFill>
                  <a:srgbClr val="000000"/>
                </a:solidFill>
                <a:latin typeface="Cambria" panose="02040503050406030204" pitchFamily="18" charset="0"/>
              </a:rPr>
              <a:t> on many systems). </a:t>
            </a:r>
          </a:p>
          <a:p>
            <a:pPr eaLnBrk="1" hangingPunct="1">
              <a:lnSpc>
                <a:spcPct val="90000"/>
              </a:lnSpc>
            </a:pPr>
            <a:r>
              <a:rPr lang="en-US" altLang="en-US" dirty="0">
                <a:solidFill>
                  <a:srgbClr val="000000"/>
                </a:solidFill>
                <a:latin typeface="Cambria" panose="02040503050406030204" pitchFamily="18" charset="0"/>
              </a:rPr>
              <a:t>As a result, line 90 declares the control variable </a:t>
            </a:r>
            <a:r>
              <a:rPr lang="en-US" altLang="en-US" sz="2400" dirty="0" err="1">
                <a:solidFill>
                  <a:srgbClr val="000000"/>
                </a:solidFill>
                <a:latin typeface="Consolas" panose="020B0609020204030204" pitchFamily="49" charset="0"/>
              </a:rPr>
              <a:t>i</a:t>
            </a:r>
            <a:r>
              <a:rPr lang="en-US" altLang="en-US" dirty="0">
                <a:solidFill>
                  <a:srgbClr val="000000"/>
                </a:solidFill>
                <a:latin typeface="Cambria" panose="02040503050406030204" pitchFamily="18" charset="0"/>
              </a:rPr>
              <a:t> to be of type </a:t>
            </a:r>
            <a:r>
              <a:rPr lang="en-US" altLang="en-US" sz="2400" dirty="0" err="1">
                <a:solidFill>
                  <a:srgbClr val="000000"/>
                </a:solidFill>
                <a:latin typeface="Consolas" panose="020B0609020204030204" pitchFamily="49" charset="0"/>
              </a:rPr>
              <a:t>size_t</a:t>
            </a:r>
            <a:r>
              <a:rPr lang="en-US" altLang="en-US" dirty="0">
                <a:solidFill>
                  <a:srgbClr val="000000"/>
                </a:solidFill>
                <a:latin typeface="Cambria" panose="02040503050406030204" pitchFamily="18" charset="0"/>
              </a:rPr>
              <a:t>, too. </a:t>
            </a:r>
          </a:p>
          <a:p>
            <a:pPr eaLnBrk="1" hangingPunct="1">
              <a:lnSpc>
                <a:spcPct val="90000"/>
              </a:lnSpc>
            </a:pPr>
            <a:r>
              <a:rPr lang="en-US" altLang="en-US" dirty="0">
                <a:solidFill>
                  <a:srgbClr val="000000"/>
                </a:solidFill>
                <a:latin typeface="Cambria" panose="02040503050406030204" pitchFamily="18" charset="0"/>
              </a:rPr>
              <a:t>On some compilers, declaring </a:t>
            </a:r>
            <a:r>
              <a:rPr lang="en-US" altLang="en-US" sz="2400" dirty="0" err="1">
                <a:solidFill>
                  <a:srgbClr val="000000"/>
                </a:solidFill>
                <a:latin typeface="Consolas" panose="020B0609020204030204" pitchFamily="49" charset="0"/>
              </a:rPr>
              <a:t>i</a:t>
            </a:r>
            <a:r>
              <a:rPr lang="en-US" altLang="en-US" dirty="0">
                <a:solidFill>
                  <a:srgbClr val="000000"/>
                </a:solidFill>
                <a:latin typeface="Cambria" panose="02040503050406030204" pitchFamily="18" charset="0"/>
              </a:rPr>
              <a:t> as an </a:t>
            </a:r>
            <a:r>
              <a:rPr lang="en-US" altLang="en-US" sz="2400" dirty="0" err="1">
                <a:solidFill>
                  <a:srgbClr val="000000"/>
                </a:solidFill>
                <a:latin typeface="Consolas" panose="020B0609020204030204" pitchFamily="49" charset="0"/>
              </a:rPr>
              <a:t>int</a:t>
            </a:r>
            <a:r>
              <a:rPr lang="en-US" altLang="en-US" dirty="0">
                <a:solidFill>
                  <a:srgbClr val="000000"/>
                </a:solidFill>
                <a:latin typeface="Cambria" panose="02040503050406030204" pitchFamily="18" charset="0"/>
              </a:rPr>
              <a:t> causes the compiler to issue a warning message, since the loop-continuation condition (line 92) would compare a signed value (i.e., </a:t>
            </a:r>
            <a:r>
              <a:rPr lang="en-US" altLang="en-US" sz="2400" dirty="0" err="1">
                <a:solidFill>
                  <a:srgbClr val="000000"/>
                </a:solidFill>
                <a:latin typeface="Consolas" panose="020B0609020204030204" pitchFamily="49" charset="0"/>
              </a:rPr>
              <a:t>int</a:t>
            </a:r>
            <a:r>
              <a:rPr lang="en-US" altLang="en-US" sz="2400" dirty="0">
                <a:solidFill>
                  <a:srgbClr val="000000"/>
                </a:solidFill>
                <a:latin typeface="Consolas" panose="020B0609020204030204" pitchFamily="49" charset="0"/>
              </a:rPr>
              <a:t> </a:t>
            </a:r>
            <a:r>
              <a:rPr lang="en-US" altLang="en-US" sz="2400" dirty="0" err="1">
                <a:solidFill>
                  <a:srgbClr val="000000"/>
                </a:solidFill>
                <a:latin typeface="Consolas" panose="020B0609020204030204" pitchFamily="49" charset="0"/>
              </a:rPr>
              <a:t>i</a:t>
            </a:r>
            <a:r>
              <a:rPr lang="en-US" altLang="en-US" dirty="0">
                <a:solidFill>
                  <a:srgbClr val="000000"/>
                </a:solidFill>
                <a:latin typeface="Cambria" panose="02040503050406030204" pitchFamily="18" charset="0"/>
              </a:rPr>
              <a:t>) and an unsigned value (i.e., a value of type </a:t>
            </a:r>
            <a:r>
              <a:rPr lang="en-US" altLang="en-US" sz="2400" dirty="0" err="1">
                <a:solidFill>
                  <a:srgbClr val="000000"/>
                </a:solidFill>
                <a:latin typeface="Consolas" panose="020B0609020204030204" pitchFamily="49" charset="0"/>
              </a:rPr>
              <a:t>size_t</a:t>
            </a:r>
            <a:r>
              <a:rPr lang="en-US" altLang="en-US" dirty="0">
                <a:solidFill>
                  <a:srgbClr val="000000"/>
                </a:solidFill>
                <a:latin typeface="Cambria" panose="02040503050406030204" pitchFamily="18" charset="0"/>
              </a:rPr>
              <a:t> returned by function </a:t>
            </a:r>
            <a:r>
              <a:rPr lang="en-US" altLang="en-US" sz="2400" dirty="0">
                <a:solidFill>
                  <a:srgbClr val="000000"/>
                </a:solidFill>
                <a:latin typeface="Consolas" panose="020B0609020204030204" pitchFamily="49" charset="0"/>
              </a:rPr>
              <a:t>size</a:t>
            </a:r>
            <a:r>
              <a:rPr lang="en-US" altLang="en-US" dirty="0">
                <a:solidFill>
                  <a:srgbClr val="000000"/>
                </a:solidFill>
                <a:latin typeface="Cambria" panose="02040503050406030204" pitchFamily="18" charset="0"/>
              </a:rPr>
              <a:t>).</a:t>
            </a:r>
          </a:p>
        </p:txBody>
      </p:sp>
      <p:sp>
        <p:nvSpPr>
          <p:cNvPr id="13619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63646995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15.14  </a:t>
            </a:r>
            <a:r>
              <a:rPr lang="en-US" dirty="0">
                <a:solidFill>
                  <a:srgbClr val="3380E6"/>
                </a:solidFill>
                <a:latin typeface="Arial"/>
              </a:rPr>
              <a:t>Introduction to C++ Standard Library Class Template </a:t>
            </a:r>
            <a:r>
              <a:rPr lang="en-US" dirty="0">
                <a:solidFill>
                  <a:srgbClr val="3380E6"/>
                </a:solidFill>
                <a:latin typeface="Consolas" panose="020B0609020204030204" pitchFamily="49" charset="0"/>
              </a:rPr>
              <a:t>vector</a:t>
            </a:r>
            <a:r>
              <a:rPr lang="en-US" dirty="0">
                <a:solidFill>
                  <a:srgbClr val="3380E6"/>
                </a:solidFill>
                <a:latin typeface="Arial"/>
              </a:rPr>
              <a:t> (Cont.)</a:t>
            </a:r>
            <a:endParaRPr lang="en-US" dirty="0">
              <a:solidFill>
                <a:srgbClr val="3380E6"/>
              </a:solidFill>
              <a:latin typeface="Consolas" panose="020B0609020204030204" pitchFamily="49" charset="0"/>
            </a:endParaRPr>
          </a:p>
        </p:txBody>
      </p:sp>
      <p:sp>
        <p:nvSpPr>
          <p:cNvPr id="3" name="Text Placeholder 2"/>
          <p:cNvSpPr>
            <a:spLocks noGrp="1"/>
          </p:cNvSpPr>
          <p:nvPr>
            <p:ph type="body" idx="1"/>
          </p:nvPr>
        </p:nvSpPr>
        <p:spPr/>
        <p:txBody>
          <a:bodyPr>
            <a:normAutofit/>
          </a:bodyPr>
          <a:lstStyle/>
          <a:p>
            <a:pPr marL="109537" indent="0" eaLnBrk="1" hangingPunct="1">
              <a:lnSpc>
                <a:spcPct val="90000"/>
              </a:lnSpc>
              <a:buFont typeface="Wingdings 3" panose="05040102010807070707" pitchFamily="18" charset="2"/>
              <a:buNone/>
              <a:defRPr/>
            </a:pPr>
            <a:r>
              <a:rPr lang="en-US" b="1" i="1" dirty="0">
                <a:solidFill>
                  <a:srgbClr val="000000"/>
                </a:solidFill>
                <a:latin typeface="Cambria" panose="02040503050406030204" pitchFamily="18" charset="0"/>
              </a:rPr>
              <a:t>Function </a:t>
            </a:r>
            <a:r>
              <a:rPr lang="en-US" b="1" i="1" dirty="0" err="1">
                <a:solidFill>
                  <a:srgbClr val="000000"/>
                </a:solidFill>
                <a:latin typeface="Consolas" panose="020B0609020204030204" pitchFamily="49" charset="0"/>
              </a:rPr>
              <a:t>inputVector</a:t>
            </a:r>
            <a:endParaRPr lang="en-US" b="1" i="1" dirty="0">
              <a:solidFill>
                <a:srgbClr val="000000"/>
              </a:solidFill>
              <a:latin typeface="Consolas" panose="020B0609020204030204" pitchFamily="49" charset="0"/>
            </a:endParaRPr>
          </a:p>
          <a:p>
            <a:pPr eaLnBrk="1" hangingPunct="1">
              <a:lnSpc>
                <a:spcPct val="90000"/>
              </a:lnSpc>
              <a:defRPr/>
            </a:pPr>
            <a:r>
              <a:rPr lang="en-US" dirty="0">
                <a:solidFill>
                  <a:srgbClr val="000000"/>
                </a:solidFill>
                <a:latin typeface="Cambria" panose="02040503050406030204" pitchFamily="18" charset="0"/>
              </a:rPr>
              <a:t>Lines 28–29 pass </a:t>
            </a:r>
            <a:r>
              <a:rPr lang="en-US" sz="2400" dirty="0">
                <a:solidFill>
                  <a:srgbClr val="000000"/>
                </a:solidFill>
                <a:latin typeface="Consolas" panose="020B0609020204030204" pitchFamily="49" charset="0"/>
              </a:rPr>
              <a:t>integers1</a:t>
            </a:r>
            <a:r>
              <a:rPr lang="en-US" dirty="0">
                <a:solidFill>
                  <a:srgbClr val="000000"/>
                </a:solidFill>
                <a:latin typeface="Cambria" panose="02040503050406030204" pitchFamily="18" charset="0"/>
              </a:rPr>
              <a:t> and </a:t>
            </a:r>
            <a:r>
              <a:rPr lang="en-US" sz="2400" dirty="0">
                <a:solidFill>
                  <a:srgbClr val="000000"/>
                </a:solidFill>
                <a:latin typeface="Consolas" panose="020B0609020204030204" pitchFamily="49" charset="0"/>
              </a:rPr>
              <a:t>integers2</a:t>
            </a:r>
            <a:r>
              <a:rPr lang="en-US" dirty="0">
                <a:solidFill>
                  <a:srgbClr val="000000"/>
                </a:solidFill>
                <a:latin typeface="Cambria" panose="02040503050406030204" pitchFamily="18" charset="0"/>
              </a:rPr>
              <a:t> to function </a:t>
            </a:r>
            <a:r>
              <a:rPr lang="en-US" sz="2400" dirty="0" err="1">
                <a:solidFill>
                  <a:srgbClr val="000000"/>
                </a:solidFill>
                <a:latin typeface="Consolas" panose="020B0609020204030204" pitchFamily="49" charset="0"/>
              </a:rPr>
              <a:t>inputVector</a:t>
            </a:r>
            <a:r>
              <a:rPr lang="en-US" dirty="0">
                <a:solidFill>
                  <a:srgbClr val="000000"/>
                </a:solidFill>
                <a:latin typeface="Cambria" panose="02040503050406030204" pitchFamily="18" charset="0"/>
              </a:rPr>
              <a:t> (lines 105–109) to read values for each vector’s elements from the user. </a:t>
            </a:r>
          </a:p>
          <a:p>
            <a:pPr eaLnBrk="1" hangingPunct="1">
              <a:lnSpc>
                <a:spcPct val="90000"/>
              </a:lnSpc>
              <a:defRPr/>
            </a:pPr>
            <a:r>
              <a:rPr lang="en-US" dirty="0">
                <a:solidFill>
                  <a:srgbClr val="000000"/>
                </a:solidFill>
                <a:latin typeface="Cambria" panose="02040503050406030204" pitchFamily="18" charset="0"/>
              </a:rPr>
              <a:t>The function uses square brackets (</a:t>
            </a:r>
            <a:r>
              <a:rPr lang="en-US" sz="2400" dirty="0">
                <a:solidFill>
                  <a:srgbClr val="000000"/>
                </a:solidFill>
                <a:latin typeface="Consolas" panose="020B0609020204030204" pitchFamily="49" charset="0"/>
              </a:rPr>
              <a:t>[]</a:t>
            </a:r>
            <a:r>
              <a:rPr lang="en-US" dirty="0">
                <a:solidFill>
                  <a:srgbClr val="000000"/>
                </a:solidFill>
                <a:latin typeface="Cambria" panose="02040503050406030204" pitchFamily="18" charset="0"/>
              </a:rPr>
              <a:t>) to form </a:t>
            </a:r>
            <a:r>
              <a:rPr lang="en-US" sz="2400" dirty="0" err="1">
                <a:solidFill>
                  <a:srgbClr val="000000"/>
                </a:solidFill>
                <a:latin typeface="Consolas" panose="020B0609020204030204" pitchFamily="49" charset="0"/>
              </a:rPr>
              <a:t>lvalues</a:t>
            </a:r>
            <a:r>
              <a:rPr lang="en-US" dirty="0">
                <a:solidFill>
                  <a:srgbClr val="000000"/>
                </a:solidFill>
                <a:latin typeface="Cambria" panose="02040503050406030204" pitchFamily="18" charset="0"/>
              </a:rPr>
              <a:t> that are used to store the input values in each </a:t>
            </a:r>
            <a:r>
              <a:rPr lang="en-US" sz="24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 element.</a:t>
            </a:r>
          </a:p>
        </p:txBody>
      </p:sp>
      <p:sp>
        <p:nvSpPr>
          <p:cNvPr id="13619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90721896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15.14  </a:t>
            </a:r>
            <a:r>
              <a:rPr lang="en-US" dirty="0">
                <a:solidFill>
                  <a:srgbClr val="3380E6"/>
                </a:solidFill>
                <a:latin typeface="Arial"/>
              </a:rPr>
              <a:t>Introduction to C++ Standard Library Class Template </a:t>
            </a:r>
            <a:r>
              <a:rPr lang="en-US" dirty="0">
                <a:solidFill>
                  <a:srgbClr val="3380E6"/>
                </a:solidFill>
                <a:latin typeface="Consolas" panose="020B0609020204030204" pitchFamily="49" charset="0"/>
              </a:rPr>
              <a:t>vector</a:t>
            </a:r>
            <a:r>
              <a:rPr lang="en-US" dirty="0">
                <a:solidFill>
                  <a:srgbClr val="3380E6"/>
                </a:solidFill>
                <a:latin typeface="Arial"/>
              </a:rPr>
              <a:t> (Cont.)</a:t>
            </a:r>
            <a:endParaRPr lang="en-US" dirty="0">
              <a:solidFill>
                <a:srgbClr val="3380E6"/>
              </a:solidFill>
              <a:latin typeface="Consolas" panose="020B0609020204030204" pitchFamily="49" charset="0"/>
            </a:endParaRPr>
          </a:p>
        </p:txBody>
      </p:sp>
      <p:sp>
        <p:nvSpPr>
          <p:cNvPr id="3" name="Text Placeholder 2"/>
          <p:cNvSpPr>
            <a:spLocks noGrp="1"/>
          </p:cNvSpPr>
          <p:nvPr>
            <p:ph type="body" idx="1"/>
          </p:nvPr>
        </p:nvSpPr>
        <p:spPr/>
        <p:txBody>
          <a:bodyPr>
            <a:normAutofit/>
          </a:bodyPr>
          <a:lstStyle/>
          <a:p>
            <a:pPr marL="109537" indent="0" eaLnBrk="1" hangingPunct="1">
              <a:lnSpc>
                <a:spcPct val="90000"/>
              </a:lnSpc>
              <a:buFont typeface="Wingdings 3" panose="05040102010807070707" pitchFamily="18" charset="2"/>
              <a:buNone/>
              <a:defRPr/>
            </a:pPr>
            <a:r>
              <a:rPr lang="en-US" b="1" i="1" dirty="0">
                <a:solidFill>
                  <a:srgbClr val="000000"/>
                </a:solidFill>
                <a:latin typeface="Cambria" panose="02040503050406030204" pitchFamily="18" charset="0"/>
              </a:rPr>
              <a:t>Comparing </a:t>
            </a:r>
            <a:r>
              <a:rPr lang="en-US" b="1" i="1" dirty="0">
                <a:solidFill>
                  <a:srgbClr val="000000"/>
                </a:solidFill>
                <a:latin typeface="Consolas" panose="020B0609020204030204" pitchFamily="49" charset="0"/>
              </a:rPr>
              <a:t>vector</a:t>
            </a:r>
            <a:r>
              <a:rPr lang="en-US" b="1" i="1" dirty="0">
                <a:solidFill>
                  <a:srgbClr val="000000"/>
                </a:solidFill>
                <a:latin typeface="Cambria" panose="02040503050406030204" pitchFamily="18" charset="0"/>
              </a:rPr>
              <a:t> Objects for Inequality</a:t>
            </a:r>
          </a:p>
          <a:p>
            <a:pPr eaLnBrk="1" hangingPunct="1">
              <a:lnSpc>
                <a:spcPct val="90000"/>
              </a:lnSpc>
              <a:defRPr/>
            </a:pPr>
            <a:r>
              <a:rPr lang="en-US" dirty="0">
                <a:solidFill>
                  <a:srgbClr val="000000"/>
                </a:solidFill>
                <a:latin typeface="Cambria" panose="02040503050406030204" pitchFamily="18" charset="0"/>
              </a:rPr>
              <a:t>Line 40 demonstrates that </a:t>
            </a:r>
            <a:r>
              <a:rPr lang="en-US" sz="24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 objects can be compared with one another using the </a:t>
            </a:r>
            <a:r>
              <a:rPr lang="en-US" sz="2400" dirty="0">
                <a:solidFill>
                  <a:srgbClr val="000000"/>
                </a:solidFill>
                <a:latin typeface="Consolas" panose="020B0609020204030204" pitchFamily="49" charset="0"/>
              </a:rPr>
              <a:t>!=</a:t>
            </a:r>
            <a:r>
              <a:rPr lang="en-US" dirty="0">
                <a:solidFill>
                  <a:srgbClr val="000000"/>
                </a:solidFill>
                <a:latin typeface="Cambria" panose="02040503050406030204" pitchFamily="18" charset="0"/>
              </a:rPr>
              <a:t> operator. </a:t>
            </a:r>
          </a:p>
          <a:p>
            <a:pPr eaLnBrk="1" hangingPunct="1">
              <a:lnSpc>
                <a:spcPct val="90000"/>
              </a:lnSpc>
              <a:defRPr/>
            </a:pPr>
            <a:r>
              <a:rPr lang="en-US" dirty="0">
                <a:solidFill>
                  <a:srgbClr val="000000"/>
                </a:solidFill>
                <a:latin typeface="Cambria" panose="02040503050406030204" pitchFamily="18" charset="0"/>
              </a:rPr>
              <a:t>If the contents of two </a:t>
            </a:r>
            <a:r>
              <a:rPr lang="en-US" sz="24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s are not equal, the operator returns </a:t>
            </a:r>
            <a:r>
              <a:rPr lang="en-US" sz="2400" dirty="0">
                <a:solidFill>
                  <a:srgbClr val="000000"/>
                </a:solidFill>
                <a:latin typeface="Consolas" panose="020B0609020204030204" pitchFamily="49" charset="0"/>
              </a:rPr>
              <a:t>true</a:t>
            </a:r>
            <a:r>
              <a:rPr lang="en-US" dirty="0">
                <a:solidFill>
                  <a:srgbClr val="000000"/>
                </a:solidFill>
                <a:latin typeface="Cambria" panose="02040503050406030204" pitchFamily="18" charset="0"/>
              </a:rPr>
              <a:t>; otherwise, it returns </a:t>
            </a:r>
            <a:r>
              <a:rPr lang="en-US" sz="2400" dirty="0">
                <a:solidFill>
                  <a:srgbClr val="000000"/>
                </a:solidFill>
                <a:latin typeface="Consolas" panose="020B0609020204030204" pitchFamily="49" charset="0"/>
              </a:rPr>
              <a:t>false</a:t>
            </a:r>
            <a:r>
              <a:rPr lang="en-US" dirty="0">
                <a:solidFill>
                  <a:srgbClr val="000000"/>
                </a:solidFill>
                <a:latin typeface="Cambria" panose="02040503050406030204" pitchFamily="18" charset="0"/>
              </a:rPr>
              <a:t>.</a:t>
            </a:r>
          </a:p>
        </p:txBody>
      </p:sp>
      <p:sp>
        <p:nvSpPr>
          <p:cNvPr id="13619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47254088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15.14  </a:t>
            </a:r>
            <a:r>
              <a:rPr lang="en-US" dirty="0">
                <a:solidFill>
                  <a:srgbClr val="3380E6"/>
                </a:solidFill>
                <a:latin typeface="Arial"/>
              </a:rPr>
              <a:t>Introduction to C++ Standard Library Class Template </a:t>
            </a:r>
            <a:r>
              <a:rPr lang="en-US" dirty="0">
                <a:solidFill>
                  <a:srgbClr val="3380E6"/>
                </a:solidFill>
                <a:latin typeface="Consolas" panose="020B0609020204030204" pitchFamily="49" charset="0"/>
              </a:rPr>
              <a:t>vector</a:t>
            </a:r>
            <a:r>
              <a:rPr lang="en-US" dirty="0">
                <a:solidFill>
                  <a:srgbClr val="3380E6"/>
                </a:solidFill>
                <a:latin typeface="Arial"/>
              </a:rPr>
              <a:t> (Cont.)</a:t>
            </a:r>
            <a:endParaRPr lang="en-US" dirty="0">
              <a:solidFill>
                <a:srgbClr val="3380E6"/>
              </a:solidFill>
              <a:latin typeface="Consolas" panose="020B0609020204030204" pitchFamily="49" charset="0"/>
            </a:endParaRPr>
          </a:p>
        </p:txBody>
      </p:sp>
      <p:sp>
        <p:nvSpPr>
          <p:cNvPr id="3" name="Text Placeholder 2"/>
          <p:cNvSpPr>
            <a:spLocks noGrp="1"/>
          </p:cNvSpPr>
          <p:nvPr>
            <p:ph type="body" idx="1"/>
          </p:nvPr>
        </p:nvSpPr>
        <p:spPr/>
        <p:txBody>
          <a:bodyPr>
            <a:normAutofit fontScale="85000" lnSpcReduction="10000"/>
          </a:bodyPr>
          <a:lstStyle/>
          <a:p>
            <a:pPr marL="109537" indent="0" eaLnBrk="1" hangingPunct="1">
              <a:lnSpc>
                <a:spcPct val="90000"/>
              </a:lnSpc>
              <a:buFont typeface="Wingdings 3" panose="05040102010807070707" pitchFamily="18" charset="2"/>
              <a:buNone/>
              <a:defRPr/>
            </a:pPr>
            <a:r>
              <a:rPr lang="en-US" b="1" i="1" dirty="0">
                <a:solidFill>
                  <a:srgbClr val="000000"/>
                </a:solidFill>
                <a:latin typeface="Cambria" panose="02040503050406030204" pitchFamily="18" charset="0"/>
              </a:rPr>
              <a:t>Initializing One </a:t>
            </a:r>
            <a:r>
              <a:rPr lang="en-US" sz="2400" b="1" i="1" dirty="0">
                <a:solidFill>
                  <a:srgbClr val="000000"/>
                </a:solidFill>
                <a:latin typeface="Consolas" panose="020B0609020204030204" pitchFamily="49" charset="0"/>
              </a:rPr>
              <a:t>vector</a:t>
            </a:r>
            <a:r>
              <a:rPr lang="en-US" b="1" i="1" dirty="0">
                <a:solidFill>
                  <a:srgbClr val="000000"/>
                </a:solidFill>
                <a:latin typeface="Cambria" panose="02040503050406030204" pitchFamily="18" charset="0"/>
              </a:rPr>
              <a:t> with the Contents of Another</a:t>
            </a:r>
          </a:p>
          <a:p>
            <a:pPr eaLnBrk="1" hangingPunct="1">
              <a:lnSpc>
                <a:spcPct val="90000"/>
              </a:lnSpc>
              <a:defRPr/>
            </a:pPr>
            <a:r>
              <a:rPr lang="en-US" dirty="0">
                <a:solidFill>
                  <a:srgbClr val="000000"/>
                </a:solidFill>
                <a:latin typeface="Cambria" panose="02040503050406030204" pitchFamily="18" charset="0"/>
              </a:rPr>
              <a:t>The C++ Standard Library class template </a:t>
            </a:r>
            <a:r>
              <a:rPr lang="en-US" sz="24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 allows you to create a new </a:t>
            </a:r>
            <a:r>
              <a:rPr lang="en-US" sz="24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 object that is initialized with the contents of an existing </a:t>
            </a:r>
            <a:r>
              <a:rPr lang="en-US" sz="24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 </a:t>
            </a:r>
          </a:p>
          <a:p>
            <a:pPr eaLnBrk="1" hangingPunct="1">
              <a:lnSpc>
                <a:spcPct val="90000"/>
              </a:lnSpc>
              <a:defRPr/>
            </a:pPr>
            <a:r>
              <a:rPr lang="en-US" dirty="0">
                <a:solidFill>
                  <a:srgbClr val="000000"/>
                </a:solidFill>
                <a:latin typeface="Cambria" panose="02040503050406030204" pitchFamily="18" charset="0"/>
              </a:rPr>
              <a:t>Line 45 creates a </a:t>
            </a:r>
            <a:r>
              <a:rPr lang="en-US" sz="24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 object </a:t>
            </a:r>
            <a:r>
              <a:rPr lang="en-US" sz="2400" dirty="0">
                <a:solidFill>
                  <a:srgbClr val="000000"/>
                </a:solidFill>
                <a:latin typeface="Consolas" panose="020B0609020204030204" pitchFamily="49" charset="0"/>
              </a:rPr>
              <a:t>integers3</a:t>
            </a:r>
            <a:r>
              <a:rPr lang="en-US" dirty="0">
                <a:solidFill>
                  <a:srgbClr val="000000"/>
                </a:solidFill>
                <a:latin typeface="Cambria" panose="02040503050406030204" pitchFamily="18" charset="0"/>
              </a:rPr>
              <a:t> and initializes it with a copy of </a:t>
            </a:r>
            <a:r>
              <a:rPr lang="en-US" sz="2400" dirty="0">
                <a:solidFill>
                  <a:srgbClr val="000000"/>
                </a:solidFill>
                <a:latin typeface="Consolas" panose="020B0609020204030204" pitchFamily="49" charset="0"/>
              </a:rPr>
              <a:t>integers1</a:t>
            </a:r>
            <a:r>
              <a:rPr lang="en-US" dirty="0">
                <a:solidFill>
                  <a:srgbClr val="000000"/>
                </a:solidFill>
                <a:latin typeface="Cambria" panose="02040503050406030204" pitchFamily="18" charset="0"/>
              </a:rPr>
              <a:t>. </a:t>
            </a:r>
          </a:p>
          <a:p>
            <a:pPr eaLnBrk="1" hangingPunct="1">
              <a:lnSpc>
                <a:spcPct val="90000"/>
              </a:lnSpc>
              <a:defRPr/>
            </a:pPr>
            <a:r>
              <a:rPr lang="en-US" dirty="0">
                <a:solidFill>
                  <a:srgbClr val="000000"/>
                </a:solidFill>
                <a:latin typeface="Cambria" panose="02040503050406030204" pitchFamily="18" charset="0"/>
              </a:rPr>
              <a:t>This invokes </a:t>
            </a:r>
            <a:r>
              <a:rPr lang="en-US" sz="24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’s so-called copy constructor to perform the copy operation. </a:t>
            </a:r>
          </a:p>
          <a:p>
            <a:pPr eaLnBrk="1" hangingPunct="1">
              <a:lnSpc>
                <a:spcPct val="90000"/>
              </a:lnSpc>
              <a:defRPr/>
            </a:pPr>
            <a:r>
              <a:rPr lang="en-US" dirty="0">
                <a:solidFill>
                  <a:srgbClr val="000000"/>
                </a:solidFill>
                <a:latin typeface="Cambria" panose="02040503050406030204" pitchFamily="18" charset="0"/>
              </a:rPr>
              <a:t>Lines 47–49 output the size and contents of </a:t>
            </a:r>
            <a:r>
              <a:rPr lang="en-US" sz="2600" dirty="0">
                <a:solidFill>
                  <a:srgbClr val="000000"/>
                </a:solidFill>
                <a:latin typeface="Consolas" panose="020B0609020204030204" pitchFamily="49" charset="0"/>
              </a:rPr>
              <a:t>integers3</a:t>
            </a:r>
            <a:r>
              <a:rPr lang="en-US" dirty="0">
                <a:solidFill>
                  <a:srgbClr val="000000"/>
                </a:solidFill>
                <a:latin typeface="Cambria" panose="02040503050406030204" pitchFamily="18" charset="0"/>
              </a:rPr>
              <a:t> to demonstrate that it was initialized correctly.</a:t>
            </a:r>
          </a:p>
        </p:txBody>
      </p:sp>
      <p:sp>
        <p:nvSpPr>
          <p:cNvPr id="13619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99809457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15.14  </a:t>
            </a:r>
            <a:r>
              <a:rPr lang="en-US" dirty="0">
                <a:solidFill>
                  <a:srgbClr val="3380E6"/>
                </a:solidFill>
                <a:latin typeface="Arial"/>
              </a:rPr>
              <a:t>Introduction to C++ Standard Library Class Template </a:t>
            </a:r>
            <a:r>
              <a:rPr lang="en-US" dirty="0">
                <a:solidFill>
                  <a:srgbClr val="3380E6"/>
                </a:solidFill>
                <a:latin typeface="Consolas" panose="020B0609020204030204" pitchFamily="49" charset="0"/>
              </a:rPr>
              <a:t>vector</a:t>
            </a:r>
            <a:r>
              <a:rPr lang="en-US" dirty="0">
                <a:solidFill>
                  <a:srgbClr val="3380E6"/>
                </a:solidFill>
                <a:latin typeface="Arial"/>
              </a:rPr>
              <a:t> (Cont.)</a:t>
            </a:r>
            <a:endParaRPr lang="en-US" dirty="0">
              <a:solidFill>
                <a:srgbClr val="3380E6"/>
              </a:solidFill>
              <a:latin typeface="Consolas" panose="020B0609020204030204" pitchFamily="49" charset="0"/>
            </a:endParaRPr>
          </a:p>
        </p:txBody>
      </p:sp>
      <p:sp>
        <p:nvSpPr>
          <p:cNvPr id="3" name="Text Placeholder 2"/>
          <p:cNvSpPr>
            <a:spLocks noGrp="1"/>
          </p:cNvSpPr>
          <p:nvPr>
            <p:ph type="body" idx="1"/>
          </p:nvPr>
        </p:nvSpPr>
        <p:spPr/>
        <p:txBody>
          <a:bodyPr>
            <a:normAutofit fontScale="85000" lnSpcReduction="10000"/>
          </a:bodyPr>
          <a:lstStyle/>
          <a:p>
            <a:pPr marL="109537" indent="0" eaLnBrk="1" hangingPunct="1">
              <a:lnSpc>
                <a:spcPct val="90000"/>
              </a:lnSpc>
              <a:buFont typeface="Wingdings 3" panose="05040102010807070707" pitchFamily="18" charset="2"/>
              <a:buNone/>
              <a:defRPr/>
            </a:pPr>
            <a:r>
              <a:rPr lang="en-US" b="1" i="1" dirty="0">
                <a:solidFill>
                  <a:srgbClr val="000000"/>
                </a:solidFill>
                <a:latin typeface="Cambria" panose="02040503050406030204" pitchFamily="18" charset="0"/>
              </a:rPr>
              <a:t>Assigning </a:t>
            </a:r>
            <a:r>
              <a:rPr lang="en-US" b="1" i="1" dirty="0">
                <a:solidFill>
                  <a:srgbClr val="000000"/>
                </a:solidFill>
                <a:latin typeface="Consolas" panose="020B0609020204030204" pitchFamily="49" charset="0"/>
              </a:rPr>
              <a:t>vector</a:t>
            </a:r>
            <a:r>
              <a:rPr lang="en-US" b="1" i="1" dirty="0">
                <a:solidFill>
                  <a:srgbClr val="000000"/>
                </a:solidFill>
                <a:latin typeface="Cambria" panose="02040503050406030204" pitchFamily="18" charset="0"/>
              </a:rPr>
              <a:t>s and Comparing </a:t>
            </a:r>
            <a:r>
              <a:rPr lang="en-US" b="1" i="1" dirty="0">
                <a:solidFill>
                  <a:srgbClr val="000000"/>
                </a:solidFill>
                <a:latin typeface="Consolas" panose="020B0609020204030204" pitchFamily="49" charset="0"/>
              </a:rPr>
              <a:t>vector</a:t>
            </a:r>
            <a:r>
              <a:rPr lang="en-US" b="1" i="1" dirty="0">
                <a:solidFill>
                  <a:srgbClr val="000000"/>
                </a:solidFill>
                <a:latin typeface="Cambria" panose="02040503050406030204" pitchFamily="18" charset="0"/>
              </a:rPr>
              <a:t>s for Equality</a:t>
            </a:r>
          </a:p>
          <a:p>
            <a:pPr eaLnBrk="1" hangingPunct="1">
              <a:lnSpc>
                <a:spcPct val="90000"/>
              </a:lnSpc>
              <a:defRPr/>
            </a:pPr>
            <a:r>
              <a:rPr lang="en-US" dirty="0">
                <a:solidFill>
                  <a:srgbClr val="000000"/>
                </a:solidFill>
                <a:latin typeface="Cambria" panose="02040503050406030204" pitchFamily="18" charset="0"/>
              </a:rPr>
              <a:t>Line 53 assigns </a:t>
            </a:r>
            <a:r>
              <a:rPr lang="en-US" sz="2400" dirty="0">
                <a:solidFill>
                  <a:srgbClr val="000000"/>
                </a:solidFill>
                <a:latin typeface="Consolas" panose="020B0609020204030204" pitchFamily="49" charset="0"/>
              </a:rPr>
              <a:t>integers2</a:t>
            </a:r>
            <a:r>
              <a:rPr lang="en-US" dirty="0">
                <a:solidFill>
                  <a:srgbClr val="000000"/>
                </a:solidFill>
                <a:latin typeface="Cambria" panose="02040503050406030204" pitchFamily="18" charset="0"/>
              </a:rPr>
              <a:t> to </a:t>
            </a:r>
            <a:r>
              <a:rPr lang="en-US" sz="2400" dirty="0">
                <a:solidFill>
                  <a:srgbClr val="000000"/>
                </a:solidFill>
                <a:latin typeface="Consolas" panose="020B0609020204030204" pitchFamily="49" charset="0"/>
              </a:rPr>
              <a:t>integers1</a:t>
            </a:r>
            <a:r>
              <a:rPr lang="en-US" dirty="0">
                <a:solidFill>
                  <a:srgbClr val="000000"/>
                </a:solidFill>
                <a:latin typeface="Cambria" panose="02040503050406030204" pitchFamily="18" charset="0"/>
              </a:rPr>
              <a:t>, demonstrating that the assignment (</a:t>
            </a:r>
            <a:r>
              <a:rPr lang="en-US" sz="2400" dirty="0">
                <a:solidFill>
                  <a:srgbClr val="000000"/>
                </a:solidFill>
                <a:latin typeface="Consolas" panose="020B0609020204030204" pitchFamily="49" charset="0"/>
              </a:rPr>
              <a:t>=</a:t>
            </a:r>
            <a:r>
              <a:rPr lang="en-US" dirty="0">
                <a:solidFill>
                  <a:srgbClr val="000000"/>
                </a:solidFill>
                <a:latin typeface="Cambria" panose="02040503050406030204" pitchFamily="18" charset="0"/>
              </a:rPr>
              <a:t>) operator can be used with </a:t>
            </a:r>
            <a:r>
              <a:rPr lang="en-US" sz="24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 objects. </a:t>
            </a:r>
          </a:p>
          <a:p>
            <a:pPr eaLnBrk="1" hangingPunct="1">
              <a:lnSpc>
                <a:spcPct val="90000"/>
              </a:lnSpc>
              <a:defRPr/>
            </a:pPr>
            <a:r>
              <a:rPr lang="en-US" dirty="0">
                <a:solidFill>
                  <a:srgbClr val="000000"/>
                </a:solidFill>
                <a:latin typeface="Cambria" panose="02040503050406030204" pitchFamily="18" charset="0"/>
              </a:rPr>
              <a:t>Lines 55–58 output the contents of both objects to show that they now contain identical values. </a:t>
            </a:r>
          </a:p>
          <a:p>
            <a:pPr eaLnBrk="1" hangingPunct="1">
              <a:lnSpc>
                <a:spcPct val="90000"/>
              </a:lnSpc>
              <a:defRPr/>
            </a:pPr>
            <a:r>
              <a:rPr lang="en-US" dirty="0">
                <a:solidFill>
                  <a:srgbClr val="000000"/>
                </a:solidFill>
                <a:latin typeface="Cambria" panose="02040503050406030204" pitchFamily="18" charset="0"/>
              </a:rPr>
              <a:t>Line 63 then compares </a:t>
            </a:r>
            <a:r>
              <a:rPr lang="en-US" sz="2400" dirty="0">
                <a:solidFill>
                  <a:srgbClr val="000000"/>
                </a:solidFill>
                <a:latin typeface="Consolas" panose="020B0609020204030204" pitchFamily="49" charset="0"/>
              </a:rPr>
              <a:t>integers1</a:t>
            </a:r>
            <a:r>
              <a:rPr lang="en-US" dirty="0">
                <a:solidFill>
                  <a:srgbClr val="000000"/>
                </a:solidFill>
                <a:latin typeface="Cambria" panose="02040503050406030204" pitchFamily="18" charset="0"/>
              </a:rPr>
              <a:t> to </a:t>
            </a:r>
            <a:r>
              <a:rPr lang="en-US" sz="2400" dirty="0">
                <a:solidFill>
                  <a:srgbClr val="000000"/>
                </a:solidFill>
                <a:latin typeface="Consolas" panose="020B0609020204030204" pitchFamily="49" charset="0"/>
              </a:rPr>
              <a:t>integers2</a:t>
            </a:r>
            <a:r>
              <a:rPr lang="en-US" dirty="0">
                <a:solidFill>
                  <a:srgbClr val="000000"/>
                </a:solidFill>
                <a:latin typeface="Cambria" panose="02040503050406030204" pitchFamily="18" charset="0"/>
              </a:rPr>
              <a:t> with the equality (</a:t>
            </a:r>
            <a:r>
              <a:rPr lang="en-US" sz="2400" dirty="0">
                <a:solidFill>
                  <a:srgbClr val="000000"/>
                </a:solidFill>
                <a:latin typeface="Consolas" panose="020B0609020204030204" pitchFamily="49" charset="0"/>
              </a:rPr>
              <a:t>==</a:t>
            </a:r>
            <a:r>
              <a:rPr lang="en-US" dirty="0">
                <a:solidFill>
                  <a:srgbClr val="000000"/>
                </a:solidFill>
                <a:latin typeface="Cambria" panose="02040503050406030204" pitchFamily="18" charset="0"/>
              </a:rPr>
              <a:t>) operator to determine whether the contents of the two objects are equal after the assignment in line 53 (which they are). </a:t>
            </a:r>
          </a:p>
        </p:txBody>
      </p:sp>
      <p:sp>
        <p:nvSpPr>
          <p:cNvPr id="13619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78140324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15.14  </a:t>
            </a:r>
            <a:r>
              <a:rPr lang="en-US" dirty="0">
                <a:solidFill>
                  <a:srgbClr val="3380E6"/>
                </a:solidFill>
                <a:latin typeface="Arial"/>
              </a:rPr>
              <a:t>Introduction to C++ Standard Library Class Template </a:t>
            </a:r>
            <a:r>
              <a:rPr lang="en-US" dirty="0">
                <a:solidFill>
                  <a:srgbClr val="3380E6"/>
                </a:solidFill>
                <a:latin typeface="Consolas" panose="020B0609020204030204" pitchFamily="49" charset="0"/>
              </a:rPr>
              <a:t>vector</a:t>
            </a:r>
            <a:r>
              <a:rPr lang="en-US" dirty="0">
                <a:solidFill>
                  <a:srgbClr val="3380E6"/>
                </a:solidFill>
                <a:latin typeface="Arial"/>
              </a:rPr>
              <a:t> (Cont.)</a:t>
            </a:r>
            <a:endParaRPr lang="en-US" dirty="0">
              <a:solidFill>
                <a:srgbClr val="3380E6"/>
              </a:solidFill>
              <a:latin typeface="Consolas" panose="020B0609020204030204" pitchFamily="49" charset="0"/>
            </a:endParaRPr>
          </a:p>
        </p:txBody>
      </p:sp>
      <p:sp>
        <p:nvSpPr>
          <p:cNvPr id="3" name="Text Placeholder 2"/>
          <p:cNvSpPr>
            <a:spLocks noGrp="1"/>
          </p:cNvSpPr>
          <p:nvPr>
            <p:ph type="body" idx="1"/>
          </p:nvPr>
        </p:nvSpPr>
        <p:spPr/>
        <p:txBody>
          <a:bodyPr>
            <a:normAutofit fontScale="77500" lnSpcReduction="20000"/>
          </a:bodyPr>
          <a:lstStyle/>
          <a:p>
            <a:pPr marL="109537" indent="0" eaLnBrk="1" hangingPunct="1">
              <a:lnSpc>
                <a:spcPct val="90000"/>
              </a:lnSpc>
              <a:buFont typeface="Wingdings 3" panose="05040102010807070707" pitchFamily="18" charset="2"/>
              <a:buNone/>
              <a:defRPr/>
            </a:pPr>
            <a:r>
              <a:rPr lang="en-US" b="1" i="1" dirty="0">
                <a:solidFill>
                  <a:srgbClr val="000000"/>
                </a:solidFill>
                <a:latin typeface="Cambria" panose="02040503050406030204" pitchFamily="18" charset="0"/>
              </a:rPr>
              <a:t>Using the </a:t>
            </a:r>
            <a:r>
              <a:rPr lang="en-US" sz="2600" b="1" i="1" dirty="0">
                <a:solidFill>
                  <a:srgbClr val="000000"/>
                </a:solidFill>
                <a:latin typeface="Consolas" panose="020B0609020204030204" pitchFamily="49" charset="0"/>
              </a:rPr>
              <a:t>[]</a:t>
            </a:r>
            <a:r>
              <a:rPr lang="en-US" b="1" i="1" dirty="0">
                <a:solidFill>
                  <a:srgbClr val="000000"/>
                </a:solidFill>
                <a:latin typeface="Cambria" panose="02040503050406030204" pitchFamily="18" charset="0"/>
              </a:rPr>
              <a:t> Operator to Access and Modify </a:t>
            </a:r>
            <a:r>
              <a:rPr lang="en-US" sz="2600" b="1" i="1" dirty="0">
                <a:solidFill>
                  <a:srgbClr val="000000"/>
                </a:solidFill>
                <a:latin typeface="Consolas" panose="020B0609020204030204" pitchFamily="49" charset="0"/>
              </a:rPr>
              <a:t>vector</a:t>
            </a:r>
            <a:r>
              <a:rPr lang="en-US" b="1" i="1" dirty="0">
                <a:solidFill>
                  <a:srgbClr val="000000"/>
                </a:solidFill>
                <a:latin typeface="Cambria" panose="02040503050406030204" pitchFamily="18" charset="0"/>
              </a:rPr>
              <a:t> Elements</a:t>
            </a:r>
          </a:p>
          <a:p>
            <a:pPr eaLnBrk="1" hangingPunct="1">
              <a:lnSpc>
                <a:spcPct val="90000"/>
              </a:lnSpc>
              <a:defRPr/>
            </a:pPr>
            <a:r>
              <a:rPr lang="en-US" dirty="0">
                <a:solidFill>
                  <a:srgbClr val="000000"/>
                </a:solidFill>
                <a:latin typeface="Cambria" panose="02040503050406030204" pitchFamily="18" charset="0"/>
              </a:rPr>
              <a:t>Lines 67 and 71 use square brackets (</a:t>
            </a:r>
            <a:r>
              <a:rPr lang="en-US" sz="2600" dirty="0">
                <a:solidFill>
                  <a:srgbClr val="000000"/>
                </a:solidFill>
                <a:latin typeface="Consolas" panose="020B0609020204030204" pitchFamily="49" charset="0"/>
              </a:rPr>
              <a:t>[]</a:t>
            </a:r>
            <a:r>
              <a:rPr lang="en-US" dirty="0">
                <a:solidFill>
                  <a:srgbClr val="000000"/>
                </a:solidFill>
                <a:latin typeface="Cambria" panose="02040503050406030204" pitchFamily="18" charset="0"/>
              </a:rPr>
              <a:t>) to obtain a </a:t>
            </a:r>
            <a:r>
              <a:rPr lang="en-US" sz="26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 element as an </a:t>
            </a:r>
            <a:r>
              <a:rPr lang="en-US" sz="2800" i="1" dirty="0" err="1">
                <a:solidFill>
                  <a:srgbClr val="000000"/>
                </a:solidFill>
                <a:latin typeface="Cambria" panose="02040503050406030204" pitchFamily="18" charset="0"/>
                <a:cs typeface="Times New Roman" pitchFamily="18" charset="0"/>
              </a:rPr>
              <a:t>rvalue</a:t>
            </a:r>
            <a:r>
              <a:rPr lang="en-US" sz="2800" dirty="0">
                <a:solidFill>
                  <a:srgbClr val="000000"/>
                </a:solidFill>
                <a:latin typeface="Cambria" panose="02040503050406030204" pitchFamily="18" charset="0"/>
              </a:rPr>
              <a:t> </a:t>
            </a:r>
            <a:r>
              <a:rPr lang="en-US" dirty="0">
                <a:solidFill>
                  <a:srgbClr val="000000"/>
                </a:solidFill>
                <a:latin typeface="Cambria" panose="02040503050406030204" pitchFamily="18" charset="0"/>
              </a:rPr>
              <a:t>and as an </a:t>
            </a:r>
            <a:r>
              <a:rPr lang="en-US" i="1" dirty="0" err="1">
                <a:solidFill>
                  <a:srgbClr val="000000"/>
                </a:solidFill>
                <a:latin typeface="Cambria" panose="02040503050406030204" pitchFamily="18" charset="0"/>
                <a:cs typeface="Times New Roman" pitchFamily="18" charset="0"/>
              </a:rPr>
              <a:t>lvalue</a:t>
            </a:r>
            <a:r>
              <a:rPr lang="en-US" sz="2400" dirty="0">
                <a:solidFill>
                  <a:srgbClr val="000000"/>
                </a:solidFill>
                <a:latin typeface="Cambria" panose="02040503050406030204" pitchFamily="18" charset="0"/>
              </a:rPr>
              <a:t> </a:t>
            </a:r>
            <a:r>
              <a:rPr lang="en-US" dirty="0">
                <a:solidFill>
                  <a:srgbClr val="000000"/>
                </a:solidFill>
                <a:latin typeface="Cambria" panose="02040503050406030204" pitchFamily="18" charset="0"/>
              </a:rPr>
              <a:t>, respectively. </a:t>
            </a:r>
          </a:p>
          <a:p>
            <a:pPr eaLnBrk="1" hangingPunct="1">
              <a:lnSpc>
                <a:spcPct val="90000"/>
              </a:lnSpc>
              <a:defRPr/>
            </a:pPr>
            <a:r>
              <a:rPr lang="en-US" dirty="0">
                <a:solidFill>
                  <a:srgbClr val="000000"/>
                </a:solidFill>
                <a:latin typeface="Cambria" panose="02040503050406030204" pitchFamily="18" charset="0"/>
              </a:rPr>
              <a:t>Recall that an </a:t>
            </a:r>
            <a:r>
              <a:rPr lang="en-US" i="1" dirty="0" err="1">
                <a:solidFill>
                  <a:srgbClr val="000000"/>
                </a:solidFill>
                <a:latin typeface="Cambria" panose="02040503050406030204" pitchFamily="18" charset="0"/>
                <a:cs typeface="Times New Roman" pitchFamily="18" charset="0"/>
              </a:rPr>
              <a:t>rvalue</a:t>
            </a:r>
            <a:r>
              <a:rPr lang="en-US" sz="2400" dirty="0">
                <a:solidFill>
                  <a:srgbClr val="000000"/>
                </a:solidFill>
                <a:latin typeface="Cambria" panose="02040503050406030204" pitchFamily="18" charset="0"/>
              </a:rPr>
              <a:t> </a:t>
            </a:r>
            <a:r>
              <a:rPr lang="en-US" dirty="0">
                <a:solidFill>
                  <a:srgbClr val="000000"/>
                </a:solidFill>
                <a:latin typeface="Cambria" panose="02040503050406030204" pitchFamily="18" charset="0"/>
              </a:rPr>
              <a:t>cannot be modified, but an </a:t>
            </a:r>
            <a:r>
              <a:rPr lang="en-US" sz="2600" dirty="0" err="1">
                <a:solidFill>
                  <a:srgbClr val="000000"/>
                </a:solidFill>
                <a:latin typeface="Consolas" panose="020B0609020204030204" pitchFamily="49" charset="0"/>
              </a:rPr>
              <a:t>lvalue</a:t>
            </a:r>
            <a:r>
              <a:rPr lang="en-US" dirty="0">
                <a:solidFill>
                  <a:srgbClr val="000000"/>
                </a:solidFill>
                <a:latin typeface="Cambria" panose="02040503050406030204" pitchFamily="18" charset="0"/>
              </a:rPr>
              <a:t> can. </a:t>
            </a:r>
          </a:p>
          <a:p>
            <a:pPr eaLnBrk="1" hangingPunct="1">
              <a:lnSpc>
                <a:spcPct val="90000"/>
              </a:lnSpc>
              <a:defRPr/>
            </a:pPr>
            <a:r>
              <a:rPr lang="en-US" dirty="0">
                <a:solidFill>
                  <a:srgbClr val="000000"/>
                </a:solidFill>
                <a:latin typeface="Cambria" panose="02040503050406030204" pitchFamily="18" charset="0"/>
              </a:rPr>
              <a:t>As is the case with C-style pointer-based arrays, C++ does not perform any bounds checking when </a:t>
            </a:r>
            <a:r>
              <a:rPr lang="en-US" sz="2600" i="1" dirty="0">
                <a:solidFill>
                  <a:srgbClr val="000000"/>
                </a:solidFill>
                <a:latin typeface="Consolas" panose="020B0609020204030204" pitchFamily="49" charset="0"/>
              </a:rPr>
              <a:t>vector</a:t>
            </a:r>
            <a:r>
              <a:rPr lang="en-US" i="1" dirty="0">
                <a:solidFill>
                  <a:srgbClr val="000000"/>
                </a:solidFill>
                <a:latin typeface="Cambria" panose="02040503050406030204" pitchFamily="18" charset="0"/>
              </a:rPr>
              <a:t> elements are accessed with square brackets</a:t>
            </a:r>
            <a:r>
              <a:rPr lang="en-US" dirty="0">
                <a:solidFill>
                  <a:srgbClr val="000000"/>
                </a:solidFill>
                <a:latin typeface="Cambria" panose="02040503050406030204" pitchFamily="18" charset="0"/>
              </a:rPr>
              <a:t>. </a:t>
            </a:r>
          </a:p>
          <a:p>
            <a:pPr eaLnBrk="1" hangingPunct="1">
              <a:lnSpc>
                <a:spcPct val="90000"/>
              </a:lnSpc>
              <a:defRPr/>
            </a:pPr>
            <a:r>
              <a:rPr lang="en-US" dirty="0">
                <a:solidFill>
                  <a:srgbClr val="000000"/>
                </a:solidFill>
                <a:latin typeface="Cambria" panose="02040503050406030204" pitchFamily="18" charset="0"/>
              </a:rPr>
              <a:t>Therefore, you must ensure that operations using </a:t>
            </a:r>
            <a:r>
              <a:rPr lang="en-US" dirty="0">
                <a:solidFill>
                  <a:srgbClr val="000000"/>
                </a:solidFill>
                <a:latin typeface="Consolas" panose="020B0609020204030204" pitchFamily="49" charset="0"/>
              </a:rPr>
              <a:t>[]</a:t>
            </a:r>
            <a:r>
              <a:rPr lang="en-US" dirty="0">
                <a:solidFill>
                  <a:srgbClr val="000000"/>
                </a:solidFill>
                <a:latin typeface="Cambria" panose="02040503050406030204" pitchFamily="18" charset="0"/>
              </a:rPr>
              <a:t> do not accidentally attempt to manipulate elements outside the bounds of the </a:t>
            </a:r>
            <a:r>
              <a:rPr lang="en-US" sz="26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 </a:t>
            </a:r>
          </a:p>
          <a:p>
            <a:pPr eaLnBrk="1" hangingPunct="1">
              <a:lnSpc>
                <a:spcPct val="90000"/>
              </a:lnSpc>
              <a:defRPr/>
            </a:pPr>
            <a:r>
              <a:rPr lang="en-US" dirty="0">
                <a:solidFill>
                  <a:srgbClr val="000000"/>
                </a:solidFill>
                <a:latin typeface="Cambria" panose="02040503050406030204" pitchFamily="18" charset="0"/>
              </a:rPr>
              <a:t>Standard class template </a:t>
            </a:r>
            <a:r>
              <a:rPr lang="en-US" sz="24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 does, however, provide bounds checking in its member function </a:t>
            </a:r>
            <a:r>
              <a:rPr lang="en-US" sz="2400" dirty="0">
                <a:solidFill>
                  <a:srgbClr val="000000"/>
                </a:solidFill>
                <a:latin typeface="Consolas" panose="020B0609020204030204" pitchFamily="49" charset="0"/>
              </a:rPr>
              <a:t>at</a:t>
            </a:r>
            <a:r>
              <a:rPr lang="en-US" dirty="0">
                <a:solidFill>
                  <a:srgbClr val="000000"/>
                </a:solidFill>
                <a:latin typeface="Cambria" panose="02040503050406030204" pitchFamily="18" charset="0"/>
              </a:rPr>
              <a:t>, which we use at line 79 and discuss shortly.</a:t>
            </a:r>
          </a:p>
        </p:txBody>
      </p:sp>
      <p:sp>
        <p:nvSpPr>
          <p:cNvPr id="13619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611436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a:solidFill>
                  <a:srgbClr val="24B5A1"/>
                </a:solidFill>
                <a:latin typeface="Arial"/>
              </a:rPr>
              <a:t>15.3  </a:t>
            </a:r>
            <a:r>
              <a:rPr lang="en-US">
                <a:solidFill>
                  <a:srgbClr val="3380E6"/>
                </a:solidFill>
                <a:latin typeface="Arial"/>
              </a:rPr>
              <a:t>A Simple Program: Adding Two Integers (Cont.)</a:t>
            </a:r>
          </a:p>
        </p:txBody>
      </p:sp>
      <p:sp>
        <p:nvSpPr>
          <p:cNvPr id="20483" name="Text Placeholder 2"/>
          <p:cNvSpPr>
            <a:spLocks noGrp="1"/>
          </p:cNvSpPr>
          <p:nvPr>
            <p:ph type="body" idx="1"/>
          </p:nvPr>
        </p:nvSpPr>
        <p:spPr/>
        <p:txBody>
          <a:bodyPr>
            <a:normAutofit lnSpcReduction="10000"/>
          </a:bodyPr>
          <a:lstStyle/>
          <a:p>
            <a:pPr eaLnBrk="1" hangingPunct="1">
              <a:lnSpc>
                <a:spcPct val="90000"/>
              </a:lnSpc>
            </a:pPr>
            <a:r>
              <a:rPr lang="en-US" altLang="en-US" sz="2500" dirty="0">
                <a:solidFill>
                  <a:srgbClr val="000000"/>
                </a:solidFill>
                <a:latin typeface="Cambria" panose="02040503050406030204" pitchFamily="18" charset="0"/>
              </a:rPr>
              <a:t>Keyword </a:t>
            </a:r>
            <a:r>
              <a:rPr lang="en-US" altLang="en-US" sz="2500" dirty="0" err="1">
                <a:solidFill>
                  <a:srgbClr val="000000"/>
                </a:solidFill>
                <a:latin typeface="Consolas" panose="020B0609020204030204" pitchFamily="49" charset="0"/>
              </a:rPr>
              <a:t>int</a:t>
            </a:r>
            <a:r>
              <a:rPr lang="en-US" altLang="en-US" sz="2500" dirty="0">
                <a:solidFill>
                  <a:srgbClr val="000000"/>
                </a:solidFill>
                <a:latin typeface="Cambria" panose="02040503050406030204" pitchFamily="18" charset="0"/>
              </a:rPr>
              <a:t> to the left of main indicates that main returns an integer value. </a:t>
            </a:r>
          </a:p>
          <a:p>
            <a:pPr eaLnBrk="1" hangingPunct="1">
              <a:lnSpc>
                <a:spcPct val="90000"/>
              </a:lnSpc>
            </a:pPr>
            <a:r>
              <a:rPr lang="en-US" altLang="en-US" sz="2500" dirty="0">
                <a:solidFill>
                  <a:srgbClr val="000000"/>
                </a:solidFill>
                <a:latin typeface="Cambria" panose="02040503050406030204" pitchFamily="18" charset="0"/>
              </a:rPr>
              <a:t>C++ requires you to specify the return type, possibly </a:t>
            </a:r>
            <a:r>
              <a:rPr lang="en-US" altLang="en-US" sz="2500" dirty="0">
                <a:solidFill>
                  <a:srgbClr val="000000"/>
                </a:solidFill>
                <a:latin typeface="Consolas" panose="020B0609020204030204" pitchFamily="49" charset="0"/>
              </a:rPr>
              <a:t>void</a:t>
            </a:r>
            <a:r>
              <a:rPr lang="en-US" altLang="en-US" sz="2500" dirty="0">
                <a:solidFill>
                  <a:srgbClr val="000000"/>
                </a:solidFill>
                <a:latin typeface="Cambria" panose="02040503050406030204" pitchFamily="18" charset="0"/>
              </a:rPr>
              <a:t>, for all functions. </a:t>
            </a:r>
          </a:p>
          <a:p>
            <a:pPr eaLnBrk="1" hangingPunct="1">
              <a:lnSpc>
                <a:spcPct val="90000"/>
              </a:lnSpc>
            </a:pPr>
            <a:r>
              <a:rPr lang="en-US" altLang="en-US" sz="2500" dirty="0">
                <a:solidFill>
                  <a:srgbClr val="000000"/>
                </a:solidFill>
                <a:latin typeface="Cambria" panose="02040503050406030204" pitchFamily="18" charset="0"/>
              </a:rPr>
              <a:t>In C++, specifying a parameter list with empty parentheses is equivalent to specifying a </a:t>
            </a:r>
            <a:r>
              <a:rPr lang="en-US" altLang="en-US" sz="2500" dirty="0">
                <a:solidFill>
                  <a:srgbClr val="000000"/>
                </a:solidFill>
                <a:latin typeface="Consolas" panose="020B0609020204030204" pitchFamily="49" charset="0"/>
              </a:rPr>
              <a:t>void</a:t>
            </a:r>
            <a:r>
              <a:rPr lang="en-US" altLang="en-US" sz="2500" dirty="0">
                <a:solidFill>
                  <a:srgbClr val="000000"/>
                </a:solidFill>
                <a:latin typeface="Cambria" panose="02040503050406030204" pitchFamily="18" charset="0"/>
              </a:rPr>
              <a:t> parameter list in C. </a:t>
            </a:r>
          </a:p>
          <a:p>
            <a:pPr eaLnBrk="1" hangingPunct="1">
              <a:lnSpc>
                <a:spcPct val="90000"/>
              </a:lnSpc>
            </a:pPr>
            <a:r>
              <a:rPr lang="en-US" altLang="en-US" sz="2500" dirty="0">
                <a:solidFill>
                  <a:srgbClr val="000000"/>
                </a:solidFill>
                <a:latin typeface="Cambria" panose="02040503050406030204" pitchFamily="18" charset="0"/>
              </a:rPr>
              <a:t>In C, using empty parentheses in a function definition or prototype is dangerous. </a:t>
            </a:r>
          </a:p>
          <a:p>
            <a:pPr eaLnBrk="1" hangingPunct="1">
              <a:lnSpc>
                <a:spcPct val="90000"/>
              </a:lnSpc>
            </a:pPr>
            <a:r>
              <a:rPr lang="en-US" altLang="en-US" sz="2500" dirty="0">
                <a:solidFill>
                  <a:srgbClr val="000000"/>
                </a:solidFill>
                <a:latin typeface="Cambria" panose="02040503050406030204" pitchFamily="18" charset="0"/>
              </a:rPr>
              <a:t>It disables compile-time argument checking in function calls, which allows the caller to pass any arguments to the function. </a:t>
            </a:r>
          </a:p>
          <a:p>
            <a:pPr eaLnBrk="1" hangingPunct="1">
              <a:lnSpc>
                <a:spcPct val="90000"/>
              </a:lnSpc>
            </a:pPr>
            <a:r>
              <a:rPr lang="en-US" altLang="en-US" sz="2500" dirty="0">
                <a:solidFill>
                  <a:srgbClr val="000000"/>
                </a:solidFill>
                <a:latin typeface="Cambria" panose="02040503050406030204" pitchFamily="18" charset="0"/>
              </a:rPr>
              <a:t>This could lead to runtime errors. </a:t>
            </a:r>
          </a:p>
        </p:txBody>
      </p:sp>
      <p:sp>
        <p:nvSpPr>
          <p:cNvPr id="2048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29278818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15.14  </a:t>
            </a:r>
            <a:r>
              <a:rPr lang="en-US" dirty="0">
                <a:solidFill>
                  <a:srgbClr val="3380E6"/>
                </a:solidFill>
                <a:latin typeface="Arial"/>
              </a:rPr>
              <a:t>Introduction to C++ Standard Library Class Template </a:t>
            </a:r>
            <a:r>
              <a:rPr lang="en-US" dirty="0">
                <a:solidFill>
                  <a:srgbClr val="3380E6"/>
                </a:solidFill>
                <a:latin typeface="Consolas" panose="020B0609020204030204" pitchFamily="49" charset="0"/>
              </a:rPr>
              <a:t>vector</a:t>
            </a:r>
            <a:r>
              <a:rPr lang="en-US" dirty="0">
                <a:solidFill>
                  <a:srgbClr val="3380E6"/>
                </a:solidFill>
                <a:latin typeface="Arial"/>
              </a:rPr>
              <a:t> (Cont.)</a:t>
            </a:r>
            <a:endParaRPr lang="en-US" dirty="0">
              <a:solidFill>
                <a:srgbClr val="3380E6"/>
              </a:solidFill>
              <a:latin typeface="Consolas" panose="020B0609020204030204" pitchFamily="49" charset="0"/>
            </a:endParaRPr>
          </a:p>
        </p:txBody>
      </p:sp>
      <p:sp>
        <p:nvSpPr>
          <p:cNvPr id="3" name="Text Placeholder 2"/>
          <p:cNvSpPr>
            <a:spLocks noGrp="1"/>
          </p:cNvSpPr>
          <p:nvPr>
            <p:ph type="body" idx="1"/>
          </p:nvPr>
        </p:nvSpPr>
        <p:spPr/>
        <p:txBody>
          <a:bodyPr>
            <a:normAutofit fontScale="85000" lnSpcReduction="20000"/>
          </a:bodyPr>
          <a:lstStyle/>
          <a:p>
            <a:pPr marL="109537" indent="0" eaLnBrk="1" hangingPunct="1">
              <a:lnSpc>
                <a:spcPct val="90000"/>
              </a:lnSpc>
              <a:buFont typeface="Wingdings 3" panose="05040102010807070707" pitchFamily="18" charset="2"/>
              <a:buNone/>
              <a:defRPr/>
            </a:pPr>
            <a:r>
              <a:rPr lang="en-US" b="1" i="1" dirty="0">
                <a:solidFill>
                  <a:srgbClr val="000000"/>
                </a:solidFill>
                <a:latin typeface="Cambria" panose="02040503050406030204" pitchFamily="18" charset="0"/>
              </a:rPr>
              <a:t>Exception Handling: Processing an Out-of-Range Subscript </a:t>
            </a:r>
          </a:p>
          <a:p>
            <a:pPr eaLnBrk="1" hangingPunct="1">
              <a:lnSpc>
                <a:spcPct val="90000"/>
              </a:lnSpc>
              <a:defRPr/>
            </a:pPr>
            <a:r>
              <a:rPr lang="en-US" dirty="0">
                <a:solidFill>
                  <a:srgbClr val="000000"/>
                </a:solidFill>
                <a:latin typeface="Cambria" panose="02040503050406030204" pitchFamily="18" charset="0"/>
              </a:rPr>
              <a:t>An </a:t>
            </a:r>
            <a:r>
              <a:rPr lang="en-US" dirty="0">
                <a:solidFill>
                  <a:srgbClr val="0000FF"/>
                </a:solidFill>
                <a:latin typeface="Cambria" panose="02040503050406030204" pitchFamily="18" charset="0"/>
              </a:rPr>
              <a:t>exception</a:t>
            </a:r>
            <a:r>
              <a:rPr lang="en-US" dirty="0">
                <a:solidFill>
                  <a:srgbClr val="000000"/>
                </a:solidFill>
                <a:latin typeface="Cambria" panose="02040503050406030204" pitchFamily="18" charset="0"/>
              </a:rPr>
              <a:t> indicates a problem that occurs while a program executes. </a:t>
            </a:r>
          </a:p>
          <a:p>
            <a:pPr eaLnBrk="1" hangingPunct="1">
              <a:lnSpc>
                <a:spcPct val="90000"/>
              </a:lnSpc>
              <a:defRPr/>
            </a:pPr>
            <a:r>
              <a:rPr lang="en-US" dirty="0">
                <a:solidFill>
                  <a:srgbClr val="000000"/>
                </a:solidFill>
                <a:latin typeface="Cambria" panose="02040503050406030204" pitchFamily="18" charset="0"/>
              </a:rPr>
              <a:t>The name “exception” suggests that the problem occurs infrequently—if the “rule” is that a statement normally executes correctly, then the problem represents the “exception to the rule.” </a:t>
            </a:r>
          </a:p>
          <a:p>
            <a:pPr eaLnBrk="1" hangingPunct="1">
              <a:lnSpc>
                <a:spcPct val="90000"/>
              </a:lnSpc>
              <a:defRPr/>
            </a:pPr>
            <a:r>
              <a:rPr lang="en-US" dirty="0">
                <a:solidFill>
                  <a:srgbClr val="0000FF"/>
                </a:solidFill>
                <a:latin typeface="Cambria" panose="02040503050406030204" pitchFamily="18" charset="0"/>
              </a:rPr>
              <a:t>Exception handling </a:t>
            </a:r>
            <a:r>
              <a:rPr lang="en-US" dirty="0">
                <a:solidFill>
                  <a:srgbClr val="000000"/>
                </a:solidFill>
                <a:latin typeface="Cambria" panose="02040503050406030204" pitchFamily="18" charset="0"/>
              </a:rPr>
              <a:t>enables you to create </a:t>
            </a:r>
            <a:r>
              <a:rPr lang="en-US" dirty="0">
                <a:solidFill>
                  <a:srgbClr val="0000FF"/>
                </a:solidFill>
                <a:latin typeface="Cambria" panose="02040503050406030204" pitchFamily="18" charset="0"/>
              </a:rPr>
              <a:t>fault-tolerant programs </a:t>
            </a:r>
            <a:r>
              <a:rPr lang="en-US" dirty="0">
                <a:solidFill>
                  <a:srgbClr val="000000"/>
                </a:solidFill>
                <a:latin typeface="Cambria" panose="02040503050406030204" pitchFamily="18" charset="0"/>
              </a:rPr>
              <a:t>that can resolve (or handle) exceptions. </a:t>
            </a:r>
          </a:p>
          <a:p>
            <a:pPr eaLnBrk="1" hangingPunct="1">
              <a:lnSpc>
                <a:spcPct val="90000"/>
              </a:lnSpc>
              <a:defRPr/>
            </a:pPr>
            <a:r>
              <a:rPr lang="en-US" dirty="0">
                <a:solidFill>
                  <a:srgbClr val="000000"/>
                </a:solidFill>
                <a:latin typeface="Cambria" panose="02040503050406030204" pitchFamily="18" charset="0"/>
              </a:rPr>
              <a:t>In many cases, this allows a program to continue executing as if no problems were encountered. </a:t>
            </a:r>
          </a:p>
        </p:txBody>
      </p:sp>
      <p:sp>
        <p:nvSpPr>
          <p:cNvPr id="13619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46620291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15.14  </a:t>
            </a:r>
            <a:r>
              <a:rPr lang="en-US" dirty="0">
                <a:solidFill>
                  <a:srgbClr val="3380E6"/>
                </a:solidFill>
                <a:latin typeface="Arial"/>
              </a:rPr>
              <a:t>Introduction to C++ Standard Library Class Template </a:t>
            </a:r>
            <a:r>
              <a:rPr lang="en-US" dirty="0">
                <a:solidFill>
                  <a:srgbClr val="3380E6"/>
                </a:solidFill>
                <a:latin typeface="Consolas" panose="020B0609020204030204" pitchFamily="49" charset="0"/>
              </a:rPr>
              <a:t>vector</a:t>
            </a:r>
            <a:r>
              <a:rPr lang="en-US" dirty="0">
                <a:solidFill>
                  <a:srgbClr val="3380E6"/>
                </a:solidFill>
                <a:latin typeface="Arial"/>
              </a:rPr>
              <a:t> (Cont.)</a:t>
            </a:r>
            <a:endParaRPr lang="en-US" dirty="0">
              <a:solidFill>
                <a:srgbClr val="3380E6"/>
              </a:solidFill>
              <a:latin typeface="Consolas" panose="020B0609020204030204" pitchFamily="49" charset="0"/>
            </a:endParaRPr>
          </a:p>
        </p:txBody>
      </p:sp>
      <p:sp>
        <p:nvSpPr>
          <p:cNvPr id="3" name="Text Placeholder 2"/>
          <p:cNvSpPr>
            <a:spLocks noGrp="1"/>
          </p:cNvSpPr>
          <p:nvPr>
            <p:ph type="body" idx="1"/>
          </p:nvPr>
        </p:nvSpPr>
        <p:spPr/>
        <p:txBody>
          <a:bodyPr>
            <a:normAutofit fontScale="92500" lnSpcReduction="20000"/>
          </a:bodyPr>
          <a:lstStyle/>
          <a:p>
            <a:pPr marL="109537" indent="0" eaLnBrk="1" hangingPunct="1">
              <a:lnSpc>
                <a:spcPct val="90000"/>
              </a:lnSpc>
              <a:buFont typeface="Wingdings 3" panose="05040102010807070707" pitchFamily="18" charset="2"/>
              <a:buNone/>
              <a:defRPr/>
            </a:pPr>
            <a:r>
              <a:rPr lang="en-US" b="1" i="1" dirty="0">
                <a:solidFill>
                  <a:srgbClr val="000000"/>
                </a:solidFill>
                <a:latin typeface="Cambria" panose="02040503050406030204" pitchFamily="18" charset="0"/>
              </a:rPr>
              <a:t>Executing the </a:t>
            </a:r>
            <a:r>
              <a:rPr lang="en-US" sz="2600" b="1" i="1" dirty="0">
                <a:solidFill>
                  <a:srgbClr val="000000"/>
                </a:solidFill>
                <a:latin typeface="Consolas" panose="020B0609020204030204" pitchFamily="49" charset="0"/>
              </a:rPr>
              <a:t>catch</a:t>
            </a:r>
            <a:r>
              <a:rPr lang="en-US" sz="2600" b="1" i="1" dirty="0">
                <a:solidFill>
                  <a:srgbClr val="000000"/>
                </a:solidFill>
                <a:latin typeface="Cambria" panose="02040503050406030204" pitchFamily="18" charset="0"/>
              </a:rPr>
              <a:t> </a:t>
            </a:r>
            <a:r>
              <a:rPr lang="en-US" b="1" i="1" dirty="0">
                <a:solidFill>
                  <a:srgbClr val="000000"/>
                </a:solidFill>
                <a:latin typeface="Cambria" panose="02040503050406030204" pitchFamily="18" charset="0"/>
              </a:rPr>
              <a:t>Block </a:t>
            </a:r>
          </a:p>
          <a:p>
            <a:pPr eaLnBrk="1" hangingPunct="1">
              <a:lnSpc>
                <a:spcPct val="90000"/>
              </a:lnSpc>
              <a:defRPr/>
            </a:pPr>
            <a:r>
              <a:rPr lang="en-US" dirty="0">
                <a:solidFill>
                  <a:srgbClr val="000000"/>
                </a:solidFill>
                <a:latin typeface="Cambria" panose="02040503050406030204" pitchFamily="18" charset="0"/>
              </a:rPr>
              <a:t>When the program calls </a:t>
            </a:r>
            <a:r>
              <a:rPr lang="en-US" sz="26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 member function </a:t>
            </a:r>
            <a:r>
              <a:rPr lang="en-US" sz="2600" dirty="0">
                <a:solidFill>
                  <a:srgbClr val="000000"/>
                </a:solidFill>
                <a:latin typeface="Consolas" panose="020B0609020204030204" pitchFamily="49" charset="0"/>
              </a:rPr>
              <a:t>at</a:t>
            </a:r>
            <a:r>
              <a:rPr lang="en-US" dirty="0">
                <a:solidFill>
                  <a:srgbClr val="000000"/>
                </a:solidFill>
                <a:latin typeface="Cambria" panose="02040503050406030204" pitchFamily="18" charset="0"/>
              </a:rPr>
              <a:t> with the argument 15 (line 79), the function attempts to access the element at location 15, which is outside the </a:t>
            </a:r>
            <a:r>
              <a:rPr lang="en-US" sz="26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’s bounds—</a:t>
            </a:r>
            <a:r>
              <a:rPr lang="en-US" sz="2600" dirty="0">
                <a:solidFill>
                  <a:srgbClr val="000000"/>
                </a:solidFill>
                <a:latin typeface="Consolas" panose="020B0609020204030204" pitchFamily="49" charset="0"/>
              </a:rPr>
              <a:t>integers1</a:t>
            </a:r>
            <a:r>
              <a:rPr lang="en-US" dirty="0">
                <a:solidFill>
                  <a:srgbClr val="000000"/>
                </a:solidFill>
                <a:latin typeface="Cambria" panose="02040503050406030204" pitchFamily="18" charset="0"/>
              </a:rPr>
              <a:t> has only 10 elements at this point. </a:t>
            </a:r>
          </a:p>
          <a:p>
            <a:pPr eaLnBrk="1" hangingPunct="1">
              <a:lnSpc>
                <a:spcPct val="90000"/>
              </a:lnSpc>
              <a:defRPr/>
            </a:pPr>
            <a:r>
              <a:rPr lang="en-US" dirty="0">
                <a:solidFill>
                  <a:srgbClr val="000000"/>
                </a:solidFill>
                <a:latin typeface="Cambria" panose="02040503050406030204" pitchFamily="18" charset="0"/>
              </a:rPr>
              <a:t>Because bounds checking is performed at execution time, </a:t>
            </a:r>
            <a:r>
              <a:rPr lang="en-US" sz="26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 member function at generates an exception—specifically line 79 throws an </a:t>
            </a:r>
            <a:r>
              <a:rPr lang="en-US" sz="2600" dirty="0" err="1">
                <a:solidFill>
                  <a:srgbClr val="0000FF"/>
                </a:solidFill>
                <a:latin typeface="Consolas" panose="020B0609020204030204" pitchFamily="49" charset="0"/>
              </a:rPr>
              <a:t>out_of_range</a:t>
            </a:r>
            <a:r>
              <a:rPr lang="en-US" dirty="0">
                <a:solidFill>
                  <a:srgbClr val="0000FF"/>
                </a:solidFill>
                <a:latin typeface="Cambria" panose="02040503050406030204" pitchFamily="18" charset="0"/>
              </a:rPr>
              <a:t> exception </a:t>
            </a:r>
            <a:r>
              <a:rPr lang="en-US" dirty="0">
                <a:solidFill>
                  <a:srgbClr val="000000"/>
                </a:solidFill>
                <a:latin typeface="Cambria" panose="02040503050406030204" pitchFamily="18" charset="0"/>
              </a:rPr>
              <a:t>(from header </a:t>
            </a:r>
            <a:r>
              <a:rPr lang="en-US" sz="2600" dirty="0">
                <a:solidFill>
                  <a:srgbClr val="000000"/>
                </a:solidFill>
                <a:latin typeface="Consolas" panose="020B0609020204030204" pitchFamily="49" charset="0"/>
              </a:rPr>
              <a:t>&lt;</a:t>
            </a:r>
            <a:r>
              <a:rPr lang="en-US" sz="2600" dirty="0" err="1">
                <a:solidFill>
                  <a:srgbClr val="000000"/>
                </a:solidFill>
                <a:latin typeface="Consolas" panose="020B0609020204030204" pitchFamily="49" charset="0"/>
              </a:rPr>
              <a:t>stdexcept</a:t>
            </a:r>
            <a:r>
              <a:rPr lang="en-US" sz="2600" dirty="0">
                <a:solidFill>
                  <a:srgbClr val="000000"/>
                </a:solidFill>
                <a:latin typeface="Consolas" panose="020B0609020204030204" pitchFamily="49" charset="0"/>
              </a:rPr>
              <a:t>&gt;</a:t>
            </a:r>
            <a:r>
              <a:rPr lang="en-US" dirty="0">
                <a:solidFill>
                  <a:srgbClr val="000000"/>
                </a:solidFill>
                <a:latin typeface="Cambria" panose="02040503050406030204" pitchFamily="18" charset="0"/>
              </a:rPr>
              <a:t>) to notify the program of this problem. </a:t>
            </a:r>
          </a:p>
        </p:txBody>
      </p:sp>
      <p:sp>
        <p:nvSpPr>
          <p:cNvPr id="13619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86162191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15.14  </a:t>
            </a:r>
            <a:r>
              <a:rPr lang="en-US" dirty="0">
                <a:solidFill>
                  <a:srgbClr val="3380E6"/>
                </a:solidFill>
                <a:latin typeface="Arial"/>
              </a:rPr>
              <a:t>Introduction to C++ Standard Library Class Template </a:t>
            </a:r>
            <a:r>
              <a:rPr lang="en-US" dirty="0">
                <a:solidFill>
                  <a:srgbClr val="3380E6"/>
                </a:solidFill>
                <a:latin typeface="Consolas" panose="020B0609020204030204" pitchFamily="49" charset="0"/>
              </a:rPr>
              <a:t>vector</a:t>
            </a:r>
            <a:r>
              <a:rPr lang="en-US" dirty="0">
                <a:solidFill>
                  <a:srgbClr val="3380E6"/>
                </a:solidFill>
                <a:latin typeface="Arial"/>
              </a:rPr>
              <a:t> (Cont.)</a:t>
            </a:r>
            <a:endParaRPr lang="en-US" dirty="0">
              <a:solidFill>
                <a:srgbClr val="3380E6"/>
              </a:solidFill>
              <a:latin typeface="Consolas" panose="020B0609020204030204" pitchFamily="49" charset="0"/>
            </a:endParaRPr>
          </a:p>
        </p:txBody>
      </p:sp>
      <p:sp>
        <p:nvSpPr>
          <p:cNvPr id="3" name="Text Placeholder 2"/>
          <p:cNvSpPr>
            <a:spLocks noGrp="1"/>
          </p:cNvSpPr>
          <p:nvPr>
            <p:ph type="body" idx="1"/>
          </p:nvPr>
        </p:nvSpPr>
        <p:spPr/>
        <p:txBody>
          <a:bodyPr>
            <a:normAutofit/>
          </a:bodyPr>
          <a:lstStyle/>
          <a:p>
            <a:pPr eaLnBrk="1" hangingPunct="1">
              <a:lnSpc>
                <a:spcPct val="90000"/>
              </a:lnSpc>
              <a:defRPr/>
            </a:pPr>
            <a:r>
              <a:rPr lang="en-US" dirty="0">
                <a:solidFill>
                  <a:srgbClr val="000000"/>
                </a:solidFill>
                <a:latin typeface="Cambria" panose="02040503050406030204" pitchFamily="18" charset="0"/>
              </a:rPr>
              <a:t>At this point, the </a:t>
            </a:r>
            <a:r>
              <a:rPr lang="en-US" sz="2600" dirty="0">
                <a:solidFill>
                  <a:srgbClr val="000000"/>
                </a:solidFill>
                <a:latin typeface="Consolas" panose="020B0609020204030204" pitchFamily="49" charset="0"/>
              </a:rPr>
              <a:t>try</a:t>
            </a:r>
            <a:r>
              <a:rPr lang="en-US" dirty="0">
                <a:solidFill>
                  <a:srgbClr val="000000"/>
                </a:solidFill>
                <a:latin typeface="Cambria" panose="02040503050406030204" pitchFamily="18" charset="0"/>
              </a:rPr>
              <a:t> block terminates immediately and the </a:t>
            </a:r>
            <a:r>
              <a:rPr lang="en-US" sz="2600" dirty="0">
                <a:solidFill>
                  <a:srgbClr val="000000"/>
                </a:solidFill>
                <a:latin typeface="Consolas" panose="020B0609020204030204" pitchFamily="49" charset="0"/>
              </a:rPr>
              <a:t>catch</a:t>
            </a:r>
            <a:r>
              <a:rPr lang="en-US" dirty="0">
                <a:solidFill>
                  <a:srgbClr val="000000"/>
                </a:solidFill>
                <a:latin typeface="Cambria" panose="02040503050406030204" pitchFamily="18" charset="0"/>
              </a:rPr>
              <a:t> block begins executing—if you declared any variables in the </a:t>
            </a:r>
            <a:r>
              <a:rPr lang="en-US" sz="2600" dirty="0">
                <a:solidFill>
                  <a:srgbClr val="000000"/>
                </a:solidFill>
                <a:latin typeface="Consolas" panose="020B0609020204030204" pitchFamily="49" charset="0"/>
              </a:rPr>
              <a:t>try</a:t>
            </a:r>
            <a:r>
              <a:rPr lang="en-US" dirty="0">
                <a:solidFill>
                  <a:srgbClr val="000000"/>
                </a:solidFill>
                <a:latin typeface="Cambria" panose="02040503050406030204" pitchFamily="18" charset="0"/>
              </a:rPr>
              <a:t> block, they’re now out of scope and are not accessible in the </a:t>
            </a:r>
            <a:r>
              <a:rPr lang="en-US" sz="2600" dirty="0">
                <a:solidFill>
                  <a:srgbClr val="000000"/>
                </a:solidFill>
                <a:latin typeface="Consolas" panose="020B0609020204030204" pitchFamily="49" charset="0"/>
              </a:rPr>
              <a:t>catch</a:t>
            </a:r>
            <a:r>
              <a:rPr lang="en-US" dirty="0">
                <a:solidFill>
                  <a:srgbClr val="000000"/>
                </a:solidFill>
                <a:latin typeface="Cambria" panose="02040503050406030204" pitchFamily="18" charset="0"/>
              </a:rPr>
              <a:t> block. </a:t>
            </a:r>
          </a:p>
          <a:p>
            <a:pPr eaLnBrk="1" hangingPunct="1">
              <a:lnSpc>
                <a:spcPct val="90000"/>
              </a:lnSpc>
              <a:defRPr/>
            </a:pPr>
            <a:r>
              <a:rPr lang="en-US" dirty="0">
                <a:solidFill>
                  <a:srgbClr val="000000"/>
                </a:solidFill>
                <a:latin typeface="Cambria" panose="02040503050406030204" pitchFamily="18" charset="0"/>
              </a:rPr>
              <a:t>[Note: To avoid compilation errors with GNU C++, you may need to include header </a:t>
            </a:r>
            <a:r>
              <a:rPr lang="en-US" sz="2400" dirty="0">
                <a:solidFill>
                  <a:srgbClr val="000000"/>
                </a:solidFill>
                <a:latin typeface="Consolas" panose="020B0609020204030204" pitchFamily="49" charset="0"/>
              </a:rPr>
              <a:t>&lt;</a:t>
            </a:r>
            <a:r>
              <a:rPr lang="en-US" sz="2400" dirty="0" err="1">
                <a:solidFill>
                  <a:srgbClr val="000000"/>
                </a:solidFill>
                <a:latin typeface="Consolas" panose="020B0609020204030204" pitchFamily="49" charset="0"/>
              </a:rPr>
              <a:t>stdexcept</a:t>
            </a:r>
            <a:r>
              <a:rPr lang="en-US" sz="2400" dirty="0">
                <a:solidFill>
                  <a:srgbClr val="000000"/>
                </a:solidFill>
                <a:latin typeface="Consolas" panose="020B0609020204030204" pitchFamily="49" charset="0"/>
              </a:rPr>
              <a:t>&gt;</a:t>
            </a:r>
            <a:r>
              <a:rPr lang="en-US" dirty="0">
                <a:solidFill>
                  <a:srgbClr val="000000"/>
                </a:solidFill>
                <a:latin typeface="Cambria" panose="02040503050406030204" pitchFamily="18" charset="0"/>
              </a:rPr>
              <a:t> to use class </a:t>
            </a:r>
            <a:r>
              <a:rPr lang="en-US" sz="2400" dirty="0" err="1">
                <a:solidFill>
                  <a:srgbClr val="000000"/>
                </a:solidFill>
                <a:latin typeface="Consolas" panose="020B0609020204030204" pitchFamily="49" charset="0"/>
              </a:rPr>
              <a:t>out_of_range</a:t>
            </a:r>
            <a:r>
              <a:rPr lang="en-US" dirty="0">
                <a:solidFill>
                  <a:srgbClr val="000000"/>
                </a:solidFill>
                <a:latin typeface="Cambria" panose="02040503050406030204" pitchFamily="18" charset="0"/>
              </a:rPr>
              <a:t>.]</a:t>
            </a:r>
          </a:p>
          <a:p>
            <a:pPr marL="109537" indent="0" eaLnBrk="1" hangingPunct="1">
              <a:lnSpc>
                <a:spcPct val="90000"/>
              </a:lnSpc>
              <a:buFont typeface="Wingdings 3" panose="05040102010807070707" pitchFamily="18" charset="2"/>
              <a:buNone/>
              <a:defRPr/>
            </a:pPr>
            <a:endParaRPr lang="en-US" dirty="0">
              <a:solidFill>
                <a:srgbClr val="000000"/>
              </a:solidFill>
              <a:latin typeface="Cambria" panose="02040503050406030204" pitchFamily="18" charset="0"/>
            </a:endParaRPr>
          </a:p>
        </p:txBody>
      </p:sp>
      <p:sp>
        <p:nvSpPr>
          <p:cNvPr id="13619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40629837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15.14  </a:t>
            </a:r>
            <a:r>
              <a:rPr lang="en-US" dirty="0">
                <a:solidFill>
                  <a:srgbClr val="3380E6"/>
                </a:solidFill>
                <a:latin typeface="Arial"/>
              </a:rPr>
              <a:t>Introduction to C++ Standard Library Class Template </a:t>
            </a:r>
            <a:r>
              <a:rPr lang="en-US" dirty="0">
                <a:solidFill>
                  <a:srgbClr val="3380E6"/>
                </a:solidFill>
                <a:latin typeface="Consolas" panose="020B0609020204030204" pitchFamily="49" charset="0"/>
              </a:rPr>
              <a:t>vector</a:t>
            </a:r>
            <a:r>
              <a:rPr lang="en-US" dirty="0">
                <a:solidFill>
                  <a:srgbClr val="3380E6"/>
                </a:solidFill>
                <a:latin typeface="Arial"/>
              </a:rPr>
              <a:t> (Cont.)</a:t>
            </a:r>
            <a:endParaRPr lang="en-US" dirty="0">
              <a:solidFill>
                <a:srgbClr val="3380E6"/>
              </a:solidFill>
              <a:latin typeface="Consolas" panose="020B0609020204030204" pitchFamily="49" charset="0"/>
            </a:endParaRPr>
          </a:p>
        </p:txBody>
      </p:sp>
      <p:sp>
        <p:nvSpPr>
          <p:cNvPr id="3" name="Text Placeholder 2"/>
          <p:cNvSpPr>
            <a:spLocks noGrp="1"/>
          </p:cNvSpPr>
          <p:nvPr>
            <p:ph type="body" idx="1"/>
          </p:nvPr>
        </p:nvSpPr>
        <p:spPr/>
        <p:txBody>
          <a:bodyPr>
            <a:normAutofit fontScale="85000" lnSpcReduction="20000"/>
          </a:bodyPr>
          <a:lstStyle/>
          <a:p>
            <a:pPr marL="109537" indent="0" eaLnBrk="1" hangingPunct="1">
              <a:lnSpc>
                <a:spcPct val="90000"/>
              </a:lnSpc>
              <a:buFont typeface="Wingdings 3" panose="05040102010807070707" pitchFamily="18" charset="2"/>
              <a:buNone/>
              <a:defRPr/>
            </a:pPr>
            <a:r>
              <a:rPr lang="en-US" sz="2400" b="1" i="1" dirty="0">
                <a:solidFill>
                  <a:srgbClr val="000000"/>
                </a:solidFill>
                <a:latin typeface="Consolas" panose="020B0609020204030204" pitchFamily="49" charset="0"/>
              </a:rPr>
              <a:t>what</a:t>
            </a:r>
            <a:r>
              <a:rPr lang="en-US" b="1" i="1" dirty="0">
                <a:solidFill>
                  <a:srgbClr val="000000"/>
                </a:solidFill>
                <a:latin typeface="Cambria" panose="02040503050406030204" pitchFamily="18" charset="0"/>
              </a:rPr>
              <a:t> Member Function of the Exception Parameter </a:t>
            </a:r>
          </a:p>
          <a:p>
            <a:pPr eaLnBrk="1" hangingPunct="1">
              <a:lnSpc>
                <a:spcPct val="90000"/>
              </a:lnSpc>
              <a:defRPr/>
            </a:pPr>
            <a:r>
              <a:rPr lang="en-US" dirty="0">
                <a:solidFill>
                  <a:srgbClr val="000000"/>
                </a:solidFill>
                <a:latin typeface="Cambria" panose="02040503050406030204" pitchFamily="18" charset="0"/>
              </a:rPr>
              <a:t>When lines 81–84 </a:t>
            </a:r>
            <a:r>
              <a:rPr lang="en-US" sz="2400" dirty="0">
                <a:solidFill>
                  <a:srgbClr val="000000"/>
                </a:solidFill>
                <a:latin typeface="Consolas" panose="020B0609020204030204" pitchFamily="49" charset="0"/>
              </a:rPr>
              <a:t>catch</a:t>
            </a:r>
            <a:r>
              <a:rPr lang="en-US" dirty="0">
                <a:solidFill>
                  <a:srgbClr val="000000"/>
                </a:solidFill>
                <a:latin typeface="Cambria" panose="02040503050406030204" pitchFamily="18" charset="0"/>
              </a:rPr>
              <a:t> the exception, the program displays a message indicating the problem that occurred. </a:t>
            </a:r>
          </a:p>
          <a:p>
            <a:pPr eaLnBrk="1" hangingPunct="1">
              <a:lnSpc>
                <a:spcPct val="90000"/>
              </a:lnSpc>
              <a:defRPr/>
            </a:pPr>
            <a:r>
              <a:rPr lang="en-US" dirty="0">
                <a:solidFill>
                  <a:srgbClr val="000000"/>
                </a:solidFill>
                <a:latin typeface="Cambria" panose="02040503050406030204" pitchFamily="18" charset="0"/>
              </a:rPr>
              <a:t>Line 83 calls the exception object’s </a:t>
            </a:r>
            <a:r>
              <a:rPr lang="en-US" sz="2600" dirty="0">
                <a:solidFill>
                  <a:srgbClr val="000000"/>
                </a:solidFill>
                <a:latin typeface="Consolas" panose="020B0609020204030204" pitchFamily="49" charset="0"/>
              </a:rPr>
              <a:t>what</a:t>
            </a:r>
            <a:r>
              <a:rPr lang="en-US" dirty="0">
                <a:solidFill>
                  <a:srgbClr val="000000"/>
                </a:solidFill>
                <a:latin typeface="Cambria" panose="02040503050406030204" pitchFamily="18" charset="0"/>
              </a:rPr>
              <a:t> member function to get the error message that is stored in the exception object and display it. </a:t>
            </a:r>
          </a:p>
          <a:p>
            <a:pPr eaLnBrk="1" hangingPunct="1">
              <a:lnSpc>
                <a:spcPct val="90000"/>
              </a:lnSpc>
              <a:defRPr/>
            </a:pPr>
            <a:r>
              <a:rPr lang="en-US" dirty="0">
                <a:solidFill>
                  <a:srgbClr val="000000"/>
                </a:solidFill>
                <a:latin typeface="Cambria" panose="02040503050406030204" pitchFamily="18" charset="0"/>
              </a:rPr>
              <a:t>Once the message is displayed in this example, the exception is considered handled and the program continues with the next statement after the </a:t>
            </a:r>
            <a:r>
              <a:rPr lang="en-US" sz="2600" dirty="0">
                <a:solidFill>
                  <a:srgbClr val="000000"/>
                </a:solidFill>
                <a:latin typeface="Consolas" panose="020B0609020204030204" pitchFamily="49" charset="0"/>
              </a:rPr>
              <a:t>catch</a:t>
            </a:r>
            <a:r>
              <a:rPr lang="en-US" dirty="0">
                <a:solidFill>
                  <a:srgbClr val="000000"/>
                </a:solidFill>
                <a:latin typeface="Cambria" panose="02040503050406030204" pitchFamily="18" charset="0"/>
              </a:rPr>
              <a:t> block’s closing brace. </a:t>
            </a:r>
          </a:p>
          <a:p>
            <a:pPr eaLnBrk="1" hangingPunct="1">
              <a:lnSpc>
                <a:spcPct val="90000"/>
              </a:lnSpc>
              <a:defRPr/>
            </a:pPr>
            <a:r>
              <a:rPr lang="en-US" dirty="0">
                <a:solidFill>
                  <a:srgbClr val="000000"/>
                </a:solidFill>
                <a:latin typeface="Cambria" panose="02040503050406030204" pitchFamily="18" charset="0"/>
              </a:rPr>
              <a:t>In this example, the end of the program is reached, so the program terminates. </a:t>
            </a:r>
          </a:p>
        </p:txBody>
      </p:sp>
      <p:sp>
        <p:nvSpPr>
          <p:cNvPr id="13619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51827859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15.14  </a:t>
            </a:r>
            <a:r>
              <a:rPr lang="en-US" dirty="0">
                <a:solidFill>
                  <a:srgbClr val="3380E6"/>
                </a:solidFill>
                <a:latin typeface="Arial"/>
              </a:rPr>
              <a:t>Introduction to C++ Standard Library Class Template </a:t>
            </a:r>
            <a:r>
              <a:rPr lang="en-US" dirty="0">
                <a:solidFill>
                  <a:srgbClr val="3380E6"/>
                </a:solidFill>
                <a:latin typeface="Consolas" panose="020B0609020204030204" pitchFamily="49" charset="0"/>
              </a:rPr>
              <a:t>vector</a:t>
            </a:r>
            <a:r>
              <a:rPr lang="en-US" dirty="0">
                <a:solidFill>
                  <a:srgbClr val="3380E6"/>
                </a:solidFill>
                <a:latin typeface="Arial"/>
              </a:rPr>
              <a:t> (Cont.)</a:t>
            </a:r>
            <a:endParaRPr lang="en-US" dirty="0">
              <a:solidFill>
                <a:srgbClr val="3380E6"/>
              </a:solidFill>
              <a:latin typeface="Consolas" panose="020B0609020204030204" pitchFamily="49" charset="0"/>
            </a:endParaRPr>
          </a:p>
        </p:txBody>
      </p:sp>
      <p:sp>
        <p:nvSpPr>
          <p:cNvPr id="3" name="Text Placeholder 2"/>
          <p:cNvSpPr>
            <a:spLocks noGrp="1"/>
          </p:cNvSpPr>
          <p:nvPr>
            <p:ph type="body" idx="1"/>
          </p:nvPr>
        </p:nvSpPr>
        <p:spPr/>
        <p:txBody>
          <a:bodyPr>
            <a:normAutofit lnSpcReduction="10000"/>
          </a:bodyPr>
          <a:lstStyle/>
          <a:p>
            <a:pPr marL="109537" indent="0" eaLnBrk="1" hangingPunct="1">
              <a:lnSpc>
                <a:spcPct val="90000"/>
              </a:lnSpc>
              <a:buFont typeface="Wingdings 3" panose="05040102010807070707" pitchFamily="18" charset="2"/>
              <a:buNone/>
              <a:defRPr/>
            </a:pPr>
            <a:r>
              <a:rPr lang="en-US" b="1" i="1" dirty="0">
                <a:solidFill>
                  <a:srgbClr val="000000"/>
                </a:solidFill>
                <a:latin typeface="Cambria" panose="02040503050406030204" pitchFamily="18" charset="0"/>
              </a:rPr>
              <a:t>Summary of This Example</a:t>
            </a:r>
          </a:p>
          <a:p>
            <a:pPr eaLnBrk="1" hangingPunct="1">
              <a:lnSpc>
                <a:spcPct val="90000"/>
              </a:lnSpc>
              <a:defRPr/>
            </a:pPr>
            <a:r>
              <a:rPr lang="en-US" dirty="0">
                <a:solidFill>
                  <a:srgbClr val="000000"/>
                </a:solidFill>
                <a:latin typeface="Cambria" panose="02040503050406030204" pitchFamily="18" charset="0"/>
              </a:rPr>
              <a:t>In this section, we demonstrated the C++ Standard Library class template </a:t>
            </a:r>
            <a:r>
              <a:rPr lang="en-US" sz="24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 a robust, reusable class that can replace C-style pointer-based arrays. </a:t>
            </a:r>
          </a:p>
          <a:p>
            <a:pPr eaLnBrk="1" hangingPunct="1">
              <a:lnSpc>
                <a:spcPct val="90000"/>
              </a:lnSpc>
              <a:defRPr/>
            </a:pPr>
            <a:r>
              <a:rPr lang="en-US" dirty="0">
                <a:solidFill>
                  <a:srgbClr val="000000"/>
                </a:solidFill>
                <a:latin typeface="Cambria" panose="02040503050406030204" pitchFamily="18" charset="0"/>
              </a:rPr>
              <a:t>In Chapter 19, you’ll see that vector achieves many of its capabilities by “overloading” C++’s built-in operators, and you’ll learn how to customize operators for use with your own classes in similar ways. </a:t>
            </a:r>
          </a:p>
        </p:txBody>
      </p:sp>
      <p:sp>
        <p:nvSpPr>
          <p:cNvPr id="13619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90930813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15.14  </a:t>
            </a:r>
            <a:r>
              <a:rPr lang="en-US" dirty="0">
                <a:solidFill>
                  <a:srgbClr val="3380E6"/>
                </a:solidFill>
                <a:latin typeface="Arial"/>
              </a:rPr>
              <a:t>Introduction to C++ Standard Library Class Template </a:t>
            </a:r>
            <a:r>
              <a:rPr lang="en-US" dirty="0">
                <a:solidFill>
                  <a:srgbClr val="3380E6"/>
                </a:solidFill>
                <a:latin typeface="Consolas" panose="020B0609020204030204" pitchFamily="49" charset="0"/>
              </a:rPr>
              <a:t>vector</a:t>
            </a:r>
            <a:r>
              <a:rPr lang="en-US" dirty="0">
                <a:solidFill>
                  <a:srgbClr val="3380E6"/>
                </a:solidFill>
                <a:latin typeface="Arial"/>
              </a:rPr>
              <a:t> (Cont.)</a:t>
            </a:r>
            <a:endParaRPr lang="en-US" dirty="0">
              <a:solidFill>
                <a:srgbClr val="3380E6"/>
              </a:solidFill>
              <a:latin typeface="Consolas" panose="020B0609020204030204" pitchFamily="49" charset="0"/>
            </a:endParaRPr>
          </a:p>
        </p:txBody>
      </p:sp>
      <p:sp>
        <p:nvSpPr>
          <p:cNvPr id="3" name="Text Placeholder 2"/>
          <p:cNvSpPr>
            <a:spLocks noGrp="1"/>
          </p:cNvSpPr>
          <p:nvPr>
            <p:ph type="body" idx="1"/>
          </p:nvPr>
        </p:nvSpPr>
        <p:spPr/>
        <p:txBody>
          <a:bodyPr>
            <a:normAutofit/>
          </a:bodyPr>
          <a:lstStyle/>
          <a:p>
            <a:pPr eaLnBrk="1" hangingPunct="1">
              <a:lnSpc>
                <a:spcPct val="90000"/>
              </a:lnSpc>
              <a:defRPr/>
            </a:pPr>
            <a:r>
              <a:rPr lang="en-US" dirty="0">
                <a:solidFill>
                  <a:srgbClr val="000000"/>
                </a:solidFill>
                <a:latin typeface="Cambria" panose="02040503050406030204" pitchFamily="18" charset="0"/>
              </a:rPr>
              <a:t>For example, we create an </a:t>
            </a:r>
            <a:r>
              <a:rPr lang="en-US" sz="2400" dirty="0">
                <a:solidFill>
                  <a:srgbClr val="000000"/>
                </a:solidFill>
                <a:latin typeface="Consolas" panose="020B0609020204030204" pitchFamily="49" charset="0"/>
              </a:rPr>
              <a:t>Array</a:t>
            </a:r>
            <a:r>
              <a:rPr lang="en-US" dirty="0">
                <a:solidFill>
                  <a:srgbClr val="000000"/>
                </a:solidFill>
                <a:latin typeface="Cambria" panose="02040503050406030204" pitchFamily="18" charset="0"/>
              </a:rPr>
              <a:t> class that, like class template </a:t>
            </a:r>
            <a:r>
              <a:rPr lang="en-US" sz="2400" dirty="0">
                <a:solidFill>
                  <a:srgbClr val="000000"/>
                </a:solidFill>
                <a:latin typeface="Consolas" panose="020B0609020204030204" pitchFamily="49" charset="0"/>
              </a:rPr>
              <a:t>vector</a:t>
            </a:r>
            <a:r>
              <a:rPr lang="en-US" dirty="0">
                <a:solidFill>
                  <a:srgbClr val="000000"/>
                </a:solidFill>
                <a:latin typeface="Cambria" panose="02040503050406030204" pitchFamily="18" charset="0"/>
              </a:rPr>
              <a:t>, improves upon basic array capabilities. </a:t>
            </a:r>
          </a:p>
          <a:p>
            <a:pPr eaLnBrk="1" hangingPunct="1">
              <a:lnSpc>
                <a:spcPct val="90000"/>
              </a:lnSpc>
              <a:defRPr/>
            </a:pPr>
            <a:r>
              <a:rPr lang="en-US" dirty="0">
                <a:solidFill>
                  <a:srgbClr val="000000"/>
                </a:solidFill>
                <a:latin typeface="Cambria" panose="02040503050406030204" pitchFamily="18" charset="0"/>
              </a:rPr>
              <a:t>Our </a:t>
            </a:r>
            <a:r>
              <a:rPr lang="en-US" sz="2600" dirty="0">
                <a:solidFill>
                  <a:srgbClr val="000000"/>
                </a:solidFill>
                <a:latin typeface="Consolas" panose="020B0609020204030204" pitchFamily="49" charset="0"/>
              </a:rPr>
              <a:t>Array</a:t>
            </a:r>
            <a:r>
              <a:rPr lang="en-US" dirty="0">
                <a:solidFill>
                  <a:srgbClr val="000000"/>
                </a:solidFill>
                <a:latin typeface="Cambria" panose="02040503050406030204" pitchFamily="18" charset="0"/>
              </a:rPr>
              <a:t> class also provides additional features, such as the ability to input and output entire arrays with operators </a:t>
            </a:r>
            <a:r>
              <a:rPr lang="en-US" sz="2600" dirty="0">
                <a:solidFill>
                  <a:srgbClr val="000000"/>
                </a:solidFill>
                <a:latin typeface="Consolas" panose="020B0609020204030204" pitchFamily="49" charset="0"/>
              </a:rPr>
              <a:t>&gt;&gt;</a:t>
            </a:r>
            <a:r>
              <a:rPr lang="en-US" dirty="0">
                <a:solidFill>
                  <a:srgbClr val="000000"/>
                </a:solidFill>
                <a:latin typeface="Cambria" panose="02040503050406030204" pitchFamily="18" charset="0"/>
              </a:rPr>
              <a:t> and </a:t>
            </a:r>
            <a:r>
              <a:rPr lang="en-US" sz="2600" dirty="0">
                <a:solidFill>
                  <a:srgbClr val="000000"/>
                </a:solidFill>
                <a:latin typeface="Consolas" panose="020B0609020204030204" pitchFamily="49" charset="0"/>
              </a:rPr>
              <a:t>&lt;&lt;</a:t>
            </a:r>
            <a:r>
              <a:rPr lang="en-US" dirty="0">
                <a:solidFill>
                  <a:srgbClr val="000000"/>
                </a:solidFill>
                <a:latin typeface="Cambria" panose="02040503050406030204" pitchFamily="18" charset="0"/>
              </a:rPr>
              <a:t>, respectively.</a:t>
            </a:r>
          </a:p>
          <a:p>
            <a:pPr marL="109537" indent="0" eaLnBrk="1" hangingPunct="1">
              <a:lnSpc>
                <a:spcPct val="90000"/>
              </a:lnSpc>
              <a:buFont typeface="Wingdings 3" panose="05040102010807070707" pitchFamily="18" charset="2"/>
              <a:buNone/>
              <a:defRPr/>
            </a:pPr>
            <a:endParaRPr lang="en-US" dirty="0">
              <a:solidFill>
                <a:srgbClr val="000000"/>
              </a:solidFill>
              <a:latin typeface="Cambria" panose="02040503050406030204" pitchFamily="18" charset="0"/>
            </a:endParaRPr>
          </a:p>
        </p:txBody>
      </p:sp>
      <p:sp>
        <p:nvSpPr>
          <p:cNvPr id="13619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80902956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normAutofit/>
          </a:bodyPr>
          <a:lstStyle/>
          <a:p>
            <a:pPr eaLnBrk="1" fontAlgn="auto" hangingPunct="1">
              <a:spcAft>
                <a:spcPts val="0"/>
              </a:spcAft>
              <a:defRPr/>
            </a:pPr>
            <a:r>
              <a:rPr lang="en-US" dirty="0">
                <a:solidFill>
                  <a:srgbClr val="24B5A1"/>
                </a:solidFill>
                <a:latin typeface="Arial"/>
              </a:rPr>
              <a:t>15.15  </a:t>
            </a:r>
            <a:r>
              <a:rPr lang="en-US" dirty="0">
                <a:solidFill>
                  <a:srgbClr val="3380E6"/>
                </a:solidFill>
                <a:latin typeface="Arial"/>
              </a:rPr>
              <a:t>Introduction to Object Technology and the UML (Cont.) </a:t>
            </a:r>
          </a:p>
        </p:txBody>
      </p:sp>
      <p:sp>
        <p:nvSpPr>
          <p:cNvPr id="175107" name="Text Placeholder 2"/>
          <p:cNvSpPr>
            <a:spLocks noGrp="1"/>
          </p:cNvSpPr>
          <p:nvPr>
            <p:ph type="body" idx="1"/>
          </p:nvPr>
        </p:nvSpPr>
        <p:spPr/>
        <p:txBody>
          <a:bodyPr>
            <a:normAutofit fontScale="85000" lnSpcReduction="10000"/>
          </a:bodyPr>
          <a:lstStyle/>
          <a:p>
            <a:pPr eaLnBrk="1" hangingPunct="1"/>
            <a:r>
              <a:rPr lang="en-US" altLang="en-US" dirty="0">
                <a:solidFill>
                  <a:srgbClr val="000000"/>
                </a:solidFill>
                <a:latin typeface="Cambria" panose="02040503050406030204" pitchFamily="18" charset="0"/>
              </a:rPr>
              <a:t>OOD also models communication between objects. </a:t>
            </a:r>
          </a:p>
          <a:p>
            <a:pPr eaLnBrk="1" hangingPunct="1"/>
            <a:r>
              <a:rPr lang="en-US" altLang="en-US" dirty="0">
                <a:solidFill>
                  <a:srgbClr val="000000"/>
                </a:solidFill>
                <a:latin typeface="Cambria" panose="02040503050406030204" pitchFamily="18" charset="0"/>
              </a:rPr>
              <a:t>Just as people send messages to one another (e.g., a sergeant commands a soldier to stand at attention), objects also communicate via messages. </a:t>
            </a:r>
          </a:p>
          <a:p>
            <a:pPr eaLnBrk="1" hangingPunct="1"/>
            <a:r>
              <a:rPr lang="en-US" altLang="en-US" dirty="0">
                <a:solidFill>
                  <a:srgbClr val="000000"/>
                </a:solidFill>
                <a:latin typeface="Cambria" panose="02040503050406030204" pitchFamily="18" charset="0"/>
              </a:rPr>
              <a:t>A bank account object may receive a message to decrease its balance by a certain amount because the customer has withdrawn that amount of money.</a:t>
            </a:r>
          </a:p>
          <a:p>
            <a:pPr eaLnBrk="1" hangingPunct="1"/>
            <a:r>
              <a:rPr lang="en-US" altLang="en-US" dirty="0">
                <a:solidFill>
                  <a:srgbClr val="000000"/>
                </a:solidFill>
                <a:latin typeface="Cambria" panose="02040503050406030204" pitchFamily="18" charset="0"/>
              </a:rPr>
              <a:t>OOD </a:t>
            </a:r>
            <a:r>
              <a:rPr lang="en-US" altLang="en-US" dirty="0">
                <a:solidFill>
                  <a:srgbClr val="0000FF"/>
                </a:solidFill>
                <a:latin typeface="Cambria" panose="02040503050406030204" pitchFamily="18" charset="0"/>
              </a:rPr>
              <a:t>encapsulates</a:t>
            </a:r>
            <a:r>
              <a:rPr lang="en-US" altLang="en-US" dirty="0">
                <a:solidFill>
                  <a:srgbClr val="000000"/>
                </a:solidFill>
                <a:latin typeface="Cambria" panose="02040503050406030204" pitchFamily="18" charset="0"/>
              </a:rPr>
              <a:t> (i.e., wraps) attributes and </a:t>
            </a:r>
            <a:r>
              <a:rPr lang="en-US" altLang="en-US" dirty="0">
                <a:solidFill>
                  <a:srgbClr val="0000FF"/>
                </a:solidFill>
                <a:latin typeface="Cambria" panose="02040503050406030204" pitchFamily="18" charset="0"/>
              </a:rPr>
              <a:t>operations</a:t>
            </a:r>
            <a:r>
              <a:rPr lang="en-US" altLang="en-US" dirty="0">
                <a:solidFill>
                  <a:srgbClr val="000000"/>
                </a:solidFill>
                <a:latin typeface="Cambria" panose="02040503050406030204" pitchFamily="18" charset="0"/>
              </a:rPr>
              <a:t> (behaviors) into objects—an object’s attributes and operations are intimately tied together. </a:t>
            </a:r>
          </a:p>
        </p:txBody>
      </p:sp>
      <p:sp>
        <p:nvSpPr>
          <p:cNvPr id="14131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42862393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15.15  </a:t>
            </a:r>
            <a:r>
              <a:rPr lang="en-US" dirty="0">
                <a:solidFill>
                  <a:srgbClr val="3380E6"/>
                </a:solidFill>
                <a:latin typeface="Arial"/>
              </a:rPr>
              <a:t>Introduction to Object Technology and the UML (Cont.) </a:t>
            </a:r>
          </a:p>
        </p:txBody>
      </p:sp>
      <p:sp>
        <p:nvSpPr>
          <p:cNvPr id="177155" name="Text Placeholder 2"/>
          <p:cNvSpPr>
            <a:spLocks noGrp="1"/>
          </p:cNvSpPr>
          <p:nvPr>
            <p:ph type="body" idx="1"/>
          </p:nvPr>
        </p:nvSpPr>
        <p:spPr/>
        <p:txBody>
          <a:bodyPr>
            <a:normAutofit lnSpcReduction="10000"/>
          </a:bodyPr>
          <a:lstStyle/>
          <a:p>
            <a:pPr eaLnBrk="1" hangingPunct="1">
              <a:lnSpc>
                <a:spcPct val="90000"/>
              </a:lnSpc>
            </a:pPr>
            <a:r>
              <a:rPr lang="en-US" altLang="en-US" sz="2500" dirty="0">
                <a:solidFill>
                  <a:srgbClr val="000000"/>
                </a:solidFill>
                <a:latin typeface="Cambria" panose="02040503050406030204" pitchFamily="18" charset="0"/>
              </a:rPr>
              <a:t>Information hiding, as we’ll see, is crucial to good software engineering.</a:t>
            </a:r>
          </a:p>
          <a:p>
            <a:pPr eaLnBrk="1" hangingPunct="1">
              <a:lnSpc>
                <a:spcPct val="90000"/>
              </a:lnSpc>
            </a:pPr>
            <a:r>
              <a:rPr lang="en-US" altLang="en-US" sz="2500" dirty="0">
                <a:solidFill>
                  <a:srgbClr val="000000"/>
                </a:solidFill>
                <a:latin typeface="Cambria" panose="02040503050406030204" pitchFamily="18" charset="0"/>
              </a:rPr>
              <a:t>Languages like C++ are </a:t>
            </a:r>
            <a:r>
              <a:rPr lang="en-US" altLang="en-US" sz="2500" dirty="0">
                <a:solidFill>
                  <a:srgbClr val="0000FF"/>
                </a:solidFill>
                <a:latin typeface="Cambria" panose="02040503050406030204" pitchFamily="18" charset="0"/>
              </a:rPr>
              <a:t>object oriented</a:t>
            </a:r>
            <a:r>
              <a:rPr lang="en-US" altLang="en-US" sz="2500" dirty="0">
                <a:solidFill>
                  <a:srgbClr val="000000"/>
                </a:solidFill>
                <a:latin typeface="Cambria" panose="02040503050406030204" pitchFamily="18" charset="0"/>
              </a:rPr>
              <a:t>. </a:t>
            </a:r>
          </a:p>
          <a:p>
            <a:pPr eaLnBrk="1" hangingPunct="1">
              <a:lnSpc>
                <a:spcPct val="90000"/>
              </a:lnSpc>
            </a:pPr>
            <a:r>
              <a:rPr lang="en-US" altLang="en-US" sz="2500" dirty="0">
                <a:solidFill>
                  <a:srgbClr val="000000"/>
                </a:solidFill>
                <a:latin typeface="Cambria" panose="02040503050406030204" pitchFamily="18" charset="0"/>
              </a:rPr>
              <a:t>Programming in such a language is called </a:t>
            </a:r>
            <a:r>
              <a:rPr lang="en-US" altLang="en-US" sz="2500" dirty="0">
                <a:solidFill>
                  <a:srgbClr val="0000FF"/>
                </a:solidFill>
                <a:latin typeface="Cambria" panose="02040503050406030204" pitchFamily="18" charset="0"/>
              </a:rPr>
              <a:t>object-oriented programming (OOP),</a:t>
            </a:r>
            <a:r>
              <a:rPr lang="en-US" altLang="en-US" sz="2500" dirty="0">
                <a:solidFill>
                  <a:srgbClr val="000000"/>
                </a:solidFill>
                <a:latin typeface="Cambria" panose="02040503050406030204" pitchFamily="18" charset="0"/>
              </a:rPr>
              <a:t> and it allows you to implement an object-oriented design as a working software system. </a:t>
            </a:r>
          </a:p>
          <a:p>
            <a:pPr eaLnBrk="1" hangingPunct="1">
              <a:lnSpc>
                <a:spcPct val="90000"/>
              </a:lnSpc>
            </a:pPr>
            <a:r>
              <a:rPr lang="en-US" altLang="en-US" sz="2500" dirty="0">
                <a:solidFill>
                  <a:srgbClr val="000000"/>
                </a:solidFill>
                <a:latin typeface="Cambria" panose="02040503050406030204" pitchFamily="18" charset="0"/>
              </a:rPr>
              <a:t>Languages like C, on the other hand, are </a:t>
            </a:r>
            <a:r>
              <a:rPr lang="en-US" altLang="en-US" sz="2500" dirty="0">
                <a:solidFill>
                  <a:srgbClr val="0000FF"/>
                </a:solidFill>
                <a:latin typeface="Cambria" panose="02040503050406030204" pitchFamily="18" charset="0"/>
              </a:rPr>
              <a:t>procedural</a:t>
            </a:r>
            <a:r>
              <a:rPr lang="en-US" altLang="en-US" sz="2500" i="1" dirty="0">
                <a:solidFill>
                  <a:srgbClr val="000000"/>
                </a:solidFill>
                <a:latin typeface="Cambria" panose="02040503050406030204" pitchFamily="18" charset="0"/>
              </a:rPr>
              <a:t>, so programming tends to be </a:t>
            </a:r>
            <a:r>
              <a:rPr lang="en-US" altLang="en-US" sz="2500" i="1" dirty="0">
                <a:solidFill>
                  <a:srgbClr val="0000FF"/>
                </a:solidFill>
                <a:latin typeface="Cambria" panose="02040503050406030204" pitchFamily="18" charset="0"/>
              </a:rPr>
              <a:t>action oriented</a:t>
            </a:r>
            <a:r>
              <a:rPr lang="en-US" altLang="en-US" sz="2500" i="1" dirty="0">
                <a:solidFill>
                  <a:srgbClr val="000000"/>
                </a:solidFill>
                <a:latin typeface="Cambria" panose="02040503050406030204" pitchFamily="18" charset="0"/>
              </a:rPr>
              <a:t>. </a:t>
            </a:r>
          </a:p>
          <a:p>
            <a:pPr eaLnBrk="1" hangingPunct="1">
              <a:lnSpc>
                <a:spcPct val="90000"/>
              </a:lnSpc>
            </a:pPr>
            <a:r>
              <a:rPr lang="en-US" altLang="en-US" sz="2500" dirty="0">
                <a:solidFill>
                  <a:srgbClr val="000000"/>
                </a:solidFill>
                <a:latin typeface="Cambria" panose="02040503050406030204" pitchFamily="18" charset="0"/>
              </a:rPr>
              <a:t>In C, the unit of programming is the function. </a:t>
            </a:r>
          </a:p>
          <a:p>
            <a:pPr eaLnBrk="1" hangingPunct="1">
              <a:lnSpc>
                <a:spcPct val="90000"/>
              </a:lnSpc>
            </a:pPr>
            <a:r>
              <a:rPr lang="en-US" altLang="en-US" sz="2500" dirty="0">
                <a:solidFill>
                  <a:srgbClr val="000000"/>
                </a:solidFill>
                <a:latin typeface="Cambria" panose="02040503050406030204" pitchFamily="18" charset="0"/>
              </a:rPr>
              <a:t>In C++, the unit of programming is the “class” from which objects are eventually </a:t>
            </a:r>
            <a:r>
              <a:rPr lang="en-US" altLang="en-US" sz="2500" dirty="0">
                <a:solidFill>
                  <a:srgbClr val="0000FF"/>
                </a:solidFill>
                <a:latin typeface="Cambria" panose="02040503050406030204" pitchFamily="18" charset="0"/>
              </a:rPr>
              <a:t>instantiated</a:t>
            </a:r>
            <a:r>
              <a:rPr lang="en-US" altLang="en-US" sz="2500" dirty="0">
                <a:solidFill>
                  <a:srgbClr val="000000"/>
                </a:solidFill>
                <a:latin typeface="Cambria" panose="02040503050406030204" pitchFamily="18" charset="0"/>
              </a:rPr>
              <a:t> (an OOP term for “created”). </a:t>
            </a:r>
          </a:p>
        </p:txBody>
      </p:sp>
      <p:sp>
        <p:nvSpPr>
          <p:cNvPr id="14336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811193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a:solidFill>
                  <a:srgbClr val="24B5A1"/>
                </a:solidFill>
                <a:latin typeface="Arial"/>
              </a:rPr>
              <a:t>15.3  </a:t>
            </a:r>
            <a:r>
              <a:rPr lang="en-US">
                <a:solidFill>
                  <a:srgbClr val="3380E6"/>
                </a:solidFill>
                <a:latin typeface="Arial"/>
              </a:rPr>
              <a:t>A Simple Program: Adding Two Integers (Cont.)</a:t>
            </a:r>
          </a:p>
        </p:txBody>
      </p:sp>
      <p:sp>
        <p:nvSpPr>
          <p:cNvPr id="22531" name="Text Placeholder 2"/>
          <p:cNvSpPr>
            <a:spLocks noGrp="1"/>
          </p:cNvSpPr>
          <p:nvPr>
            <p:ph type="body" idx="1"/>
          </p:nvPr>
        </p:nvSpPr>
        <p:spPr/>
        <p:txBody>
          <a:bodyPr>
            <a:normAutofit fontScale="92500" lnSpcReduction="20000"/>
          </a:bodyPr>
          <a:lstStyle/>
          <a:p>
            <a:pPr eaLnBrk="1" hangingPunct="1"/>
            <a:r>
              <a:rPr lang="en-US" altLang="en-US" dirty="0">
                <a:solidFill>
                  <a:srgbClr val="000000"/>
                </a:solidFill>
                <a:latin typeface="Cambria" panose="02040503050406030204" pitchFamily="18" charset="0"/>
              </a:rPr>
              <a:t>Line 7 is a familiar variable declaration. </a:t>
            </a:r>
          </a:p>
          <a:p>
            <a:pPr eaLnBrk="1" hangingPunct="1"/>
            <a:r>
              <a:rPr lang="en-US" altLang="en-US" dirty="0">
                <a:solidFill>
                  <a:srgbClr val="000000"/>
                </a:solidFill>
                <a:latin typeface="Cambria" panose="02040503050406030204" pitchFamily="18" charset="0"/>
              </a:rPr>
              <a:t>Declarations can be placed almost anywhere in a C++ program, but they must appear before their corresponding variables are used in the program. </a:t>
            </a:r>
          </a:p>
          <a:p>
            <a:pPr eaLnBrk="1" hangingPunct="1"/>
            <a:r>
              <a:rPr lang="en-US" altLang="en-US" dirty="0">
                <a:solidFill>
                  <a:srgbClr val="000000"/>
                </a:solidFill>
                <a:latin typeface="Cambria" panose="02040503050406030204" pitchFamily="18" charset="0"/>
              </a:rPr>
              <a:t>For example, in Fig. 15.1, the declaration in line 7 could have been placed immediately before line 10, the declaration in line 12 could have been placed immediately before line 16 and the declaration in line 13 could have been placed immediately before line 17.</a:t>
            </a:r>
          </a:p>
        </p:txBody>
      </p:sp>
      <p:sp>
        <p:nvSpPr>
          <p:cNvPr id="2253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97777541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23"/>
  <p:tag name="MMPROD_UIDATA" val="&lt;database version=&quot;9.0&quot;&gt;&lt;object type=&quot;1&quot; unique_id=&quot;10001&quot;&gt;&lt;object type=&quot;2&quot; unique_id=&quot;14309&quot;&gt;&lt;object type=&quot;3&quot; unique_id=&quot;14311&quot;&gt;&lt;property id=&quot;20148&quot; value=&quot;5&quot;/&gt;&lt;property id=&quot;20300&quot; value=&quot;Slide 2&quot;/&gt;&lt;property id=&quot;20307&quot; value=&quot;258&quot;/&gt;&lt;/object&gt;&lt;object type=&quot;3&quot; unique_id=&quot;14312&quot;&gt;&lt;property id=&quot;20148&quot; value=&quot;5&quot;/&gt;&lt;property id=&quot;20300&quot; value=&quot;Slide 3&quot;/&gt;&lt;property id=&quot;20307&quot; value=&quot;259&quot;/&gt;&lt;/object&gt;&lt;object type=&quot;3&quot; unique_id=&quot;14313&quot;&gt;&lt;property id=&quot;20148&quot; value=&quot;5&quot;/&gt;&lt;property id=&quot;20300&quot; value=&quot;Slide 4&quot;/&gt;&lt;property id=&quot;20307&quot; value=&quot;260&quot;/&gt;&lt;/object&gt;&lt;object type=&quot;3&quot; unique_id=&quot;14314&quot;&gt;&lt;property id=&quot;20148&quot; value=&quot;5&quot;/&gt;&lt;property id=&quot;20300&quot; value=&quot;Slide 10&quot;/&gt;&lt;property id=&quot;20307&quot; value=&quot;261&quot;/&gt;&lt;/object&gt;&lt;object type=&quot;3&quot; unique_id=&quot;14315&quot;&gt;&lt;property id=&quot;20148&quot; value=&quot;5&quot;/&gt;&lt;property id=&quot;20300&quot; value=&quot;Slide 13&quot;/&gt;&lt;property id=&quot;20307&quot; value=&quot;262&quot;/&gt;&lt;/object&gt;&lt;object type=&quot;3&quot; unique_id=&quot;14316&quot;&gt;&lt;property id=&quot;20148&quot; value=&quot;5&quot;/&gt;&lt;property id=&quot;20300&quot; value=&quot;Slide 24&quot;/&gt;&lt;property id=&quot;20307&quot; value=&quot;263&quot;/&gt;&lt;/object&gt;&lt;object type=&quot;3&quot; unique_id=&quot;14317&quot;&gt;&lt;property id=&quot;20148&quot; value=&quot;5&quot;/&gt;&lt;property id=&quot;20300&quot; value=&quot;Slide 25&quot;/&gt;&lt;property id=&quot;20307&quot; value=&quot;264&quot;/&gt;&lt;/object&gt;&lt;object type=&quot;3&quot; unique_id=&quot;14318&quot;&gt;&lt;property id=&quot;20148&quot; value=&quot;5&quot;/&gt;&lt;property id=&quot;20300&quot; value=&quot;Slide 27&quot;/&gt;&lt;property id=&quot;20307&quot; value=&quot;265&quot;/&gt;&lt;/object&gt;&lt;object type=&quot;3&quot; unique_id=&quot;14319&quot;&gt;&lt;property id=&quot;20148&quot; value=&quot;5&quot;/&gt;&lt;property id=&quot;20300&quot; value=&quot;Slide 28&quot;/&gt;&lt;property id=&quot;20307&quot; value=&quot;266&quot;/&gt;&lt;/object&gt;&lt;object type=&quot;3&quot; unique_id=&quot;14320&quot;&gt;&lt;property id=&quot;20148&quot; value=&quot;5&quot;/&gt;&lt;property id=&quot;20300&quot; value=&quot;Slide 30&quot;/&gt;&lt;property id=&quot;20307&quot; value=&quot;267&quot;/&gt;&lt;/object&gt;&lt;object type=&quot;3&quot; unique_id=&quot;14321&quot;&gt;&lt;property id=&quot;20148&quot; value=&quot;5&quot;/&gt;&lt;property id=&quot;20300&quot; value=&quot;Slide 31&quot;/&gt;&lt;property id=&quot;20307&quot; value=&quot;268&quot;/&gt;&lt;/object&gt;&lt;object type=&quot;3&quot; unique_id=&quot;14322&quot;&gt;&lt;property id=&quot;20148&quot; value=&quot;5&quot;/&gt;&lt;property id=&quot;20300&quot; value=&quot;Slide 32&quot;/&gt;&lt;property id=&quot;20307&quot; value=&quot;269&quot;/&gt;&lt;/object&gt;&lt;object type=&quot;3&quot; unique_id=&quot;14323&quot;&gt;&lt;property id=&quot;20148&quot; value=&quot;5&quot;/&gt;&lt;property id=&quot;20300&quot; value=&quot;Slide 33&quot;/&gt;&lt;property id=&quot;20307&quot; value=&quot;270&quot;/&gt;&lt;/object&gt;&lt;object type=&quot;3&quot; unique_id=&quot;14324&quot;&gt;&lt;property id=&quot;20148&quot; value=&quot;5&quot;/&gt;&lt;property id=&quot;20300&quot; value=&quot;Slide 37&quot;/&gt;&lt;property id=&quot;20307&quot; value=&quot;271&quot;/&gt;&lt;/object&gt;&lt;object type=&quot;3&quot; unique_id=&quot;14325&quot;&gt;&lt;property id=&quot;20148&quot; value=&quot;5&quot;/&gt;&lt;property id=&quot;20300&quot; value=&quot;Slide 38&quot;/&gt;&lt;property id=&quot;20307&quot; value=&quot;272&quot;/&gt;&lt;/object&gt;&lt;object type=&quot;3&quot; unique_id=&quot;14326&quot;&gt;&lt;property id=&quot;20148&quot; value=&quot;5&quot;/&gt;&lt;property id=&quot;20300&quot; value=&quot;Slide 39&quot;/&gt;&lt;property id=&quot;20307&quot; value=&quot;273&quot;/&gt;&lt;/object&gt;&lt;object type=&quot;3&quot; unique_id=&quot;14327&quot;&gt;&lt;property id=&quot;20148&quot; value=&quot;5&quot;/&gt;&lt;property id=&quot;20300&quot; value=&quot;Slide 41&quot;/&gt;&lt;property id=&quot;20307&quot; value=&quot;274&quot;/&gt;&lt;/object&gt;&lt;object type=&quot;3&quot; unique_id=&quot;14328&quot;&gt;&lt;property id=&quot;20148&quot; value=&quot;5&quot;/&gt;&lt;property id=&quot;20300&quot; value=&quot;Slide 42&quot;/&gt;&lt;property id=&quot;20307&quot; value=&quot;275&quot;/&gt;&lt;/object&gt;&lt;object type=&quot;3&quot; unique_id=&quot;14329&quot;&gt;&lt;property id=&quot;20148&quot; value=&quot;5&quot;/&gt;&lt;property id=&quot;20300&quot; value=&quot;Slide 43&quot;/&gt;&lt;property id=&quot;20307&quot; value=&quot;276&quot;/&gt;&lt;/object&gt;&lt;object type=&quot;3&quot; unique_id=&quot;14330&quot;&gt;&lt;property id=&quot;20148&quot; value=&quot;5&quot;/&gt;&lt;property id=&quot;20300&quot; value=&quot;Slide 48&quot;/&gt;&lt;property id=&quot;20307&quot; value=&quot;277&quot;/&gt;&lt;/object&gt;&lt;object type=&quot;3&quot; unique_id=&quot;14331&quot;&gt;&lt;property id=&quot;20148&quot; value=&quot;5&quot;/&gt;&lt;property id=&quot;20300&quot; value=&quot;Slide 49&quot;/&gt;&lt;property id=&quot;20307&quot; value=&quot;278&quot;/&gt;&lt;/object&gt;&lt;object type=&quot;3&quot; unique_id=&quot;14332&quot;&gt;&lt;property id=&quot;20148&quot; value=&quot;5&quot;/&gt;&lt;property id=&quot;20300&quot; value=&quot;Slide 51&quot;/&gt;&lt;property id=&quot;20307&quot; value=&quot;279&quot;/&gt;&lt;/object&gt;&lt;object type=&quot;3&quot; unique_id=&quot;14333&quot;&gt;&lt;property id=&quot;20148&quot; value=&quot;5&quot;/&gt;&lt;property id=&quot;20300&quot; value=&quot;Slide 53&quot;/&gt;&lt;property id=&quot;20307&quot; value=&quot;280&quot;/&gt;&lt;/object&gt;&lt;object type=&quot;3&quot; unique_id=&quot;14334&quot;&gt;&lt;property id=&quot;20148&quot; value=&quot;5&quot;/&gt;&lt;property id=&quot;20300&quot; value=&quot;Slide 54&quot;/&gt;&lt;property id=&quot;20307&quot; value=&quot;281&quot;/&gt;&lt;/object&gt;&lt;object type=&quot;3&quot; unique_id=&quot;14335&quot;&gt;&lt;property id=&quot;20148&quot; value=&quot;5&quot;/&gt;&lt;property id=&quot;20300&quot; value=&quot;Slide 60&quot;/&gt;&lt;property id=&quot;20307&quot; value=&quot;282&quot;/&gt;&lt;/object&gt;&lt;object type=&quot;3&quot; unique_id=&quot;14336&quot;&gt;&lt;property id=&quot;20148&quot; value=&quot;5&quot;/&gt;&lt;property id=&quot;20300&quot; value=&quot;Slide 61&quot;/&gt;&lt;property id=&quot;20307&quot; value=&quot;283&quot;/&gt;&lt;/object&gt;&lt;object type=&quot;3&quot; unique_id=&quot;14337&quot;&gt;&lt;property id=&quot;20148&quot; value=&quot;5&quot;/&gt;&lt;property id=&quot;20300&quot; value=&quot;Slide 62&quot;/&gt;&lt;property id=&quot;20307&quot; value=&quot;284&quot;/&gt;&lt;/object&gt;&lt;object type=&quot;3&quot; unique_id=&quot;14338&quot;&gt;&lt;property id=&quot;20148&quot; value=&quot;5&quot;/&gt;&lt;property id=&quot;20300&quot; value=&quot;Slide 63&quot;/&gt;&lt;property id=&quot;20307&quot; value=&quot;285&quot;/&gt;&lt;/object&gt;&lt;object type=&quot;3&quot; unique_id=&quot;14339&quot;&gt;&lt;property id=&quot;20148&quot; value=&quot;5&quot;/&gt;&lt;property id=&quot;20300&quot; value=&quot;Slide 64&quot;/&gt;&lt;property id=&quot;20307&quot; value=&quot;286&quot;/&gt;&lt;/object&gt;&lt;object type=&quot;3&quot; unique_id=&quot;14340&quot;&gt;&lt;property id=&quot;20148&quot; value=&quot;5&quot;/&gt;&lt;property id=&quot;20300&quot; value=&quot;Slide 66&quot;/&gt;&lt;property id=&quot;20307&quot; value=&quot;287&quot;/&gt;&lt;/object&gt;&lt;object type=&quot;3&quot; unique_id=&quot;14341&quot;&gt;&lt;property id=&quot;20148&quot; value=&quot;5&quot;/&gt;&lt;property id=&quot;20300&quot; value=&quot;Slide 70&quot;/&gt;&lt;property id=&quot;20307&quot; value=&quot;288&quot;/&gt;&lt;/object&gt;&lt;object type=&quot;3&quot; unique_id=&quot;14342&quot;&gt;&lt;property id=&quot;20148&quot; value=&quot;5&quot;/&gt;&lt;property id=&quot;20300&quot; value=&quot;Slide 71&quot;/&gt;&lt;property id=&quot;20307&quot; value=&quot;289&quot;/&gt;&lt;/object&gt;&lt;object type=&quot;3&quot; unique_id=&quot;14343&quot;&gt;&lt;property id=&quot;20148&quot; value=&quot;5&quot;/&gt;&lt;property id=&quot;20300&quot; value=&quot;Slide 72&quot;/&gt;&lt;property id=&quot;20307&quot; value=&quot;290&quot;/&gt;&lt;/object&gt;&lt;object type=&quot;3&quot; unique_id=&quot;14344&quot;&gt;&lt;property id=&quot;20148&quot; value=&quot;5&quot;/&gt;&lt;property id=&quot;20300&quot; value=&quot;Slide 74&quot;/&gt;&lt;property id=&quot;20307&quot; value=&quot;291&quot;/&gt;&lt;/object&gt;&lt;object type=&quot;3&quot; unique_id=&quot;14345&quot;&gt;&lt;property id=&quot;20148&quot; value=&quot;5&quot;/&gt;&lt;property id=&quot;20300&quot; value=&quot;Slide 75&quot;/&gt;&lt;property id=&quot;20307&quot; value=&quot;292&quot;/&gt;&lt;/object&gt;&lt;object type=&quot;3&quot; unique_id=&quot;14346&quot;&gt;&lt;property id=&quot;20148&quot; value=&quot;5&quot;/&gt;&lt;property id=&quot;20300&quot; value=&quot;Slide 76&quot;/&gt;&lt;property id=&quot;20307&quot; value=&quot;293&quot;/&gt;&lt;/object&gt;&lt;object type=&quot;3&quot; unique_id=&quot;14347&quot;&gt;&lt;property id=&quot;20148&quot; value=&quot;5&quot;/&gt;&lt;property id=&quot;20300&quot; value=&quot;Slide 79&quot;/&gt;&lt;property id=&quot;20307&quot; value=&quot;294&quot;/&gt;&lt;/object&gt;&lt;object type=&quot;3&quot; unique_id=&quot;14348&quot;&gt;&lt;property id=&quot;20148&quot; value=&quot;5&quot;/&gt;&lt;property id=&quot;20300&quot; value=&quot;Slide 80&quot;/&gt;&lt;property id=&quot;20307&quot; value=&quot;295&quot;/&gt;&lt;/object&gt;&lt;object type=&quot;3&quot; unique_id=&quot;14349&quot;&gt;&lt;property id=&quot;20148&quot; value=&quot;5&quot;/&gt;&lt;property id=&quot;20300&quot; value=&quot;Slide 84&quot;/&gt;&lt;property id=&quot;20307&quot; value=&quot;296&quot;/&gt;&lt;/object&gt;&lt;object type=&quot;3&quot; unique_id=&quot;14350&quot;&gt;&lt;property id=&quot;20148&quot; value=&quot;5&quot;/&gt;&lt;property id=&quot;20300&quot; value=&quot;Slide 85&quot;/&gt;&lt;property id=&quot;20307&quot; value=&quot;297&quot;/&gt;&lt;/object&gt;&lt;object type=&quot;3&quot; unique_id=&quot;14351&quot;&gt;&lt;property id=&quot;20148&quot; value=&quot;5&quot;/&gt;&lt;property id=&quot;20300&quot; value=&quot;Slide 88&quot;/&gt;&lt;property id=&quot;20307&quot; value=&quot;298&quot;/&gt;&lt;/object&gt;&lt;object type=&quot;3&quot; unique_id=&quot;14352&quot;&gt;&lt;property id=&quot;20148&quot; value=&quot;5&quot;/&gt;&lt;property id=&quot;20300&quot; value=&quot;Slide 89&quot;/&gt;&lt;property id=&quot;20307&quot; value=&quot;299&quot;/&gt;&lt;/object&gt;&lt;object type=&quot;3&quot; unique_id=&quot;14353&quot;&gt;&lt;property id=&quot;20148&quot; value=&quot;5&quot;/&gt;&lt;property id=&quot;20300&quot; value=&quot;Slide 90&quot;/&gt;&lt;property id=&quot;20307&quot; value=&quot;300&quot;/&gt;&lt;/object&gt;&lt;object type=&quot;3&quot; unique_id=&quot;14354&quot;&gt;&lt;property id=&quot;20148&quot; value=&quot;5&quot;/&gt;&lt;property id=&quot;20300&quot; value=&quot;Slide 93&quot;/&gt;&lt;property id=&quot;20307&quot; value=&quot;301&quot;/&gt;&lt;/object&gt;&lt;object type=&quot;3&quot; unique_id=&quot;14355&quot;&gt;&lt;property id=&quot;20148&quot; value=&quot;5&quot;/&gt;&lt;property id=&quot;20300&quot; value=&quot;Slide 95&quot;/&gt;&lt;property id=&quot;20307&quot; value=&quot;302&quot;/&gt;&lt;/object&gt;&lt;object type=&quot;3&quot; unique_id=&quot;14356&quot;&gt;&lt;property id=&quot;20148&quot; value=&quot;5&quot;/&gt;&lt;property id=&quot;20300&quot; value=&quot;Slide 96&quot;/&gt;&lt;property id=&quot;20307&quot; value=&quot;303&quot;/&gt;&lt;/object&gt;&lt;object type=&quot;3&quot; unique_id=&quot;14357&quot;&gt;&lt;property id=&quot;20148&quot; value=&quot;5&quot;/&gt;&lt;property id=&quot;20300&quot; value=&quot;Slide 97&quot;/&gt;&lt;property id=&quot;20307&quot; value=&quot;304&quot;/&gt;&lt;/object&gt;&lt;object type=&quot;3&quot; unique_id=&quot;14358&quot;&gt;&lt;property id=&quot;20148&quot; value=&quot;5&quot;/&gt;&lt;property id=&quot;20300&quot; value=&quot;Slide 98&quot;/&gt;&lt;property id=&quot;20307&quot; value=&quot;305&quot;/&gt;&lt;/object&gt;&lt;object type=&quot;3&quot; unique_id=&quot;14359&quot;&gt;&lt;property id=&quot;20148&quot; value=&quot;5&quot;/&gt;&lt;property id=&quot;20300&quot; value=&quot;Slide 99&quot;/&gt;&lt;property id=&quot;20307&quot; value=&quot;306&quot;/&gt;&lt;/object&gt;&lt;object type=&quot;3&quot; unique_id=&quot;14360&quot;&gt;&lt;property id=&quot;20148&quot; value=&quot;5&quot;/&gt;&lt;property id=&quot;20300&quot; value=&quot;Slide 102&quot;/&gt;&lt;property id=&quot;20307&quot; value=&quot;307&quot;/&gt;&lt;/object&gt;&lt;object type=&quot;3&quot; unique_id=&quot;14361&quot;&gt;&lt;property id=&quot;20148&quot; value=&quot;5&quot;/&gt;&lt;property id=&quot;20300&quot; value=&quot;Slide 105&quot;/&gt;&lt;property id=&quot;20307&quot; value=&quot;308&quot;/&gt;&lt;/object&gt;&lt;object type=&quot;3&quot; unique_id=&quot;14362&quot;&gt;&lt;property id=&quot;20148&quot; value=&quot;5&quot;/&gt;&lt;property id=&quot;20300&quot; value=&quot;Slide 106&quot;/&gt;&lt;property id=&quot;20307&quot; value=&quot;309&quot;/&gt;&lt;/object&gt;&lt;object type=&quot;3&quot; unique_id=&quot;14363&quot;&gt;&lt;property id=&quot;20148&quot; value=&quot;5&quot;/&gt;&lt;property id=&quot;20300&quot; value=&quot;Slide 107&quot;/&gt;&lt;property id=&quot;20307&quot; value=&quot;310&quot;/&gt;&lt;/object&gt;&lt;object type=&quot;3&quot; unique_id=&quot;14364&quot;&gt;&lt;property id=&quot;20148&quot; value=&quot;5&quot;/&gt;&lt;property id=&quot;20300&quot; value=&quot;Slide 112&quot;/&gt;&lt;property id=&quot;20307&quot; value=&quot;311&quot;/&gt;&lt;/object&gt;&lt;object type=&quot;3&quot; unique_id=&quot;14365&quot;&gt;&lt;property id=&quot;20148&quot; value=&quot;5&quot;/&gt;&lt;property id=&quot;20300&quot; value=&quot;Slide 113&quot;/&gt;&lt;property id=&quot;20307&quot; value=&quot;312&quot;/&gt;&lt;/object&gt;&lt;object type=&quot;3&quot; unique_id=&quot;14366&quot;&gt;&lt;property id=&quot;20148&quot; value=&quot;5&quot;/&gt;&lt;property id=&quot;20300&quot; value=&quot;Slide 115&quot;/&gt;&lt;property id=&quot;20307&quot; value=&quot;313&quot;/&gt;&lt;/object&gt;&lt;object type=&quot;3&quot; unique_id=&quot;14367&quot;&gt;&lt;property id=&quot;20148&quot; value=&quot;5&quot;/&gt;&lt;property id=&quot;20300&quot; value=&quot;Slide 121&quot;/&gt;&lt;property id=&quot;20307&quot; value=&quot;314&quot;/&gt;&lt;/object&gt;&lt;object type=&quot;3&quot; unique_id=&quot;14368&quot;&gt;&lt;property id=&quot;20148&quot; value=&quot;5&quot;/&gt;&lt;property id=&quot;20300&quot; value=&quot;Slide 122&quot;/&gt;&lt;property id=&quot;20307&quot; value=&quot;315&quot;/&gt;&lt;/object&gt;&lt;object type=&quot;3&quot; unique_id=&quot;14369&quot;&gt;&lt;property id=&quot;20148&quot; value=&quot;5&quot;/&gt;&lt;property id=&quot;20300&quot; value=&quot;Slide 124&quot;/&gt;&lt;property id=&quot;20307&quot; value=&quot;316&quot;/&gt;&lt;/object&gt;&lt;object type=&quot;3&quot; unique_id=&quot;14370&quot;&gt;&lt;property id=&quot;20148&quot; value=&quot;5&quot;/&gt;&lt;property id=&quot;20300&quot; value=&quot;Slide 125&quot;/&gt;&lt;property id=&quot;20307&quot; value=&quot;317&quot;/&gt;&lt;/object&gt;&lt;object type=&quot;3&quot; unique_id=&quot;14371&quot;&gt;&lt;property id=&quot;20148&quot; value=&quot;5&quot;/&gt;&lt;property id=&quot;20300&quot; value=&quot;Slide 126&quot;/&gt;&lt;property id=&quot;20307&quot; value=&quot;318&quot;/&gt;&lt;/object&gt;&lt;object type=&quot;3&quot; unique_id=&quot;14372&quot;&gt;&lt;property id=&quot;20148&quot; value=&quot;5&quot;/&gt;&lt;property id=&quot;20300&quot; value=&quot;Slide 127&quot;/&gt;&lt;property id=&quot;20307&quot; value=&quot;319&quot;/&gt;&lt;/object&gt;&lt;object type=&quot;3&quot; unique_id=&quot;14373&quot;&gt;&lt;property id=&quot;20148&quot; value=&quot;5&quot;/&gt;&lt;property id=&quot;20300&quot; value=&quot;Slide 134&quot;/&gt;&lt;property id=&quot;20307&quot; value=&quot;320&quot;/&gt;&lt;/object&gt;&lt;object type=&quot;3&quot; unique_id=&quot;14374&quot;&gt;&lt;property id=&quot;20148&quot; value=&quot;5&quot;/&gt;&lt;property id=&quot;20300&quot; value=&quot;Slide 135&quot;/&gt;&lt;property id=&quot;20307&quot; value=&quot;321&quot;/&gt;&lt;/object&gt;&lt;object type=&quot;3&quot; unique_id=&quot;14375&quot;&gt;&lt;property id=&quot;20148&quot; value=&quot;5&quot;/&gt;&lt;property id=&quot;20300&quot; value=&quot;Slide 136&quot;/&gt;&lt;property id=&quot;20307&quot; value=&quot;322&quot;/&gt;&lt;/object&gt;&lt;object type=&quot;3&quot; unique_id=&quot;14376&quot;&gt;&lt;property id=&quot;20148&quot; value=&quot;5&quot;/&gt;&lt;property id=&quot;20300&quot; value=&quot;Slide 137&quot;/&gt;&lt;property id=&quot;20307&quot; value=&quot;323&quot;/&gt;&lt;/object&gt;&lt;object type=&quot;3&quot; unique_id=&quot;14377&quot;&gt;&lt;property id=&quot;20148&quot; value=&quot;5&quot;/&gt;&lt;property id=&quot;20300&quot; value=&quot;Slide 138&quot;/&gt;&lt;property id=&quot;20307&quot; value=&quot;324&quot;/&gt;&lt;/object&gt;&lt;object type=&quot;3&quot; unique_id=&quot;14378&quot;&gt;&lt;property id=&quot;20148&quot; value=&quot;5&quot;/&gt;&lt;property id=&quot;20300&quot; value=&quot;Slide 139&quot;/&gt;&lt;property id=&quot;20307&quot; value=&quot;325&quot;/&gt;&lt;/object&gt;&lt;object type=&quot;3&quot; unique_id=&quot;14379&quot;&gt;&lt;property id=&quot;20148&quot; value=&quot;5&quot;/&gt;&lt;property id=&quot;20300&quot; value=&quot;Slide 140&quot;/&gt;&lt;property id=&quot;20307&quot; value=&quot;326&quot;/&gt;&lt;/object&gt;&lt;object type=&quot;3&quot; unique_id=&quot;99299&quot;&gt;&lt;property id=&quot;20148&quot; value=&quot;5&quot;/&gt;&lt;property id=&quot;20300&quot; value=&quot;Slide 1 - &amp;quot;Chapter 15 C++ as a Better C; Introducing Object Technology&amp;quot;&quot;/&gt;&lt;property id=&quot;20307&quot; value=&quot;327&quot;/&gt;&lt;/object&gt;&lt;object type=&quot;3&quot; unique_id=&quot;99300&quot;&gt;&lt;property id=&quot;20148&quot; value=&quot;5&quot;/&gt;&lt;property id=&quot;20300&quot; value=&quot;Slide 5 - &amp;quot;15.1  Introduction&amp;quot;&quot;/&gt;&lt;property id=&quot;20307&quot; value=&quot;328&quot;/&gt;&lt;/object&gt;&lt;object type=&quot;3&quot; unique_id=&quot;99301&quot;&gt;&lt;property id=&quot;20148&quot; value=&quot;5&quot;/&gt;&lt;property id=&quot;20300&quot; value=&quot;Slide 6 - &amp;quot;15.2  C++&amp;quot;&quot;/&gt;&lt;property id=&quot;20307&quot; value=&quot;329&quot;/&gt;&lt;/object&gt;&lt;object type=&quot;3&quot; unique_id=&quot;99302&quot;&gt;&lt;property id=&quot;20148&quot; value=&quot;5&quot;/&gt;&lt;property id=&quot;20300&quot; value=&quot;Slide 7 - &amp;quot;15.2  C++ (Cont.)&amp;quot;&quot;/&gt;&lt;property id=&quot;20307&quot; value=&quot;330&quot;/&gt;&lt;/object&gt;&lt;object type=&quot;3&quot; unique_id=&quot;99303&quot;&gt;&lt;property id=&quot;20148&quot; value=&quot;5&quot;/&gt;&lt;property id=&quot;20300&quot; value=&quot;Slide 8 - &amp;quot;15.3  A Simple Program: Adding Two Integers&amp;quot;&quot;/&gt;&lt;property id=&quot;20307&quot; value=&quot;331&quot;/&gt;&lt;/object&gt;&lt;object type=&quot;3&quot; unique_id=&quot;99304&quot;&gt;&lt;property id=&quot;20148&quot; value=&quot;5&quot;/&gt;&lt;property id=&quot;20300&quot; value=&quot;Slide 9 - &amp;quot;15.3  A Simple Program: Adding Two Integers (Cont.)&amp;quot;&quot;/&gt;&lt;property id=&quot;20307&quot; value=&quot;332&quot;/&gt;&lt;/object&gt;&lt;object type=&quot;3&quot; unique_id=&quot;99305&quot;&gt;&lt;property id=&quot;20148&quot; value=&quot;5&quot;/&gt;&lt;property id=&quot;20300&quot; value=&quot;Slide 11 - &amp;quot;15.3  A Simple Program: Adding Two Integers (Cont.)&amp;quot;&quot;/&gt;&lt;property id=&quot;20307&quot; value=&quot;333&quot;/&gt;&lt;/object&gt;&lt;object type=&quot;3&quot; unique_id=&quot;99306&quot;&gt;&lt;property id=&quot;20148&quot; value=&quot;5&quot;/&gt;&lt;property id=&quot;20300&quot; value=&quot;Slide 12 - &amp;quot;15.3  A Simple Program: Adding Two Integers (Cont.)&amp;quot;&quot;/&gt;&lt;property id=&quot;20307&quot; value=&quot;334&quot;/&gt;&lt;/object&gt;&lt;object type=&quot;3&quot; unique_id=&quot;99307&quot;&gt;&lt;property id=&quot;20148&quot; value=&quot;5&quot;/&gt;&lt;property id=&quot;20300&quot; value=&quot;Slide 14 - &amp;quot;15.3  A Simple Program: Adding Two Integers (Cont.)&amp;quot;&quot;/&gt;&lt;property id=&quot;20307&quot; value=&quot;335&quot;/&gt;&lt;/object&gt;&lt;object type=&quot;3&quot; unique_id=&quot;99308&quot;&gt;&lt;property id=&quot;20148&quot; value=&quot;5&quot;/&gt;&lt;property id=&quot;20300&quot; value=&quot;Slide 15 - &amp;quot;15.3  A Simple Program: Adding Two Integers (Cont.)&amp;quot;&quot;/&gt;&lt;property id=&quot;20307&quot; value=&quot;336&quot;/&gt;&lt;/object&gt;&lt;object type=&quot;3&quot; unique_id=&quot;99309&quot;&gt;&lt;property id=&quot;20148&quot; value=&quot;5&quot;/&gt;&lt;property id=&quot;20300&quot; value=&quot;Slide 16 - &amp;quot;15.3  A Simple Program: Adding Two Integers (Cont.)&amp;quot;&quot;/&gt;&lt;property id=&quot;20307&quot; value=&quot;337&quot;/&gt;&lt;/object&gt;&lt;object type=&quot;3&quot; unique_id=&quot;99310&quot;&gt;&lt;property id=&quot;20148&quot; value=&quot;5&quot;/&gt;&lt;property id=&quot;20300&quot; value=&quot;Slide 17 - &amp;quot;15.3  A Simple Program: Adding Two Integers (Cont.)&amp;quot;&quot;/&gt;&lt;property id=&quot;20307&quot; value=&quot;338&quot;/&gt;&lt;/object&gt;&lt;object type=&quot;3&quot; unique_id=&quot;99311&quot;&gt;&lt;property id=&quot;20148&quot; value=&quot;5&quot;/&gt;&lt;property id=&quot;20300&quot; value=&quot;Slide 18 - &amp;quot;15.3  A Simple Program: Adding Two Integers (Cont.)&amp;quot;&quot;/&gt;&lt;property id=&quot;20307&quot; value=&quot;339&quot;/&gt;&lt;/object&gt;&lt;object type=&quot;3&quot; unique_id=&quot;99312&quot;&gt;&lt;property id=&quot;20148&quot; value=&quot;5&quot;/&gt;&lt;property id=&quot;20300&quot; value=&quot;Slide 19 - &amp;quot;15.3  A Simple Program: Adding Two Integers (Cont.)&amp;quot;&quot;/&gt;&lt;property id=&quot;20307&quot; value=&quot;340&quot;/&gt;&lt;/object&gt;&lt;object type=&quot;3&quot; unique_id=&quot;99313&quot;&gt;&lt;property id=&quot;20148&quot; value=&quot;5&quot;/&gt;&lt;property id=&quot;20300&quot; value=&quot;Slide 20 - &amp;quot;15.3  A Simple Program: Adding Two Integers (Cont.)&amp;quot;&quot;/&gt;&lt;property id=&quot;20307&quot; value=&quot;341&quot;/&gt;&lt;/object&gt;&lt;object type=&quot;3&quot; unique_id=&quot;99314&quot;&gt;&lt;property id=&quot;20148&quot; value=&quot;5&quot;/&gt;&lt;property id=&quot;20300&quot; value=&quot;Slide 21 - &amp;quot;15.3  A Simple Program: Adding Two Integers (Cont.)&amp;quot;&quot;/&gt;&lt;property id=&quot;20307&quot; value=&quot;342&quot;/&gt;&lt;/object&gt;&lt;object type=&quot;3&quot; unique_id=&quot;99315&quot;&gt;&lt;property id=&quot;20148&quot; value=&quot;5&quot;/&gt;&lt;property id=&quot;20300&quot; value=&quot;Slide 22 - &amp;quot;15.3  A Simple Program: Adding Two Integers (Cont.)&amp;quot;&quot;/&gt;&lt;property id=&quot;20307&quot; value=&quot;343&quot;/&gt;&lt;/object&gt;&lt;object type=&quot;3&quot; unique_id=&quot;99316&quot;&gt;&lt;property id=&quot;20148&quot; value=&quot;5&quot;/&gt;&lt;property id=&quot;20300&quot; value=&quot;Slide 23 - &amp;quot;15.4  C++ Standard Library&amp;quot;&quot;/&gt;&lt;property id=&quot;20307&quot; value=&quot;344&quot;/&gt;&lt;/object&gt;&lt;object type=&quot;3&quot; unique_id=&quot;99317&quot;&gt;&lt;property id=&quot;20148&quot; value=&quot;5&quot;/&gt;&lt;property id=&quot;20300&quot; value=&quot;Slide 26 - &amp;quot;15.4  C++ Standard Library (Cont)&amp;quot;&quot;/&gt;&lt;property id=&quot;20307&quot; value=&quot;345&quot;/&gt;&lt;/object&gt;&lt;object type=&quot;3&quot; unique_id=&quot;99318&quot;&gt;&lt;property id=&quot;20148&quot; value=&quot;5&quot;/&gt;&lt;property id=&quot;20300&quot; value=&quot;Slide 29 - &amp;quot;15.5  Header Files&amp;quot;&quot;/&gt;&lt;property id=&quot;20307&quot; value=&quot;346&quot;/&gt;&lt;/object&gt;&lt;object type=&quot;3&quot; unique_id=&quot;99319&quot;&gt;&lt;property id=&quot;20148&quot; value=&quot;5&quot;/&gt;&lt;property id=&quot;20300&quot; value=&quot;Slide 34 - &amp;quot;15.5  Header Files (Cont.)&amp;quot;&quot;/&gt;&lt;property id=&quot;20307&quot; value=&quot;347&quot;/&gt;&lt;/object&gt;&lt;object type=&quot;3&quot; unique_id=&quot;99320&quot;&gt;&lt;property id=&quot;20148&quot; value=&quot;5&quot;/&gt;&lt;property id=&quot;20300&quot; value=&quot;Slide 35 - &amp;quot;15.6  Inline Functions&amp;quot;&quot;/&gt;&lt;property id=&quot;20307&quot; value=&quot;348&quot;/&gt;&lt;/object&gt;&lt;object type=&quot;3&quot; unique_id=&quot;99321&quot;&gt;&lt;property id=&quot;20148&quot; value=&quot;5&quot;/&gt;&lt;property id=&quot;20300&quot; value=&quot;Slide 36 - &amp;quot;15.6  Inline Functions (Cont.)&amp;quot;&quot;/&gt;&lt;property id=&quot;20307&quot; value=&quot;349&quot;/&gt;&lt;/object&gt;&lt;object type=&quot;3&quot; unique_id=&quot;99322&quot;&gt;&lt;property id=&quot;20148&quot; value=&quot;5&quot;/&gt;&lt;property id=&quot;20300&quot; value=&quot;Slide 40 - &amp;quot;15.6  Inline Functions (Cont.)&amp;quot;&quot;/&gt;&lt;property id=&quot;20307&quot; value=&quot;350&quot;/&gt;&lt;/object&gt;&lt;object type=&quot;3&quot; unique_id=&quot;99323&quot;&gt;&lt;property id=&quot;20148&quot; value=&quot;5&quot;/&gt;&lt;property id=&quot;20300&quot; value=&quot;Slide 44 - &amp;quot;15.6  Inline Functions (Cont.)&amp;quot;&quot;/&gt;&lt;property id=&quot;20307&quot; value=&quot;351&quot;/&gt;&lt;/object&gt;&lt;object type=&quot;3&quot; unique_id=&quot;99324&quot;&gt;&lt;property id=&quot;20148&quot; value=&quot;5&quot;/&gt;&lt;property id=&quot;20300&quot; value=&quot;Slide 45 - &amp;quot;15.6  Inline Functions (Cont.)&amp;quot;&quot;/&gt;&lt;property id=&quot;20307&quot; value=&quot;352&quot;/&gt;&lt;/object&gt;&lt;object type=&quot;3&quot; unique_id=&quot;99325&quot;&gt;&lt;property id=&quot;20148&quot; value=&quot;5&quot;/&gt;&lt;property id=&quot;20300&quot; value=&quot;Slide 46 - &amp;quot;15.6  Inline Functions (Cont.)&amp;quot;&quot;/&gt;&lt;property id=&quot;20307&quot; value=&quot;353&quot;/&gt;&lt;/object&gt;&lt;object type=&quot;3&quot; unique_id=&quot;99326&quot;&gt;&lt;property id=&quot;20148&quot; value=&quot;5&quot;/&gt;&lt;property id=&quot;20300&quot; value=&quot;Slide 47 - &amp;quot;15.7  C++ Keywords&amp;quot;&quot;/&gt;&lt;property id=&quot;20307&quot; value=&quot;354&quot;/&gt;&lt;/object&gt;&lt;object type=&quot;3&quot; unique_id=&quot;99327&quot;&gt;&lt;property id=&quot;20148&quot; value=&quot;5&quot;/&gt;&lt;property id=&quot;20300&quot; value=&quot;Slide 50 - &amp;quot;15.8  References and Reference Parameters&amp;quot;&quot;/&gt;&lt;property id=&quot;20307&quot; value=&quot;355&quot;/&gt;&lt;/object&gt;&lt;object type=&quot;3&quot; unique_id=&quot;99328&quot;&gt;&lt;property id=&quot;20148&quot; value=&quot;5&quot;/&gt;&lt;property id=&quot;20300&quot; value=&quot;Slide 52 - &amp;quot;15.8  References and Reference Parameters (Cont.)&amp;quot;&quot;/&gt;&lt;property id=&quot;20307&quot; value=&quot;356&quot;/&gt;&lt;/object&gt;&lt;object type=&quot;3&quot; unique_id=&quot;99329&quot;&gt;&lt;property id=&quot;20148&quot; value=&quot;5&quot;/&gt;&lt;property id=&quot;20300&quot; value=&quot;Slide 55 - &amp;quot;15.8  References and Reference Parameters (Cont.)&amp;quot;&quot;/&gt;&lt;property id=&quot;20307&quot; value=&quot;357&quot;/&gt;&lt;/object&gt;&lt;object type=&quot;3&quot; unique_id=&quot;99330&quot;&gt;&lt;property id=&quot;20148&quot; value=&quot;5&quot;/&gt;&lt;property id=&quot;20300&quot; value=&quot;Slide 56 - &amp;quot;15.8  References and Reference Parameters (Cont.)&amp;quot;&quot;/&gt;&lt;property id=&quot;20307&quot; value=&quot;358&quot;/&gt;&lt;/object&gt;&lt;object type=&quot;3&quot; unique_id=&quot;99331&quot;&gt;&lt;property id=&quot;20148&quot; value=&quot;5&quot;/&gt;&lt;property id=&quot;20300&quot; value=&quot;Slide 57 - &amp;quot;15.8  References and Reference Parameters (Cont.)&amp;quot;&quot;/&gt;&lt;property id=&quot;20307&quot; value=&quot;359&quot;/&gt;&lt;/object&gt;&lt;object type=&quot;3&quot; unique_id=&quot;99332&quot;&gt;&lt;property id=&quot;20148&quot; value=&quot;5&quot;/&gt;&lt;property id=&quot;20300&quot; value=&quot;Slide 58 - &amp;quot;15.8  References and Reference Parameters (Cont.)&amp;quot;&quot;/&gt;&lt;property id=&quot;20307&quot; value=&quot;360&quot;/&gt;&lt;/object&gt;&lt;object type=&quot;3&quot; unique_id=&quot;99333&quot;&gt;&lt;property id=&quot;20148&quot; value=&quot;5&quot;/&gt;&lt;property id=&quot;20300&quot; value=&quot;Slide 59 - &amp;quot;15.8  References and Reference Parameters (Cont.)&amp;quot;&quot;/&gt;&lt;property id=&quot;20307&quot; value=&quot;361&quot;/&gt;&lt;/object&gt;&lt;object type=&quot;3&quot; unique_id=&quot;99334&quot;&gt;&lt;property id=&quot;20148&quot; value=&quot;5&quot;/&gt;&lt;property id=&quot;20300&quot; value=&quot;Slide 65 - &amp;quot;15.8  References and Reference Parameters (Cont.)&amp;quot;&quot;/&gt;&lt;property id=&quot;20307&quot; value=&quot;362&quot;/&gt;&lt;/object&gt;&lt;object type=&quot;3&quot; unique_id=&quot;99335&quot;&gt;&lt;property id=&quot;20148&quot; value=&quot;5&quot;/&gt;&lt;property id=&quot;20300&quot; value=&quot;Slide 67 - &amp;quot;15.8  References and Reference Parameters (Cont.)&amp;quot;&quot;/&gt;&lt;property id=&quot;20307&quot; value=&quot;363&quot;/&gt;&lt;/object&gt;&lt;object type=&quot;3&quot; unique_id=&quot;99336&quot;&gt;&lt;property id=&quot;20148&quot; value=&quot;5&quot;/&gt;&lt;property id=&quot;20300&quot; value=&quot;Slide 68 - &amp;quot;15.8  References and Reference Parameters (Cont.)&amp;quot;&quot;/&gt;&lt;property id=&quot;20307&quot; value=&quot;364&quot;/&gt;&lt;/object&gt;&lt;object type=&quot;3&quot; unique_id=&quot;99337&quot;&gt;&lt;property id=&quot;20148&quot; value=&quot;5&quot;/&gt;&lt;property id=&quot;20300&quot; value=&quot;Slide 69 - &amp;quot;15.8  References and Reference Parameters (Cont.)&amp;quot;&quot;/&gt;&lt;property id=&quot;20307&quot; value=&quot;365&quot;/&gt;&lt;/object&gt;&lt;object type=&quot;3&quot; unique_id=&quot;99338&quot;&gt;&lt;property id=&quot;20148&quot; value=&quot;5&quot;/&gt;&lt;property id=&quot;20300&quot; value=&quot;Slide 73 - &amp;quot;15.8  References and Reference Parameters (Cont.)&amp;quot;&quot;/&gt;&lt;property id=&quot;20307&quot; value=&quot;366&quot;/&gt;&lt;/object&gt;&lt;object type=&quot;3&quot; unique_id=&quot;99339&quot;&gt;&lt;property id=&quot;20148&quot; value=&quot;5&quot;/&gt;&lt;property id=&quot;20300&quot; value=&quot;Slide 77 - &amp;quot;15.8  References and Reference Parameters (Cont.)&amp;quot;&quot;/&gt;&lt;property id=&quot;20307&quot; value=&quot;367&quot;/&gt;&lt;/object&gt;&lt;object type=&quot;3&quot; unique_id=&quot;99340&quot;&gt;&lt;property id=&quot;20148&quot; value=&quot;5&quot;/&gt;&lt;property id=&quot;20300&quot; value=&quot;Slide 78 - &amp;quot;15.9  Empty Parameter Lists&amp;quot;&quot;/&gt;&lt;property id=&quot;20307&quot; value=&quot;368&quot;/&gt;&lt;/object&gt;&lt;object type=&quot;3&quot; unique_id=&quot;99341&quot;&gt;&lt;property id=&quot;20148&quot; value=&quot;5&quot;/&gt;&lt;property id=&quot;20300&quot; value=&quot;Slide 81 - &amp;quot;15.10  Default Arguments&amp;quot;&quot;/&gt;&lt;property id=&quot;20307&quot; value=&quot;369&quot;/&gt;&lt;/object&gt;&lt;object type=&quot;3&quot; unique_id=&quot;99342&quot;&gt;&lt;property id=&quot;20148&quot; value=&quot;5&quot;/&gt;&lt;property id=&quot;20300&quot; value=&quot;Slide 82 - &amp;quot;15.10  Default Arguments (Cont.)&amp;quot;&quot;/&gt;&lt;property id=&quot;20307&quot; value=&quot;370&quot;/&gt;&lt;/object&gt;&lt;object type=&quot;3&quot; unique_id=&quot;99343&quot;&gt;&lt;property id=&quot;20148&quot; value=&quot;5&quot;/&gt;&lt;property id=&quot;20300&quot; value=&quot;Slide 83 - &amp;quot;15.10  Default Arguments (Cont.)&amp;quot;&quot;/&gt;&lt;property id=&quot;20307&quot; value=&quot;371&quot;/&gt;&lt;/object&gt;&lt;object type=&quot;3&quot; unique_id=&quot;99344&quot;&gt;&lt;property id=&quot;20148&quot; value=&quot;5&quot;/&gt;&lt;property id=&quot;20300&quot; value=&quot;Slide 86 - &amp;quot;15.10  Default Arguments (Cont.)&amp;quot;&quot;/&gt;&lt;property id=&quot;20307&quot; value=&quot;372&quot;/&gt;&lt;/object&gt;&lt;object type=&quot;3&quot; unique_id=&quot;99345&quot;&gt;&lt;property id=&quot;20148&quot; value=&quot;5&quot;/&gt;&lt;property id=&quot;20300&quot; value=&quot;Slide 87 - &amp;quot;15.10  Default Arguments (Cont.)&amp;quot;&quot;/&gt;&lt;property id=&quot;20307&quot; value=&quot;373&quot;/&gt;&lt;/object&gt;&lt;object type=&quot;3&quot; unique_id=&quot;99346&quot;&gt;&lt;property id=&quot;20148&quot; value=&quot;5&quot;/&gt;&lt;property id=&quot;20300&quot; value=&quot;Slide 91 - &amp;quot;15.11  Unary Scope Resolution Operator&amp;quot;&quot;/&gt;&lt;property id=&quot;20307&quot; value=&quot;374&quot;/&gt;&lt;/object&gt;&lt;object type=&quot;3&quot; unique_id=&quot;99347&quot;&gt;&lt;property id=&quot;20148&quot; value=&quot;5&quot;/&gt;&lt;property id=&quot;20300&quot; value=&quot;Slide 92 - &amp;quot;15.11  Unary Scope Resolution Operator (Cont.)&amp;quot;&quot;/&gt;&lt;property id=&quot;20307&quot; value=&quot;375&quot;/&gt;&lt;/object&gt;&lt;object type=&quot;3&quot; unique_id=&quot;99348&quot;&gt;&lt;property id=&quot;20148&quot; value=&quot;5&quot;/&gt;&lt;property id=&quot;20300&quot; value=&quot;Slide 94 - &amp;quot;15.11  Unary Scope Resolution Operator (Cont.)&amp;quot;&quot;/&gt;&lt;property id=&quot;20307&quot; value=&quot;376&quot;/&gt;&lt;/object&gt;&lt;object type=&quot;3&quot; unique_id=&quot;99349&quot;&gt;&lt;property id=&quot;20148&quot; value=&quot;5&quot;/&gt;&lt;property id=&quot;20300&quot; value=&quot;Slide 100 - &amp;quot;15.12  Function Overloading&amp;quot;&quot;/&gt;&lt;property id=&quot;20307&quot; value=&quot;377&quot;/&gt;&lt;/object&gt;&lt;object type=&quot;3&quot; unique_id=&quot;99350&quot;&gt;&lt;property id=&quot;20148&quot; value=&quot;5&quot;/&gt;&lt;property id=&quot;20300&quot; value=&quot;Slide 101 - &amp;quot;15.12  Function Overloading (Cont.)&amp;quot;&quot;/&gt;&lt;property id=&quot;20307&quot; value=&quot;378&quot;/&gt;&lt;/object&gt;&lt;object type=&quot;3&quot; unique_id=&quot;99351&quot;&gt;&lt;property id=&quot;20148&quot; value=&quot;5&quot;/&gt;&lt;property id=&quot;20300&quot; value=&quot;Slide 103 - &amp;quot;15.12  Function Overloading (Cont.)&amp;quot;&quot;/&gt;&lt;property id=&quot;20307&quot; value=&quot;379&quot;/&gt;&lt;/object&gt;&lt;object type=&quot;3&quot; unique_id=&quot;99352&quot;&gt;&lt;property id=&quot;20148&quot; value=&quot;5&quot;/&gt;&lt;property id=&quot;20300&quot; value=&quot;Slide 104 - &amp;quot;15.12  Function Overloading (Cont.)&amp;quot;&quot;/&gt;&lt;property id=&quot;20307&quot; value=&quot;380&quot;/&gt;&lt;/object&gt;&lt;object type=&quot;3&quot; unique_id=&quot;99353&quot;&gt;&lt;property id=&quot;20148&quot; value=&quot;5&quot;/&gt;&lt;property id=&quot;20300&quot; value=&quot;Slide 108 - &amp;quot;15.12  Function Overloading (Cont.)&amp;quot;&quot;/&gt;&lt;property id=&quot;20307&quot; value=&quot;381&quot;/&gt;&lt;/object&gt;&lt;object type=&quot;3&quot; unique_id=&quot;99354&quot;&gt;&lt;property id=&quot;20148&quot; value=&quot;5&quot;/&gt;&lt;property id=&quot;20300&quot; value=&quot;Slide 109 - &amp;quot;15.12  Function Overloading (Cont.)&amp;quot;&quot;/&gt;&lt;property id=&quot;20307&quot; value=&quot;382&quot;/&gt;&lt;/object&gt;&lt;object type=&quot;3&quot; unique_id=&quot;99355&quot;&gt;&lt;property id=&quot;20148&quot; value=&quot;5&quot;/&gt;&lt;property id=&quot;20300&quot; value=&quot;Slide 110 - &amp;quot;15.12  Function Overloading (Cont.)&amp;quot;&quot;/&gt;&lt;property id=&quot;20307&quot; value=&quot;383&quot;/&gt;&lt;/object&gt;&lt;object type=&quot;3&quot; unique_id=&quot;99356&quot;&gt;&lt;property id=&quot;20148&quot; value=&quot;5&quot;/&gt;&lt;property id=&quot;20300&quot; value=&quot;Slide 111 - &amp;quot;15.12  Function Overloading (Cont.)&amp;quot;&quot;/&gt;&lt;property id=&quot;20307&quot; value=&quot;384&quot;/&gt;&lt;/object&gt;&lt;object type=&quot;3&quot; unique_id=&quot;99357&quot;&gt;&lt;property id=&quot;20148&quot; value=&quot;5&quot;/&gt;&lt;property id=&quot;20300&quot; value=&quot;Slide 114 - &amp;quot;15.12  Function Overloading (Cont.)&amp;quot;&quot;/&gt;&lt;property id=&quot;20307&quot; value=&quot;385&quot;/&gt;&lt;/object&gt;&lt;object type=&quot;3&quot; unique_id=&quot;99358&quot;&gt;&lt;property id=&quot;20148&quot; value=&quot;5&quot;/&gt;&lt;property id=&quot;20300&quot; value=&quot;Slide 116 - &amp;quot;15.12  Function Overloading (Cont.)&amp;quot;&quot;/&gt;&lt;property id=&quot;20307&quot; value=&quot;386&quot;/&gt;&lt;/object&gt;&lt;object type=&quot;3&quot; unique_id=&quot;99359&quot;&gt;&lt;property id=&quot;20148&quot; value=&quot;5&quot;/&gt;&lt;property id=&quot;20300&quot; value=&quot;Slide 117 - &amp;quot;15.13  Function Templates&amp;quot;&quot;/&gt;&lt;property id=&quot;20307&quot; value=&quot;387&quot;/&gt;&lt;/object&gt;&lt;object type=&quot;3&quot; unique_id=&quot;99360&quot;&gt;&lt;property id=&quot;20148&quot; value=&quot;5&quot;/&gt;&lt;property id=&quot;20300&quot; value=&quot;Slide 118 - &amp;quot;15.13  Function Templates (Cont.)&amp;quot;&quot;/&gt;&lt;property id=&quot;20307&quot; value=&quot;388&quot;/&gt;&lt;/object&gt;&lt;object type=&quot;3&quot; unique_id=&quot;99361&quot;&gt;&lt;property id=&quot;20148&quot; value=&quot;5&quot;/&gt;&lt;property id=&quot;20300&quot; value=&quot;Slide 119 - &amp;quot;15.13  Function Templates (Cont.)&amp;quot;&quot;/&gt;&lt;property id=&quot;20307&quot; value=&quot;389&quot;/&gt;&lt;/object&gt;&lt;object type=&quot;3&quot; unique_id=&quot;99362&quot;&gt;&lt;property id=&quot;20148&quot; value=&quot;5&quot;/&gt;&lt;property id=&quot;20300&quot; value=&quot;Slide 120 - &amp;quot;15.13  Function Templates (Cont.)&amp;quot;&quot;/&gt;&lt;property id=&quot;20307&quot; value=&quot;390&quot;/&gt;&lt;/object&gt;&lt;object type=&quot;3&quot; unique_id=&quot;99363&quot;&gt;&lt;property id=&quot;20148&quot; value=&quot;5&quot;/&gt;&lt;property id=&quot;20300&quot; value=&quot;Slide 123 - &amp;quot;15.13  Function Templates (Cont.)&amp;quot;&quot;/&gt;&lt;property id=&quot;20307&quot; value=&quot;391&quot;/&gt;&lt;/object&gt;&lt;object type=&quot;3&quot; unique_id=&quot;99364&quot;&gt;&lt;property id=&quot;20148&quot; value=&quot;5&quot;/&gt;&lt;property id=&quot;20300&quot; value=&quot;Slide 128 - &amp;quot;15.13  Function Templates (Cont.)&amp;quot;&quot;/&gt;&lt;property id=&quot;20307&quot; value=&quot;392&quot;/&gt;&lt;/object&gt;&lt;object type=&quot;3&quot; unique_id=&quot;99365&quot;&gt;&lt;property id=&quot;20148&quot; value=&quot;5&quot;/&gt;&lt;property id=&quot;20300&quot; value=&quot;Slide 129 - &amp;quot;15.14  Introduction to C++ Standard Library Class Template vector&amp;quot;&quot;/&gt;&lt;property id=&quot;20307&quot; value=&quot;393&quot;/&gt;&lt;/object&gt;&lt;object type=&quot;3&quot; unique_id=&quot;99366&quot;&gt;&lt;property id=&quot;20148&quot; value=&quot;5&quot;/&gt;&lt;property id=&quot;20300&quot; value=&quot;Slide 130 - &amp;quot;15.14  Introduction to C++ Standard Library Class Template vector (Cont.)&amp;quot;&quot;/&gt;&lt;property id=&quot;20307&quot; value=&quot;394&quot;/&gt;&lt;/object&gt;&lt;object type=&quot;3&quot; unique_id=&quot;99367&quot;&gt;&lt;property id=&quot;20148&quot; value=&quot;5&quot;/&gt;&lt;property id=&quot;20300&quot; value=&quot;Slide 131 - &amp;quot;15.14  Introduction to C++ Standard Library Class Template vector (Cont.)&amp;quot;&quot;/&gt;&lt;property id=&quot;20307&quot; value=&quot;395&quot;/&gt;&lt;/object&gt;&lt;object type=&quot;3&quot; unique_id=&quot;99368&quot;&gt;&lt;property id=&quot;20148&quot; value=&quot;5&quot;/&gt;&lt;property id=&quot;20300&quot; value=&quot;Slide 132 - &amp;quot;15.14  Introduction to C++ Standard Library Class Template vector (Cont.)&amp;quot;&quot;/&gt;&lt;property id=&quot;20307&quot; value=&quot;396&quot;/&gt;&lt;/object&gt;&lt;object type=&quot;3&quot; unique_id=&quot;99369&quot;&gt;&lt;property id=&quot;20148&quot; value=&quot;5&quot;/&gt;&lt;property id=&quot;20300&quot; value=&quot;Slide 133 - &amp;quot;15.14  Introduction to C++ Standard Library Class Template vector (Cont.)&amp;quot;&quot;/&gt;&lt;property id=&quot;20307&quot; value=&quot;397&quot;/&gt;&lt;/object&gt;&lt;object type=&quot;3&quot; unique_id=&quot;99370&quot;&gt;&lt;property id=&quot;20148&quot; value=&quot;5&quot;/&gt;&lt;property id=&quot;20300&quot; value=&quot;Slide 141 - &amp;quot;15.14  Introduction to C++ Standard Library Class Template vector (Cont.)&amp;quot;&quot;/&gt;&lt;property id=&quot;20307&quot; value=&quot;399&quot;/&gt;&lt;/object&gt;&lt;object type=&quot;3&quot; unique_id=&quot;99371&quot;&gt;&lt;property id=&quot;20148&quot; value=&quot;5&quot;/&gt;&lt;property id=&quot;20300&quot; value=&quot;Slide 142 - &amp;quot;15.14  Introduction to C++ Standard Library Class Template vector (Cont.)&amp;quot;&quot;/&gt;&lt;property id=&quot;20307&quot; value=&quot;400&quot;/&gt;&lt;/object&gt;&lt;object type=&quot;3&quot; unique_id=&quot;99372&quot;&gt;&lt;property id=&quot;20148&quot; value=&quot;5&quot;/&gt;&lt;property id=&quot;20300&quot; value=&quot;Slide 143 - &amp;quot;15.14  Introduction to C++ Standard Library Class Template vector (Cont.)&amp;quot;&quot;/&gt;&lt;property id=&quot;20307&quot; value=&quot;401&quot;/&gt;&lt;/object&gt;&lt;object type=&quot;3&quot; unique_id=&quot;99373&quot;&gt;&lt;property id=&quot;20148&quot; value=&quot;5&quot;/&gt;&lt;property id=&quot;20300&quot; value=&quot;Slide 144 - &amp;quot;15.14  Introduction to C++ Standard Library Class Template vector (Cont.)&amp;quot;&quot;/&gt;&lt;property id=&quot;20307&quot; value=&quot;402&quot;/&gt;&lt;/object&gt;&lt;object type=&quot;3&quot; unique_id=&quot;99374&quot;&gt;&lt;property id=&quot;20148&quot; value=&quot;5&quot;/&gt;&lt;property id=&quot;20300&quot; value=&quot;Slide 145 - &amp;quot;15.14  Introduction to C++ Standard Library Class Template vector (Cont.)&amp;quot;&quot;/&gt;&lt;property id=&quot;20307&quot; value=&quot;403&quot;/&gt;&lt;/object&gt;&lt;object type=&quot;3&quot; unique_id=&quot;99375&quot;&gt;&lt;property id=&quot;20148&quot; value=&quot;5&quot;/&gt;&lt;property id=&quot;20300&quot; value=&quot;Slide 146 - &amp;quot;15.14  Introduction to C++ Standard Library Class Template vector (Cont.)&amp;quot;&quot;/&gt;&lt;property id=&quot;20307&quot; value=&quot;404&quot;/&gt;&lt;/object&gt;&lt;object type=&quot;3&quot; unique_id=&quot;99376&quot;&gt;&lt;property id=&quot;20148&quot; value=&quot;5&quot;/&gt;&lt;property id=&quot;20300&quot; value=&quot;Slide 147 - &amp;quot;15.14  Introduction to C++ Standard Library Class Template vector (Cont.)&amp;quot;&quot;/&gt;&lt;property id=&quot;20307&quot; value=&quot;405&quot;/&gt;&lt;/object&gt;&lt;object type=&quot;3&quot; unique_id=&quot;99377&quot;&gt;&lt;property id=&quot;20148&quot; value=&quot;5&quot;/&gt;&lt;property id=&quot;20300&quot; value=&quot;Slide 148 - &amp;quot;15.14  Introduction to C++ Standard Library Class Template vector (Cont.)&amp;quot;&quot;/&gt;&lt;property id=&quot;20307&quot; value=&quot;406&quot;/&gt;&lt;/object&gt;&lt;object type=&quot;3&quot; unique_id=&quot;99378&quot;&gt;&lt;property id=&quot;20148&quot; value=&quot;5&quot;/&gt;&lt;property id=&quot;20300&quot; value=&quot;Slide 149 - &amp;quot;15.14  Introduction to C++ Standard Library Class Template vector (Cont.)&amp;quot;&quot;/&gt;&lt;property id=&quot;20307&quot; value=&quot;407&quot;/&gt;&lt;/object&gt;&lt;object type=&quot;3&quot; unique_id=&quot;99379&quot;&gt;&lt;property id=&quot;20148&quot; value=&quot;5&quot;/&gt;&lt;property id=&quot;20300&quot; value=&quot;Slide 150 - &amp;quot;15.14  Introduction to C++ Standard Library Class Template vector (Cont.)&amp;quot;&quot;/&gt;&lt;property id=&quot;20307&quot; value=&quot;408&quot;/&gt;&lt;/object&gt;&lt;object type=&quot;3&quot; unique_id=&quot;99380&quot;&gt;&lt;property id=&quot;20148&quot; value=&quot;5&quot;/&gt;&lt;property id=&quot;20300&quot; value=&quot;Slide 151 - &amp;quot;15.14  Introduction to C++ Standard Library Class Template vector (Cont.)&amp;quot;&quot;/&gt;&lt;property id=&quot;20307&quot; value=&quot;409&quot;/&gt;&lt;/object&gt;&lt;object type=&quot;3&quot; unique_id=&quot;99381&quot;&gt;&lt;property id=&quot;20148&quot; value=&quot;5&quot;/&gt;&lt;property id=&quot;20300&quot; value=&quot;Slide 152 - &amp;quot;15.14  Introduction to C++ Standard Library Class Template vector (Cont.)&amp;quot;&quot;/&gt;&lt;property id=&quot;20307&quot; value=&quot;410&quot;/&gt;&lt;/object&gt;&lt;object type=&quot;3&quot; unique_id=&quot;99382&quot;&gt;&lt;property id=&quot;20148&quot; value=&quot;5&quot;/&gt;&lt;property id=&quot;20300&quot; value=&quot;Slide 153 - &amp;quot;15.14  Introduction to C++ Standard Library Class Template vector (Cont.)&amp;quot;&quot;/&gt;&lt;property id=&quot;20307&quot; value=&quot;411&quot;/&gt;&lt;/object&gt;&lt;object type=&quot;3&quot; unique_id=&quot;99383&quot;&gt;&lt;property id=&quot;20148&quot; value=&quot;5&quot;/&gt;&lt;property id=&quot;20300&quot; value=&quot;Slide 154 - &amp;quot;15.14  Introduction to C++ Standard Library Class Template vector (Cont.)&amp;quot;&quot;/&gt;&lt;property id=&quot;20307&quot; value=&quot;412&quot;/&gt;&lt;/object&gt;&lt;object type=&quot;3&quot; unique_id=&quot;99384&quot;&gt;&lt;property id=&quot;20148&quot; value=&quot;5&quot;/&gt;&lt;property id=&quot;20300&quot; value=&quot;Slide 155 - &amp;quot;15.14  Introduction to C++ Standard Library Class Template vector (Cont.)&amp;quot;&quot;/&gt;&lt;property id=&quot;20307&quot; value=&quot;413&quot;/&gt;&lt;/object&gt;&lt;object type=&quot;3&quot; unique_id=&quot;99385&quot;&gt;&lt;property id=&quot;20148&quot; value=&quot;5&quot;/&gt;&lt;property id=&quot;20300&quot; value=&quot;Slide 156 - &amp;quot;15.14  Introduction to C++ Standard Library Class Template vector (Cont.)&amp;quot;&quot;/&gt;&lt;property id=&quot;20307&quot; value=&quot;414&quot;/&gt;&lt;/object&gt;&lt;object type=&quot;3&quot; unique_id=&quot;99386&quot;&gt;&lt;property id=&quot;20148&quot; value=&quot;5&quot;/&gt;&lt;property id=&quot;20300&quot; value=&quot;Slide 157 - &amp;quot;15.14  Introduction to C++ Standard Library Class Template vector (Cont.)&amp;quot;&quot;/&gt;&lt;property id=&quot;20307&quot; value=&quot;415&quot;/&gt;&lt;/object&gt;&lt;object type=&quot;3&quot; unique_id=&quot;99387&quot;&gt;&lt;property id=&quot;20148&quot; value=&quot;5&quot;/&gt;&lt;property id=&quot;20300&quot; value=&quot;Slide 158 - &amp;quot;15.14  Introduction to C++ Standard Library Class Template vector (Cont.)&amp;quot;&quot;/&gt;&lt;property id=&quot;20307&quot; value=&quot;416&quot;/&gt;&lt;/object&gt;&lt;object type=&quot;3&quot; unique_id=&quot;99388&quot;&gt;&lt;property id=&quot;20148&quot; value=&quot;5&quot;/&gt;&lt;property id=&quot;20300&quot; value=&quot;Slide 159 - &amp;quot;15.15  Introduction to Object Technology and the UML &amp;quot;&quot;/&gt;&lt;property id=&quot;20307&quot; value=&quot;417&quot;/&gt;&lt;/object&gt;&lt;object type=&quot;3&quot; unique_id=&quot;99389&quot;&gt;&lt;property id=&quot;20148&quot; value=&quot;5&quot;/&gt;&lt;property id=&quot;20300&quot; value=&quot;Slide 160 - &amp;quot;15.15  Introduction to Object Technology and the UML (Cont.) &amp;quot;&quot;/&gt;&lt;property id=&quot;20307&quot; value=&quot;418&quot;/&gt;&lt;/object&gt;&lt;object type=&quot;3&quot; unique_id=&quot;99390&quot;&gt;&lt;property id=&quot;20148&quot; value=&quot;5&quot;/&gt;&lt;property id=&quot;20300&quot; value=&quot;Slide 161 - &amp;quot;15.15  Introduction to Object Technology and the UML (Cont.) &amp;quot;&quot;/&gt;&lt;property id=&quot;20307&quot; value=&quot;419&quot;/&gt;&lt;/object&gt;&lt;object type=&quot;3&quot; unique_id=&quot;99391&quot;&gt;&lt;property id=&quot;20148&quot; value=&quot;5&quot;/&gt;&lt;property id=&quot;20300&quot; value=&quot;Slide 162 - &amp;quot;15.15  Introduction to Object Technology and the UML (Cont.) &amp;quot;&quot;/&gt;&lt;property id=&quot;20307&quot; value=&quot;420&quot;/&gt;&lt;/object&gt;&lt;object type=&quot;3&quot; unique_id=&quot;99392&quot;&gt;&lt;property id=&quot;20148&quot; value=&quot;5&quot;/&gt;&lt;property id=&quot;20300&quot; value=&quot;Slide 163 - &amp;quot;15.15  Introduction to Object Technology and the UML (Cont.) &amp;quot;&quot;/&gt;&lt;property id=&quot;20307&quot; value=&quot;421&quot;/&gt;&lt;/object&gt;&lt;object type=&quot;3&quot; unique_id=&quot;99393&quot;&gt;&lt;property id=&quot;20148&quot; value=&quot;5&quot;/&gt;&lt;property id=&quot;20300&quot; value=&quot;Slide 164 - &amp;quot;15.15  Introduction to Object Technology and the UML (Cont.) &amp;quot;&quot;/&gt;&lt;property id=&quot;20307&quot; value=&quot;422&quot;/&gt;&lt;/object&gt;&lt;object type=&quot;3&quot; unique_id=&quot;99394&quot;&gt;&lt;property id=&quot;20148&quot; value=&quot;5&quot;/&gt;&lt;property id=&quot;20300&quot; value=&quot;Slide 165 - &amp;quot;15.15  Introduction to Object Technology and the UML (Cont.) &amp;quot;&quot;/&gt;&lt;property id=&quot;20307&quot; value=&quot;423&quot;/&gt;&lt;/object&gt;&lt;object type=&quot;3&quot; unique_id=&quot;99395&quot;&gt;&lt;property id=&quot;20148&quot; value=&quot;5&quot;/&gt;&lt;property id=&quot;20300&quot; value=&quot;Slide 166 - &amp;quot;15.15  Introduction to Object Technology and the UML (Cont.) &amp;quot;&quot;/&gt;&lt;property id=&quot;20307&quot; value=&quot;424&quot;/&gt;&lt;/object&gt;&lt;object type=&quot;3&quot; unique_id=&quot;99396&quot;&gt;&lt;property id=&quot;20148&quot; value=&quot;5&quot;/&gt;&lt;property id=&quot;20300&quot; value=&quot;Slide 167 - &amp;quot;15.15  Introduction to Object Technology and the UML (Cont.) &amp;quot;&quot;/&gt;&lt;property id=&quot;20307&quot; value=&quot;425&quot;/&gt;&lt;/object&gt;&lt;object type=&quot;3&quot; unique_id=&quot;99397&quot;&gt;&lt;property id=&quot;20148&quot; value=&quot;5&quot;/&gt;&lt;property id=&quot;20300&quot; value=&quot;Slide 168 - &amp;quot;15.15  Introduction to Object Technology and the UML (Cont.) &amp;quot;&quot;/&gt;&lt;property id=&quot;20307&quot; value=&quot;426&quot;/&gt;&lt;/object&gt;&lt;object type=&quot;3&quot; unique_id=&quot;99398&quot;&gt;&lt;property id=&quot;20148&quot; value=&quot;5&quot;/&gt;&lt;property id=&quot;20300&quot; value=&quot;Slide 169 - &amp;quot;15.15  Introduction to Object Technology and the UML (Cont.) &amp;quot;&quot;/&gt;&lt;property id=&quot;20307&quot; value=&quot;427&quot;/&gt;&lt;/object&gt;&lt;object type=&quot;3&quot; unique_id=&quot;99399&quot;&gt;&lt;property id=&quot;20148&quot; value=&quot;5&quot;/&gt;&lt;property id=&quot;20300&quot; value=&quot;Slide 170 - &amp;quot;15.15  Introduction to Object Technology and the UML (Cont.) &amp;quot;&quot;/&gt;&lt;property id=&quot;20307&quot; value=&quot;428&quot;/&gt;&lt;/object&gt;&lt;object type=&quot;3&quot; unique_id=&quot;99400&quot;&gt;&lt;property id=&quot;20148&quot; value=&quot;5&quot;/&gt;&lt;property id=&quot;20300&quot; value=&quot;Slide 171 - &amp;quot;15.15  Introduction to Object Technology and the UML (Cont.) &amp;quot;&quot;/&gt;&lt;property id=&quot;20307&quot; value=&quot;429&quot;/&gt;&lt;/object&gt;&lt;object type=&quot;3&quot; unique_id=&quot;99401&quot;&gt;&lt;property id=&quot;20148&quot; value=&quot;5&quot;/&gt;&lt;property id=&quot;20300&quot; value=&quot;Slide 172 - &amp;quot;15.15  Introduction to Object Technology and the UML (Cont.) &amp;quot;&quot;/&gt;&lt;property id=&quot;20307&quot; value=&quot;430&quot;/&gt;&lt;/object&gt;&lt;object type=&quot;3&quot; unique_id=&quot;99402&quot;&gt;&lt;property id=&quot;20148&quot; value=&quot;5&quot;/&gt;&lt;property id=&quot;20300&quot; value=&quot;Slide 173 - &amp;quot;15.15  Introduction to Object Technology and the UML (Cont.) &amp;quot;&quot;/&gt;&lt;property id=&quot;20307&quot; value=&quot;431&quot;/&gt;&lt;/object&gt;&lt;object type=&quot;3&quot; unique_id=&quot;99403&quot;&gt;&lt;property id=&quot;20148&quot; value=&quot;5&quot;/&gt;&lt;property id=&quot;20300&quot; value=&quot;Slide 174 - &amp;quot;15.15  Introduction to Object Technology and the UML (Cont.) &amp;quot;&quot;/&gt;&lt;property id=&quot;20307&quot; value=&quot;432&quot;/&gt;&lt;/object&gt;&lt;object type=&quot;3&quot; unique_id=&quot;99404&quot;&gt;&lt;property id=&quot;20148&quot; value=&quot;5&quot;/&gt;&lt;property id=&quot;20300&quot; value=&quot;Slide 175 - &amp;quot;15.15  Introduction to Object Technology and the UML (Cont.) &amp;quot;&quot;/&gt;&lt;property id=&quot;20307&quot; value=&quot;433&quot;/&gt;&lt;/object&gt;&lt;object type=&quot;3&quot; unique_id=&quot;99405&quot;&gt;&lt;property id=&quot;20148&quot; value=&quot;5&quot;/&gt;&lt;property id=&quot;20300&quot; value=&quot;Slide 176 - &amp;quot;15.15  Introduction to Object Technology and the UML (Cont.) &amp;quot;&quot;/&gt;&lt;property id=&quot;20307&quot; value=&quot;434&quot;/&gt;&lt;/object&gt;&lt;object type=&quot;3&quot; unique_id=&quot;99406&quot;&gt;&lt;property id=&quot;20148&quot; value=&quot;5&quot;/&gt;&lt;property id=&quot;20300&quot; value=&quot;Slide 177 - &amp;quot;15.15  Introduction to Object Technology and the UML (Cont.) &amp;quot;&quot;/&gt;&lt;property id=&quot;20307&quot; value=&quot;435&quot;/&gt;&lt;/object&gt;&lt;object type=&quot;3&quot; unique_id=&quot;99407&quot;&gt;&lt;property id=&quot;20148&quot; value=&quot;5&quot;/&gt;&lt;property id=&quot;20300&quot; value=&quot;Slide 178 - &amp;quot;15.15  Introduction to Object Technology and the UML (Cont.) &amp;quot;&quot;/&gt;&lt;property id=&quot;20307&quot; value=&quot;436&quot;/&gt;&lt;/object&gt;&lt;object type=&quot;3&quot; unique_id=&quot;99408&quot;&gt;&lt;property id=&quot;20148&quot; value=&quot;5&quot;/&gt;&lt;property id=&quot;20300&quot; value=&quot;Slide 179 - &amp;quot;15.15  Introduction to Object Technology and the UML (Cont.) &amp;quot;&quot;/&gt;&lt;property id=&quot;20307&quot; value=&quot;437&quot;/&gt;&lt;/object&gt;&lt;object type=&quot;3&quot; unique_id=&quot;99409&quot;&gt;&lt;property id=&quot;20148&quot; value=&quot;5&quot;/&gt;&lt;property id=&quot;20300&quot; value=&quot;Slide 180 - &amp;quot;15.15  Introduction to Object Technology and the UML (Cont.) &amp;quot;&quot;/&gt;&lt;property id=&quot;20307&quot; value=&quot;438&quot;/&gt;&lt;/object&gt;&lt;/object&gt;&lt;object type=&quot;8&quot; unique_id=&quot;14451&quot;&gt;&lt;/object&gt;&lt;/object&gt;&lt;/database&gt;"/>
  <p:tag name="SECTOMILLISECCONVERTED" val="1"/>
</p:tagLst>
</file>

<file path=ppt/theme/theme1.xml><?xml version="1.0" encoding="utf-8"?>
<a:theme xmlns:a="http://schemas.openxmlformats.org/drawingml/2006/main" name="chtp8_0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chtp8_10</Template>
  <TotalTime>25</TotalTime>
  <Words>9022</Words>
  <Application>Microsoft Office PowerPoint</Application>
  <PresentationFormat>Ekran Gösterisi (4:3)</PresentationFormat>
  <Paragraphs>512</Paragraphs>
  <Slides>87</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87</vt:i4>
      </vt:variant>
    </vt:vector>
  </HeadingPairs>
  <TitlesOfParts>
    <vt:vector size="94" baseType="lpstr">
      <vt:lpstr>Arial</vt:lpstr>
      <vt:lpstr>Calibri</vt:lpstr>
      <vt:lpstr>Cambria</vt:lpstr>
      <vt:lpstr>Consolas</vt:lpstr>
      <vt:lpstr>Times New Roman</vt:lpstr>
      <vt:lpstr>Wingdings 3</vt:lpstr>
      <vt:lpstr>chtp8_07</vt:lpstr>
      <vt:lpstr>Chapter 15 C++ as a Better C; Introducing Object Technology</vt:lpstr>
      <vt:lpstr>15.1  Introduction</vt:lpstr>
      <vt:lpstr>15.2  C++</vt:lpstr>
      <vt:lpstr>15.2  C++ (Cont.)</vt:lpstr>
      <vt:lpstr>15.3  A Simple Program: Adding Two Integers</vt:lpstr>
      <vt:lpstr>15.3  A Simple Program: Adding Two Integers (Cont.)</vt:lpstr>
      <vt:lpstr>15.3  A Simple Program: Adding Two Integers (Cont.)</vt:lpstr>
      <vt:lpstr>15.3  A Simple Program: Adding Two Integers (Cont.)</vt:lpstr>
      <vt:lpstr>15.3  A Simple Program: Adding Two Integers (Cont.)</vt:lpstr>
      <vt:lpstr>15.3  A Simple Program: Adding Two Integers (Cont.)</vt:lpstr>
      <vt:lpstr>15.3  A Simple Program: Adding Two Integers (Cont.)</vt:lpstr>
      <vt:lpstr>15.3  A Simple Program: Adding Two Integers (Cont.)</vt:lpstr>
      <vt:lpstr>15.3  A Simple Program: Adding Two Integers (Cont.)</vt:lpstr>
      <vt:lpstr>15.3  A Simple Program: Adding Two Integers (Cont.)</vt:lpstr>
      <vt:lpstr>15.3  A Simple Program: Adding Two Integers (Cont.)</vt:lpstr>
      <vt:lpstr>15.3  A Simple Program: Adding Two Integers (Cont.)</vt:lpstr>
      <vt:lpstr>15.3  A Simple Program: Adding Two Integers (Cont.)</vt:lpstr>
      <vt:lpstr>15.4  C++ Standard Library</vt:lpstr>
      <vt:lpstr>15.4  C++ Standard Library (Cont)</vt:lpstr>
      <vt:lpstr>15.5  Header Files</vt:lpstr>
      <vt:lpstr>15.5  Header Files (Cont.)</vt:lpstr>
      <vt:lpstr>15.6  Inline Functions</vt:lpstr>
      <vt:lpstr>15.6  Inline Functions (Cont.)</vt:lpstr>
      <vt:lpstr>15.6  Inline Functions (Cont.)</vt:lpstr>
      <vt:lpstr>15.6  Inline Functions (Cont.)</vt:lpstr>
      <vt:lpstr>15.6  Inline Functions (Cont.)</vt:lpstr>
      <vt:lpstr>15.6  Inline Functions (Cont.)</vt:lpstr>
      <vt:lpstr>15.7  C++ Keywords</vt:lpstr>
      <vt:lpstr>15.8  References and Reference Parameters</vt:lpstr>
      <vt:lpstr>15.8  References and Reference Parameters (Cont.)</vt:lpstr>
      <vt:lpstr>15.8  References and Reference Parameters (Cont.)</vt:lpstr>
      <vt:lpstr>15.8  References and Reference Parameters (Cont.)</vt:lpstr>
      <vt:lpstr>15.8  References and Reference Parameters (Cont.)</vt:lpstr>
      <vt:lpstr>15.8  References and Reference Parameters (Cont.)</vt:lpstr>
      <vt:lpstr>15.8  References and Reference Parameters (Cont.)</vt:lpstr>
      <vt:lpstr>15.8  References and Reference Parameters (Cont.)</vt:lpstr>
      <vt:lpstr>15.8  References and Reference Parameters (Cont.)</vt:lpstr>
      <vt:lpstr>15.8  References and Reference Parameters (Cont.)</vt:lpstr>
      <vt:lpstr>15.8  References and Reference Parameters (Cont.)</vt:lpstr>
      <vt:lpstr>15.8  References and Reference Parameters (Cont.)</vt:lpstr>
      <vt:lpstr>15.8  References and Reference Parameters (Cont.)</vt:lpstr>
      <vt:lpstr>15.9  Empty Parameter Lists</vt:lpstr>
      <vt:lpstr>15.10  Default Arguments</vt:lpstr>
      <vt:lpstr>15.10  Default Arguments (Cont.)</vt:lpstr>
      <vt:lpstr>15.10  Default Arguments (Cont.)</vt:lpstr>
      <vt:lpstr>15.10  Default Arguments (Cont.)</vt:lpstr>
      <vt:lpstr>15.10  Default Arguments (Cont.)</vt:lpstr>
      <vt:lpstr>15.11  Unary Scope Resolution Operator</vt:lpstr>
      <vt:lpstr>15.11  Unary Scope Resolution Operator (Cont.)</vt:lpstr>
      <vt:lpstr>15.11  Unary Scope Resolution Operator (Cont.)</vt:lpstr>
      <vt:lpstr>15.12  Function Overloading</vt:lpstr>
      <vt:lpstr>15.12  Function Overloading (Cont.)</vt:lpstr>
      <vt:lpstr>15.12  Function Overloading (Cont.)</vt:lpstr>
      <vt:lpstr>15.12  Function Overloading (Cont.)</vt:lpstr>
      <vt:lpstr>15.12  Function Overloading (Cont.)</vt:lpstr>
      <vt:lpstr>15.12  Function Overloading (Cont.)</vt:lpstr>
      <vt:lpstr>15.12  Function Overloading (Cont.)</vt:lpstr>
      <vt:lpstr>15.12  Function Overloading (Cont.)</vt:lpstr>
      <vt:lpstr>15.12  Function Overloading (Cont.)</vt:lpstr>
      <vt:lpstr>15.12  Function Overloading (Cont.)</vt:lpstr>
      <vt:lpstr>15.13  Function Templates</vt:lpstr>
      <vt:lpstr>15.13  Function Templates (Cont.)</vt:lpstr>
      <vt:lpstr>15.13  Function Templates (Cont.)</vt:lpstr>
      <vt:lpstr>15.13  Function Templates (Cont.)</vt:lpstr>
      <vt:lpstr>15.13  Function Templates (Cont.)</vt:lpstr>
      <vt:lpstr>15.13  Function Templates (Cont.)</vt:lpstr>
      <vt:lpstr>15.14  Introduction to C++ Standard Library Class Template vector</vt:lpstr>
      <vt:lpstr>15.14  Introduction to C++ Standard Library Class Template vector (Cont.)</vt:lpstr>
      <vt:lpstr>15.14  Introduction to C++ Standard Library Class Template vector (Cont.)</vt:lpstr>
      <vt:lpstr>15.14  Introduction to C++ Standard Library Class Template vector (Cont.)</vt:lpstr>
      <vt:lpstr>15.14  Introduction to C++ Standard Library Class Template vector (Cont.)</vt:lpstr>
      <vt:lpstr>15.14  Introduction to C++ Standard Library Class Template vector (Cont.)</vt:lpstr>
      <vt:lpstr>15.14  Introduction to C++ Standard Library Class Template vector (Cont.)</vt:lpstr>
      <vt:lpstr>15.14  Introduction to C++ Standard Library Class Template vector (Cont.)</vt:lpstr>
      <vt:lpstr>15.14  Introduction to C++ Standard Library Class Template vector (Cont.)</vt:lpstr>
      <vt:lpstr>15.14  Introduction to C++ Standard Library Class Template vector (Cont.)</vt:lpstr>
      <vt:lpstr>15.14  Introduction to C++ Standard Library Class Template vector (Cont.)</vt:lpstr>
      <vt:lpstr>15.14  Introduction to C++ Standard Library Class Template vector (Cont.)</vt:lpstr>
      <vt:lpstr>15.14  Introduction to C++ Standard Library Class Template vector (Cont.)</vt:lpstr>
      <vt:lpstr>15.14  Introduction to C++ Standard Library Class Template vector (Cont.)</vt:lpstr>
      <vt:lpstr>15.14  Introduction to C++ Standard Library Class Template vector (Cont.)</vt:lpstr>
      <vt:lpstr>15.14  Introduction to C++ Standard Library Class Template vector (Cont.)</vt:lpstr>
      <vt:lpstr>15.14  Introduction to C++ Standard Library Class Template vector (Cont.)</vt:lpstr>
      <vt:lpstr>15.14  Introduction to C++ Standard Library Class Template vector (Cont.)</vt:lpstr>
      <vt:lpstr>15.14  Introduction to C++ Standard Library Class Template vector (Cont.)</vt:lpstr>
      <vt:lpstr>15.15  Introduction to Object Technology and the UML (Cont.) </vt:lpstr>
      <vt:lpstr>15.15  Introduction to Object Technology and the UML (Cont.)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irem</cp:lastModifiedBy>
  <cp:revision>9</cp:revision>
  <dcterms:created xsi:type="dcterms:W3CDTF">2015-04-27T19:12:10Z</dcterms:created>
  <dcterms:modified xsi:type="dcterms:W3CDTF">2022-10-05T12:54:37Z</dcterms:modified>
</cp:coreProperties>
</file>