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65" r:id="rId3"/>
    <p:sldId id="273" r:id="rId4"/>
    <p:sldId id="274" r:id="rId5"/>
    <p:sldId id="276" r:id="rId6"/>
    <p:sldId id="275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E859-1183-411F-BD25-61ED4768958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0DCD-3E30-4E6C-8A44-DBA5F6275E1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6A40-A434-47D6-A973-9D8D50801A5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3202E-6D0B-47A0-A4F1-9F4426165AE0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9A41-6377-46AB-90DB-01F4DB82C56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D465-2CCB-469C-B760-DEF1D44B1EF1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4877-F232-4D68-A7F6-1AA65921C784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72FB0-D0EE-4693-A129-D21840EFE283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41D1C-D008-48B2-B003-218AB42FA99C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B5DC0-D261-4E82-9C5D-29B3445716C7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7FF1C-94D9-4CC9-B8EF-A8D77C0D1755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39D98-89D1-4D33-9C7D-C718FFC9A6DE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6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SUPPRESSED CARRIER, DOUBLE SIDE BAND</a:t>
            </a:r>
          </a:p>
          <a:p>
            <a:pPr marL="0" indent="0" algn="ctr">
              <a:buNone/>
            </a:pPr>
            <a:r>
              <a:rPr lang="tr-TR" sz="2400" dirty="0"/>
              <a:t>AMPLITUDE MODULATION (DSB-SC 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4C321738-8C5A-433E-B411-92C5CD2EA4BE}"/>
                  </a:ext>
                </a:extLst>
              </p:cNvPr>
              <p:cNvSpPr/>
              <p:nvPr/>
            </p:nvSpPr>
            <p:spPr>
              <a:xfrm>
                <a:off x="738214" y="2115065"/>
                <a:ext cx="10935922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“wasted” carrier power in amplitude modulation can be eliminated by setting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400" dirty="0"/>
                  <a:t>and suppressing the unmodulated carrier-frequency component. The resulting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modulated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wave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becomes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4C321738-8C5A-433E-B411-92C5CD2E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115065"/>
                <a:ext cx="10935922" cy="2062103"/>
              </a:xfrm>
              <a:prstGeom prst="rect">
                <a:avLst/>
              </a:prstGeom>
              <a:blipFill>
                <a:blip r:embed="rId2"/>
                <a:stretch>
                  <a:fillRect l="-725" t="-23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BBDF7B0E-B5B0-45CD-9225-4B1458467327}"/>
              </a:ext>
            </a:extLst>
          </p:cNvPr>
          <p:cNvSpPr/>
          <p:nvPr/>
        </p:nvSpPr>
        <p:spPr>
          <a:xfrm>
            <a:off x="738213" y="4600826"/>
            <a:ext cx="104742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which is called </a:t>
            </a:r>
            <a:r>
              <a:rPr lang="en-US" sz="2400" b="1" dirty="0"/>
              <a:t>double-sideband–suppressed-carrier modulation—</a:t>
            </a:r>
            <a:r>
              <a:rPr lang="en-US" sz="2400" dirty="0"/>
              <a:t>or DSB for</a:t>
            </a:r>
            <a:r>
              <a:rPr lang="tr-TR" sz="2400" dirty="0"/>
              <a:t> </a:t>
            </a:r>
            <a:r>
              <a:rPr lang="tr-TR" sz="2400" dirty="0" err="1"/>
              <a:t>short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373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9FF272FF-2E56-45DE-828B-42DB6792CFB5}"/>
                  </a:ext>
                </a:extLst>
              </p:cNvPr>
              <p:cNvSpPr/>
              <p:nvPr/>
            </p:nvSpPr>
            <p:spPr>
              <a:xfrm>
                <a:off x="738214" y="2205647"/>
                <a:ext cx="10713980" cy="15543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The </a:t>
                </a:r>
                <a:r>
                  <a:rPr lang="tr-TR" sz="2400" dirty="0" err="1"/>
                  <a:t>transform</a:t>
                </a:r>
                <a:r>
                  <a:rPr lang="tr-TR" sz="2400" dirty="0"/>
                  <a:t> of </a:t>
                </a:r>
                <a:r>
                  <a:rPr lang="tr-TR" sz="2400" dirty="0" err="1"/>
                  <a:t>modulated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wave</a:t>
                </a:r>
                <a:r>
                  <a:rPr lang="tr-TR" sz="2400" dirty="0"/>
                  <a:t> is </a:t>
                </a:r>
                <a:r>
                  <a:rPr lang="tr-TR" sz="2400" dirty="0" err="1"/>
                  <a:t>simply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9FF272FF-2E56-45DE-828B-42DB6792CF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205647"/>
                <a:ext cx="10713980" cy="1554336"/>
              </a:xfrm>
              <a:prstGeom prst="rect">
                <a:avLst/>
              </a:prstGeom>
              <a:blipFill>
                <a:blip r:embed="rId2"/>
                <a:stretch>
                  <a:fillRect l="-739" t="-313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8AC24E96-31F5-489F-B5CD-6ED847F66AEB}"/>
              </a:ext>
            </a:extLst>
          </p:cNvPr>
          <p:cNvSpPr/>
          <p:nvPr/>
        </p:nvSpPr>
        <p:spPr>
          <a:xfrm>
            <a:off x="738212" y="3785254"/>
            <a:ext cx="106163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r>
              <a:rPr lang="en-US" sz="2400" dirty="0"/>
              <a:t>and the DSB spectrum looks like an AM spectrum without the unmodulated carrier</a:t>
            </a:r>
            <a:r>
              <a:rPr lang="tr-TR" sz="2400" dirty="0"/>
              <a:t> </a:t>
            </a:r>
            <a:r>
              <a:rPr lang="tr-TR" sz="2400" dirty="0" err="1"/>
              <a:t>impulses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90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F432A08C-01DE-4220-A5BB-A6DED6C019EE}"/>
                  </a:ext>
                </a:extLst>
              </p:cNvPr>
              <p:cNvSpPr/>
              <p:nvPr/>
            </p:nvSpPr>
            <p:spPr>
              <a:xfrm>
                <a:off x="738213" y="2202064"/>
                <a:ext cx="10536427" cy="25308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Although DSB and AM are quite similar in the frequency domain, the </a:t>
                </a:r>
                <a:r>
                  <a:rPr lang="en-US" sz="2400" dirty="0" err="1"/>
                  <a:t>timedomain</a:t>
                </a:r>
                <a:r>
                  <a:rPr lang="tr-TR" sz="2400" dirty="0"/>
                  <a:t> </a:t>
                </a:r>
                <a:r>
                  <a:rPr lang="en-US" sz="2400" dirty="0"/>
                  <a:t>picture is another story. As illustrated by Fig. 4.2–3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177) </a:t>
                </a:r>
                <a:r>
                  <a:rPr lang="en-US" sz="2400" dirty="0"/>
                  <a:t>the DSB envelope and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phase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are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begChr m:val="|"/>
                        <m:endChr m:val="|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tr-TR" sz="2800" dirty="0"/>
                  <a:t>    </a:t>
                </a:r>
                <a14:m>
                  <m:oMath xmlns:m="http://schemas.openxmlformats.org/officeDocument/2006/math">
                    <m:r>
                      <a:rPr lang="tr-TR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d>
                      <m:dPr>
                        <m:ctrlP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0            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±180    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)&gt;0</m:t>
                            </m:r>
                          </m:e>
                        </m:eqArr>
                      </m:e>
                    </m:d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432A08C-01DE-4220-A5BB-A6DED6C019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02064"/>
                <a:ext cx="10536427" cy="2530821"/>
              </a:xfrm>
              <a:prstGeom prst="rect">
                <a:avLst/>
              </a:prstGeom>
              <a:blipFill>
                <a:blip r:embed="rId2"/>
                <a:stretch>
                  <a:fillRect l="-752" t="-19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887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D832F859-7E01-46E1-BCC8-0E5AC2931602}"/>
              </a:ext>
            </a:extLst>
          </p:cNvPr>
          <p:cNvSpPr/>
          <p:nvPr/>
        </p:nvSpPr>
        <p:spPr>
          <a:xfrm>
            <a:off x="738213" y="2228671"/>
            <a:ext cx="10270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DSB conserves power but requires complicated demodulation circuitry,</a:t>
            </a:r>
            <a:r>
              <a:rPr lang="tr-TR" sz="2400" dirty="0"/>
              <a:t> </a:t>
            </a:r>
            <a:r>
              <a:rPr lang="en-US" sz="2400" dirty="0"/>
              <a:t>whereas AM requires increased power to permit simple envelope detection</a:t>
            </a:r>
            <a:r>
              <a:rPr lang="en-US" sz="2400" dirty="0">
                <a:latin typeface="Futura-Book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6452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315</Words>
  <Application>Microsoft Office PowerPoint</Application>
  <PresentationFormat>Geniş ekran</PresentationFormat>
  <Paragraphs>43</Paragraphs>
  <Slides>7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Futura-Book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77</cp:revision>
  <dcterms:created xsi:type="dcterms:W3CDTF">2018-07-07T11:05:27Z</dcterms:created>
  <dcterms:modified xsi:type="dcterms:W3CDTF">2019-04-08T13:11:45Z</dcterms:modified>
</cp:coreProperties>
</file>