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72" r:id="rId4"/>
    <p:sldId id="269" r:id="rId5"/>
    <p:sldId id="296" r:id="rId6"/>
    <p:sldId id="259" r:id="rId7"/>
    <p:sldId id="293" r:id="rId8"/>
    <p:sldId id="280" r:id="rId9"/>
    <p:sldId id="283" r:id="rId10"/>
    <p:sldId id="290" r:id="rId11"/>
    <p:sldId id="299" r:id="rId12"/>
    <p:sldId id="29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4660"/>
  </p:normalViewPr>
  <p:slideViewPr>
    <p:cSldViewPr>
      <p:cViewPr>
        <p:scale>
          <a:sx n="66" d="100"/>
          <a:sy n="66" d="100"/>
        </p:scale>
        <p:origin x="-1728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tr-TR" b="1" dirty="0">
                <a:ea typeface="Calibri"/>
                <a:cs typeface="Arial"/>
              </a:rPr>
              <a:t>4. </a:t>
            </a:r>
            <a:r>
              <a:rPr lang="tr-TR" b="1" dirty="0" err="1">
                <a:ea typeface="Calibri"/>
                <a:cs typeface="Arial"/>
              </a:rPr>
              <a:t>Week</a:t>
            </a:r>
            <a:r>
              <a:rPr lang="tr-TR" b="1" dirty="0">
                <a:ea typeface="Calibri"/>
                <a:cs typeface="Arial"/>
              </a:rPr>
              <a:t> 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tr-TR" b="1" dirty="0" err="1">
                <a:ea typeface="Calibri"/>
                <a:cs typeface="Arial"/>
              </a:rPr>
              <a:t>March</a:t>
            </a:r>
            <a:r>
              <a:rPr lang="tr-TR" b="1" dirty="0">
                <a:ea typeface="Calibri"/>
                <a:cs typeface="Arial"/>
              </a:rPr>
              <a:t> 14th 2019</a:t>
            </a:r>
            <a:endParaRPr lang="tr-TR" dirty="0">
              <a:ea typeface="Calibri"/>
              <a:cs typeface="Arial"/>
            </a:endParaRP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Sociology</a:t>
            </a:r>
            <a:r>
              <a:rPr lang="tr-TR" dirty="0"/>
              <a:t> of </a:t>
            </a:r>
            <a:r>
              <a:rPr lang="tr-TR" dirty="0" err="1"/>
              <a:t>Religion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3567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16678081-57B5-4BC2-8CE5-84D1082FB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4372168"/>
            <a:ext cx="7162800" cy="1754312"/>
          </a:xfrm>
        </p:spPr>
        <p:txBody>
          <a:bodyPr/>
          <a:lstStyle/>
          <a:p>
            <a:r>
              <a:rPr lang="en-US" altLang="tr-TR" sz="4000" b="0" kern="0" dirty="0">
                <a:solidFill>
                  <a:srgbClr val="000000"/>
                </a:solidFill>
                <a:effectLst/>
                <a:latin typeface="Arial"/>
                <a:cs typeface="Arial"/>
              </a:rPr>
              <a:t>The three aspects of social </a:t>
            </a:r>
            <a:br>
              <a:rPr lang="en-US" altLang="tr-TR" sz="4000" b="0" kern="0" dirty="0">
                <a:solidFill>
                  <a:srgbClr val="000000"/>
                </a:solidFill>
                <a:effectLst/>
                <a:latin typeface="Arial"/>
                <a:cs typeface="Arial"/>
              </a:rPr>
            </a:br>
            <a:r>
              <a:rPr lang="en-US" altLang="tr-TR" sz="4000" b="0" kern="0" dirty="0">
                <a:solidFill>
                  <a:srgbClr val="000000"/>
                </a:solidFill>
                <a:effectLst/>
                <a:latin typeface="Arial"/>
                <a:cs typeface="Arial"/>
              </a:rPr>
              <a:t>Integration</a:t>
            </a:r>
            <a:endParaRPr lang="en-C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E4C60C3-8BC5-4BCA-9A7F-A6994B5B2C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marL="342900" lvl="0" indent="-342900" eaLnBrk="0" fontAlgn="base" hangingPunct="0"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tr-TR" sz="3200" b="1" kern="0" dirty="0">
                <a:solidFill>
                  <a:srgbClr val="000000"/>
                </a:solidFill>
                <a:latin typeface="Arial"/>
                <a:cs typeface="Arial"/>
              </a:rPr>
              <a:t>Rituals</a:t>
            </a:r>
            <a:r>
              <a:rPr lang="en-US" altLang="tr-TR" sz="3200" kern="0" dirty="0">
                <a:solidFill>
                  <a:srgbClr val="000000"/>
                </a:solidFill>
                <a:latin typeface="Arial"/>
                <a:cs typeface="Arial"/>
              </a:rPr>
              <a:t>: such as baptism, communion, wedding, confession, etc..</a:t>
            </a:r>
          </a:p>
          <a:p>
            <a:pPr marL="342900" lvl="0" indent="-342900" eaLnBrk="0" fontAlgn="base" hangingPunct="0"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tr-TR" sz="3200" b="1" kern="0" dirty="0">
                <a:solidFill>
                  <a:srgbClr val="000000"/>
                </a:solidFill>
                <a:latin typeface="Arial"/>
                <a:cs typeface="Arial"/>
              </a:rPr>
              <a:t>Beliefs</a:t>
            </a:r>
            <a:r>
              <a:rPr lang="en-US" altLang="tr-TR" sz="3200" kern="0" dirty="0">
                <a:solidFill>
                  <a:srgbClr val="000000"/>
                </a:solidFill>
                <a:latin typeface="Arial"/>
                <a:cs typeface="Arial"/>
              </a:rPr>
              <a:t>: more religious beliefs regulate the individual's life.</a:t>
            </a:r>
          </a:p>
          <a:p>
            <a:pPr marL="342900" lvl="0" indent="-342900" eaLnBrk="0" fontAlgn="base" hangingPunct="0"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tr-TR" sz="3200" b="1" kern="0" dirty="0">
                <a:solidFill>
                  <a:srgbClr val="000000"/>
                </a:solidFill>
                <a:latin typeface="Arial"/>
                <a:cs typeface="Arial"/>
              </a:rPr>
              <a:t>Organization</a:t>
            </a:r>
            <a:r>
              <a:rPr lang="en-US" altLang="tr-TR" sz="3200" kern="0" dirty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GB" altLang="tr-TR" sz="3200" kern="0" dirty="0">
                <a:solidFill>
                  <a:srgbClr val="000000"/>
                </a:solidFill>
                <a:latin typeface="Arial"/>
                <a:cs typeface="Arial"/>
              </a:rPr>
              <a:t>Catholicism is more hierarchical than Protestantism.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66684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Elementary Forms of Religious Life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fieldwork that led to his famous Elementary Forms of Religious Life, Durkheim, looked at anthropological data of Indigenous Australians.</a:t>
            </a:r>
          </a:p>
          <a:p>
            <a:r>
              <a:rPr lang="en-US" dirty="0"/>
              <a:t> His underlying interest was to understand the basic forms of religious life for all societies.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0150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32D48708-0157-4B5F-BC8B-191B4E152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289" y="5445224"/>
            <a:ext cx="6512511" cy="681256"/>
          </a:xfrm>
        </p:spPr>
        <p:txBody>
          <a:bodyPr/>
          <a:lstStyle/>
          <a:p>
            <a:r>
              <a:rPr lang="en-US" sz="1100" b="0" dirty="0">
                <a:solidFill>
                  <a:srgbClr val="222222"/>
                </a:solidFill>
                <a:effectLst/>
                <a:latin typeface="Arial"/>
                <a:ea typeface="+mn-ea"/>
                <a:cs typeface="+mn-cs"/>
              </a:rPr>
              <a:t>Elementary Forms of Religious Life</a:t>
            </a:r>
            <a:endParaRPr lang="en-C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0ED058D4-2FD3-4E09-8F7B-BA6A9396FE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442567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Durkheim's</a:t>
            </a:r>
            <a:r>
              <a:rPr lang="en-US" dirty="0"/>
              <a:t> definition of religion, from Elementary Forms, is as follows:</a:t>
            </a:r>
          </a:p>
          <a:p>
            <a:pPr marL="45720" indent="0" algn="just">
              <a:buNone/>
            </a:pPr>
            <a:r>
              <a:rPr lang="en-US" dirty="0"/>
              <a:t> </a:t>
            </a:r>
            <a:r>
              <a:rPr lang="en-US" i="1" dirty="0"/>
              <a:t>"A religion is a unified system of beliefs and practices relative to sacred things, that is to say, things set apart and forbidden – beliefs and practices which unite into one single moral community called a Church, all those who adhere to them." </a:t>
            </a:r>
          </a:p>
          <a:p>
            <a:pPr algn="just"/>
            <a:r>
              <a:rPr lang="en-US" dirty="0"/>
              <a:t>This is a functional definition of religion, meaning that it explains what religion does in social life: essentially, it unites societies.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378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>
                <a:ea typeface="Calibri"/>
                <a:cs typeface="Arial"/>
              </a:rPr>
              <a:t>Insights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from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the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smtClean="0">
                <a:ea typeface="Calibri"/>
                <a:cs typeface="Arial"/>
              </a:rPr>
              <a:t>Sociological</a:t>
            </a:r>
            <a:r>
              <a:rPr lang="tr-TR" dirty="0" smtClean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Theories</a:t>
            </a:r>
            <a:r>
              <a:rPr lang="tr-TR" dirty="0">
                <a:ea typeface="Calibri"/>
                <a:cs typeface="Arial"/>
              </a:rPr>
              <a:t> of </a:t>
            </a:r>
            <a:r>
              <a:rPr lang="tr-TR" dirty="0" err="1">
                <a:ea typeface="Calibri"/>
                <a:cs typeface="Arial"/>
              </a:rPr>
              <a:t>Religion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Classical</a:t>
            </a:r>
            <a:r>
              <a:rPr lang="tr-TR" sz="2800" dirty="0"/>
              <a:t> </a:t>
            </a:r>
            <a:r>
              <a:rPr lang="tr-TR" sz="2800" dirty="0" err="1"/>
              <a:t>Theory</a:t>
            </a:r>
            <a:r>
              <a:rPr lang="tr-TR" sz="2800" dirty="0"/>
              <a:t>  (</a:t>
            </a:r>
            <a:r>
              <a:rPr lang="tr-TR" sz="2800" dirty="0" err="1"/>
              <a:t>Marx</a:t>
            </a:r>
            <a:r>
              <a:rPr lang="tr-TR" sz="2800" dirty="0"/>
              <a:t>- </a:t>
            </a:r>
            <a:r>
              <a:rPr lang="tr-TR" sz="2800" dirty="0" err="1"/>
              <a:t>Durkheim</a:t>
            </a:r>
            <a:r>
              <a:rPr lang="tr-TR" sz="2800" dirty="0"/>
              <a:t>- </a:t>
            </a:r>
            <a:r>
              <a:rPr lang="tr-TR" sz="2800" dirty="0" err="1"/>
              <a:t>Weber</a:t>
            </a:r>
            <a:r>
              <a:rPr lang="tr-TR" sz="2800" dirty="0"/>
              <a:t>)</a:t>
            </a:r>
          </a:p>
          <a:p>
            <a:r>
              <a:rPr lang="tr-TR" sz="2800" dirty="0"/>
              <a:t>Karl </a:t>
            </a:r>
            <a:r>
              <a:rPr lang="tr-TR" sz="2800" dirty="0" err="1"/>
              <a:t>Marx</a:t>
            </a:r>
            <a:r>
              <a:rPr lang="tr-TR" sz="2800" dirty="0"/>
              <a:t> - </a:t>
            </a:r>
            <a:r>
              <a:rPr lang="tr-TR" sz="2800" dirty="0" err="1"/>
              <a:t>Conflict</a:t>
            </a:r>
            <a:r>
              <a:rPr lang="tr-TR" sz="2800" dirty="0"/>
              <a:t> </a:t>
            </a:r>
            <a:r>
              <a:rPr lang="tr-TR" sz="2800" dirty="0" err="1"/>
              <a:t>theory</a:t>
            </a:r>
            <a:endParaRPr lang="tr-TR" sz="2800" dirty="0"/>
          </a:p>
          <a:p>
            <a:r>
              <a:rPr lang="tr-TR" sz="2800" dirty="0"/>
              <a:t>Emile </a:t>
            </a:r>
            <a:r>
              <a:rPr lang="tr-TR" sz="2800" dirty="0" err="1"/>
              <a:t>Durkeim</a:t>
            </a:r>
            <a:r>
              <a:rPr lang="tr-TR" sz="2800" dirty="0"/>
              <a:t> – </a:t>
            </a:r>
            <a:r>
              <a:rPr lang="tr-TR" sz="2800" dirty="0" err="1"/>
              <a:t>Fonc</a:t>
            </a:r>
            <a:r>
              <a:rPr lang="en-CA" sz="2800" dirty="0" err="1"/>
              <a:t>tionalist</a:t>
            </a:r>
            <a:r>
              <a:rPr lang="en-CA" sz="2800" dirty="0"/>
              <a:t> theory</a:t>
            </a:r>
            <a:endParaRPr lang="tr-TR" sz="2800" dirty="0"/>
          </a:p>
          <a:p>
            <a:r>
              <a:rPr lang="tr-TR" sz="2800" dirty="0" err="1"/>
              <a:t>Max</a:t>
            </a:r>
            <a:r>
              <a:rPr lang="tr-TR" sz="2800" dirty="0"/>
              <a:t> </a:t>
            </a:r>
            <a:r>
              <a:rPr lang="tr-TR" sz="2800" dirty="0" err="1"/>
              <a:t>Weber</a:t>
            </a:r>
            <a:r>
              <a:rPr lang="en-CA" sz="2800" dirty="0"/>
              <a:t> – theory of social actions</a:t>
            </a:r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678098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 dirty="0"/>
              <a:t>Alienation, Labor,</a:t>
            </a:r>
            <a:br>
              <a:rPr lang="en-CA" sz="4000" dirty="0"/>
            </a:br>
            <a:r>
              <a:rPr lang="en-CA" sz="4000" dirty="0"/>
              <a:t>Surplus Value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344816" cy="3705592"/>
          </a:xfrm>
        </p:spPr>
        <p:txBody>
          <a:bodyPr>
            <a:normAutofit/>
          </a:bodyPr>
          <a:lstStyle/>
          <a:p>
            <a:pPr algn="just"/>
            <a:r>
              <a:rPr lang="en-US" sz="2000" dirty="0">
                <a:solidFill>
                  <a:srgbClr val="222222"/>
                </a:solidFill>
                <a:latin typeface="Arial"/>
              </a:rPr>
              <a:t>For Marx, Religion was a significant barrier to</a:t>
            </a:r>
            <a:r>
              <a:rPr lang="tr-TR" sz="2000" dirty="0">
                <a:solidFill>
                  <a:srgbClr val="222222"/>
                </a:solidFill>
                <a:latin typeface="Arial"/>
              </a:rPr>
              <a:t> </a:t>
            </a:r>
            <a:r>
              <a:rPr lang="tr-TR" sz="2000" dirty="0" err="1">
                <a:solidFill>
                  <a:srgbClr val="222222"/>
                </a:solidFill>
                <a:latin typeface="Arial"/>
              </a:rPr>
              <a:t>reason</a:t>
            </a:r>
            <a:r>
              <a:rPr lang="tr-TR" sz="2000" dirty="0">
                <a:solidFill>
                  <a:srgbClr val="222222"/>
                </a:solidFill>
                <a:latin typeface="Arial"/>
              </a:rPr>
              <a:t>, </a:t>
            </a:r>
            <a:r>
              <a:rPr lang="tr-TR" sz="2000" dirty="0" err="1">
                <a:solidFill>
                  <a:srgbClr val="222222"/>
                </a:solidFill>
                <a:latin typeface="Arial"/>
              </a:rPr>
              <a:t>inherently</a:t>
            </a:r>
            <a:r>
              <a:rPr lang="tr-TR" sz="2000" dirty="0">
                <a:solidFill>
                  <a:srgbClr val="222222"/>
                </a:solidFill>
                <a:latin typeface="Arial"/>
              </a:rPr>
              <a:t> </a:t>
            </a:r>
            <a:r>
              <a:rPr lang="tr-TR" sz="2000" dirty="0" err="1">
                <a:solidFill>
                  <a:srgbClr val="222222"/>
                </a:solidFill>
                <a:latin typeface="Arial"/>
              </a:rPr>
              <a:t>masking</a:t>
            </a:r>
            <a:r>
              <a:rPr lang="tr-TR" sz="2000" dirty="0">
                <a:solidFill>
                  <a:srgbClr val="222222"/>
                </a:solidFill>
                <a:latin typeface="Arial"/>
              </a:rPr>
              <a:t> </a:t>
            </a:r>
            <a:r>
              <a:rPr lang="tr-TR" sz="2000" dirty="0" err="1">
                <a:solidFill>
                  <a:srgbClr val="222222"/>
                </a:solidFill>
                <a:latin typeface="Arial"/>
              </a:rPr>
              <a:t>the</a:t>
            </a:r>
            <a:r>
              <a:rPr lang="tr-TR" sz="2000" dirty="0">
                <a:solidFill>
                  <a:srgbClr val="222222"/>
                </a:solidFill>
                <a:latin typeface="Arial"/>
              </a:rPr>
              <a:t> </a:t>
            </a:r>
            <a:r>
              <a:rPr lang="tr-TR" sz="2000" dirty="0" err="1">
                <a:solidFill>
                  <a:srgbClr val="222222"/>
                </a:solidFill>
                <a:latin typeface="Arial"/>
              </a:rPr>
              <a:t>truth</a:t>
            </a:r>
            <a:r>
              <a:rPr lang="en-US" sz="2000" dirty="0">
                <a:solidFill>
                  <a:srgbClr val="222222"/>
                </a:solidFill>
                <a:latin typeface="Arial"/>
              </a:rPr>
              <a:t> and misguiding/distort followers</a:t>
            </a:r>
            <a:r>
              <a:rPr lang="tr-TR" sz="2000" dirty="0">
                <a:solidFill>
                  <a:srgbClr val="222222"/>
                </a:solidFill>
                <a:latin typeface="Arial"/>
              </a:rPr>
              <a:t>.</a:t>
            </a:r>
          </a:p>
          <a:p>
            <a:r>
              <a:rPr lang="en-US" sz="2000" dirty="0">
                <a:solidFill>
                  <a:srgbClr val="222222"/>
                </a:solidFill>
                <a:latin typeface="Arial"/>
              </a:rPr>
              <a:t> Marx viewed alienation as the heart of social inequality.</a:t>
            </a:r>
            <a:endParaRPr lang="tr-TR" sz="2000" dirty="0">
              <a:solidFill>
                <a:srgbClr val="222222"/>
              </a:solidFill>
              <a:latin typeface="Arial"/>
            </a:endParaRPr>
          </a:p>
          <a:p>
            <a:r>
              <a:rPr lang="en-US" sz="2000" dirty="0">
                <a:solidFill>
                  <a:srgbClr val="222222"/>
                </a:solidFill>
                <a:latin typeface="Arial"/>
              </a:rPr>
              <a:t> The antithesis to this alienation is freedom.</a:t>
            </a:r>
            <a:endParaRPr lang="tr-TR" sz="2000" dirty="0">
              <a:solidFill>
                <a:srgbClr val="222222"/>
              </a:solidFill>
              <a:latin typeface="Arial"/>
            </a:endParaRPr>
          </a:p>
          <a:p>
            <a:r>
              <a:rPr lang="en-US" sz="2000" dirty="0" smtClean="0">
                <a:solidFill>
                  <a:srgbClr val="222222"/>
                </a:solidFill>
                <a:latin typeface="Arial"/>
              </a:rPr>
              <a:t>Central </a:t>
            </a:r>
            <a:r>
              <a:rPr lang="en-US" sz="2000" dirty="0">
                <a:solidFill>
                  <a:srgbClr val="222222"/>
                </a:solidFill>
                <a:latin typeface="Arial"/>
              </a:rPr>
              <a:t>to Marx's theories was the oppressive economic situation in which he dwelt</a:t>
            </a:r>
            <a:r>
              <a:rPr lang="en-US" sz="2000" dirty="0" smtClean="0">
                <a:solidFill>
                  <a:srgbClr val="222222"/>
                </a:solidFill>
                <a:latin typeface="Arial"/>
              </a:rPr>
              <a:t>.</a:t>
            </a:r>
            <a:endParaRPr lang="tr-TR" sz="2000" dirty="0" smtClean="0">
              <a:solidFill>
                <a:srgbClr val="222222"/>
              </a:solidFill>
              <a:latin typeface="Arial"/>
            </a:endParaRPr>
          </a:p>
          <a:p>
            <a:endParaRPr lang="en-US" sz="2000" dirty="0">
              <a:solidFill>
                <a:srgbClr val="222222"/>
              </a:solidFill>
              <a:latin typeface="Arial"/>
            </a:endParaRPr>
          </a:p>
          <a:p>
            <a:r>
              <a:rPr lang="tr-TR" sz="24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ea typeface="+mj-ea"/>
                <a:cs typeface="+mj-cs"/>
              </a:rPr>
              <a:t>Film  Önerisi: </a:t>
            </a:r>
            <a:br>
              <a:rPr lang="tr-TR" sz="24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ea typeface="+mj-ea"/>
                <a:cs typeface="+mj-cs"/>
              </a:rPr>
            </a:br>
            <a:r>
              <a:rPr lang="tr-TR" sz="24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ea typeface="+mj-ea"/>
                <a:cs typeface="+mj-cs"/>
              </a:rPr>
              <a:t>Modern Times- Charlie Chaplin</a:t>
            </a:r>
            <a:endParaRPr lang="tr-TR" sz="1300" dirty="0">
              <a:solidFill>
                <a:srgbClr val="222222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545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7170" name="Picture 2" descr="C:\Users\Administrator\Desktop\MarxCOM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648"/>
            <a:ext cx="7488832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051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CD646F6-F09D-4A2F-BAAB-AC79AA508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İçerik Yer Tutucusu 4">
            <a:extLst>
              <a:ext uri="{FF2B5EF4-FFF2-40B4-BE49-F238E27FC236}">
                <a16:creationId xmlns="" xmlns:a16="http://schemas.microsoft.com/office/drawing/2014/main" id="{99B9DA84-904C-4E2C-ADB1-4333E794FA2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857359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3289" y="5013176"/>
            <a:ext cx="6512511" cy="1112986"/>
          </a:xfrm>
        </p:spPr>
        <p:txBody>
          <a:bodyPr/>
          <a:lstStyle/>
          <a:p>
            <a:r>
              <a:rPr lang="tr-TR" dirty="0"/>
              <a:t>Emile </a:t>
            </a:r>
            <a:r>
              <a:rPr lang="tr-TR" dirty="0" err="1"/>
              <a:t>Durkheim</a:t>
            </a:r>
            <a:r>
              <a:rPr lang="tr-TR" dirty="0"/>
              <a:t> 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="" xmlns:a16="http://schemas.microsoft.com/office/drawing/2014/main" id="{08195CE8-8F9E-4FB9-A63C-8DC7142D402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31838"/>
            <a:ext cx="6336704" cy="4065314"/>
          </a:xfrm>
        </p:spPr>
      </p:pic>
    </p:spTree>
    <p:extLst>
      <p:ext uri="{BB962C8B-B14F-4D97-AF65-F5344CB8AC3E}">
        <p14:creationId xmlns:p14="http://schemas.microsoft.com/office/powerpoint/2010/main" val="1169669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48676121-062B-4F4C-9F75-BE29435B6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289" y="5373216"/>
            <a:ext cx="6512511" cy="720080"/>
          </a:xfrm>
        </p:spPr>
        <p:txBody>
          <a:bodyPr/>
          <a:lstStyle/>
          <a:p>
            <a:r>
              <a:rPr lang="en-CA" sz="2800" dirty="0"/>
              <a:t>Durkheim and religion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2B75A2A-D4A3-45F9-962B-F612A597801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62800" cy="4641696"/>
          </a:xfrm>
        </p:spPr>
        <p:txBody>
          <a:bodyPr>
            <a:noAutofit/>
          </a:bodyPr>
          <a:lstStyle/>
          <a:p>
            <a:r>
              <a:rPr lang="en-US" sz="1600" dirty="0" err="1"/>
              <a:t>Émile</a:t>
            </a:r>
            <a:r>
              <a:rPr lang="en-US" sz="1600" dirty="0"/>
              <a:t> Durkheim placed himself in the positivist tradition, meaning that he thought of his study of society as dispassionate and scientific.</a:t>
            </a:r>
          </a:p>
          <a:p>
            <a:r>
              <a:rPr lang="en-US" sz="1600" dirty="0" smtClean="0"/>
              <a:t>Religion</a:t>
            </a:r>
            <a:r>
              <a:rPr lang="en-US" sz="1600" dirty="0"/>
              <a:t>, for Durkheim, is not "imaginary", although he does deprive it of what many believers find essential.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21300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A099640-7048-4F29-A635-9583BAF06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İçerik Yer Tutucusu 4">
            <a:extLst>
              <a:ext uri="{FF2B5EF4-FFF2-40B4-BE49-F238E27FC236}">
                <a16:creationId xmlns="" xmlns:a16="http://schemas.microsoft.com/office/drawing/2014/main" id="{1312C302-4E04-4746-88B7-58B32641248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1" y="731838"/>
            <a:ext cx="7488832" cy="5505474"/>
          </a:xfrm>
        </p:spPr>
      </p:pic>
    </p:spTree>
    <p:extLst>
      <p:ext uri="{BB962C8B-B14F-4D97-AF65-F5344CB8AC3E}">
        <p14:creationId xmlns:p14="http://schemas.microsoft.com/office/powerpoint/2010/main" val="1590208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0302DDDA-758C-4E98-8FBB-B5C865957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İçerik Yer Tutucusu 4">
            <a:extLst>
              <a:ext uri="{FF2B5EF4-FFF2-40B4-BE49-F238E27FC236}">
                <a16:creationId xmlns="" xmlns:a16="http://schemas.microsoft.com/office/drawing/2014/main" id="{277759E3-1B56-44C3-A231-C02BF7E563B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289" y="188640"/>
            <a:ext cx="5010959" cy="6336704"/>
          </a:xfrm>
        </p:spPr>
      </p:pic>
    </p:spTree>
    <p:extLst>
      <p:ext uri="{BB962C8B-B14F-4D97-AF65-F5344CB8AC3E}">
        <p14:creationId xmlns:p14="http://schemas.microsoft.com/office/powerpoint/2010/main" val="1101545857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406</TotalTime>
  <Words>128</Words>
  <Application>Microsoft Office PowerPoint</Application>
  <PresentationFormat>Ekran Gösterisi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Hava Akımı</vt:lpstr>
      <vt:lpstr>Sociology of Religion</vt:lpstr>
      <vt:lpstr>Insights from the Sociological Theories of Religion</vt:lpstr>
      <vt:lpstr>Alienation, Labor, Surplus Value</vt:lpstr>
      <vt:lpstr>PowerPoint Sunusu</vt:lpstr>
      <vt:lpstr>PowerPoint Sunusu</vt:lpstr>
      <vt:lpstr>Emile Durkheim </vt:lpstr>
      <vt:lpstr>Durkheim and religion</vt:lpstr>
      <vt:lpstr>PowerPoint Sunusu</vt:lpstr>
      <vt:lpstr>PowerPoint Sunusu</vt:lpstr>
      <vt:lpstr>The three aspects of social  Integration</vt:lpstr>
      <vt:lpstr>Elementary Forms of Religious Life</vt:lpstr>
      <vt:lpstr>Elementary Forms of Religious Life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Sociology of religion</dc:title>
  <dc:creator>Administrator</dc:creator>
  <cp:lastModifiedBy>Administrator</cp:lastModifiedBy>
  <cp:revision>33</cp:revision>
  <dcterms:created xsi:type="dcterms:W3CDTF">2019-03-11T14:32:32Z</dcterms:created>
  <dcterms:modified xsi:type="dcterms:W3CDTF">2019-04-05T10:36:28Z</dcterms:modified>
</cp:coreProperties>
</file>