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392" r:id="rId2"/>
    <p:sldId id="393" r:id="rId3"/>
    <p:sldId id="394" r:id="rId4"/>
    <p:sldId id="395" r:id="rId5"/>
    <p:sldId id="396"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E4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772" autoAdjust="0"/>
    <p:restoredTop sz="94615"/>
  </p:normalViewPr>
  <p:slideViewPr>
    <p:cSldViewPr snapToGrid="0" snapToObjects="1">
      <p:cViewPr varScale="1">
        <p:scale>
          <a:sx n="108" d="100"/>
          <a:sy n="108" d="100"/>
        </p:scale>
        <p:origin x="126" y="39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BE3D92-51E2-47D4-A53D-22B06E681237}" type="datetimeFigureOut">
              <a:rPr lang="tr-TR" smtClean="0"/>
              <a:t>23.05.2020</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A089E9-6EEC-4A99-BB43-771894969E45}" type="slidenum">
              <a:rPr lang="tr-TR" smtClean="0"/>
              <a:t>‹#›</a:t>
            </a:fld>
            <a:endParaRPr lang="tr-TR"/>
          </a:p>
        </p:txBody>
      </p:sp>
    </p:spTree>
    <p:extLst>
      <p:ext uri="{BB962C8B-B14F-4D97-AF65-F5344CB8AC3E}">
        <p14:creationId xmlns:p14="http://schemas.microsoft.com/office/powerpoint/2010/main" val="597889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678193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57734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15024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700120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57C40A8-54AF-7146-9CAA-E0E538102956}" type="datetimeFigureOut">
              <a:rPr lang="en-US" smtClean="0"/>
              <a:t>5/23/2020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655404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7277425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57C40A8-54AF-7146-9CAA-E0E538102956}" type="datetimeFigureOut">
              <a:rPr lang="en-US" smtClean="0"/>
              <a:t>5/23/2020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20420585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57C40A8-54AF-7146-9CAA-E0E538102956}" type="datetimeFigureOut">
              <a:rPr lang="en-US" smtClean="0"/>
              <a:t>5/23/2020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941349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7C40A8-54AF-7146-9CAA-E0E538102956}" type="datetimeFigureOut">
              <a:rPr lang="en-US" smtClean="0"/>
              <a:t>5/23/2020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53895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93308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57C40A8-54AF-7146-9CAA-E0E538102956}" type="datetimeFigureOut">
              <a:rPr lang="en-US" smtClean="0"/>
              <a:t>5/23/2020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2BE80B-2FE2-8247-B6E5-DC195D1E2B1B}" type="slidenum">
              <a:rPr lang="en-US" smtClean="0"/>
              <a:t>‹#›</a:t>
            </a:fld>
            <a:endParaRPr lang="en-US"/>
          </a:p>
        </p:txBody>
      </p:sp>
    </p:spTree>
    <p:extLst>
      <p:ext uri="{BB962C8B-B14F-4D97-AF65-F5344CB8AC3E}">
        <p14:creationId xmlns:p14="http://schemas.microsoft.com/office/powerpoint/2010/main" val="1451920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7C40A8-54AF-7146-9CAA-E0E538102956}" type="datetimeFigureOut">
              <a:rPr lang="en-US" smtClean="0"/>
              <a:t>5/23/2020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2BE80B-2FE2-8247-B6E5-DC195D1E2B1B}" type="slidenum">
              <a:rPr lang="en-US" smtClean="0"/>
              <a:t>‹#›</a:t>
            </a:fld>
            <a:endParaRPr lang="en-US"/>
          </a:p>
        </p:txBody>
      </p:sp>
    </p:spTree>
    <p:extLst>
      <p:ext uri="{BB962C8B-B14F-4D97-AF65-F5344CB8AC3E}">
        <p14:creationId xmlns:p14="http://schemas.microsoft.com/office/powerpoint/2010/main" val="1797808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BÖLÜNEN BÖLÜNMÜŞ PARSELLER DENEME DESENİ</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1332690"/>
            <a:ext cx="11079332" cy="4844273"/>
          </a:xfrm>
        </p:spPr>
        <p:txBody>
          <a:bodyPr>
            <a:normAutofit lnSpcReduction="10000"/>
          </a:bodyPr>
          <a:lstStyle/>
          <a:p>
            <a:r>
              <a:rPr lang="tr-TR" dirty="0" smtClean="0"/>
              <a:t>Bu deneme deseni, 2 faktörlü bölünmüş parseller deneme desenindeki alt parsellerin tekrar bölünerek üçüncü bir konunun deneme alınması ile oluşur. </a:t>
            </a:r>
          </a:p>
          <a:p>
            <a:r>
              <a:rPr lang="tr-TR" dirty="0" smtClean="0"/>
              <a:t>Denemede 3 faktör incelenir, ancak bölünmüş parsellerde olduğu gibi bunların da hassasiyetleri birbirine eşit değildir. </a:t>
            </a:r>
          </a:p>
          <a:p>
            <a:r>
              <a:rPr lang="tr-TR" dirty="0" smtClean="0"/>
              <a:t>En hassas sonuç alınmak istenen konu, ana parselleri bölerek oluşturulan alt parsellerin tekrar bölünmesi ile meydana gelen alt-alt parsellere yerleştirilir. </a:t>
            </a:r>
          </a:p>
          <a:p>
            <a:r>
              <a:rPr lang="tr-TR" dirty="0" smtClean="0"/>
              <a:t>Alt-alt parseller, daha fazla tekrarlandığı için (gizli tekrarlama) buraya yerleştirilen konudan elde edilen sonuçlar alt ve ana parsellere göre daha hassastır. Bu tür denemeler bazen uygulama zorluğu olan konularda daha büyük parsel alanları gerekli olduğu için tercih edilebilir. </a:t>
            </a:r>
            <a:endParaRPr lang="tr-TR" dirty="0"/>
          </a:p>
        </p:txBody>
      </p:sp>
    </p:spTree>
    <p:extLst>
      <p:ext uri="{BB962C8B-B14F-4D97-AF65-F5344CB8AC3E}">
        <p14:creationId xmlns:p14="http://schemas.microsoft.com/office/powerpoint/2010/main" val="16367353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BÖLÜNEN BÖLÜNMÜŞ PARSELLER DENEME DESENİ</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1332690"/>
            <a:ext cx="11079332" cy="4844273"/>
          </a:xfrm>
        </p:spPr>
        <p:txBody>
          <a:bodyPr>
            <a:normAutofit lnSpcReduction="10000"/>
          </a:bodyPr>
          <a:lstStyle/>
          <a:p>
            <a:r>
              <a:rPr lang="tr-TR" dirty="0" smtClean="0"/>
              <a:t>Sulama, toprak işleme, mekanizasyon gibi daha büyük alanlara ihtiyaç duyulan durumlarda kullanılabilir ve bu konular büyük olan ana parsellere yerleştirilir.</a:t>
            </a:r>
          </a:p>
          <a:p>
            <a:r>
              <a:rPr lang="tr-TR" dirty="0" smtClean="0"/>
              <a:t>Deneme kurulurken konuların hangi parsele yerleştirileceği araştırıcı tarafından belirlenir. </a:t>
            </a:r>
          </a:p>
          <a:p>
            <a:r>
              <a:rPr lang="tr-TR" dirty="0" smtClean="0"/>
              <a:t>Genelde daha önceden az çok bilgi sahibi olunan konular hassasiyetin az olduğu ana parsellere, hakkında bilgimizin çok az olduğu ya da hiç olmadığı konular ise daha hassas incelenmek ve daha detaylı bilgi edinmek için alt veya alt-alt parsellere yerleştirilir. </a:t>
            </a:r>
          </a:p>
          <a:p>
            <a:r>
              <a:rPr lang="tr-TR" dirty="0" smtClean="0"/>
              <a:t>Denemede faktörler parsellere yerleştirilirken şansa bağlılık esastır. Burada öncelikle her blok ana parsele yerleştirilecek  A faktörünün seviyesi kadar ana parsele ayrılır. </a:t>
            </a:r>
            <a:endParaRPr lang="tr-TR" dirty="0"/>
          </a:p>
        </p:txBody>
      </p:sp>
    </p:spTree>
    <p:extLst>
      <p:ext uri="{BB962C8B-B14F-4D97-AF65-F5344CB8AC3E}">
        <p14:creationId xmlns:p14="http://schemas.microsoft.com/office/powerpoint/2010/main" val="2692163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7564"/>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BÖLÜNEN BÖLÜNMÜŞ PARSELLER DENEME DESENİ</a:t>
            </a:r>
            <a:endParaRPr lang="tr-TR" sz="3200"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648070" y="1332690"/>
            <a:ext cx="11079332" cy="4844273"/>
          </a:xfrm>
        </p:spPr>
        <p:txBody>
          <a:bodyPr>
            <a:normAutofit/>
          </a:bodyPr>
          <a:lstStyle/>
          <a:p>
            <a:r>
              <a:rPr lang="tr-TR" dirty="0" smtClean="0"/>
              <a:t>Daha sonra A faktörünün seviyeleri birer kağıda yazılarak kura ile hangi parsellere yerleşecekleri belirlenir. </a:t>
            </a:r>
          </a:p>
          <a:p>
            <a:r>
              <a:rPr lang="tr-TR" dirty="0" smtClean="0"/>
              <a:t>Ana parseller B faktörünün seviyesi kadar alt parsele, alt parseller de C faktörünün seviyesi kadar alt-alt parsele bölünür. </a:t>
            </a:r>
          </a:p>
          <a:p>
            <a:r>
              <a:rPr lang="tr-TR" dirty="0" smtClean="0"/>
              <a:t>Ana parseldeki kura ile yerleştirme işlemine benzer olarak alt ve alt-alt parsellerdeki faktör seviyeleri deneme planında yerleştirilir.</a:t>
            </a:r>
          </a:p>
          <a:p>
            <a:r>
              <a:rPr lang="tr-TR" dirty="0" smtClean="0"/>
              <a:t>A Faktörünün 4, B faktörünün 3 ve C faktörünün 2 seviyesi, hassasiyeti veriliş sırasına göre sıralanan bir deneme bir bloğuna ait deneme planı şöyledir. </a:t>
            </a:r>
            <a:endParaRPr lang="tr-TR" dirty="0"/>
          </a:p>
        </p:txBody>
      </p:sp>
    </p:spTree>
    <p:extLst>
      <p:ext uri="{BB962C8B-B14F-4D97-AF65-F5344CB8AC3E}">
        <p14:creationId xmlns:p14="http://schemas.microsoft.com/office/powerpoint/2010/main" val="9465323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04381"/>
          </a:xfrm>
        </p:spPr>
        <p:txBody>
          <a:bodyPr>
            <a:noAutofit/>
          </a:bodyPr>
          <a:lstStyle/>
          <a:p>
            <a:pPr algn="ctr"/>
            <a:r>
              <a:rPr lang="tr-TR" sz="3200" b="1" dirty="0" smtClean="0">
                <a:solidFill>
                  <a:srgbClr val="C00000"/>
                </a:solidFill>
                <a:effectLst>
                  <a:outerShdw blurRad="38100" dist="38100" dir="2700000" algn="tl">
                    <a:srgbClr val="000000">
                      <a:alpha val="43137"/>
                    </a:srgbClr>
                  </a:outerShdw>
                </a:effectLst>
              </a:rPr>
              <a:t>BÖLÜNEN BÖLÜNMÜŞ PARSELLER DENEME DESENİ</a:t>
            </a:r>
            <a:br>
              <a:rPr lang="tr-TR" sz="3200" b="1" dirty="0" smtClean="0">
                <a:solidFill>
                  <a:srgbClr val="C00000"/>
                </a:solidFill>
                <a:effectLst>
                  <a:outerShdw blurRad="38100" dist="38100" dir="2700000" algn="tl">
                    <a:srgbClr val="000000">
                      <a:alpha val="43137"/>
                    </a:srgbClr>
                  </a:outerShdw>
                </a:effectLst>
              </a:rPr>
            </a:br>
            <a:r>
              <a:rPr lang="tr-TR" sz="3200" b="1" dirty="0" smtClean="0">
                <a:solidFill>
                  <a:srgbClr val="C00000"/>
                </a:solidFill>
                <a:effectLst>
                  <a:outerShdw blurRad="38100" dist="38100" dir="2700000" algn="tl">
                    <a:srgbClr val="000000">
                      <a:alpha val="43137"/>
                    </a:srgbClr>
                  </a:outerShdw>
                </a:effectLst>
              </a:rPr>
              <a:t>Deneme Planı Örneği 4x3x2</a:t>
            </a:r>
            <a:endParaRPr lang="tr-TR" sz="3200" b="1" dirty="0">
              <a:solidFill>
                <a:srgbClr val="C00000"/>
              </a:solidFill>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91047544"/>
              </p:ext>
            </p:extLst>
          </p:nvPr>
        </p:nvGraphicFramePr>
        <p:xfrm>
          <a:off x="1295940" y="1403196"/>
          <a:ext cx="10057860" cy="2926080"/>
        </p:xfrm>
        <a:graphic>
          <a:graphicData uri="http://schemas.openxmlformats.org/drawingml/2006/table">
            <a:tbl>
              <a:tblPr firstRow="1" bandRow="1">
                <a:tableStyleId>{2D5ABB26-0587-4C30-8999-92F81FD0307C}</a:tableStyleId>
              </a:tblPr>
              <a:tblGrid>
                <a:gridCol w="3352620">
                  <a:extLst>
                    <a:ext uri="{9D8B030D-6E8A-4147-A177-3AD203B41FA5}">
                      <a16:colId xmlns:a16="http://schemas.microsoft.com/office/drawing/2014/main" val="474320946"/>
                    </a:ext>
                  </a:extLst>
                </a:gridCol>
                <a:gridCol w="3352620">
                  <a:extLst>
                    <a:ext uri="{9D8B030D-6E8A-4147-A177-3AD203B41FA5}">
                      <a16:colId xmlns:a16="http://schemas.microsoft.com/office/drawing/2014/main" val="967276332"/>
                    </a:ext>
                  </a:extLst>
                </a:gridCol>
                <a:gridCol w="3352620">
                  <a:extLst>
                    <a:ext uri="{9D8B030D-6E8A-4147-A177-3AD203B41FA5}">
                      <a16:colId xmlns:a16="http://schemas.microsoft.com/office/drawing/2014/main" val="2353042758"/>
                    </a:ext>
                  </a:extLst>
                </a:gridCol>
              </a:tblGrid>
              <a:tr h="362809">
                <a:tc>
                  <a:txBody>
                    <a:bodyPr/>
                    <a:lstStyle/>
                    <a:p>
                      <a:pPr algn="ctr"/>
                      <a:r>
                        <a:rPr lang="tr-TR" dirty="0" smtClean="0"/>
                        <a:t>b</a:t>
                      </a:r>
                      <a:r>
                        <a:rPr lang="tr-TR" baseline="-25000" dirty="0" smtClean="0"/>
                        <a:t>1</a:t>
                      </a:r>
                      <a:r>
                        <a:rPr lang="tr-TR" dirty="0" smtClean="0"/>
                        <a:t>c</a:t>
                      </a:r>
                      <a:r>
                        <a:rPr lang="tr-TR" baseline="-25000" dirty="0" smtClean="0"/>
                        <a:t>1</a:t>
                      </a:r>
                      <a:endParaRPr lang="tr-TR"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tr-TR" dirty="0" smtClean="0"/>
                        <a:t>b</a:t>
                      </a:r>
                      <a:r>
                        <a:rPr lang="tr-TR" baseline="-25000" dirty="0" smtClean="0"/>
                        <a:t>2</a:t>
                      </a:r>
                      <a:r>
                        <a:rPr lang="tr-TR" dirty="0" smtClean="0"/>
                        <a:t>c</a:t>
                      </a:r>
                      <a:r>
                        <a:rPr lang="tr-TR" baseline="-25000" dirty="0" smtClean="0"/>
                        <a:t>2</a:t>
                      </a:r>
                      <a:endParaRPr lang="tr-TR"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algn="ctr"/>
                      <a:r>
                        <a:rPr lang="tr-TR" dirty="0" smtClean="0"/>
                        <a:t>b</a:t>
                      </a:r>
                      <a:r>
                        <a:rPr lang="tr-TR" baseline="-25000" dirty="0" smtClean="0"/>
                        <a:t>3</a:t>
                      </a:r>
                      <a:r>
                        <a:rPr lang="tr-TR" dirty="0" smtClean="0"/>
                        <a:t>c</a:t>
                      </a:r>
                      <a:r>
                        <a:rPr lang="tr-TR" baseline="-25000" dirty="0" smtClean="0"/>
                        <a:t>2</a:t>
                      </a:r>
                      <a:endParaRPr lang="tr-TR"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463649862"/>
                  </a:ext>
                </a:extLst>
              </a:tr>
              <a:tr h="36280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b</a:t>
                      </a:r>
                      <a:r>
                        <a:rPr lang="tr-TR" baseline="-25000" dirty="0" smtClean="0"/>
                        <a:t>1</a:t>
                      </a:r>
                      <a:r>
                        <a:rPr lang="tr-TR" dirty="0" smtClean="0"/>
                        <a:t>c</a:t>
                      </a:r>
                      <a:r>
                        <a:rPr lang="tr-TR" baseline="-25000" dirty="0" smtClean="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b</a:t>
                      </a:r>
                      <a:r>
                        <a:rPr lang="tr-TR" baseline="-25000" dirty="0" smtClean="0"/>
                        <a:t>2</a:t>
                      </a:r>
                      <a:r>
                        <a:rPr lang="tr-TR" dirty="0" smtClean="0"/>
                        <a:t>c</a:t>
                      </a:r>
                      <a:r>
                        <a:rPr lang="tr-TR"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dirty="0" smtClean="0"/>
                        <a:t>b</a:t>
                      </a:r>
                      <a:r>
                        <a:rPr lang="tr-TR" baseline="-25000" dirty="0" smtClean="0"/>
                        <a:t>3</a:t>
                      </a:r>
                      <a:r>
                        <a:rPr lang="tr-TR" dirty="0" smtClean="0"/>
                        <a:t>c</a:t>
                      </a:r>
                      <a:r>
                        <a:rPr lang="tr-TR" baseline="-25000" dirty="0" smtClean="0"/>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4165051544"/>
                  </a:ext>
                </a:extLst>
              </a:tr>
              <a:tr h="362809">
                <a:tc>
                  <a:txBody>
                    <a:bodyPr/>
                    <a:lstStyle/>
                    <a:p>
                      <a:pPr algn="ctr"/>
                      <a:r>
                        <a:rPr lang="tr-TR" dirty="0" smtClean="0"/>
                        <a:t>b</a:t>
                      </a:r>
                      <a:r>
                        <a:rPr lang="tr-TR" baseline="-25000" dirty="0" smtClean="0"/>
                        <a:t>2</a:t>
                      </a:r>
                      <a:r>
                        <a:rPr lang="tr-TR" dirty="0" smtClean="0"/>
                        <a:t>c</a:t>
                      </a:r>
                      <a:r>
                        <a:rPr lang="tr-TR" baseline="-25000" dirty="0" smtClean="0"/>
                        <a: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b</a:t>
                      </a:r>
                      <a:r>
                        <a:rPr lang="tr-TR" baseline="-25000" dirty="0" smtClean="0"/>
                        <a:t>3</a:t>
                      </a:r>
                      <a:r>
                        <a:rPr lang="tr-TR" dirty="0" smtClean="0"/>
                        <a:t>c</a:t>
                      </a:r>
                      <a:r>
                        <a:rPr lang="tr-TR" baseline="-25000" dirty="0" smtClean="0"/>
                        <a: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b</a:t>
                      </a:r>
                      <a:r>
                        <a:rPr lang="tr-TR" baseline="-25000" dirty="0" smtClean="0"/>
                        <a:t>1</a:t>
                      </a:r>
                      <a:r>
                        <a:rPr lang="tr-TR" dirty="0" smtClean="0"/>
                        <a:t>c</a:t>
                      </a:r>
                      <a:r>
                        <a:rPr lang="tr-TR" baseline="-25000" dirty="0" smtClean="0"/>
                        <a:t>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245248213"/>
                  </a:ext>
                </a:extLst>
              </a:tr>
              <a:tr h="362809">
                <a:tc>
                  <a:txBody>
                    <a:bodyPr/>
                    <a:lstStyle/>
                    <a:p>
                      <a:pPr algn="ctr"/>
                      <a:r>
                        <a:rPr lang="tr-TR" dirty="0" smtClean="0"/>
                        <a:t>b</a:t>
                      </a:r>
                      <a:r>
                        <a:rPr lang="tr-TR" baseline="-25000" dirty="0" smtClean="0"/>
                        <a:t>2</a:t>
                      </a:r>
                      <a:r>
                        <a:rPr lang="tr-TR" dirty="0" smtClean="0"/>
                        <a:t>c</a:t>
                      </a:r>
                      <a:r>
                        <a:rPr lang="tr-TR" baseline="-25000" dirty="0" smtClean="0"/>
                        <a:t>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b</a:t>
                      </a:r>
                      <a:r>
                        <a:rPr lang="tr-TR" baseline="-25000" dirty="0" smtClean="0"/>
                        <a:t>3</a:t>
                      </a:r>
                      <a:r>
                        <a:rPr lang="tr-TR" dirty="0" smtClean="0"/>
                        <a:t>c</a:t>
                      </a:r>
                      <a:r>
                        <a:rPr lang="tr-TR" baseline="-25000" dirty="0" smtClean="0"/>
                        <a:t>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a:txBody>
                    <a:bodyPr/>
                    <a:lstStyle/>
                    <a:p>
                      <a:pPr algn="ctr"/>
                      <a:r>
                        <a:rPr lang="tr-TR" dirty="0" smtClean="0"/>
                        <a:t>b</a:t>
                      </a:r>
                      <a:r>
                        <a:rPr lang="tr-TR" baseline="-25000" dirty="0" smtClean="0"/>
                        <a:t>1</a:t>
                      </a:r>
                      <a:r>
                        <a:rPr lang="tr-TR" dirty="0" smtClean="0"/>
                        <a:t>c</a:t>
                      </a:r>
                      <a:r>
                        <a:rPr lang="tr-TR" baseline="-25000" dirty="0" smtClean="0"/>
                        <a: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941541856"/>
                  </a:ext>
                </a:extLst>
              </a:tr>
              <a:tr h="362809">
                <a:tc>
                  <a:txBody>
                    <a:bodyPr/>
                    <a:lstStyle/>
                    <a:p>
                      <a:pPr algn="ctr"/>
                      <a:r>
                        <a:rPr lang="tr-TR" dirty="0" smtClean="0"/>
                        <a:t>b</a:t>
                      </a:r>
                      <a:r>
                        <a:rPr lang="tr-TR" baseline="-25000" dirty="0" smtClean="0"/>
                        <a:t>3</a:t>
                      </a:r>
                      <a:r>
                        <a:rPr lang="tr-TR" dirty="0" smtClean="0"/>
                        <a:t>c</a:t>
                      </a:r>
                      <a:r>
                        <a:rPr lang="tr-TR" baseline="-25000" dirty="0" smtClean="0"/>
                        <a: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b</a:t>
                      </a:r>
                      <a:r>
                        <a:rPr lang="tr-TR" baseline="-25000" dirty="0" smtClean="0"/>
                        <a:t>1</a:t>
                      </a:r>
                      <a:r>
                        <a:rPr lang="tr-TR" dirty="0" smtClean="0"/>
                        <a:t>c</a:t>
                      </a:r>
                      <a:r>
                        <a:rPr lang="tr-TR" baseline="-25000" dirty="0" smtClean="0"/>
                        <a:t>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b</a:t>
                      </a:r>
                      <a:r>
                        <a:rPr lang="tr-TR" baseline="-25000" dirty="0" smtClean="0"/>
                        <a:t>2</a:t>
                      </a:r>
                      <a:r>
                        <a:rPr lang="tr-TR" dirty="0" smtClean="0"/>
                        <a:t>c</a:t>
                      </a:r>
                      <a:r>
                        <a:rPr lang="tr-TR" baseline="-25000" dirty="0" smtClean="0"/>
                        <a: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28546659"/>
                  </a:ext>
                </a:extLst>
              </a:tr>
              <a:tr h="362809">
                <a:tc>
                  <a:txBody>
                    <a:bodyPr/>
                    <a:lstStyle/>
                    <a:p>
                      <a:pPr algn="ctr"/>
                      <a:r>
                        <a:rPr lang="tr-TR" dirty="0" smtClean="0"/>
                        <a:t>b</a:t>
                      </a:r>
                      <a:r>
                        <a:rPr lang="tr-TR" baseline="-25000" dirty="0" smtClean="0"/>
                        <a:t>3</a:t>
                      </a:r>
                      <a:r>
                        <a:rPr lang="tr-TR" dirty="0" smtClean="0"/>
                        <a:t>c</a:t>
                      </a:r>
                      <a:r>
                        <a:rPr lang="tr-TR" baseline="-25000" dirty="0" smtClean="0"/>
                        <a:t>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b</a:t>
                      </a:r>
                      <a:r>
                        <a:rPr lang="tr-TR" baseline="-25000" dirty="0" smtClean="0"/>
                        <a:t>1</a:t>
                      </a:r>
                      <a:r>
                        <a:rPr lang="tr-TR" dirty="0" smtClean="0"/>
                        <a:t>c</a:t>
                      </a:r>
                      <a:r>
                        <a:rPr lang="tr-TR" baseline="-25000" dirty="0" smtClean="0"/>
                        <a: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tr-TR" dirty="0" smtClean="0"/>
                        <a:t>b</a:t>
                      </a:r>
                      <a:r>
                        <a:rPr lang="tr-TR" baseline="-25000" dirty="0" smtClean="0"/>
                        <a:t>2</a:t>
                      </a:r>
                      <a:r>
                        <a:rPr lang="tr-TR" dirty="0" smtClean="0"/>
                        <a:t>c</a:t>
                      </a:r>
                      <a:r>
                        <a:rPr lang="tr-TR" baseline="-25000" dirty="0" smtClean="0"/>
                        <a:t>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16018536"/>
                  </a:ext>
                </a:extLst>
              </a:tr>
              <a:tr h="362809">
                <a:tc>
                  <a:txBody>
                    <a:bodyPr/>
                    <a:lstStyle/>
                    <a:p>
                      <a:pPr algn="ctr"/>
                      <a:r>
                        <a:rPr lang="tr-TR" dirty="0" smtClean="0"/>
                        <a:t>b</a:t>
                      </a:r>
                      <a:r>
                        <a:rPr lang="tr-TR" baseline="-25000" dirty="0" smtClean="0"/>
                        <a:t>2</a:t>
                      </a:r>
                      <a:r>
                        <a:rPr lang="tr-TR" dirty="0" smtClean="0"/>
                        <a:t>c</a:t>
                      </a:r>
                      <a:r>
                        <a:rPr lang="tr-TR" baseline="-25000" dirty="0" smtClean="0"/>
                        <a: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tr-TR" dirty="0" smtClean="0"/>
                        <a:t>b</a:t>
                      </a:r>
                      <a:r>
                        <a:rPr lang="tr-TR" baseline="-25000" dirty="0" smtClean="0"/>
                        <a:t>2</a:t>
                      </a:r>
                      <a:r>
                        <a:rPr lang="tr-TR" dirty="0" smtClean="0"/>
                        <a:t>c</a:t>
                      </a:r>
                      <a:r>
                        <a:rPr lang="tr-TR" baseline="-25000" dirty="0" smtClean="0"/>
                        <a: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tr-TR" dirty="0" smtClean="0"/>
                        <a:t>b</a:t>
                      </a:r>
                      <a:r>
                        <a:rPr lang="tr-TR" baseline="-25000" dirty="0" smtClean="0"/>
                        <a:t>1</a:t>
                      </a:r>
                      <a:r>
                        <a:rPr lang="tr-TR" dirty="0" smtClean="0"/>
                        <a:t>c</a:t>
                      </a:r>
                      <a:r>
                        <a:rPr lang="tr-TR" baseline="-25000" dirty="0" smtClean="0"/>
                        <a:t>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301477234"/>
                  </a:ext>
                </a:extLst>
              </a:tr>
              <a:tr h="362809">
                <a:tc>
                  <a:txBody>
                    <a:bodyPr/>
                    <a:lstStyle/>
                    <a:p>
                      <a:pPr algn="ctr"/>
                      <a:r>
                        <a:rPr lang="tr-TR" dirty="0" smtClean="0"/>
                        <a:t>b</a:t>
                      </a:r>
                      <a:r>
                        <a:rPr lang="tr-TR" baseline="-25000" dirty="0" smtClean="0"/>
                        <a:t>2</a:t>
                      </a:r>
                      <a:r>
                        <a:rPr lang="tr-TR" dirty="0" smtClean="0"/>
                        <a:t>c</a:t>
                      </a:r>
                      <a:r>
                        <a:rPr lang="tr-TR" baseline="-25000" dirty="0" smtClean="0"/>
                        <a:t>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tr-TR" dirty="0" smtClean="0"/>
                        <a:t>b</a:t>
                      </a:r>
                      <a:r>
                        <a:rPr lang="tr-TR" baseline="-25000" dirty="0" smtClean="0"/>
                        <a:t>3</a:t>
                      </a:r>
                      <a:r>
                        <a:rPr lang="tr-TR" dirty="0" smtClean="0"/>
                        <a:t>c</a:t>
                      </a:r>
                      <a:r>
                        <a:rPr lang="tr-TR" baseline="-25000" dirty="0" smtClean="0"/>
                        <a:t>2</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lang="tr-TR" dirty="0" smtClean="0"/>
                        <a:t>b</a:t>
                      </a:r>
                      <a:r>
                        <a:rPr lang="tr-TR" baseline="-25000" dirty="0" smtClean="0"/>
                        <a:t>1</a:t>
                      </a:r>
                      <a:r>
                        <a:rPr lang="tr-TR" dirty="0" smtClean="0"/>
                        <a:t>c</a:t>
                      </a:r>
                      <a:r>
                        <a:rPr lang="tr-TR" baseline="-25000" dirty="0" smtClean="0"/>
                        <a:t>1</a:t>
                      </a:r>
                      <a:endParaRPr lang="tr-T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470502592"/>
                  </a:ext>
                </a:extLst>
              </a:tr>
            </a:tbl>
          </a:graphicData>
        </a:graphic>
      </p:graphicFrame>
      <p:sp>
        <p:nvSpPr>
          <p:cNvPr id="6" name="TextBox 5"/>
          <p:cNvSpPr txBox="1"/>
          <p:nvPr/>
        </p:nvSpPr>
        <p:spPr>
          <a:xfrm>
            <a:off x="763480" y="1570153"/>
            <a:ext cx="373820" cy="369332"/>
          </a:xfrm>
          <a:prstGeom prst="rect">
            <a:avLst/>
          </a:prstGeom>
          <a:noFill/>
        </p:spPr>
        <p:txBody>
          <a:bodyPr wrap="none" rtlCol="0">
            <a:spAutoFit/>
          </a:bodyPr>
          <a:lstStyle/>
          <a:p>
            <a:r>
              <a:rPr lang="tr-TR" dirty="0" smtClean="0"/>
              <a:t>a</a:t>
            </a:r>
            <a:r>
              <a:rPr lang="tr-TR" baseline="-25000" dirty="0" smtClean="0"/>
              <a:t>1</a:t>
            </a:r>
            <a:endParaRPr lang="tr-TR" baseline="-25000" dirty="0"/>
          </a:p>
        </p:txBody>
      </p:sp>
      <p:sp>
        <p:nvSpPr>
          <p:cNvPr id="7" name="TextBox 6"/>
          <p:cNvSpPr txBox="1"/>
          <p:nvPr/>
        </p:nvSpPr>
        <p:spPr>
          <a:xfrm>
            <a:off x="763480" y="2265881"/>
            <a:ext cx="373820" cy="369332"/>
          </a:xfrm>
          <a:prstGeom prst="rect">
            <a:avLst/>
          </a:prstGeom>
          <a:noFill/>
        </p:spPr>
        <p:txBody>
          <a:bodyPr wrap="none" rtlCol="0">
            <a:spAutoFit/>
          </a:bodyPr>
          <a:lstStyle/>
          <a:p>
            <a:r>
              <a:rPr lang="tr-TR" dirty="0" smtClean="0"/>
              <a:t>a</a:t>
            </a:r>
            <a:r>
              <a:rPr lang="tr-TR" baseline="-25000" dirty="0"/>
              <a:t>2</a:t>
            </a:r>
          </a:p>
        </p:txBody>
      </p:sp>
      <p:sp>
        <p:nvSpPr>
          <p:cNvPr id="8" name="TextBox 7"/>
          <p:cNvSpPr txBox="1"/>
          <p:nvPr/>
        </p:nvSpPr>
        <p:spPr>
          <a:xfrm>
            <a:off x="763480" y="2989413"/>
            <a:ext cx="373820" cy="369332"/>
          </a:xfrm>
          <a:prstGeom prst="rect">
            <a:avLst/>
          </a:prstGeom>
          <a:noFill/>
        </p:spPr>
        <p:txBody>
          <a:bodyPr wrap="none" rtlCol="0">
            <a:spAutoFit/>
          </a:bodyPr>
          <a:lstStyle/>
          <a:p>
            <a:r>
              <a:rPr lang="tr-TR" dirty="0" smtClean="0"/>
              <a:t>a</a:t>
            </a:r>
            <a:r>
              <a:rPr lang="tr-TR" baseline="-25000" dirty="0"/>
              <a:t>3</a:t>
            </a:r>
          </a:p>
        </p:txBody>
      </p:sp>
      <p:sp>
        <p:nvSpPr>
          <p:cNvPr id="9" name="TextBox 8"/>
          <p:cNvSpPr txBox="1"/>
          <p:nvPr/>
        </p:nvSpPr>
        <p:spPr>
          <a:xfrm>
            <a:off x="763480" y="3712945"/>
            <a:ext cx="373820" cy="369332"/>
          </a:xfrm>
          <a:prstGeom prst="rect">
            <a:avLst/>
          </a:prstGeom>
          <a:noFill/>
        </p:spPr>
        <p:txBody>
          <a:bodyPr wrap="none" rtlCol="0">
            <a:spAutoFit/>
          </a:bodyPr>
          <a:lstStyle/>
          <a:p>
            <a:r>
              <a:rPr lang="tr-TR" dirty="0" smtClean="0"/>
              <a:t>a</a:t>
            </a:r>
            <a:r>
              <a:rPr lang="tr-TR" baseline="-25000" dirty="0"/>
              <a:t>4</a:t>
            </a:r>
          </a:p>
        </p:txBody>
      </p:sp>
      <p:sp>
        <p:nvSpPr>
          <p:cNvPr id="10" name="Left Brace 9"/>
          <p:cNvSpPr/>
          <p:nvPr/>
        </p:nvSpPr>
        <p:spPr>
          <a:xfrm>
            <a:off x="1083078" y="1403196"/>
            <a:ext cx="153209" cy="72744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1" name="Left Brace 10"/>
          <p:cNvSpPr/>
          <p:nvPr/>
        </p:nvSpPr>
        <p:spPr>
          <a:xfrm>
            <a:off x="1083078" y="2132716"/>
            <a:ext cx="153209" cy="72744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2" name="Left Brace 11"/>
          <p:cNvSpPr/>
          <p:nvPr/>
        </p:nvSpPr>
        <p:spPr>
          <a:xfrm>
            <a:off x="1083078" y="2872311"/>
            <a:ext cx="153209" cy="72744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3" name="Left Brace 12"/>
          <p:cNvSpPr/>
          <p:nvPr/>
        </p:nvSpPr>
        <p:spPr>
          <a:xfrm>
            <a:off x="1083078" y="3601831"/>
            <a:ext cx="153209" cy="727445"/>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4" name="Rectangle 13"/>
          <p:cNvSpPr/>
          <p:nvPr/>
        </p:nvSpPr>
        <p:spPr>
          <a:xfrm>
            <a:off x="1083078" y="4471179"/>
            <a:ext cx="10270722" cy="2086252"/>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tr-TR" dirty="0" smtClean="0">
                <a:solidFill>
                  <a:schemeClr val="tx1"/>
                </a:solidFill>
              </a:rPr>
              <a:t>Deneme planı dikkatlice incelendiğinde ana parsele yerleştirilen A konusunun seviyeleri her blokta 1 kez, tüm denemelerde blok sayısı kadar (3 tekrarlamalı olan bu denemenin tamamında 3 kez), alt parsele yerleştirilen B konusunun her bir seviyesi bir blokta 4 kez, denemenin tamamında 3x4=12 kez, alt-alt parsellere yerleştirilen C konusunun seviyeleri ise bir blokta 12, denemenin tamamında ise 12x3=36 kez tekrarlanmaktadır. </a:t>
            </a:r>
          </a:p>
          <a:p>
            <a:pPr marL="285750" indent="-285750">
              <a:buFont typeface="Arial" panose="020B0604020202020204" pitchFamily="34" charset="0"/>
              <a:buChar char="•"/>
            </a:pPr>
            <a:r>
              <a:rPr lang="tr-TR" dirty="0" smtClean="0">
                <a:solidFill>
                  <a:schemeClr val="tx1"/>
                </a:solidFill>
              </a:rPr>
              <a:t>Bölünen bölünmüş parseller deneme deseninde, bölünmüş parsellerden farklı olarak Hata</a:t>
            </a:r>
            <a:r>
              <a:rPr lang="tr-TR" baseline="-25000" dirty="0" smtClean="0">
                <a:solidFill>
                  <a:schemeClr val="tx1"/>
                </a:solidFill>
              </a:rPr>
              <a:t>1</a:t>
            </a:r>
            <a:r>
              <a:rPr lang="tr-TR" dirty="0" smtClean="0">
                <a:solidFill>
                  <a:schemeClr val="tx1"/>
                </a:solidFill>
              </a:rPr>
              <a:t> ve Hata</a:t>
            </a:r>
            <a:r>
              <a:rPr lang="tr-TR" baseline="-25000" dirty="0" smtClean="0">
                <a:solidFill>
                  <a:schemeClr val="tx1"/>
                </a:solidFill>
              </a:rPr>
              <a:t>2</a:t>
            </a:r>
            <a:r>
              <a:rPr lang="tr-TR" dirty="0" smtClean="0">
                <a:solidFill>
                  <a:schemeClr val="tx1"/>
                </a:solidFill>
              </a:rPr>
              <a:t>’ye ilave olarak üçüncü faktör için Hata</a:t>
            </a:r>
            <a:r>
              <a:rPr lang="tr-TR" baseline="-25000" dirty="0" smtClean="0">
                <a:solidFill>
                  <a:schemeClr val="tx1"/>
                </a:solidFill>
              </a:rPr>
              <a:t>3</a:t>
            </a:r>
            <a:r>
              <a:rPr lang="tr-TR" dirty="0" smtClean="0">
                <a:solidFill>
                  <a:schemeClr val="tx1"/>
                </a:solidFill>
              </a:rPr>
              <a:t> hesaplanır. </a:t>
            </a:r>
            <a:endParaRPr lang="tr-TR" dirty="0">
              <a:solidFill>
                <a:schemeClr val="tx1"/>
              </a:solidFill>
            </a:endParaRPr>
          </a:p>
        </p:txBody>
      </p:sp>
    </p:spTree>
    <p:extLst>
      <p:ext uri="{BB962C8B-B14F-4D97-AF65-F5344CB8AC3E}">
        <p14:creationId xmlns:p14="http://schemas.microsoft.com/office/powerpoint/2010/main" val="14960554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0082" y="381739"/>
            <a:ext cx="5263718" cy="2663301"/>
          </a:xfrm>
          <a:solidFill>
            <a:schemeClr val="accent6">
              <a:lumMod val="20000"/>
              <a:lumOff val="80000"/>
            </a:schemeClr>
          </a:solidFill>
        </p:spPr>
        <p:txBody>
          <a:bodyPr>
            <a:normAutofit/>
          </a:bodyPr>
          <a:lstStyle/>
          <a:p>
            <a:r>
              <a:rPr lang="tr-TR" sz="2000" b="1" dirty="0" smtClean="0">
                <a:solidFill>
                  <a:srgbClr val="C00000"/>
                </a:solidFill>
              </a:rPr>
              <a:t>Örnek: </a:t>
            </a:r>
            <a:r>
              <a:rPr lang="tr-TR" sz="2000" b="1" dirty="0" smtClean="0"/>
              <a:t>İki farklı çeltik çeşidinde (</a:t>
            </a:r>
            <a:r>
              <a:rPr lang="tr-TR" sz="2000" b="1" dirty="0" err="1" smtClean="0"/>
              <a:t>Ribe</a:t>
            </a:r>
            <a:r>
              <a:rPr lang="tr-TR" sz="2000" b="1" dirty="0" smtClean="0"/>
              <a:t> ve Kransodorsky-424), farklı ekim şekilleri (serpme ve Fideleme) ve ekim sıklığının (s1, s2, s3, s4 ve s5) tane verimine etkisi araştırılmıştır. Çeşitler ana, ekim şekilleri alt ve ekim sıklıkları da alt-alt parsellere yerleştirilmiştir. Deneme 4 tekrarlamalı olarak yürütülmüştür ve sonuçta 100 m2’lik alanda aşağıdaki verimler (kg) elde edilmiştir.</a:t>
            </a:r>
            <a:r>
              <a:rPr lang="tr-TR" sz="2000" b="1" dirty="0" smtClean="0">
                <a:solidFill>
                  <a:srgbClr val="C00000"/>
                </a:solidFill>
              </a:rPr>
              <a:t> </a:t>
            </a:r>
            <a:endParaRPr lang="tr-TR" sz="2000" b="1" dirty="0">
              <a:solidFill>
                <a:srgbClr val="C0000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000433891"/>
              </p:ext>
            </p:extLst>
          </p:nvPr>
        </p:nvGraphicFramePr>
        <p:xfrm>
          <a:off x="918100" y="112236"/>
          <a:ext cx="4755264" cy="6629400"/>
        </p:xfrm>
        <a:graphic>
          <a:graphicData uri="http://schemas.openxmlformats.org/drawingml/2006/table">
            <a:tbl>
              <a:tblPr firstRow="1" bandRow="1">
                <a:tableStyleId>{2D5ABB26-0587-4C30-8999-92F81FD0307C}</a:tableStyleId>
              </a:tblPr>
              <a:tblGrid>
                <a:gridCol w="557721">
                  <a:extLst>
                    <a:ext uri="{9D8B030D-6E8A-4147-A177-3AD203B41FA5}">
                      <a16:colId xmlns:a16="http://schemas.microsoft.com/office/drawing/2014/main" val="907363199"/>
                    </a:ext>
                  </a:extLst>
                </a:gridCol>
                <a:gridCol w="851217">
                  <a:extLst>
                    <a:ext uri="{9D8B030D-6E8A-4147-A177-3AD203B41FA5}">
                      <a16:colId xmlns:a16="http://schemas.microsoft.com/office/drawing/2014/main" val="1408108229"/>
                    </a:ext>
                  </a:extLst>
                </a:gridCol>
                <a:gridCol w="557721">
                  <a:extLst>
                    <a:ext uri="{9D8B030D-6E8A-4147-A177-3AD203B41FA5}">
                      <a16:colId xmlns:a16="http://schemas.microsoft.com/office/drawing/2014/main" val="2661842831"/>
                    </a:ext>
                  </a:extLst>
                </a:gridCol>
                <a:gridCol w="557721">
                  <a:extLst>
                    <a:ext uri="{9D8B030D-6E8A-4147-A177-3AD203B41FA5}">
                      <a16:colId xmlns:a16="http://schemas.microsoft.com/office/drawing/2014/main" val="787568600"/>
                    </a:ext>
                  </a:extLst>
                </a:gridCol>
                <a:gridCol w="557721">
                  <a:extLst>
                    <a:ext uri="{9D8B030D-6E8A-4147-A177-3AD203B41FA5}">
                      <a16:colId xmlns:a16="http://schemas.microsoft.com/office/drawing/2014/main" val="761224848"/>
                    </a:ext>
                  </a:extLst>
                </a:gridCol>
                <a:gridCol w="557721">
                  <a:extLst>
                    <a:ext uri="{9D8B030D-6E8A-4147-A177-3AD203B41FA5}">
                      <a16:colId xmlns:a16="http://schemas.microsoft.com/office/drawing/2014/main" val="727600715"/>
                    </a:ext>
                  </a:extLst>
                </a:gridCol>
                <a:gridCol w="557721">
                  <a:extLst>
                    <a:ext uri="{9D8B030D-6E8A-4147-A177-3AD203B41FA5}">
                      <a16:colId xmlns:a16="http://schemas.microsoft.com/office/drawing/2014/main" val="946219252"/>
                    </a:ext>
                  </a:extLst>
                </a:gridCol>
                <a:gridCol w="557721">
                  <a:extLst>
                    <a:ext uri="{9D8B030D-6E8A-4147-A177-3AD203B41FA5}">
                      <a16:colId xmlns:a16="http://schemas.microsoft.com/office/drawing/2014/main" val="2055968173"/>
                    </a:ext>
                  </a:extLst>
                </a:gridCol>
              </a:tblGrid>
              <a:tr h="206745">
                <a:tc rowSpan="2">
                  <a:txBody>
                    <a:bodyPr/>
                    <a:lstStyle/>
                    <a:p>
                      <a:pPr algn="ctr"/>
                      <a:r>
                        <a:rPr lang="tr-TR" sz="900" b="1" dirty="0" smtClean="0"/>
                        <a:t>Çeşitler</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2">
                  <a:txBody>
                    <a:bodyPr/>
                    <a:lstStyle/>
                    <a:p>
                      <a:pPr algn="ctr"/>
                      <a:r>
                        <a:rPr lang="tr-TR" sz="900" b="1" dirty="0" smtClean="0"/>
                        <a:t>Ekim Yöntemi</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2">
                  <a:txBody>
                    <a:bodyPr/>
                    <a:lstStyle/>
                    <a:p>
                      <a:pPr algn="ctr"/>
                      <a:r>
                        <a:rPr lang="tr-TR" sz="900" b="1" dirty="0" smtClean="0"/>
                        <a:t>Ekim Sıklığı</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4">
                  <a:txBody>
                    <a:bodyPr/>
                    <a:lstStyle/>
                    <a:p>
                      <a:pPr algn="ctr"/>
                      <a:r>
                        <a:rPr lang="tr-TR" sz="900" b="1" dirty="0" smtClean="0"/>
                        <a:t>Bloklar</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endParaRPr lang="tr-TR"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tr-TR"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r>
                        <a:rPr lang="tr-TR" sz="900" b="1" dirty="0" smtClean="0"/>
                        <a:t>Toplam</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97326392"/>
                  </a:ext>
                </a:extLst>
              </a:tr>
              <a:tr h="206745">
                <a:tc vMerge="1">
                  <a:txBody>
                    <a:bodyPr/>
                    <a:lstStyle/>
                    <a:p>
                      <a:endParaRPr lang="tr-TR"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tr-TR"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endParaRPr lang="tr-TR"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b="1" dirty="0" smtClean="0"/>
                        <a:t>1</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t>2</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t>3</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t>4</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vMerge="1">
                  <a:txBody>
                    <a:bodyPr/>
                    <a:lstStyle/>
                    <a:p>
                      <a:endParaRPr lang="tr-TR" sz="9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9907336"/>
                  </a:ext>
                </a:extLst>
              </a:tr>
              <a:tr h="206745">
                <a:tc rowSpan="12">
                  <a:txBody>
                    <a:bodyPr/>
                    <a:lstStyle/>
                    <a:p>
                      <a:pPr algn="ctr"/>
                      <a:r>
                        <a:rPr lang="tr-TR" sz="900" b="1" dirty="0" err="1" smtClean="0"/>
                        <a:t>Ribe</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6">
                  <a:txBody>
                    <a:bodyPr/>
                    <a:lstStyle/>
                    <a:p>
                      <a:pPr algn="ctr"/>
                      <a:r>
                        <a:rPr lang="tr-TR" sz="900" b="1" dirty="0" smtClean="0"/>
                        <a:t>Serpme</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s</a:t>
                      </a:r>
                      <a:r>
                        <a:rPr lang="tr-TR" sz="900" baseline="-25000" dirty="0" smtClean="0"/>
                        <a:t>1</a:t>
                      </a:r>
                      <a:endParaRPr lang="tr-TR" sz="9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63.5</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48.1</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40.6</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42.9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195.1</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072456831"/>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900" dirty="0" smtClean="0"/>
                        <a:t>s</a:t>
                      </a:r>
                      <a:r>
                        <a:rPr lang="tr-TR" sz="900" baseline="-25000" dirty="0" smtClean="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67.2</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54.7</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45.9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51.5</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219.3</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328147935"/>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t>s</a:t>
                      </a:r>
                      <a:r>
                        <a:rPr lang="tr-TR" sz="900" baseline="-25000" dirty="0" smtClean="0"/>
                        <a:t>3</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64.9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51.8</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52.8</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47.4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216.9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131468719"/>
                  </a:ext>
                </a:extLst>
              </a:tr>
              <a:tr h="206745">
                <a:tc vMerge="1">
                  <a:txBody>
                    <a:bodyPr/>
                    <a:lstStyle/>
                    <a:p>
                      <a:pPr algn="ctr"/>
                      <a:endParaRPr lang="tr-TR" sz="9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t>s</a:t>
                      </a:r>
                      <a:r>
                        <a:rPr lang="tr-TR" sz="900" baseline="-25000" dirty="0" smtClean="0"/>
                        <a:t>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60.1</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46.3</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41.5</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41.8</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189.7</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64290284"/>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t>s</a:t>
                      </a:r>
                      <a:r>
                        <a:rPr lang="tr-TR" sz="900" baseline="-25000" dirty="0" smtClean="0"/>
                        <a:t>5</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41.2</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45.0</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40.1</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38.4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164.7</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437506732"/>
                  </a:ext>
                </a:extLst>
              </a:tr>
              <a:tr h="206745">
                <a:tc vMerge="1">
                  <a:txBody>
                    <a:bodyPr/>
                    <a:lstStyle/>
                    <a:p>
                      <a:pPr algn="ctr"/>
                      <a:endParaRPr lang="tr-TR" sz="9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effectLst>
                            <a:outerShdw blurRad="38100" dist="38100" dir="2700000" algn="tl">
                              <a:srgbClr val="000000">
                                <a:alpha val="43137"/>
                              </a:srgbClr>
                            </a:outerShdw>
                          </a:effectLst>
                        </a:rPr>
                        <a:t>Toplam</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296.9</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245.9</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220.9</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222.0</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985.7</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247566330"/>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6">
                  <a:txBody>
                    <a:bodyPr/>
                    <a:lstStyle/>
                    <a:p>
                      <a:pPr algn="ctr"/>
                      <a:r>
                        <a:rPr lang="tr-TR" sz="900" b="1" dirty="0" smtClean="0"/>
                        <a:t>Fideleme</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s</a:t>
                      </a:r>
                      <a:r>
                        <a:rPr lang="tr-TR" sz="900" baseline="-25000" dirty="0" smtClean="0"/>
                        <a:t>1</a:t>
                      </a:r>
                      <a:endParaRPr lang="tr-TR" sz="9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43.2</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43.6</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51.2</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58.9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196.9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760128778"/>
                  </a:ext>
                </a:extLst>
              </a:tr>
              <a:tr h="206745">
                <a:tc vMerge="1">
                  <a:txBody>
                    <a:bodyPr/>
                    <a:lstStyle/>
                    <a:p>
                      <a:pPr algn="ctr"/>
                      <a:endParaRPr lang="tr-TR" sz="9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900" dirty="0" smtClean="0"/>
                        <a:t>s</a:t>
                      </a:r>
                      <a:r>
                        <a:rPr lang="tr-TR" sz="900" baseline="-25000" dirty="0" smtClean="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45.2</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49.1</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48.5</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60.9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20.37</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544970727"/>
                  </a:ext>
                </a:extLst>
              </a:tr>
              <a:tr h="206745">
                <a:tc vMerge="1">
                  <a:txBody>
                    <a:bodyPr/>
                    <a:lstStyle/>
                    <a:p>
                      <a:pPr algn="ctr"/>
                      <a:endParaRPr lang="tr-TR" sz="9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t>s</a:t>
                      </a:r>
                      <a:r>
                        <a:rPr lang="tr-TR" sz="900" baseline="-25000" dirty="0" smtClean="0"/>
                        <a:t>3</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52.9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58.2</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60.8</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63.8</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235.7</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116366219"/>
                  </a:ext>
                </a:extLst>
              </a:tr>
              <a:tr h="206745">
                <a:tc vMerge="1">
                  <a:txBody>
                    <a:bodyPr/>
                    <a:lstStyle/>
                    <a:p>
                      <a:pPr algn="ctr"/>
                      <a:endParaRPr lang="tr-TR" sz="9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t>s</a:t>
                      </a:r>
                      <a:r>
                        <a:rPr lang="tr-TR" sz="900" baseline="-25000" dirty="0" smtClean="0"/>
                        <a:t>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59.4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63.2</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64.4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84.0</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271.0</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2338990"/>
                  </a:ext>
                </a:extLst>
              </a:tr>
              <a:tr h="206745">
                <a:tc vMerge="1">
                  <a:txBody>
                    <a:bodyPr/>
                    <a:lstStyle/>
                    <a:p>
                      <a:pPr algn="ctr"/>
                      <a:endParaRPr lang="tr-TR" sz="9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t>s</a:t>
                      </a:r>
                      <a:r>
                        <a:rPr lang="tr-TR" sz="900" baseline="-25000" dirty="0" smtClean="0"/>
                        <a:t>5</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62.3</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65.6</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80.4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78.4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286.7</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124510768"/>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effectLst>
                            <a:outerShdw blurRad="38100" dist="38100" dir="2700000" algn="tl">
                              <a:srgbClr val="000000">
                                <a:alpha val="43137"/>
                              </a:srgbClr>
                            </a:outerShdw>
                          </a:effectLst>
                        </a:rPr>
                        <a:t>Toplam</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263.0</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297.7</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305.3</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346.0</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1194.0</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89101647"/>
                  </a:ext>
                </a:extLst>
              </a:tr>
              <a:tr h="206745">
                <a:tc gridSpan="3">
                  <a:txBody>
                    <a:bodyPr/>
                    <a:lstStyle/>
                    <a:p>
                      <a:pPr algn="ctr"/>
                      <a:r>
                        <a:rPr lang="tr-TR" sz="900" b="1" dirty="0" smtClean="0">
                          <a:effectLst>
                            <a:outerShdw blurRad="38100" dist="38100" dir="2700000" algn="tl">
                              <a:srgbClr val="000000">
                                <a:alpha val="43137"/>
                              </a:srgbClr>
                            </a:outerShdw>
                          </a:effectLst>
                        </a:rPr>
                        <a:t>Ana Parsel Toplamı</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b="1" dirty="0" smtClean="0">
                          <a:effectLst>
                            <a:outerShdw blurRad="38100" dist="38100" dir="2700000" algn="tl">
                              <a:srgbClr val="000000">
                                <a:alpha val="43137"/>
                              </a:srgbClr>
                            </a:outerShdw>
                          </a:effectLst>
                        </a:rPr>
                        <a:t>559.9</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effectLst>
                            <a:outerShdw blurRad="38100" dist="38100" dir="2700000" algn="tl">
                              <a:srgbClr val="000000">
                                <a:alpha val="43137"/>
                              </a:srgbClr>
                            </a:outerShdw>
                          </a:effectLst>
                        </a:rPr>
                        <a:t>525.6</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effectLst>
                            <a:outerShdw blurRad="38100" dist="38100" dir="2700000" algn="tl">
                              <a:srgbClr val="000000">
                                <a:alpha val="43137"/>
                              </a:srgbClr>
                            </a:outerShdw>
                          </a:effectLst>
                        </a:rPr>
                        <a:t>526.2</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effectLst>
                            <a:outerShdw blurRad="38100" dist="38100" dir="2700000" algn="tl">
                              <a:srgbClr val="000000">
                                <a:alpha val="43137"/>
                              </a:srgbClr>
                            </a:outerShdw>
                          </a:effectLst>
                        </a:rPr>
                        <a:t>568.0</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effectLst>
                            <a:outerShdw blurRad="38100" dist="38100" dir="2700000" algn="tl">
                              <a:srgbClr val="000000">
                                <a:alpha val="43137"/>
                              </a:srgbClr>
                            </a:outerShdw>
                          </a:effectLst>
                        </a:rPr>
                        <a:t>2176.7</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489352773"/>
                  </a:ext>
                </a:extLst>
              </a:tr>
              <a:tr h="206745">
                <a:tc rowSpan="12">
                  <a:txBody>
                    <a:bodyPr/>
                    <a:lstStyle/>
                    <a:p>
                      <a:pPr algn="ctr"/>
                      <a:r>
                        <a:rPr lang="tr-TR" sz="900" b="1" dirty="0" smtClean="0"/>
                        <a:t>K-424</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rowSpan="6">
                  <a:txBody>
                    <a:bodyPr/>
                    <a:lstStyle/>
                    <a:p>
                      <a:pPr algn="ctr"/>
                      <a:r>
                        <a:rPr lang="tr-TR" sz="900" b="1" dirty="0" smtClean="0"/>
                        <a:t>Serpme</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s</a:t>
                      </a:r>
                      <a:r>
                        <a:rPr lang="tr-TR" sz="900" baseline="-25000" dirty="0" smtClean="0"/>
                        <a:t>1</a:t>
                      </a:r>
                      <a:endParaRPr lang="tr-TR" sz="9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65.2</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56.7</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58.4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41.6</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221.9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702212977"/>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900" dirty="0" smtClean="0"/>
                        <a:t>s</a:t>
                      </a:r>
                      <a:r>
                        <a:rPr lang="tr-TR" sz="900" baseline="-25000" dirty="0" smtClean="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73.3</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66.4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68.4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69.5</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277.6</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14611155"/>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t>s</a:t>
                      </a:r>
                      <a:r>
                        <a:rPr lang="tr-TR" sz="900" baseline="-25000" dirty="0" smtClean="0"/>
                        <a:t>3</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77.4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68.2</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62.6</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71.4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279.6</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761117280"/>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t>s</a:t>
                      </a:r>
                      <a:r>
                        <a:rPr lang="tr-TR" sz="900" baseline="-25000" dirty="0" smtClean="0"/>
                        <a:t>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56.9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54.6</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54.1</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51.1</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216.7</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153676587"/>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t>s</a:t>
                      </a:r>
                      <a:r>
                        <a:rPr lang="tr-TR" sz="900" baseline="-25000" dirty="0" smtClean="0"/>
                        <a:t>5</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43.3</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49.7</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35.8</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49.8</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178.6</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769369498"/>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effectLst>
                            <a:outerShdw blurRad="38100" dist="38100" dir="2700000" algn="tl">
                              <a:srgbClr val="000000">
                                <a:alpha val="43137"/>
                              </a:srgbClr>
                            </a:outerShdw>
                          </a:effectLst>
                        </a:rPr>
                        <a:t>Toplam</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316.1</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295.6</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297.3</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283.4</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1174.4</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371910743"/>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6">
                  <a:txBody>
                    <a:bodyPr/>
                    <a:lstStyle/>
                    <a:p>
                      <a:pPr algn="ctr"/>
                      <a:r>
                        <a:rPr lang="tr-TR" sz="900" b="1" dirty="0" smtClean="0"/>
                        <a:t>Fideleme</a:t>
                      </a:r>
                      <a:endParaRPr lang="tr-TR" sz="9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s</a:t>
                      </a:r>
                      <a:r>
                        <a:rPr lang="tr-TR" sz="900" baseline="-25000" dirty="0" smtClean="0"/>
                        <a:t>1</a:t>
                      </a:r>
                      <a:endParaRPr lang="tr-TR" sz="900" baseline="-250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59.6</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51.5</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59.2</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53.9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224.2</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4988246"/>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900" dirty="0" smtClean="0"/>
                        <a:t>s</a:t>
                      </a:r>
                      <a:r>
                        <a:rPr lang="tr-TR" sz="900" baseline="-25000" dirty="0" smtClean="0"/>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67.0</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50.7</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69.1</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58.1</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244.9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690146697"/>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t>s</a:t>
                      </a:r>
                      <a:r>
                        <a:rPr lang="tr-TR" sz="900" baseline="-25000" dirty="0" smtClean="0"/>
                        <a:t>3</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69.0</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72.9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79.8</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74.1</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295.8</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456034059"/>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t>s</a:t>
                      </a:r>
                      <a:r>
                        <a:rPr lang="tr-TR" sz="900" baseline="-25000" dirty="0" smtClean="0"/>
                        <a:t>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97.4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84.5</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101.4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87.4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370.7</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17975420"/>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t>s</a:t>
                      </a:r>
                      <a:r>
                        <a:rPr lang="tr-TR" sz="900" baseline="-25000" dirty="0" smtClean="0"/>
                        <a:t>5</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t>100.4</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83.2</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98.9</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89.1</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20000"/>
                        <a:lumOff val="80000"/>
                      </a:schemeClr>
                    </a:solidFill>
                  </a:tcPr>
                </a:tc>
                <a:tc>
                  <a:txBody>
                    <a:bodyPr/>
                    <a:lstStyle/>
                    <a:p>
                      <a:pPr algn="ctr"/>
                      <a:r>
                        <a:rPr lang="tr-TR" sz="900" dirty="0" smtClean="0"/>
                        <a:t>371.6</a:t>
                      </a: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448552863"/>
                  </a:ext>
                </a:extLst>
              </a:tr>
              <a:tr h="206745">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dirty="0" smtClean="0">
                          <a:effectLst>
                            <a:outerShdw blurRad="38100" dist="38100" dir="2700000" algn="tl">
                              <a:srgbClr val="000000">
                                <a:alpha val="43137"/>
                              </a:srgbClr>
                            </a:outerShdw>
                          </a:effectLst>
                        </a:rPr>
                        <a:t>Toplam</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393.4</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342.8</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408.4</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362.6</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dirty="0" smtClean="0">
                          <a:effectLst>
                            <a:outerShdw blurRad="38100" dist="38100" dir="2700000" algn="tl">
                              <a:srgbClr val="000000">
                                <a:alpha val="43137"/>
                              </a:srgbClr>
                            </a:outerShdw>
                          </a:effectLst>
                        </a:rPr>
                        <a:t>1507.2</a:t>
                      </a:r>
                      <a:endParaRPr lang="tr-TR" sz="900"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19169034"/>
                  </a:ext>
                </a:extLst>
              </a:tr>
              <a:tr h="206745">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900" b="1" dirty="0" smtClean="0">
                          <a:effectLst>
                            <a:outerShdw blurRad="38100" dist="38100" dir="2700000" algn="tl">
                              <a:srgbClr val="000000">
                                <a:alpha val="43137"/>
                              </a:srgbClr>
                            </a:outerShdw>
                          </a:effectLst>
                        </a:rPr>
                        <a:t>Ana Parsel Toplamı</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b="1" dirty="0" smtClean="0">
                          <a:effectLst>
                            <a:outerShdw blurRad="38100" dist="38100" dir="2700000" algn="tl">
                              <a:srgbClr val="000000">
                                <a:alpha val="43137"/>
                              </a:srgbClr>
                            </a:outerShdw>
                          </a:effectLst>
                        </a:rPr>
                        <a:t>709.5</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effectLst>
                            <a:outerShdw blurRad="38100" dist="38100" dir="2700000" algn="tl">
                              <a:srgbClr val="000000">
                                <a:alpha val="43137"/>
                              </a:srgbClr>
                            </a:outerShdw>
                          </a:effectLst>
                        </a:rPr>
                        <a:t>638.4</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effectLst>
                            <a:outerShdw blurRad="38100" dist="38100" dir="2700000" algn="tl">
                              <a:srgbClr val="000000">
                                <a:alpha val="43137"/>
                              </a:srgbClr>
                            </a:outerShdw>
                          </a:effectLst>
                        </a:rPr>
                        <a:t>687.7</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effectLst>
                            <a:outerShdw blurRad="38100" dist="38100" dir="2700000" algn="tl">
                              <a:srgbClr val="000000">
                                <a:alpha val="43137"/>
                              </a:srgbClr>
                            </a:outerShdw>
                          </a:effectLst>
                        </a:rPr>
                        <a:t>646.0</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effectLst>
                            <a:outerShdw blurRad="38100" dist="38100" dir="2700000" algn="tl">
                              <a:srgbClr val="000000">
                                <a:alpha val="43137"/>
                              </a:srgbClr>
                            </a:outerShdw>
                          </a:effectLst>
                        </a:rPr>
                        <a:t>2681.6</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75747707"/>
                  </a:ext>
                </a:extLst>
              </a:tr>
              <a:tr h="206745">
                <a:tc gridSpan="3">
                  <a:txBody>
                    <a:bodyPr/>
                    <a:lstStyle/>
                    <a:p>
                      <a:pPr algn="ctr"/>
                      <a:r>
                        <a:rPr lang="tr-TR" sz="900" b="1" dirty="0" smtClean="0">
                          <a:effectLst>
                            <a:outerShdw blurRad="38100" dist="38100" dir="2700000" algn="tl">
                              <a:srgbClr val="000000">
                                <a:alpha val="43137"/>
                              </a:srgbClr>
                            </a:outerShdw>
                          </a:effectLst>
                        </a:rPr>
                        <a:t>Blok Toplamları</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tr-TR" sz="9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tr-TR" sz="900" b="1" dirty="0" smtClean="0">
                          <a:effectLst>
                            <a:outerShdw blurRad="38100" dist="38100" dir="2700000" algn="tl">
                              <a:srgbClr val="000000">
                                <a:alpha val="43137"/>
                              </a:srgbClr>
                            </a:outerShdw>
                          </a:effectLst>
                        </a:rPr>
                        <a:t>1269.4</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effectLst>
                            <a:outerShdw blurRad="38100" dist="38100" dir="2700000" algn="tl">
                              <a:srgbClr val="000000">
                                <a:alpha val="43137"/>
                              </a:srgbClr>
                            </a:outerShdw>
                          </a:effectLst>
                        </a:rPr>
                        <a:t>1164.0</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effectLst>
                            <a:outerShdw blurRad="38100" dist="38100" dir="2700000" algn="tl">
                              <a:srgbClr val="000000">
                                <a:alpha val="43137"/>
                              </a:srgbClr>
                            </a:outerShdw>
                          </a:effectLst>
                        </a:rPr>
                        <a:t>1213.9</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effectLst>
                            <a:outerShdw blurRad="38100" dist="38100" dir="2700000" algn="tl">
                              <a:srgbClr val="000000">
                                <a:alpha val="43137"/>
                              </a:srgbClr>
                            </a:outerShdw>
                          </a:effectLst>
                        </a:rPr>
                        <a:t>1412.0</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pPr algn="ctr"/>
                      <a:r>
                        <a:rPr lang="tr-TR" sz="900" b="1" dirty="0" smtClean="0">
                          <a:effectLst>
                            <a:outerShdw blurRad="38100" dist="38100" dir="2700000" algn="tl">
                              <a:srgbClr val="000000">
                                <a:alpha val="43137"/>
                              </a:srgbClr>
                            </a:outerShdw>
                          </a:effectLst>
                        </a:rPr>
                        <a:t>4861.3</a:t>
                      </a:r>
                      <a:endParaRPr lang="tr-TR" sz="900" b="1" dirty="0">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572305735"/>
                  </a:ext>
                </a:extLst>
              </a:tr>
            </a:tbl>
          </a:graphicData>
        </a:graphic>
      </p:graphicFrame>
      <p:sp>
        <p:nvSpPr>
          <p:cNvPr id="3" name="Rectangle 2"/>
          <p:cNvSpPr/>
          <p:nvPr/>
        </p:nvSpPr>
        <p:spPr>
          <a:xfrm>
            <a:off x="6090082" y="3204839"/>
            <a:ext cx="5263718" cy="2166151"/>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342900" indent="-342900">
              <a:buFont typeface="+mj-lt"/>
              <a:buAutoNum type="alphaLcParenR"/>
            </a:pPr>
            <a:r>
              <a:rPr lang="tr-TR" sz="2000" dirty="0" smtClean="0">
                <a:solidFill>
                  <a:schemeClr val="tx1"/>
                </a:solidFill>
              </a:rPr>
              <a:t>Çeşitler arasında verim bakımından farklılık var mıdır?</a:t>
            </a:r>
          </a:p>
          <a:p>
            <a:pPr marL="342900" indent="-342900">
              <a:buFont typeface="+mj-lt"/>
              <a:buAutoNum type="alphaLcParenR"/>
            </a:pPr>
            <a:r>
              <a:rPr lang="tr-TR" sz="2000" dirty="0" smtClean="0">
                <a:solidFill>
                  <a:schemeClr val="tx1"/>
                </a:solidFill>
              </a:rPr>
              <a:t>Çeltik çeşitlerinin hangi yöntemle ekilmesini önerirsiniz</a:t>
            </a:r>
          </a:p>
          <a:p>
            <a:pPr marL="342900" indent="-342900">
              <a:buFont typeface="+mj-lt"/>
              <a:buAutoNum type="alphaLcParenR"/>
            </a:pPr>
            <a:r>
              <a:rPr lang="tr-TR" sz="2000" dirty="0" smtClean="0">
                <a:solidFill>
                  <a:schemeClr val="tx1"/>
                </a:solidFill>
              </a:rPr>
              <a:t>Çeltik çeşitlerinin hangi ekim sıklığında ekilmesi tavsiye edersiniz?</a:t>
            </a:r>
            <a:endParaRPr lang="tr-TR" sz="2000" dirty="0">
              <a:solidFill>
                <a:schemeClr val="tx1"/>
              </a:solidFill>
            </a:endParaRPr>
          </a:p>
        </p:txBody>
      </p:sp>
      <p:sp>
        <p:nvSpPr>
          <p:cNvPr id="5" name="TextBox 4"/>
          <p:cNvSpPr txBox="1"/>
          <p:nvPr/>
        </p:nvSpPr>
        <p:spPr>
          <a:xfrm>
            <a:off x="6090081" y="5539667"/>
            <a:ext cx="5406501" cy="923330"/>
          </a:xfrm>
          <a:prstGeom prst="rect">
            <a:avLst/>
          </a:prstGeom>
          <a:noFill/>
        </p:spPr>
        <p:txBody>
          <a:bodyPr wrap="square" rtlCol="0">
            <a:spAutoFit/>
          </a:bodyPr>
          <a:lstStyle/>
          <a:p>
            <a:r>
              <a:rPr lang="tr-TR" b="1" dirty="0" smtClean="0"/>
              <a:t>H</a:t>
            </a:r>
            <a:r>
              <a:rPr lang="tr-TR" b="1" baseline="-25000" dirty="0" smtClean="0"/>
              <a:t>0</a:t>
            </a:r>
            <a:r>
              <a:rPr lang="tr-TR" b="1" dirty="0" smtClean="0"/>
              <a:t>:</a:t>
            </a:r>
            <a:r>
              <a:rPr lang="tr-TR" dirty="0" smtClean="0"/>
              <a:t>Farklı ekim sıklıklarında serpme ve fideleme yöntemi ile yetiştirilen çeltik çeşitlerinin verimleri arasında fark yoktur. </a:t>
            </a:r>
            <a:endParaRPr lang="tr-TR" dirty="0"/>
          </a:p>
        </p:txBody>
      </p:sp>
    </p:spTree>
    <p:extLst>
      <p:ext uri="{BB962C8B-B14F-4D97-AF65-F5344CB8AC3E}">
        <p14:creationId xmlns:p14="http://schemas.microsoft.com/office/powerpoint/2010/main" val="13424528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3886</TotalTime>
  <Words>709</Words>
  <Application>Microsoft Office PowerPoint</Application>
  <PresentationFormat>Widescreen</PresentationFormat>
  <Paragraphs>228</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BÖLÜNEN BÖLÜNMÜŞ PARSELLER DENEME DESENİ</vt:lpstr>
      <vt:lpstr>BÖLÜNEN BÖLÜNMÜŞ PARSELLER DENEME DESENİ</vt:lpstr>
      <vt:lpstr>BÖLÜNEN BÖLÜNMÜŞ PARSELLER DENEME DESENİ</vt:lpstr>
      <vt:lpstr>BÖLÜNEN BÖLÜNMÜŞ PARSELLER DENEME DESENİ Deneme Planı Örneği 4x3x2</vt:lpstr>
      <vt:lpstr>Örnek: İki farklı çeltik çeşidinde (Ribe ve Kransodorsky-424), farklı ekim şekilleri (serpme ve Fideleme) ve ekim sıklığının (s1, s2, s3, s4 ve s5) tane verimine etkisi araştırılmıştır. Çeşitler ana, ekim şekilleri alt ve ekim sıklıkları da alt-alt parsellere yerleştirilmiştir. Deneme 4 tekrarlamalı olarak yürütülmüştür ve sonuçta 100 m2’lik alanda aşağıdaki verimler (kg) elde edilmiştir.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Tarla Denemelerinin Planlanması ve Değerlendirilmesi</dc:title>
  <dc:creator>Cengiz Sancak</dc:creator>
  <cp:lastModifiedBy>Cengiz.Sancak</cp:lastModifiedBy>
  <cp:revision>401</cp:revision>
  <dcterms:created xsi:type="dcterms:W3CDTF">2017-12-08T08:49:30Z</dcterms:created>
  <dcterms:modified xsi:type="dcterms:W3CDTF">2020-05-23T12:13:38Z</dcterms:modified>
</cp:coreProperties>
</file>