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30"/>
  </p:notes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327" r:id="rId12"/>
    <p:sldId id="312" r:id="rId13"/>
    <p:sldId id="288" r:id="rId14"/>
    <p:sldId id="289" r:id="rId15"/>
    <p:sldId id="328" r:id="rId16"/>
    <p:sldId id="32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8" r:id="rId26"/>
    <p:sldId id="316" r:id="rId27"/>
    <p:sldId id="298" r:id="rId28"/>
    <p:sldId id="299" r:id="rId29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9933"/>
    <a:srgbClr val="FF00FF"/>
    <a:srgbClr val="800000"/>
    <a:srgbClr val="008000"/>
    <a:srgbClr val="CC3300"/>
    <a:srgbClr val="3333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8BF518D-BEC3-4A73-9E2D-DE93F401EF4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820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90E62D47-E91F-4A90-9F9C-4604B33C8037}" type="datetime1">
              <a:rPr lang="tr-TR" smtClean="0"/>
              <a:t>17.10.2018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85699D1C-FDD0-4BDC-9D3D-411887704BC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FF82E-9A1A-47E3-8AFF-B52E9EE6D5A6}" type="datetime1">
              <a:rPr lang="tr-TR" smtClean="0"/>
              <a:t>17.10.2018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5AE8A-116E-42A4-8107-778FE5C31FC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B5C4F1-D263-4CD4-8647-68E433547AC9}" type="datetime1">
              <a:rPr lang="tr-TR" smtClean="0"/>
              <a:t>17.10.2018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24F6C-E102-4D3B-B1A5-81E00993A88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66B0A362-4805-4C29-A2CA-7284079447F7}" type="datetime1">
              <a:rPr lang="tr-TR" smtClean="0"/>
              <a:t>17.10.2018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63AD0AA0-2E9F-4887-B694-F64C723DF817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B43CC3B0-3874-47C3-9376-544AA47917A6}" type="datetime1">
              <a:rPr lang="tr-TR" smtClean="0"/>
              <a:t>17.10.2018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E03614E9-104D-441C-8276-1A8E502C901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BE1A91-BB61-4441-9B48-2B38CE4E9392}" type="datetime1">
              <a:rPr lang="tr-TR" smtClean="0"/>
              <a:t>17.10.2018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E69B7-BA7F-48E9-A671-58F599E70772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94BB10-A852-4E92-B9DF-1BBC5B4F7097}" type="datetime1">
              <a:rPr lang="tr-TR" smtClean="0"/>
              <a:t>17.10.2018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51A33-C60B-4E0A-86E8-EB686DC970A1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2236F27-F626-4DAD-BE5B-F634679CEFB4}" type="datetime1">
              <a:rPr lang="tr-TR" smtClean="0"/>
              <a:t>17.10.2018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105F50B0-0930-42C6-9FBF-74902BC2937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C82FB3-AC7B-4A7D-83AA-01DCA40DBA4A}" type="datetime1">
              <a:rPr lang="tr-TR" smtClean="0"/>
              <a:t>17.10.2018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68DCC-5F56-4C81-A530-97B85D131D2F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24AAF804-3A86-4D59-9427-9D5D8E428774}" type="datetime1">
              <a:rPr lang="tr-TR" smtClean="0"/>
              <a:t>17.10.2018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332C53F6-06B7-4DD0-B03B-73F3327B8C3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029C6CDE-2DFE-485F-B46F-DA7BBE6D5785}" type="datetime1">
              <a:rPr lang="tr-TR" smtClean="0"/>
              <a:t>17.10.2018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9E1C5B7C-120A-4345-92C7-1C9421B4AAC2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E1EC4E-3EBA-48BD-9981-FFF67669CD7C}" type="datetime1">
              <a:rPr lang="tr-TR" smtClean="0"/>
              <a:t>17.10.2018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8E3D7B-0880-4A84-A32F-275442295A07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Mortar.jpg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http://en.wikipedia.org/wiki/Image:DSCN012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Image:Concrete_wall.jpg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en.wikipedia.org/wiki/Image:Used_cutlery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eramic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://en.wikipedia.org/wiki/Carbon" TargetMode="External"/><Relationship Id="rId2" Type="http://schemas.openxmlformats.org/officeDocument/2006/relationships/hyperlink" Target="http://en.wikipedia.org/wiki/Image:Silicon-carbide-3D-balls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Silicon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en.wikipedia.org/wiki/Image:Silicon_carbide_detail.jpg" TargetMode="External"/><Relationship Id="rId9" Type="http://schemas.openxmlformats.org/officeDocument/2006/relationships/hyperlink" Target="http://en.wikipedia.org/wiki/Chemical_compoun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ubic_zirconia" TargetMode="External"/><Relationship Id="rId3" Type="http://schemas.openxmlformats.org/officeDocument/2006/relationships/image" Target="../media/image20.jpeg"/><Relationship Id="rId7" Type="http://schemas.openxmlformats.org/officeDocument/2006/relationships/hyperlink" Target="http://en.wikipedia.org/wiki/Cubic_crystal_system" TargetMode="External"/><Relationship Id="rId12" Type="http://schemas.openxmlformats.org/officeDocument/2006/relationships/image" Target="../media/image21.jpeg"/><Relationship Id="rId2" Type="http://schemas.openxmlformats.org/officeDocument/2006/relationships/hyperlink" Target="http://en.wikipedia.org/wiki/Image:CZ_brillian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Monoclinic" TargetMode="External"/><Relationship Id="rId11" Type="http://schemas.openxmlformats.org/officeDocument/2006/relationships/hyperlink" Target="http://en.wikipedia.org/wiki/Image:Gem.pebbles.800pix.labelled.jpg" TargetMode="External"/><Relationship Id="rId5" Type="http://schemas.openxmlformats.org/officeDocument/2006/relationships/hyperlink" Target="http://en.wikipedia.org/wiki/Zirconium" TargetMode="External"/><Relationship Id="rId10" Type="http://schemas.openxmlformats.org/officeDocument/2006/relationships/hyperlink" Target="http://en.wikipedia.org/wiki/Diamond_simulant" TargetMode="External"/><Relationship Id="rId4" Type="http://schemas.openxmlformats.org/officeDocument/2006/relationships/hyperlink" Target="http://en.wikipedia.org/wiki/Oxide" TargetMode="External"/><Relationship Id="rId9" Type="http://schemas.openxmlformats.org/officeDocument/2006/relationships/hyperlink" Target="http://en.wikipedia.org/wiki/Gemston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hemical_formula" TargetMode="External"/><Relationship Id="rId13" Type="http://schemas.openxmlformats.org/officeDocument/2006/relationships/hyperlink" Target="http://en.wikipedia.org/wiki/Specific_gravity" TargetMode="External"/><Relationship Id="rId18" Type="http://schemas.openxmlformats.org/officeDocument/2006/relationships/hyperlink" Target="http://en.wikipedia.org/wiki/White" TargetMode="External"/><Relationship Id="rId3" Type="http://schemas.openxmlformats.org/officeDocument/2006/relationships/image" Target="../media/image22.jpeg"/><Relationship Id="rId7" Type="http://schemas.openxmlformats.org/officeDocument/2006/relationships/hyperlink" Target="http://en.wikipedia.org/wiki/Silicate_minerals#Cyclosilicates" TargetMode="External"/><Relationship Id="rId12" Type="http://schemas.openxmlformats.org/officeDocument/2006/relationships/hyperlink" Target="http://en.wikipedia.org/wiki/Mohs_scale_of_mineral_hardness" TargetMode="External"/><Relationship Id="rId17" Type="http://schemas.openxmlformats.org/officeDocument/2006/relationships/hyperlink" Target="http://en.wikipedia.org/wiki/Red" TargetMode="External"/><Relationship Id="rId2" Type="http://schemas.openxmlformats.org/officeDocument/2006/relationships/hyperlink" Target="http://en.wikipedia.org/wiki/Image:Beryl09.jpg" TargetMode="External"/><Relationship Id="rId16" Type="http://schemas.openxmlformats.org/officeDocument/2006/relationships/hyperlink" Target="http://en.wikipedia.org/wiki/Yello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Aluminium" TargetMode="External"/><Relationship Id="rId11" Type="http://schemas.openxmlformats.org/officeDocument/2006/relationships/hyperlink" Target="http://en.wikipedia.org/wiki/Conchoidal_fracture" TargetMode="External"/><Relationship Id="rId5" Type="http://schemas.openxmlformats.org/officeDocument/2006/relationships/hyperlink" Target="http://en.wikipedia.org/wiki/Beryllium" TargetMode="External"/><Relationship Id="rId15" Type="http://schemas.openxmlformats.org/officeDocument/2006/relationships/hyperlink" Target="http://en.wikipedia.org/wiki/Blue" TargetMode="External"/><Relationship Id="rId10" Type="http://schemas.openxmlformats.org/officeDocument/2006/relationships/hyperlink" Target="http://en.wikipedia.org/wiki/Crystal" TargetMode="External"/><Relationship Id="rId19" Type="http://schemas.openxmlformats.org/officeDocument/2006/relationships/hyperlink" Target="http://en.wikipedia.org/wiki/Greek_language" TargetMode="External"/><Relationship Id="rId4" Type="http://schemas.openxmlformats.org/officeDocument/2006/relationships/hyperlink" Target="http://en.wikipedia.org/wiki/Mineral" TargetMode="External"/><Relationship Id="rId9" Type="http://schemas.openxmlformats.org/officeDocument/2006/relationships/hyperlink" Target="http://en.wikipedia.org/wiki/Hexagonal" TargetMode="External"/><Relationship Id="rId14" Type="http://schemas.openxmlformats.org/officeDocument/2006/relationships/hyperlink" Target="http://en.wikipedia.org/wiki/Green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Rot="1" noChangeArrowheads="1"/>
          </p:cNvSpPr>
          <p:nvPr>
            <p:ph type="subTitle" idx="4294967295"/>
          </p:nvPr>
        </p:nvSpPr>
        <p:spPr>
          <a:xfrm>
            <a:off x="3708400" y="1052513"/>
            <a:ext cx="5435600" cy="677862"/>
          </a:xfrm>
          <a:solidFill>
            <a:srgbClr val="9900CC"/>
          </a:solidFill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tr-TR">
                <a:solidFill>
                  <a:schemeClr val="tx2"/>
                </a:solidFill>
              </a:rPr>
              <a:t>SERAMİK ENDÜSTRİLERİ</a:t>
            </a:r>
          </a:p>
        </p:txBody>
      </p:sp>
      <p:pic>
        <p:nvPicPr>
          <p:cNvPr id="13315" name="Picture 5" descr="Fixed Partial Denture, or &quot;Bridge&quot;">
            <a:hlinkClick r:id="rId2" tooltip="Fixed Partial Denture, or &quot;Bridge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0956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Used cutlery: a plate, a fork and knife, and a drinking glass.">
            <a:hlinkClick r:id="rId4" tooltip="Used cutlery: a plate, a fork and knife, and a drinking glass.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33600"/>
            <a:ext cx="30289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An old brick wall in English bond laid with alternating courses of headers and stretchers.">
            <a:hlinkClick r:id="rId6" tooltip="An old brick wall in English bond laid with alternating courses of headers and stretchers.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956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4932363" y="260350"/>
            <a:ext cx="1966912" cy="579438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BÖLÜM 7</a:t>
            </a:r>
          </a:p>
        </p:txBody>
      </p:sp>
      <p:pic>
        <p:nvPicPr>
          <p:cNvPr id="13319" name="Picture 13" descr="Mortar holding weathered bricks">
            <a:hlinkClick r:id="rId8" tooltip="Mortar holding weathered brick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24400"/>
            <a:ext cx="29511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AA80086-BB07-43A9-814E-0DF33832D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D5C55-428D-4E89-B86A-0FCE7E7E479A}" type="datetime1">
              <a:rPr lang="tr-TR" smtClean="0"/>
              <a:t>17.10.2018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2DC40B7-0C31-4884-AA54-7BF55CD5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FDB0E73-AEEA-404C-943D-0D0F782A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68DCC-5F56-4C81-A530-97B85D131D2F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F759AC-12A7-4BE0-92D3-E80FC6F3B761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91C7F-5B92-4C4F-9D6B-FE73169CF5EE}" type="slidenum">
              <a:rPr lang="tr-TR"/>
              <a:pPr>
                <a:defRPr/>
              </a:pPr>
              <a:t>10</a:t>
            </a:fld>
            <a:endParaRPr lang="tr-TR"/>
          </a:p>
        </p:txBody>
      </p:sp>
      <p:pic>
        <p:nvPicPr>
          <p:cNvPr id="33810" name="Picture 18" descr="tara00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</a:blip>
          <a:srcRect t="5414"/>
          <a:stretch>
            <a:fillRect/>
          </a:stretch>
        </p:blipFill>
        <p:spPr bwMode="auto">
          <a:xfrm>
            <a:off x="1116013" y="188640"/>
            <a:ext cx="6361112" cy="6376052"/>
          </a:xfrm>
          <a:prstGeom prst="rect">
            <a:avLst/>
          </a:prstGeom>
          <a:noFill/>
          <a:ln w="12700" cap="sq">
            <a:solidFill>
              <a:schemeClr val="accent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966218-8D7D-4B20-BEFD-2057225A03ED}" type="datetime1">
              <a:rPr lang="tr-TR" smtClean="0"/>
              <a:t>17.10.2018</a:t>
            </a:fld>
            <a:endParaRPr lang="tr-TR"/>
          </a:p>
        </p:txBody>
      </p:sp>
      <p:sp>
        <p:nvSpPr>
          <p:cNvPr id="7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8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939B1-798A-46FB-8BFB-00ADBFD5A496}" type="slidenum">
              <a:rPr lang="tr-TR"/>
              <a:pPr>
                <a:defRPr/>
              </a:pPr>
              <a:t>11</a:t>
            </a:fld>
            <a:endParaRPr lang="tr-TR"/>
          </a:p>
        </p:txBody>
      </p:sp>
      <p:pic>
        <p:nvPicPr>
          <p:cNvPr id="63493" name="Picture 5" descr="140px-Silicon-carbide-3D-balls">
            <a:hlinkClick r:id="rId2" tooltip="Silicon-carbide-3D-balls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29511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7" descr="140px-Silicon_carbide_detail">
            <a:hlinkClick r:id="rId4" tooltip="Silicon carbide detail.jpg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2879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8"/>
          <p:cNvSpPr>
            <a:spLocks noChangeArrowheads="1"/>
          </p:cNvSpPr>
          <p:nvPr/>
        </p:nvSpPr>
        <p:spPr bwMode="auto">
          <a:xfrm>
            <a:off x="468313" y="3500438"/>
            <a:ext cx="7489825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400" b="1"/>
              <a:t>Silicon carbide</a:t>
            </a:r>
            <a:r>
              <a:rPr lang="tr-TR" altLang="tr-TR" sz="2400"/>
              <a:t> (</a:t>
            </a:r>
            <a:r>
              <a:rPr lang="tr-TR" altLang="tr-TR" sz="2400">
                <a:hlinkClick r:id="rId6" tooltip="Silicon"/>
              </a:rPr>
              <a:t>Si</a:t>
            </a:r>
            <a:r>
              <a:rPr lang="tr-TR" altLang="tr-TR" sz="2400">
                <a:hlinkClick r:id="rId7" tooltip="Carbon"/>
              </a:rPr>
              <a:t>C</a:t>
            </a:r>
            <a:r>
              <a:rPr lang="tr-TR" altLang="tr-TR" sz="2400"/>
              <a:t>) is a </a:t>
            </a:r>
            <a:r>
              <a:rPr lang="tr-TR" altLang="tr-TR" sz="2400">
                <a:hlinkClick r:id="rId8" tooltip="Ceramic"/>
              </a:rPr>
              <a:t>ceramic</a:t>
            </a:r>
            <a:r>
              <a:rPr lang="tr-TR" altLang="tr-TR" sz="2400"/>
              <a:t> </a:t>
            </a:r>
            <a:r>
              <a:rPr lang="tr-TR" altLang="tr-TR" sz="2400">
                <a:hlinkClick r:id="rId9" tooltip="Chemical compound"/>
              </a:rPr>
              <a:t>compound</a:t>
            </a:r>
            <a:r>
              <a:rPr lang="tr-TR" altLang="tr-TR" sz="2400"/>
              <a:t> of </a:t>
            </a:r>
            <a:r>
              <a:rPr lang="tr-TR" altLang="tr-TR" sz="2400">
                <a:hlinkClick r:id="rId6" tooltip="Silicon"/>
              </a:rPr>
              <a:t>silicon</a:t>
            </a:r>
            <a:r>
              <a:rPr lang="tr-TR" altLang="tr-TR" sz="2400"/>
              <a:t> and </a:t>
            </a:r>
            <a:r>
              <a:rPr lang="tr-TR" altLang="tr-TR" sz="2400">
                <a:hlinkClick r:id="rId7" tooltip="Carbon"/>
              </a:rPr>
              <a:t>carbon</a:t>
            </a:r>
            <a:r>
              <a:rPr lang="tr-TR" altLang="tr-TR" sz="2400"/>
              <a:t> that is manufactured on a large scale for use mainly as an abrasive but also occurs in nature as the extremely rare mineral </a:t>
            </a:r>
            <a:r>
              <a:rPr lang="tr-TR" altLang="tr-TR" sz="2400">
                <a:hlinkClick r:id="" action="ppaction://noaction"/>
              </a:rPr>
              <a:t>moissanite</a:t>
            </a:r>
            <a:r>
              <a:rPr lang="tr-TR" altLang="tr-TR" sz="2400"/>
              <a:t>.</a:t>
            </a:r>
          </a:p>
        </p:txBody>
      </p:sp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3563938" y="1628775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400"/>
              <a:t>2730°C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53685B-F46B-49AA-B09F-5887813C9F62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C7682-827A-4F8F-9D7D-1A4224C5F28B}" type="slidenum">
              <a:rPr lang="tr-TR"/>
              <a:pPr>
                <a:defRPr/>
              </a:pPr>
              <a:t>12</a:t>
            </a:fld>
            <a:endParaRPr lang="tr-TR"/>
          </a:p>
        </p:txBody>
      </p:sp>
      <p:pic>
        <p:nvPicPr>
          <p:cNvPr id="64517" name="Picture 4" descr="tara003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 r="4128"/>
          <a:stretch>
            <a:fillRect/>
          </a:stretch>
        </p:blipFill>
        <p:spPr bwMode="auto">
          <a:xfrm>
            <a:off x="1081581" y="214313"/>
            <a:ext cx="6527800" cy="5950991"/>
          </a:xfrm>
          <a:prstGeom prst="rect">
            <a:avLst/>
          </a:prstGeom>
          <a:noFill/>
          <a:ln w="12700" cap="sq">
            <a:solidFill>
              <a:srgbClr val="CC33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0905A-2F55-4054-B3CA-6328F1C24790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66890-83D6-4833-9239-74A44C21574B}" type="slidenum">
              <a:rPr lang="tr-TR"/>
              <a:pPr>
                <a:defRPr/>
              </a:pPr>
              <a:t>13</a:t>
            </a:fld>
            <a:endParaRPr lang="tr-TR"/>
          </a:p>
        </p:txBody>
      </p:sp>
      <p:pic>
        <p:nvPicPr>
          <p:cNvPr id="65541" name="Picture 4" descr="tara004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r="368"/>
          <a:stretch>
            <a:fillRect/>
          </a:stretch>
        </p:blipFill>
        <p:spPr bwMode="auto">
          <a:xfrm>
            <a:off x="1042988" y="404664"/>
            <a:ext cx="6457950" cy="5976664"/>
          </a:xfrm>
          <a:prstGeom prst="rect">
            <a:avLst/>
          </a:prstGeom>
          <a:noFill/>
          <a:ln w="12700" cap="sq">
            <a:solidFill>
              <a:srgbClr val="FF00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E75BE8-BDA3-4132-A3CF-74D1A88BB4CB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EF01-B560-4EF6-BAE6-A928DED54FF6}" type="slidenum">
              <a:rPr lang="tr-TR"/>
              <a:pPr>
                <a:defRPr/>
              </a:pPr>
              <a:t>14</a:t>
            </a:fld>
            <a:endParaRPr lang="tr-TR"/>
          </a:p>
        </p:txBody>
      </p:sp>
      <p:pic>
        <p:nvPicPr>
          <p:cNvPr id="66565" name="Picture 4" descr="tara005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5414" r="1781"/>
          <a:stretch>
            <a:fillRect/>
          </a:stretch>
        </p:blipFill>
        <p:spPr bwMode="auto">
          <a:xfrm>
            <a:off x="1500188" y="214313"/>
            <a:ext cx="6500812" cy="6383337"/>
          </a:xfrm>
          <a:prstGeom prst="rect">
            <a:avLst/>
          </a:prstGeom>
          <a:noFill/>
          <a:ln w="12700" cap="sq">
            <a:solidFill>
              <a:srgbClr val="339933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993122-DD94-42A4-8C2F-9FC5E67E7520}" type="datetime1">
              <a:rPr lang="tr-TR" smtClean="0"/>
              <a:t>17.10.2018</a:t>
            </a:fld>
            <a:endParaRPr lang="tr-TR"/>
          </a:p>
        </p:txBody>
      </p:sp>
      <p:sp>
        <p:nvSpPr>
          <p:cNvPr id="6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7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B1E78-5EF5-4ECC-93C6-C8F934DDF7D5}" type="slidenum">
              <a:rPr lang="tr-TR"/>
              <a:pPr>
                <a:defRPr/>
              </a:pPr>
              <a:t>15</a:t>
            </a:fld>
            <a:endParaRPr lang="tr-TR"/>
          </a:p>
        </p:txBody>
      </p:sp>
      <p:pic>
        <p:nvPicPr>
          <p:cNvPr id="67589" name="Picture 5" descr="200px-CZ_brilliant">
            <a:hlinkClick r:id="rId2" tooltip="CZ brilliant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406400"/>
            <a:ext cx="32416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4356100" y="908720"/>
            <a:ext cx="3744986" cy="47089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000" b="1" dirty="0" err="1"/>
              <a:t>Zirconium</a:t>
            </a:r>
            <a:r>
              <a:rPr lang="tr-TR" altLang="tr-TR" sz="2000" b="1" dirty="0"/>
              <a:t> </a:t>
            </a:r>
            <a:r>
              <a:rPr lang="tr-TR" altLang="tr-TR" sz="2000" b="1" dirty="0" err="1"/>
              <a:t>dioxide</a:t>
            </a:r>
            <a:r>
              <a:rPr lang="tr-TR" altLang="tr-TR" sz="2000" dirty="0"/>
              <a:t> (ZrO</a:t>
            </a:r>
            <a:r>
              <a:rPr lang="tr-TR" altLang="tr-TR" sz="2000" baseline="-25000" dirty="0"/>
              <a:t>2</a:t>
            </a:r>
            <a:r>
              <a:rPr lang="tr-TR" altLang="tr-TR" sz="2000" dirty="0"/>
              <a:t>), </a:t>
            </a:r>
            <a:r>
              <a:rPr lang="tr-TR" altLang="tr-TR" sz="2000" dirty="0" err="1"/>
              <a:t>sometimes</a:t>
            </a:r>
            <a:r>
              <a:rPr lang="tr-TR" altLang="tr-TR" sz="2000" dirty="0"/>
              <a:t> </a:t>
            </a:r>
            <a:r>
              <a:rPr lang="tr-TR" altLang="tr-TR" sz="2000" dirty="0" err="1"/>
              <a:t>known</a:t>
            </a:r>
            <a:r>
              <a:rPr lang="tr-TR" altLang="tr-TR" sz="2000" dirty="0"/>
              <a:t> as </a:t>
            </a:r>
            <a:r>
              <a:rPr lang="tr-TR" altLang="tr-TR" sz="2000" b="1" dirty="0" err="1"/>
              <a:t>zirconia</a:t>
            </a:r>
            <a:r>
              <a:rPr lang="tr-TR" altLang="tr-TR" sz="2000" dirty="0"/>
              <a:t>, is a </a:t>
            </a:r>
            <a:r>
              <a:rPr lang="tr-TR" altLang="tr-TR" sz="2000" dirty="0" err="1"/>
              <a:t>white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crystalline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4" tooltip="Oxide"/>
              </a:rPr>
              <a:t>oxide</a:t>
            </a:r>
            <a:r>
              <a:rPr lang="tr-TR" altLang="tr-TR" sz="2000" dirty="0"/>
              <a:t> of </a:t>
            </a:r>
            <a:r>
              <a:rPr lang="tr-TR" altLang="tr-TR" sz="2000" dirty="0" err="1">
                <a:hlinkClick r:id="rId5" tooltip="Zirconium"/>
              </a:rPr>
              <a:t>zirconium</a:t>
            </a:r>
            <a:r>
              <a:rPr lang="tr-TR" altLang="tr-TR" sz="2000" dirty="0"/>
              <a:t>. </a:t>
            </a:r>
            <a:r>
              <a:rPr lang="tr-TR" altLang="tr-TR" sz="2000" dirty="0" err="1"/>
              <a:t>Its</a:t>
            </a:r>
            <a:r>
              <a:rPr lang="tr-TR" altLang="tr-TR" sz="2000" dirty="0"/>
              <a:t> </a:t>
            </a:r>
            <a:r>
              <a:rPr lang="tr-TR" altLang="tr-TR" sz="2000" dirty="0" err="1"/>
              <a:t>most</a:t>
            </a:r>
            <a:r>
              <a:rPr lang="tr-TR" altLang="tr-TR" sz="2000" dirty="0"/>
              <a:t> </a:t>
            </a:r>
            <a:r>
              <a:rPr lang="tr-TR" altLang="tr-TR" sz="2000" dirty="0" err="1"/>
              <a:t>naturally</a:t>
            </a:r>
            <a:r>
              <a:rPr lang="tr-TR" altLang="tr-TR" sz="2000" dirty="0"/>
              <a:t> </a:t>
            </a:r>
            <a:r>
              <a:rPr lang="tr-TR" altLang="tr-TR" sz="2000" dirty="0" err="1"/>
              <a:t>occurring</a:t>
            </a:r>
            <a:r>
              <a:rPr lang="tr-TR" altLang="tr-TR" sz="2000" dirty="0"/>
              <a:t> form, </a:t>
            </a:r>
            <a:r>
              <a:rPr lang="tr-TR" altLang="tr-TR" sz="2000" dirty="0" err="1"/>
              <a:t>with</a:t>
            </a:r>
            <a:r>
              <a:rPr lang="tr-TR" altLang="tr-TR" sz="2000" dirty="0"/>
              <a:t> a </a:t>
            </a:r>
            <a:r>
              <a:rPr lang="tr-TR" altLang="tr-TR" sz="2000" dirty="0" err="1">
                <a:hlinkClick r:id="rId6" tooltip="Monoclinic"/>
              </a:rPr>
              <a:t>monoclinic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crystalline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structure</a:t>
            </a:r>
            <a:r>
              <a:rPr lang="tr-TR" altLang="tr-TR" sz="2000" dirty="0"/>
              <a:t>,.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high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temperature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7" tooltip="Cubic crystal system"/>
              </a:rPr>
              <a:t>cubic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crystalline</a:t>
            </a:r>
            <a:r>
              <a:rPr lang="tr-TR" altLang="tr-TR" sz="2000" dirty="0"/>
              <a:t> form, </a:t>
            </a:r>
            <a:r>
              <a:rPr lang="tr-TR" altLang="tr-TR" sz="2000" dirty="0" err="1"/>
              <a:t>called</a:t>
            </a:r>
            <a:r>
              <a:rPr lang="tr-TR" altLang="tr-TR" sz="2000" dirty="0"/>
              <a:t> '</a:t>
            </a:r>
            <a:r>
              <a:rPr lang="tr-TR" altLang="tr-TR" sz="2000" dirty="0" err="1">
                <a:hlinkClick r:id="rId8" tooltip="Cubic zirconia"/>
              </a:rPr>
              <a:t>cubic</a:t>
            </a:r>
            <a:r>
              <a:rPr lang="tr-TR" altLang="tr-TR" sz="2000" dirty="0">
                <a:hlinkClick r:id="rId8" tooltip="Cubic zirconia"/>
              </a:rPr>
              <a:t> </a:t>
            </a:r>
            <a:r>
              <a:rPr lang="tr-TR" altLang="tr-TR" sz="2000" dirty="0" err="1">
                <a:hlinkClick r:id="rId8" tooltip="Cubic zirconia"/>
              </a:rPr>
              <a:t>zirconia</a:t>
            </a:r>
            <a:r>
              <a:rPr lang="tr-TR" altLang="tr-TR" sz="2000" dirty="0"/>
              <a:t>', is </a:t>
            </a:r>
            <a:r>
              <a:rPr lang="tr-TR" altLang="tr-TR" sz="2000" dirty="0" err="1"/>
              <a:t>rarely</a:t>
            </a:r>
            <a:r>
              <a:rPr lang="tr-TR" altLang="tr-TR" sz="2000" dirty="0"/>
              <a:t>, </a:t>
            </a:r>
            <a:r>
              <a:rPr lang="tr-TR" altLang="tr-TR" sz="2000" dirty="0" err="1"/>
              <a:t>if</a:t>
            </a:r>
            <a:r>
              <a:rPr lang="tr-TR" altLang="tr-TR" sz="2000" dirty="0"/>
              <a:t> ever, </a:t>
            </a:r>
            <a:r>
              <a:rPr lang="tr-TR" altLang="tr-TR" sz="2000" dirty="0" err="1"/>
              <a:t>found</a:t>
            </a:r>
            <a:r>
              <a:rPr lang="tr-TR" altLang="tr-TR" sz="2000" dirty="0"/>
              <a:t> in </a:t>
            </a:r>
            <a:r>
              <a:rPr lang="tr-TR" altLang="tr-TR" sz="2000" dirty="0" err="1"/>
              <a:t>nature</a:t>
            </a:r>
            <a:r>
              <a:rPr lang="tr-TR" altLang="tr-TR" sz="2000" dirty="0"/>
              <a:t>, but is </a:t>
            </a:r>
            <a:r>
              <a:rPr lang="tr-TR" altLang="tr-TR" sz="2000" dirty="0" err="1"/>
              <a:t>synthesized</a:t>
            </a:r>
            <a:r>
              <a:rPr lang="tr-TR" altLang="tr-TR" sz="2000" dirty="0"/>
              <a:t> in </a:t>
            </a:r>
            <a:r>
              <a:rPr lang="tr-TR" altLang="tr-TR" sz="2000" dirty="0" err="1"/>
              <a:t>various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colours</a:t>
            </a:r>
            <a:r>
              <a:rPr lang="tr-TR" altLang="tr-TR" sz="2000" dirty="0"/>
              <a:t> </a:t>
            </a:r>
            <a:r>
              <a:rPr lang="tr-TR" altLang="tr-TR" sz="2000" dirty="0" err="1"/>
              <a:t>for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use</a:t>
            </a:r>
            <a:r>
              <a:rPr lang="tr-TR" altLang="tr-TR" sz="2000" dirty="0"/>
              <a:t> as a </a:t>
            </a:r>
            <a:r>
              <a:rPr lang="tr-TR" altLang="tr-TR" sz="2000" dirty="0" err="1">
                <a:hlinkClick r:id="rId9" tooltip="Gemstone"/>
              </a:rPr>
              <a:t>gemstone</a:t>
            </a:r>
            <a:r>
              <a:rPr lang="tr-TR" altLang="tr-TR" sz="2000" dirty="0"/>
              <a:t>.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cubic</a:t>
            </a:r>
            <a:r>
              <a:rPr lang="tr-TR" altLang="tr-TR" sz="2000" dirty="0"/>
              <a:t> </a:t>
            </a:r>
            <a:r>
              <a:rPr lang="tr-TR" altLang="tr-TR" sz="2000" dirty="0" err="1"/>
              <a:t>crystal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structured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variety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8" tooltip="Cubic zirconia"/>
              </a:rPr>
              <a:t>cubic</a:t>
            </a:r>
            <a:r>
              <a:rPr lang="tr-TR" altLang="tr-TR" sz="2000" dirty="0">
                <a:hlinkClick r:id="rId8" tooltip="Cubic zirconia"/>
              </a:rPr>
              <a:t> </a:t>
            </a:r>
            <a:r>
              <a:rPr lang="tr-TR" altLang="tr-TR" sz="2000" dirty="0" err="1">
                <a:hlinkClick r:id="rId8" tooltip="Cubic zirconia"/>
              </a:rPr>
              <a:t>zirconia</a:t>
            </a:r>
            <a:r>
              <a:rPr lang="tr-TR" altLang="tr-TR" sz="2000" dirty="0"/>
              <a:t> is </a:t>
            </a:r>
            <a:r>
              <a:rPr lang="tr-TR" altLang="tr-TR" sz="2000" dirty="0" err="1"/>
              <a:t>the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best-known</a:t>
            </a:r>
            <a:r>
              <a:rPr lang="tr-TR" altLang="tr-TR" sz="2000" dirty="0"/>
              <a:t> </a:t>
            </a:r>
            <a:r>
              <a:rPr lang="tr-TR" altLang="tr-TR" sz="2000" dirty="0" err="1">
                <a:hlinkClick r:id="rId10" tooltip="Diamond simulant"/>
              </a:rPr>
              <a:t>diamond</a:t>
            </a:r>
            <a:r>
              <a:rPr lang="tr-TR" altLang="tr-TR" sz="2000" dirty="0">
                <a:hlinkClick r:id="rId10" tooltip="Diamond simulant"/>
              </a:rPr>
              <a:t> </a:t>
            </a:r>
            <a:r>
              <a:rPr lang="tr-TR" altLang="tr-TR" sz="2000" dirty="0" err="1">
                <a:hlinkClick r:id="rId10" tooltip="Diamond simulant"/>
              </a:rPr>
              <a:t>simulant</a:t>
            </a:r>
            <a:r>
              <a:rPr lang="tr-TR" altLang="tr-TR" sz="2000" dirty="0"/>
              <a:t>.</a:t>
            </a:r>
          </a:p>
        </p:txBody>
      </p:sp>
      <p:pic>
        <p:nvPicPr>
          <p:cNvPr id="67591" name="Picture 8" descr="A selection of gemstone pebbles made by tumbling rough rock with abrasive grit, in a rotating drum. The biggest pebble here is 40 mm long (1.6 inches).">
            <a:hlinkClick r:id="rId11" tooltip="A selection of gemstone pebbles made by tumbling rough rock with abrasive grit, in a rotating drum. The biggest pebble here is 40 mm long (1.6 inches).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3744664" cy="39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C27B9-3B84-45B5-9766-CE1BA777B2AB}" type="datetime1">
              <a:rPr lang="tr-TR" smtClean="0"/>
              <a:t>17.10.2018</a:t>
            </a:fld>
            <a:endParaRPr lang="tr-TR"/>
          </a:p>
        </p:txBody>
      </p:sp>
      <p:sp>
        <p:nvSpPr>
          <p:cNvPr id="6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7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2A898-5125-4601-8DA5-719D459824D5}" type="slidenum">
              <a:rPr lang="tr-TR"/>
              <a:pPr>
                <a:defRPr/>
              </a:pPr>
              <a:t>16</a:t>
            </a:fld>
            <a:endParaRPr lang="tr-TR"/>
          </a:p>
        </p:txBody>
      </p:sp>
      <p:pic>
        <p:nvPicPr>
          <p:cNvPr id="68613" name="Picture 5" descr="250px-Beryl09">
            <a:hlinkClick r:id="rId2" tooltip="Beryl09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0350"/>
            <a:ext cx="51847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484438" y="692150"/>
            <a:ext cx="1600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/>
              <a:t>Be</a:t>
            </a:r>
            <a:r>
              <a:rPr lang="tr-TR" altLang="tr-TR" baseline="-25000"/>
              <a:t>3</a:t>
            </a:r>
            <a:r>
              <a:rPr lang="tr-TR" altLang="tr-TR"/>
              <a:t>Al</a:t>
            </a:r>
            <a:r>
              <a:rPr lang="tr-TR" altLang="tr-TR" baseline="-25000"/>
              <a:t>2</a:t>
            </a:r>
            <a:r>
              <a:rPr lang="tr-TR" altLang="tr-TR"/>
              <a:t>(SiO</a:t>
            </a:r>
            <a:r>
              <a:rPr lang="tr-TR" altLang="tr-TR" baseline="-25000"/>
              <a:t>3</a:t>
            </a:r>
            <a:r>
              <a:rPr lang="tr-TR" altLang="tr-TR"/>
              <a:t>)</a:t>
            </a:r>
            <a:r>
              <a:rPr lang="tr-TR" altLang="tr-TR" baseline="-25000"/>
              <a:t>6</a:t>
            </a:r>
            <a:r>
              <a:rPr lang="tr-TR" altLang="tr-TR"/>
              <a:t> 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539750" y="2895600"/>
            <a:ext cx="7834313" cy="3749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000"/>
              <a:t>The </a:t>
            </a:r>
            <a:r>
              <a:rPr lang="tr-TR" altLang="tr-TR" sz="2000">
                <a:hlinkClick r:id="rId4" tooltip="Mineral"/>
              </a:rPr>
              <a:t>mineral</a:t>
            </a:r>
            <a:r>
              <a:rPr lang="tr-TR" altLang="tr-TR" sz="2000"/>
              <a:t> </a:t>
            </a:r>
            <a:r>
              <a:rPr lang="tr-TR" altLang="tr-TR" sz="2000" b="1"/>
              <a:t>beryl</a:t>
            </a:r>
            <a:r>
              <a:rPr lang="tr-TR" altLang="tr-TR" sz="2000"/>
              <a:t> is a </a:t>
            </a:r>
            <a:r>
              <a:rPr lang="tr-TR" altLang="tr-TR" sz="2000">
                <a:hlinkClick r:id="rId5" tooltip="Beryllium"/>
              </a:rPr>
              <a:t>beryllium</a:t>
            </a:r>
            <a:r>
              <a:rPr lang="tr-TR" altLang="tr-TR" sz="2000"/>
              <a:t> </a:t>
            </a:r>
            <a:r>
              <a:rPr lang="tr-TR" altLang="tr-TR" sz="2000">
                <a:hlinkClick r:id="rId6" tooltip="Aluminium"/>
              </a:rPr>
              <a:t>aluminium</a:t>
            </a:r>
            <a:r>
              <a:rPr lang="tr-TR" altLang="tr-TR" sz="2000"/>
              <a:t> </a:t>
            </a:r>
            <a:r>
              <a:rPr lang="tr-TR" altLang="tr-TR" sz="2000">
                <a:hlinkClick r:id="rId7" tooltip="Silicate minerals"/>
              </a:rPr>
              <a:t>cyclosilicate</a:t>
            </a:r>
            <a:r>
              <a:rPr lang="tr-TR" altLang="tr-TR" sz="2000"/>
              <a:t> with the </a:t>
            </a:r>
            <a:r>
              <a:rPr lang="tr-TR" altLang="tr-TR" sz="2000">
                <a:hlinkClick r:id="rId8" tooltip="Chemical formula"/>
              </a:rPr>
              <a:t>chemical formula</a:t>
            </a:r>
            <a:r>
              <a:rPr lang="tr-TR" altLang="tr-TR" sz="2000"/>
              <a:t> Be</a:t>
            </a:r>
            <a:r>
              <a:rPr lang="tr-TR" altLang="tr-TR" sz="2000" baseline="-25000"/>
              <a:t>3</a:t>
            </a:r>
            <a:r>
              <a:rPr lang="tr-TR" altLang="tr-TR" sz="2000"/>
              <a:t>Al</a:t>
            </a:r>
            <a:r>
              <a:rPr lang="tr-TR" altLang="tr-TR" sz="2000" baseline="-25000"/>
              <a:t>2</a:t>
            </a:r>
            <a:r>
              <a:rPr lang="tr-TR" altLang="tr-TR" sz="2000"/>
              <a:t>(SiO</a:t>
            </a:r>
            <a:r>
              <a:rPr lang="tr-TR" altLang="tr-TR" sz="2000" baseline="-25000"/>
              <a:t>3</a:t>
            </a:r>
            <a:r>
              <a:rPr lang="tr-TR" altLang="tr-TR" sz="2000"/>
              <a:t>)</a:t>
            </a:r>
            <a:r>
              <a:rPr lang="tr-TR" altLang="tr-TR" sz="2000" baseline="-25000"/>
              <a:t>6</a:t>
            </a:r>
            <a:r>
              <a:rPr lang="tr-TR" altLang="tr-TR" sz="2000"/>
              <a:t>. The </a:t>
            </a:r>
            <a:r>
              <a:rPr lang="tr-TR" altLang="tr-TR" sz="2000">
                <a:hlinkClick r:id="rId9" tooltip="Hexagonal"/>
              </a:rPr>
              <a:t>hexagonal</a:t>
            </a:r>
            <a:r>
              <a:rPr lang="tr-TR" altLang="tr-TR" sz="2000"/>
              <a:t> </a:t>
            </a:r>
            <a:r>
              <a:rPr lang="tr-TR" altLang="tr-TR" sz="2000">
                <a:hlinkClick r:id="rId10" tooltip="Crystal"/>
              </a:rPr>
              <a:t>crystals</a:t>
            </a:r>
            <a:r>
              <a:rPr lang="tr-TR" altLang="tr-TR" sz="2000"/>
              <a:t> of beryl may be very small or range to several meters in size. Terminated crystals are relatively rare. Beryl exhibits </a:t>
            </a:r>
            <a:r>
              <a:rPr lang="tr-TR" altLang="tr-TR" sz="2000">
                <a:hlinkClick r:id="rId11" tooltip="Conchoidal fracture"/>
              </a:rPr>
              <a:t>conchoidal fracture</a:t>
            </a:r>
            <a:r>
              <a:rPr lang="tr-TR" altLang="tr-TR" sz="2000"/>
              <a:t>, has a </a:t>
            </a:r>
            <a:r>
              <a:rPr lang="tr-TR" altLang="tr-TR" sz="2000">
                <a:hlinkClick r:id="rId12" tooltip="Mohs scale of mineral hardness"/>
              </a:rPr>
              <a:t>hardness</a:t>
            </a:r>
            <a:r>
              <a:rPr lang="tr-TR" altLang="tr-TR" sz="2000"/>
              <a:t> of 7.5–8, a </a:t>
            </a:r>
            <a:r>
              <a:rPr lang="tr-TR" altLang="tr-TR" sz="2000">
                <a:hlinkClick r:id="rId13" tooltip="Specific gravity"/>
              </a:rPr>
              <a:t>specific gravity</a:t>
            </a:r>
            <a:r>
              <a:rPr lang="tr-TR" altLang="tr-TR" sz="2000"/>
              <a:t> of 2.63–2.80. It has a vitreous luster and can be transparent or translucent. Its cleavage is poor basal and its habit is dihexagonal bipyramidal. Pure beryl is colorless, but it is frequently tinted by impurities; possible colors are </a:t>
            </a:r>
            <a:r>
              <a:rPr lang="tr-TR" altLang="tr-TR" sz="2000">
                <a:hlinkClick r:id="rId14" tooltip="Green"/>
              </a:rPr>
              <a:t>green</a:t>
            </a:r>
            <a:r>
              <a:rPr lang="tr-TR" altLang="tr-TR" sz="2000"/>
              <a:t>, </a:t>
            </a:r>
            <a:r>
              <a:rPr lang="tr-TR" altLang="tr-TR" sz="2000">
                <a:hlinkClick r:id="rId15" tooltip="Blue"/>
              </a:rPr>
              <a:t>blue</a:t>
            </a:r>
            <a:r>
              <a:rPr lang="tr-TR" altLang="tr-TR" sz="2000"/>
              <a:t>, </a:t>
            </a:r>
            <a:r>
              <a:rPr lang="tr-TR" altLang="tr-TR" sz="2000">
                <a:hlinkClick r:id="rId16" tooltip="Yellow"/>
              </a:rPr>
              <a:t>yellow</a:t>
            </a:r>
            <a:r>
              <a:rPr lang="tr-TR" altLang="tr-TR" sz="2000"/>
              <a:t>, </a:t>
            </a:r>
            <a:r>
              <a:rPr lang="tr-TR" altLang="tr-TR" sz="2000">
                <a:hlinkClick r:id="rId17" tooltip="Red"/>
              </a:rPr>
              <a:t>red</a:t>
            </a:r>
            <a:r>
              <a:rPr lang="tr-TR" altLang="tr-TR" sz="2000"/>
              <a:t>, and </a:t>
            </a:r>
            <a:r>
              <a:rPr lang="tr-TR" altLang="tr-TR" sz="2000">
                <a:hlinkClick r:id="rId18" tooltip="White"/>
              </a:rPr>
              <a:t>white</a:t>
            </a:r>
            <a:r>
              <a:rPr lang="tr-TR" altLang="tr-TR" sz="2000"/>
              <a:t>. The name comes from the </a:t>
            </a:r>
            <a:r>
              <a:rPr lang="tr-TR" altLang="tr-TR" sz="2000">
                <a:hlinkClick r:id="rId19" tooltip="Greek language"/>
              </a:rPr>
              <a:t>Greek</a:t>
            </a:r>
            <a:r>
              <a:rPr lang="tr-TR" altLang="tr-TR" sz="2000"/>
              <a:t> </a:t>
            </a:r>
            <a:r>
              <a:rPr lang="tr-TR" altLang="tr-TR" sz="2000" i="1"/>
              <a:t>beryllos</a:t>
            </a:r>
            <a:r>
              <a:rPr lang="tr-TR" altLang="tr-TR" sz="2000"/>
              <a:t> which referred to a </a:t>
            </a:r>
            <a:r>
              <a:rPr lang="tr-TR" altLang="tr-TR" sz="2000" i="1"/>
              <a:t>precious blue-green color of sea water</a:t>
            </a:r>
            <a:r>
              <a:rPr lang="tr-TR" altLang="tr-TR" sz="2000"/>
              <a:t> stone.</a:t>
            </a:r>
            <a:r>
              <a:rPr lang="tr-TR" altLang="tr-TR" sz="2000">
                <a:hlinkClick r:id="" action="ppaction://noaction"/>
              </a:rPr>
              <a:t>[3]</a:t>
            </a:r>
            <a:r>
              <a:rPr lang="tr-TR" altLang="tr-TR" sz="2000"/>
              <a:t> The term was later adopted for the mineral Beryl more exclusivly.</a:t>
            </a:r>
            <a:r>
              <a:rPr lang="tr-TR" altLang="tr-TR" sz="2000">
                <a:hlinkClick r:id="" action="ppaction://noaction"/>
              </a:rPr>
              <a:t>[4]</a:t>
            </a:r>
            <a:r>
              <a:rPr lang="tr-TR" altLang="tr-TR" sz="2000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D2E6A-FD08-43F4-AE06-9A508E8012A5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7E875-E216-4239-8E7C-CDC74952BC49}" type="slidenum">
              <a:rPr lang="tr-TR"/>
              <a:pPr>
                <a:defRPr/>
              </a:pPr>
              <a:t>17</a:t>
            </a:fld>
            <a:endParaRPr lang="tr-TR"/>
          </a:p>
        </p:txBody>
      </p:sp>
      <p:pic>
        <p:nvPicPr>
          <p:cNvPr id="69637" name="Picture 4" descr="tara006"/>
          <p:cNvPicPr>
            <a:picLocks noChangeAspect="1" noChangeArrowheads="1"/>
          </p:cNvPicPr>
          <p:nvPr/>
        </p:nvPicPr>
        <p:blipFill rotWithShape="1"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3106"/>
          <a:stretch/>
        </p:blipFill>
        <p:spPr bwMode="auto">
          <a:xfrm>
            <a:off x="1258888" y="283778"/>
            <a:ext cx="6337300" cy="603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DD4CF1-BFEC-4599-ADCC-1FD852E7AA42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1BE7C-5281-4AFA-81FE-A85D5AA9A05F}" type="slidenum">
              <a:rPr lang="tr-TR"/>
              <a:pPr>
                <a:defRPr/>
              </a:pPr>
              <a:t>18</a:t>
            </a:fld>
            <a:endParaRPr lang="tr-TR" dirty="0"/>
          </a:p>
        </p:txBody>
      </p:sp>
      <p:pic>
        <p:nvPicPr>
          <p:cNvPr id="70661" name="Picture 4" descr="tara007"/>
          <p:cNvPicPr>
            <a:picLocks noChangeAspect="1" noChangeArrowheads="1"/>
          </p:cNvPicPr>
          <p:nvPr/>
        </p:nvPicPr>
        <p:blipFill rotWithShape="1"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 b="2744"/>
          <a:stretch/>
        </p:blipFill>
        <p:spPr bwMode="auto">
          <a:xfrm>
            <a:off x="1331913" y="425669"/>
            <a:ext cx="5953125" cy="59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89D546-D997-4666-B505-AA9E40825AF2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04B9C-AFCB-41F2-9D2D-978D6BE24BF2}" type="slidenum">
              <a:rPr lang="tr-TR"/>
              <a:pPr>
                <a:defRPr/>
              </a:pPr>
              <a:t>19</a:t>
            </a:fld>
            <a:endParaRPr lang="tr-TR"/>
          </a:p>
        </p:txBody>
      </p:sp>
      <p:pic>
        <p:nvPicPr>
          <p:cNvPr id="71685" name="Picture 4" descr="tara008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5754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1DEB4A-6D97-45C2-827D-7EF096A49BF9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672EE-6293-4008-AB52-F337F94BDCF8}" type="slidenum">
              <a:rPr lang="tr-TR"/>
              <a:pPr>
                <a:defRPr/>
              </a:pPr>
              <a:t>2</a:t>
            </a:fld>
            <a:endParaRPr lang="tr-TR"/>
          </a:p>
        </p:txBody>
      </p:sp>
      <p:pic>
        <p:nvPicPr>
          <p:cNvPr id="51205" name="Picture 5" descr="59B5E81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/>
          <a:stretch>
            <a:fillRect/>
          </a:stretch>
        </p:blipFill>
        <p:spPr bwMode="auto">
          <a:xfrm>
            <a:off x="1547813" y="214313"/>
            <a:ext cx="5761037" cy="6095007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DF9225-3885-4D4E-95F7-ED7C7EFF9522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2CF8E-8481-4BC7-9DFF-B288AA97EA12}" type="slidenum">
              <a:rPr lang="tr-TR"/>
              <a:pPr>
                <a:defRPr/>
              </a:pPr>
              <a:t>20</a:t>
            </a:fld>
            <a:endParaRPr lang="tr-TR"/>
          </a:p>
        </p:txBody>
      </p:sp>
      <p:pic>
        <p:nvPicPr>
          <p:cNvPr id="72709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335712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E57F1E-5E1F-4508-8DB5-2C7212768C3E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1927E-15AD-4788-8603-5F572C2E5B43}" type="slidenum">
              <a:rPr lang="tr-TR"/>
              <a:pPr>
                <a:defRPr/>
              </a:pPr>
              <a:t>21</a:t>
            </a:fld>
            <a:endParaRPr lang="tr-TR"/>
          </a:p>
        </p:txBody>
      </p:sp>
      <p:pic>
        <p:nvPicPr>
          <p:cNvPr id="73733" name="Picture 4" descr="tara010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84053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B1A9A7-B94A-45AC-837A-53AB652B8819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1D14A-22C5-422B-AC9A-844AA142E083}" type="slidenum">
              <a:rPr lang="tr-TR"/>
              <a:pPr>
                <a:defRPr/>
              </a:pPr>
              <a:t>22</a:t>
            </a:fld>
            <a:endParaRPr lang="tr-TR"/>
          </a:p>
        </p:txBody>
      </p:sp>
      <p:pic>
        <p:nvPicPr>
          <p:cNvPr id="74757" name="Picture 4" descr="tara011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26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67AE0-2574-430D-B70C-13CB4CA064E1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68562-6C95-4248-B5C8-CC65DF53B998}" type="slidenum">
              <a:rPr lang="tr-TR"/>
              <a:pPr>
                <a:defRPr/>
              </a:pPr>
              <a:t>23</a:t>
            </a:fld>
            <a:endParaRPr lang="tr-TR"/>
          </a:p>
        </p:txBody>
      </p:sp>
      <p:pic>
        <p:nvPicPr>
          <p:cNvPr id="75781" name="Picture 4" descr="tara01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265862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D5F0CA-9C53-4396-9531-EA2D109DF5D4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A9D19-5BF7-491A-A452-BACCC4E76B2B}" type="slidenum">
              <a:rPr lang="tr-TR"/>
              <a:pPr>
                <a:defRPr/>
              </a:pPr>
              <a:t>24</a:t>
            </a:fld>
            <a:endParaRPr lang="tr-TR"/>
          </a:p>
        </p:txBody>
      </p:sp>
      <p:pic>
        <p:nvPicPr>
          <p:cNvPr id="76805" name="Picture 4" descr="tara013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5532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2DD06B-5C5C-4914-91C7-BC423B660E5C}" type="datetime1">
              <a:rPr lang="tr-TR" smtClean="0"/>
              <a:t>17.10.2018</a:t>
            </a:fld>
            <a:endParaRPr lang="tr-TR"/>
          </a:p>
        </p:txBody>
      </p:sp>
      <p:sp>
        <p:nvSpPr>
          <p:cNvPr id="5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6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D63D4-7B77-44FF-9FA1-BCF03F04192D}" type="slidenum">
              <a:rPr lang="tr-TR"/>
              <a:pPr>
                <a:defRPr/>
              </a:pPr>
              <a:t>25</a:t>
            </a:fld>
            <a:endParaRPr lang="tr-TR"/>
          </a:p>
        </p:txBody>
      </p:sp>
      <p:pic>
        <p:nvPicPr>
          <p:cNvPr id="778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105650" cy="3159125"/>
          </a:xfrm>
          <a:prstGeom prst="rect">
            <a:avLst/>
          </a:prstGeom>
          <a:noFill/>
          <a:ln w="57150" cap="sq">
            <a:solidFill>
              <a:srgbClr val="FF00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321050"/>
            <a:ext cx="7296150" cy="2862263"/>
          </a:xfrm>
          <a:prstGeom prst="rect">
            <a:avLst/>
          </a:prstGeom>
          <a:noFill/>
          <a:ln w="762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843213" y="0"/>
            <a:ext cx="3890962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/>
              <a:t>DÖNER FIRIN</a:t>
            </a:r>
          </a:p>
        </p:txBody>
      </p:sp>
      <p:sp>
        <p:nvSpPr>
          <p:cNvPr id="4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5EE84E-0581-45AE-97BD-7E001AFA3023}" type="datetime1">
              <a:rPr lang="tr-TR" smtClean="0"/>
              <a:t>17.10.2018</a:t>
            </a:fld>
            <a:endParaRPr lang="tr-TR"/>
          </a:p>
        </p:txBody>
      </p:sp>
      <p:sp>
        <p:nvSpPr>
          <p:cNvPr id="6" name="4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FA6FBD-9003-43CA-80FB-12B0F433FB78}" type="slidenum">
              <a:rPr lang="tr-TR"/>
              <a:pPr>
                <a:defRPr/>
              </a:pPr>
              <a:t>26</a:t>
            </a:fld>
            <a:endParaRPr lang="tr-TR"/>
          </a:p>
        </p:txBody>
      </p:sp>
      <p:sp>
        <p:nvSpPr>
          <p:cNvPr id="5" name="3 Altbilgi Yer Tutucusu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268413"/>
            <a:ext cx="7200900" cy="4321175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D21EA-0F37-4BAF-A67E-FD9BC3014B73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58980-8183-48BD-B1E2-5D4A720C8284}" type="slidenum">
              <a:rPr lang="tr-TR"/>
              <a:pPr>
                <a:defRPr/>
              </a:pPr>
              <a:t>27</a:t>
            </a:fld>
            <a:endParaRPr lang="tr-TR"/>
          </a:p>
        </p:txBody>
      </p:sp>
      <p:pic>
        <p:nvPicPr>
          <p:cNvPr id="45060" name="Picture 4" descr="tara014"/>
          <p:cNvPicPr>
            <a:picLocks noChangeAspect="1" noChangeArrowheads="1"/>
          </p:cNvPicPr>
          <p:nvPr/>
        </p:nvPicPr>
        <p:blipFill>
          <a:blip r:embed="rId2">
            <a:lum bright="-44000" contrast="62000"/>
          </a:blip>
          <a:srcRect t="5414"/>
          <a:stretch>
            <a:fillRect/>
          </a:stretch>
        </p:blipFill>
        <p:spPr bwMode="auto">
          <a:xfrm>
            <a:off x="1403350" y="476672"/>
            <a:ext cx="6097588" cy="5904656"/>
          </a:xfrm>
          <a:prstGeom prst="rect">
            <a:avLst/>
          </a:prstGeom>
          <a:noFill/>
          <a:ln w="12700" cap="sq">
            <a:solidFill>
              <a:schemeClr val="accent6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99488-5407-47E1-946E-BABEB4BD26B8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6F3F58-FCDA-4EE6-9408-EB2EFCD9834F}" type="slidenum">
              <a:rPr lang="tr-TR"/>
              <a:pPr>
                <a:defRPr/>
              </a:pPr>
              <a:t>28</a:t>
            </a:fld>
            <a:endParaRPr lang="tr-TR"/>
          </a:p>
        </p:txBody>
      </p:sp>
      <p:pic>
        <p:nvPicPr>
          <p:cNvPr id="80901" name="Picture 4" descr="tara015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/>
          <a:stretch>
            <a:fillRect/>
          </a:stretch>
        </p:blipFill>
        <p:spPr bwMode="auto">
          <a:xfrm>
            <a:off x="1403350" y="500063"/>
            <a:ext cx="6097588" cy="5286375"/>
          </a:xfrm>
          <a:prstGeom prst="rect">
            <a:avLst/>
          </a:prstGeom>
          <a:noFill/>
          <a:ln w="12700" cap="sq">
            <a:solidFill>
              <a:srgbClr val="3333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F049F-F28F-4BB3-BB70-928B25F80FD9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79B87-2704-493E-BB78-FF6712D44ACD}" type="slidenum">
              <a:rPr lang="tr-TR"/>
              <a:pPr>
                <a:defRPr/>
              </a:pPr>
              <a:t>3</a:t>
            </a:fld>
            <a:endParaRPr lang="tr-TR"/>
          </a:p>
        </p:txBody>
      </p:sp>
      <p:pic>
        <p:nvPicPr>
          <p:cNvPr id="52229" name="Picture 4" descr="tara006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/>
          <a:stretch>
            <a:fillRect/>
          </a:stretch>
        </p:blipFill>
        <p:spPr bwMode="auto">
          <a:xfrm>
            <a:off x="1258888" y="0"/>
            <a:ext cx="6553200" cy="6597650"/>
          </a:xfrm>
          <a:prstGeom prst="rect">
            <a:avLst/>
          </a:prstGeom>
          <a:noFill/>
          <a:ln w="12700" cap="sq">
            <a:solidFill>
              <a:srgbClr val="8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ADC831-8791-4DF9-B575-E7650E3A167A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142BF-D730-4D1C-9396-03CE60323CF3}" type="slidenum">
              <a:rPr lang="tr-TR"/>
              <a:pPr>
                <a:defRPr/>
              </a:pPr>
              <a:t>4</a:t>
            </a:fld>
            <a:endParaRPr lang="tr-TR"/>
          </a:p>
        </p:txBody>
      </p:sp>
      <p:pic>
        <p:nvPicPr>
          <p:cNvPr id="53253" name="Picture 4" descr="tara007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6940" r="3391"/>
          <a:stretch>
            <a:fillRect/>
          </a:stretch>
        </p:blipFill>
        <p:spPr bwMode="auto">
          <a:xfrm>
            <a:off x="1619250" y="260648"/>
            <a:ext cx="5907088" cy="6192688"/>
          </a:xfrm>
          <a:prstGeom prst="rect">
            <a:avLst/>
          </a:prstGeom>
          <a:noFill/>
          <a:ln w="12700" cap="sq">
            <a:solidFill>
              <a:srgbClr val="FF00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2B2E07-90D0-4BC4-BAE4-F11D6EBDA4E7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56ECA-23E8-442D-BC48-8342CD444D84}" type="slidenum">
              <a:rPr lang="tr-TR"/>
              <a:pPr>
                <a:defRPr/>
              </a:pPr>
              <a:t>5</a:t>
            </a:fld>
            <a:endParaRPr lang="tr-TR"/>
          </a:p>
        </p:txBody>
      </p:sp>
      <p:pic>
        <p:nvPicPr>
          <p:cNvPr id="54277" name="Picture 4" descr="tara008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5208" r="2341"/>
          <a:stretch>
            <a:fillRect/>
          </a:stretch>
        </p:blipFill>
        <p:spPr bwMode="auto">
          <a:xfrm>
            <a:off x="1357313" y="285750"/>
            <a:ext cx="6072187" cy="6311602"/>
          </a:xfrm>
          <a:prstGeom prst="rect">
            <a:avLst/>
          </a:prstGeom>
          <a:noFill/>
          <a:ln w="127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EBB4C-EC1E-4F6A-BC30-34ED997A96FF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61264-E1DB-40BC-B32C-DB9794E1D36F}" type="slidenum">
              <a:rPr lang="tr-TR"/>
              <a:pPr>
                <a:defRPr/>
              </a:pPr>
              <a:t>6</a:t>
            </a:fld>
            <a:endParaRPr lang="tr-TR"/>
          </a:p>
        </p:txBody>
      </p:sp>
      <p:pic>
        <p:nvPicPr>
          <p:cNvPr id="55301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/>
          <a:stretch>
            <a:fillRect/>
          </a:stretch>
        </p:blipFill>
        <p:spPr bwMode="auto">
          <a:xfrm>
            <a:off x="1403350" y="285750"/>
            <a:ext cx="6232525" cy="6311900"/>
          </a:xfrm>
          <a:prstGeom prst="rect">
            <a:avLst/>
          </a:prstGeom>
          <a:noFill/>
          <a:ln w="12700" cap="sq">
            <a:solidFill>
              <a:srgbClr val="FFC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994B72-8064-47DE-9CF1-17839D56FE36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85D82-111E-4EEA-B25D-A8D1ABABA1BE}" type="slidenum">
              <a:rPr lang="tr-TR"/>
              <a:pPr>
                <a:defRPr/>
              </a:pPr>
              <a:t>7</a:t>
            </a:fld>
            <a:endParaRPr lang="tr-TR"/>
          </a:p>
        </p:txBody>
      </p:sp>
      <p:pic>
        <p:nvPicPr>
          <p:cNvPr id="30724" name="Picture 4" descr="tara010"/>
          <p:cNvPicPr>
            <a:picLocks noChangeAspect="1" noChangeArrowheads="1"/>
          </p:cNvPicPr>
          <p:nvPr/>
        </p:nvPicPr>
        <p:blipFill>
          <a:blip r:embed="rId2">
            <a:lum bright="-44000" contrast="62000"/>
          </a:blip>
          <a:srcRect t="6250" r="3715"/>
          <a:stretch>
            <a:fillRect/>
          </a:stretch>
        </p:blipFill>
        <p:spPr bwMode="auto">
          <a:xfrm>
            <a:off x="1214438" y="214313"/>
            <a:ext cx="6170612" cy="6429375"/>
          </a:xfrm>
          <a:prstGeom prst="rect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0D589E-E014-4D9E-BC45-D2537D81B50A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75188-3A5A-40A2-89E3-8772236FA712}" type="slidenum">
              <a:rPr lang="tr-TR"/>
              <a:pPr>
                <a:defRPr/>
              </a:pPr>
              <a:t>8</a:t>
            </a:fld>
            <a:endParaRPr lang="tr-TR"/>
          </a:p>
        </p:txBody>
      </p:sp>
      <p:pic>
        <p:nvPicPr>
          <p:cNvPr id="60421" name="Picture 4" descr="tara011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"/>
          <a:stretch>
            <a:fillRect/>
          </a:stretch>
        </p:blipFill>
        <p:spPr bwMode="auto">
          <a:xfrm>
            <a:off x="1258888" y="214313"/>
            <a:ext cx="6049962" cy="6310312"/>
          </a:xfrm>
          <a:prstGeom prst="rect">
            <a:avLst/>
          </a:prstGeom>
          <a:noFill/>
          <a:ln w="12700" cap="sq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D3A5A-BA7D-4865-932A-B0F81BAEAA69}" type="datetime1">
              <a:rPr lang="tr-TR" smtClean="0"/>
              <a:t>17.10.2018</a:t>
            </a:fld>
            <a:endParaRPr lang="tr-TR"/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Endüstriyel Kimya I / Doç. Dr. Kamran POLAT</a:t>
            </a:r>
          </a:p>
        </p:txBody>
      </p:sp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37A15-B394-4F93-A68E-A1631887CE3F}" type="slidenum">
              <a:rPr lang="tr-TR"/>
              <a:pPr>
                <a:defRPr/>
              </a:pPr>
              <a:t>9</a:t>
            </a:fld>
            <a:endParaRPr lang="tr-TR"/>
          </a:p>
        </p:txBody>
      </p:sp>
      <p:pic>
        <p:nvPicPr>
          <p:cNvPr id="32772" name="Picture 4" descr="tara012"/>
          <p:cNvPicPr>
            <a:picLocks noChangeAspect="1" noChangeArrowheads="1"/>
          </p:cNvPicPr>
          <p:nvPr/>
        </p:nvPicPr>
        <p:blipFill>
          <a:blip r:embed="rId2">
            <a:lum bright="-44000" contrast="62000"/>
          </a:blip>
          <a:srcRect t="3248"/>
          <a:stretch>
            <a:fillRect/>
          </a:stretch>
        </p:blipFill>
        <p:spPr bwMode="auto">
          <a:xfrm>
            <a:off x="1143000" y="260648"/>
            <a:ext cx="6791325" cy="6337002"/>
          </a:xfrm>
          <a:prstGeom prst="rect">
            <a:avLst/>
          </a:prstGeom>
          <a:noFill/>
          <a:ln w="12700" cap="sq">
            <a:solidFill>
              <a:schemeClr val="accent6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508</TotalTime>
  <Words>632</Words>
  <Application>Microsoft Office PowerPoint</Application>
  <PresentationFormat>Ekran Gösterisi (4:3)</PresentationFormat>
  <Paragraphs>92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3" baseType="lpstr">
      <vt:lpstr>Arial</vt:lpstr>
      <vt:lpstr>Century Schoolbook</vt:lpstr>
      <vt:lpstr>Wingdings</vt:lpstr>
      <vt:lpstr>Wingdings 2</vt:lpstr>
      <vt:lpstr>Cumba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DÖNER FIRIN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BÖLÜM 8</dc:title>
  <dc:creator>Kamran POLAT</dc:creator>
  <cp:lastModifiedBy>Kamran Polat</cp:lastModifiedBy>
  <cp:revision>84</cp:revision>
  <dcterms:created xsi:type="dcterms:W3CDTF">2006-10-26T12:02:04Z</dcterms:created>
  <dcterms:modified xsi:type="dcterms:W3CDTF">2018-10-17T18:45:38Z</dcterms:modified>
</cp:coreProperties>
</file>