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9" r:id="rId18"/>
    <p:sldId id="272" r:id="rId19"/>
    <p:sldId id="273" r:id="rId20"/>
    <p:sldId id="274" r:id="rId21"/>
    <p:sldId id="275" r:id="rId22"/>
    <p:sldId id="30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0" r:id="rId36"/>
    <p:sldId id="303" r:id="rId37"/>
    <p:sldId id="300" r:id="rId38"/>
    <p:sldId id="301" r:id="rId39"/>
    <p:sldId id="288" r:id="rId40"/>
    <p:sldId id="289" r:id="rId41"/>
    <p:sldId id="291" r:id="rId42"/>
    <p:sldId id="292" r:id="rId43"/>
    <p:sldId id="293" r:id="rId44"/>
    <p:sldId id="296" r:id="rId45"/>
    <p:sldId id="297" r:id="rId46"/>
    <p:sldId id="298" r:id="rId47"/>
    <p:sldId id="294" r:id="rId48"/>
    <p:sldId id="295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CF"/>
    <a:srgbClr val="F0F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09D8F-6E4F-4B07-B13C-978E5B224AB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0999C30-3BCC-4E37-859E-3B6837F71CB6}">
      <dgm:prSet phldrT="[Metin]" custT="1"/>
      <dgm:spPr/>
      <dgm:t>
        <a:bodyPr/>
        <a:lstStyle/>
        <a:p>
          <a:r>
            <a:rPr lang="en-US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A) LATENT DÖNEM KISA ( </a:t>
          </a:r>
          <a:r>
            <a:rPr lang="tr-TR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1-2 HAFTA;</a:t>
          </a:r>
          <a:r>
            <a:rPr lang="en-US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ORTALAMA 10 GÜN )‏</a:t>
          </a:r>
          <a:endParaRPr lang="tr-TR" sz="1600" dirty="0"/>
        </a:p>
      </dgm:t>
    </dgm:pt>
    <dgm:pt modelId="{BB9774AD-0071-4905-805C-50B28165415D}" type="parTrans" cxnId="{67B093A2-5F72-4B16-A8F1-FF5891DC94DE}">
      <dgm:prSet/>
      <dgm:spPr/>
      <dgm:t>
        <a:bodyPr/>
        <a:lstStyle/>
        <a:p>
          <a:endParaRPr lang="tr-TR"/>
        </a:p>
      </dgm:t>
    </dgm:pt>
    <dgm:pt modelId="{593D588E-F71B-436E-B929-817570743B21}" type="sibTrans" cxnId="{67B093A2-5F72-4B16-A8F1-FF5891DC94DE}">
      <dgm:prSet/>
      <dgm:spPr/>
      <dgm:t>
        <a:bodyPr/>
        <a:lstStyle/>
        <a:p>
          <a:endParaRPr lang="tr-TR"/>
        </a:p>
      </dgm:t>
    </dgm:pt>
    <dgm:pt modelId="{C3A2E3D2-A46F-453E-A071-DEBF24DB6AD9}">
      <dgm:prSet custT="1"/>
      <dgm:spPr/>
      <dgm:t>
        <a:bodyPr/>
        <a:lstStyle/>
        <a:p>
          <a:r>
            <a:rPr lang="tr-TR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JONES KRİTERLERİNİ DOLDURMAZLAR</a:t>
          </a:r>
          <a:endParaRPr lang="en-US" sz="1600" b="1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ACA8DF9C-6228-42D3-B11D-7CFAE21A72F5}" type="parTrans" cxnId="{5E2B4A70-1F1A-42A9-9893-996DF33A9E4A}">
      <dgm:prSet/>
      <dgm:spPr/>
      <dgm:t>
        <a:bodyPr/>
        <a:lstStyle/>
        <a:p>
          <a:endParaRPr lang="tr-TR"/>
        </a:p>
      </dgm:t>
    </dgm:pt>
    <dgm:pt modelId="{DFCE25F0-20AE-4BDA-9D4E-651A118EA412}" type="sibTrans" cxnId="{5E2B4A70-1F1A-42A9-9893-996DF33A9E4A}">
      <dgm:prSet/>
      <dgm:spPr/>
      <dgm:t>
        <a:bodyPr/>
        <a:lstStyle/>
        <a:p>
          <a:endParaRPr lang="tr-TR"/>
        </a:p>
      </dgm:t>
    </dgm:pt>
    <dgm:pt modelId="{088481E8-7389-46FD-9695-9F43B91C1EF5}">
      <dgm:prSet custT="1"/>
      <dgm:spPr/>
      <dgm:t>
        <a:bodyPr/>
        <a:lstStyle/>
        <a:p>
          <a:r>
            <a:rPr lang="en-US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B) UZAYAN VEYA TEKRAR EDEN ARTRIT-ARTRALJI       </a:t>
          </a:r>
          <a:endParaRPr lang="en-US" sz="1600" b="1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5354C6BB-EBD8-4F81-A10F-6F5A8727E58E}" type="parTrans" cxnId="{D27388D7-576E-4810-9F52-008839CB65FC}">
      <dgm:prSet/>
      <dgm:spPr/>
      <dgm:t>
        <a:bodyPr/>
        <a:lstStyle/>
        <a:p>
          <a:endParaRPr lang="tr-TR"/>
        </a:p>
      </dgm:t>
    </dgm:pt>
    <dgm:pt modelId="{A61D684E-AB53-44D9-ACA2-25D3AC879892}" type="sibTrans" cxnId="{D27388D7-576E-4810-9F52-008839CB65FC}">
      <dgm:prSet/>
      <dgm:spPr/>
      <dgm:t>
        <a:bodyPr/>
        <a:lstStyle/>
        <a:p>
          <a:endParaRPr lang="tr-TR"/>
        </a:p>
      </dgm:t>
    </dgm:pt>
    <dgm:pt modelId="{823E2AED-8F1C-4860-A65A-0CF553AC3182}">
      <dgm:prSet custT="1"/>
      <dgm:spPr/>
      <dgm:t>
        <a:bodyPr/>
        <a:lstStyle/>
        <a:p>
          <a:r>
            <a:rPr lang="en-US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(GEZICI DEĞIL)‏</a:t>
          </a:r>
          <a:endParaRPr lang="en-US" sz="1600" b="1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2C3B949A-03B8-4100-B3E9-F6427103EEE8}" type="parTrans" cxnId="{2800A5CB-97CF-458B-8BF1-3729EF065387}">
      <dgm:prSet/>
      <dgm:spPr/>
      <dgm:t>
        <a:bodyPr/>
        <a:lstStyle/>
        <a:p>
          <a:endParaRPr lang="tr-TR"/>
        </a:p>
      </dgm:t>
    </dgm:pt>
    <dgm:pt modelId="{2E98035C-24EC-4968-9C16-B2309AAF93D3}" type="sibTrans" cxnId="{2800A5CB-97CF-458B-8BF1-3729EF065387}">
      <dgm:prSet/>
      <dgm:spPr/>
      <dgm:t>
        <a:bodyPr/>
        <a:lstStyle/>
        <a:p>
          <a:endParaRPr lang="tr-TR"/>
        </a:p>
      </dgm:t>
    </dgm:pt>
    <dgm:pt modelId="{E66656C5-A116-4E94-A878-73013B4CD435}">
      <dgm:prSet custT="1"/>
      <dgm:spPr/>
      <dgm:t>
        <a:bodyPr/>
        <a:lstStyle/>
        <a:p>
          <a:r>
            <a:rPr lang="en-US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C) ASPIRIN VE DIĞER NSAI ILAÇLARA DÜŞÜK CEVAP.</a:t>
          </a:r>
          <a:endParaRPr lang="en-US" sz="1600" b="1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9F529B6F-1A86-4DC1-BA63-6841B8BFC232}" type="parTrans" cxnId="{75B8BC5B-FA7D-41AA-99C2-3F872FC13503}">
      <dgm:prSet/>
      <dgm:spPr/>
      <dgm:t>
        <a:bodyPr/>
        <a:lstStyle/>
        <a:p>
          <a:endParaRPr lang="tr-TR"/>
        </a:p>
      </dgm:t>
    </dgm:pt>
    <dgm:pt modelId="{6BFF8B5A-0E45-433A-835C-C1CC681752D1}" type="sibTrans" cxnId="{75B8BC5B-FA7D-41AA-99C2-3F872FC13503}">
      <dgm:prSet/>
      <dgm:spPr/>
      <dgm:t>
        <a:bodyPr/>
        <a:lstStyle/>
        <a:p>
          <a:endParaRPr lang="tr-TR"/>
        </a:p>
      </dgm:t>
    </dgm:pt>
    <dgm:pt modelId="{AFD7897A-3C9B-407D-BDEC-B77F31D11DC9}">
      <dgm:prSet custT="1"/>
      <dgm:spPr/>
      <dgm:t>
        <a:bodyPr/>
        <a:lstStyle/>
        <a:p>
          <a:r>
            <a:rPr lang="tr-TR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HASTALARDA </a:t>
          </a:r>
          <a:r>
            <a:rPr lang="en-US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KARDIT GELIŞME</a:t>
          </a:r>
          <a:r>
            <a:rPr lang="tr-TR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Z.</a:t>
          </a:r>
          <a:endParaRPr lang="tr-TR" sz="1600" b="1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95846EFE-742A-4470-9A51-6B6B93B6FA06}" type="parTrans" cxnId="{3F21308D-DD32-40B9-90BC-78B9345D1CC3}">
      <dgm:prSet/>
      <dgm:spPr/>
      <dgm:t>
        <a:bodyPr/>
        <a:lstStyle/>
        <a:p>
          <a:endParaRPr lang="tr-TR"/>
        </a:p>
      </dgm:t>
    </dgm:pt>
    <dgm:pt modelId="{234C1E16-1E91-404D-A404-87CE6287ACDC}" type="sibTrans" cxnId="{3F21308D-DD32-40B9-90BC-78B9345D1CC3}">
      <dgm:prSet/>
      <dgm:spPr/>
      <dgm:t>
        <a:bodyPr/>
        <a:lstStyle/>
        <a:p>
          <a:endParaRPr lang="tr-TR"/>
        </a:p>
      </dgm:t>
    </dgm:pt>
    <dgm:pt modelId="{04D0F2DC-611B-408E-9195-1F46C7EE76FC}">
      <dgm:prSet custT="1"/>
      <dgm:spPr/>
      <dgm:t>
        <a:bodyPr/>
        <a:lstStyle/>
        <a:p>
          <a:r>
            <a:rPr lang="tr-TR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D)TENOSİNOVİT, RENAL PATOLOJİ SIK</a:t>
          </a:r>
          <a:endParaRPr lang="tr-TR" sz="1600" b="1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A702D9DA-E5C4-4DC3-B0A8-3C40706819E9}" type="parTrans" cxnId="{C733AC47-A24F-4F83-9B37-DDCFD6F76D99}">
      <dgm:prSet/>
      <dgm:spPr/>
      <dgm:t>
        <a:bodyPr/>
        <a:lstStyle/>
        <a:p>
          <a:endParaRPr lang="tr-TR"/>
        </a:p>
      </dgm:t>
    </dgm:pt>
    <dgm:pt modelId="{F36A99FA-8B8B-4661-A112-099E28E16EA4}" type="sibTrans" cxnId="{C733AC47-A24F-4F83-9B37-DDCFD6F76D99}">
      <dgm:prSet/>
      <dgm:spPr/>
      <dgm:t>
        <a:bodyPr/>
        <a:lstStyle/>
        <a:p>
          <a:endParaRPr lang="tr-TR"/>
        </a:p>
      </dgm:t>
    </dgm:pt>
    <dgm:pt modelId="{1794CADC-56E7-4DD0-B475-EE5B63FB8947}">
      <dgm:prSet custT="1"/>
      <dgm:spPr/>
      <dgm:t>
        <a:bodyPr/>
        <a:lstStyle/>
        <a:p>
          <a:r>
            <a:rPr lang="tr-TR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E)AKUT FAZ YANIRI ARA’DAN DAHA DÜŞÜK</a:t>
          </a:r>
          <a:endParaRPr lang="en-US" sz="1600" dirty="0">
            <a:solidFill>
              <a:srgbClr val="FFFF66"/>
            </a:solidFill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8EF00A47-A7DF-4D9A-9632-A1C3A2B87AE1}" type="parTrans" cxnId="{6B9C415E-1EA7-4DC0-A7BA-37E2088883EE}">
      <dgm:prSet/>
      <dgm:spPr/>
      <dgm:t>
        <a:bodyPr/>
        <a:lstStyle/>
        <a:p>
          <a:endParaRPr lang="tr-TR"/>
        </a:p>
      </dgm:t>
    </dgm:pt>
    <dgm:pt modelId="{3D832A1D-088A-48B3-946B-2C90EF63F15D}" type="sibTrans" cxnId="{6B9C415E-1EA7-4DC0-A7BA-37E2088883EE}">
      <dgm:prSet/>
      <dgm:spPr/>
      <dgm:t>
        <a:bodyPr/>
        <a:lstStyle/>
        <a:p>
          <a:endParaRPr lang="tr-TR"/>
        </a:p>
      </dgm:t>
    </dgm:pt>
    <dgm:pt modelId="{3F75A24F-88CD-499B-AE5A-611C1ECE7388}" type="pres">
      <dgm:prSet presAssocID="{45F09D8F-6E4F-4B07-B13C-978E5B224A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AAAC185-538D-42AF-B118-67E33B7613F4}" type="pres">
      <dgm:prSet presAssocID="{A0999C30-3BCC-4E37-859E-3B6837F71CB6}" presName="parentLin" presStyleCnt="0"/>
      <dgm:spPr/>
    </dgm:pt>
    <dgm:pt modelId="{6A50BA34-DF41-4856-BF89-CD00E9FB2B57}" type="pres">
      <dgm:prSet presAssocID="{A0999C30-3BCC-4E37-859E-3B6837F71CB6}" presName="parentLeftMargin" presStyleLbl="node1" presStyleIdx="0" presStyleCnt="8"/>
      <dgm:spPr/>
      <dgm:t>
        <a:bodyPr/>
        <a:lstStyle/>
        <a:p>
          <a:endParaRPr lang="tr-TR"/>
        </a:p>
      </dgm:t>
    </dgm:pt>
    <dgm:pt modelId="{895F46E8-16E6-4264-99BC-406EC4003DBA}" type="pres">
      <dgm:prSet presAssocID="{A0999C30-3BCC-4E37-859E-3B6837F71CB6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02AD35-F822-4611-8D67-2906498D8376}" type="pres">
      <dgm:prSet presAssocID="{A0999C30-3BCC-4E37-859E-3B6837F71CB6}" presName="negativeSpace" presStyleCnt="0"/>
      <dgm:spPr/>
    </dgm:pt>
    <dgm:pt modelId="{E367A350-6A1E-46D7-9654-31BD34379E6E}" type="pres">
      <dgm:prSet presAssocID="{A0999C30-3BCC-4E37-859E-3B6837F71CB6}" presName="childText" presStyleLbl="conFgAcc1" presStyleIdx="0" presStyleCnt="8">
        <dgm:presLayoutVars>
          <dgm:bulletEnabled val="1"/>
        </dgm:presLayoutVars>
      </dgm:prSet>
      <dgm:spPr/>
    </dgm:pt>
    <dgm:pt modelId="{F28FFFDA-4B3B-4733-BE9C-2A8F9E8CE6FB}" type="pres">
      <dgm:prSet presAssocID="{593D588E-F71B-436E-B929-817570743B21}" presName="spaceBetweenRectangles" presStyleCnt="0"/>
      <dgm:spPr/>
    </dgm:pt>
    <dgm:pt modelId="{CDDCDFB0-0E2D-4A96-AD94-2F555CBD96C7}" type="pres">
      <dgm:prSet presAssocID="{C3A2E3D2-A46F-453E-A071-DEBF24DB6AD9}" presName="parentLin" presStyleCnt="0"/>
      <dgm:spPr/>
    </dgm:pt>
    <dgm:pt modelId="{3A4952DC-818D-40E8-95DC-06292A5498F8}" type="pres">
      <dgm:prSet presAssocID="{C3A2E3D2-A46F-453E-A071-DEBF24DB6AD9}" presName="parentLeftMargin" presStyleLbl="node1" presStyleIdx="0" presStyleCnt="8"/>
      <dgm:spPr/>
      <dgm:t>
        <a:bodyPr/>
        <a:lstStyle/>
        <a:p>
          <a:endParaRPr lang="tr-TR"/>
        </a:p>
      </dgm:t>
    </dgm:pt>
    <dgm:pt modelId="{39304614-9A66-46AB-AEA4-5C97F91082C9}" type="pres">
      <dgm:prSet presAssocID="{C3A2E3D2-A46F-453E-A071-DEBF24DB6AD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4DAAE9-078D-4ED0-AD80-01C9703562C4}" type="pres">
      <dgm:prSet presAssocID="{C3A2E3D2-A46F-453E-A071-DEBF24DB6AD9}" presName="negativeSpace" presStyleCnt="0"/>
      <dgm:spPr/>
    </dgm:pt>
    <dgm:pt modelId="{8210EF39-998A-4F3A-8A78-E484392F6B74}" type="pres">
      <dgm:prSet presAssocID="{C3A2E3D2-A46F-453E-A071-DEBF24DB6AD9}" presName="childText" presStyleLbl="conFgAcc1" presStyleIdx="1" presStyleCnt="8">
        <dgm:presLayoutVars>
          <dgm:bulletEnabled val="1"/>
        </dgm:presLayoutVars>
      </dgm:prSet>
      <dgm:spPr/>
    </dgm:pt>
    <dgm:pt modelId="{1DA0E321-D797-489E-B1F2-F392CDD859B9}" type="pres">
      <dgm:prSet presAssocID="{DFCE25F0-20AE-4BDA-9D4E-651A118EA412}" presName="spaceBetweenRectangles" presStyleCnt="0"/>
      <dgm:spPr/>
    </dgm:pt>
    <dgm:pt modelId="{1EA54C9B-3B85-4DE2-A008-1B2FEF3B595D}" type="pres">
      <dgm:prSet presAssocID="{088481E8-7389-46FD-9695-9F43B91C1EF5}" presName="parentLin" presStyleCnt="0"/>
      <dgm:spPr/>
    </dgm:pt>
    <dgm:pt modelId="{CAB0D1CE-8A51-42EE-AF86-2FA4164A3F19}" type="pres">
      <dgm:prSet presAssocID="{088481E8-7389-46FD-9695-9F43B91C1EF5}" presName="parentLeftMargin" presStyleLbl="node1" presStyleIdx="1" presStyleCnt="8"/>
      <dgm:spPr/>
      <dgm:t>
        <a:bodyPr/>
        <a:lstStyle/>
        <a:p>
          <a:endParaRPr lang="tr-TR"/>
        </a:p>
      </dgm:t>
    </dgm:pt>
    <dgm:pt modelId="{49F79189-2E44-4ECC-8BE9-FA2E3FE12960}" type="pres">
      <dgm:prSet presAssocID="{088481E8-7389-46FD-9695-9F43B91C1EF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868D93-60BB-4983-9F3C-D73DD64DE63B}" type="pres">
      <dgm:prSet presAssocID="{088481E8-7389-46FD-9695-9F43B91C1EF5}" presName="negativeSpace" presStyleCnt="0"/>
      <dgm:spPr/>
    </dgm:pt>
    <dgm:pt modelId="{C8A1E07B-B706-4D09-BFE9-D64A9FF4455F}" type="pres">
      <dgm:prSet presAssocID="{088481E8-7389-46FD-9695-9F43B91C1EF5}" presName="childText" presStyleLbl="conFgAcc1" presStyleIdx="2" presStyleCnt="8">
        <dgm:presLayoutVars>
          <dgm:bulletEnabled val="1"/>
        </dgm:presLayoutVars>
      </dgm:prSet>
      <dgm:spPr/>
    </dgm:pt>
    <dgm:pt modelId="{CD2CC810-C6EA-45B4-9944-A1687B3186E3}" type="pres">
      <dgm:prSet presAssocID="{A61D684E-AB53-44D9-ACA2-25D3AC879892}" presName="spaceBetweenRectangles" presStyleCnt="0"/>
      <dgm:spPr/>
    </dgm:pt>
    <dgm:pt modelId="{942FFFAD-0794-4A90-85DF-77AF22D189DC}" type="pres">
      <dgm:prSet presAssocID="{823E2AED-8F1C-4860-A65A-0CF553AC3182}" presName="parentLin" presStyleCnt="0"/>
      <dgm:spPr/>
    </dgm:pt>
    <dgm:pt modelId="{F581D865-BB61-49E7-AB76-B6EE8411F5B9}" type="pres">
      <dgm:prSet presAssocID="{823E2AED-8F1C-4860-A65A-0CF553AC3182}" presName="parentLeftMargin" presStyleLbl="node1" presStyleIdx="2" presStyleCnt="8"/>
      <dgm:spPr/>
      <dgm:t>
        <a:bodyPr/>
        <a:lstStyle/>
        <a:p>
          <a:endParaRPr lang="tr-TR"/>
        </a:p>
      </dgm:t>
    </dgm:pt>
    <dgm:pt modelId="{5A2FFB3E-B7AF-48CD-AF01-2F6C3C1E8FF9}" type="pres">
      <dgm:prSet presAssocID="{823E2AED-8F1C-4860-A65A-0CF553AC318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703683-814F-4C7A-A096-34166DA23270}" type="pres">
      <dgm:prSet presAssocID="{823E2AED-8F1C-4860-A65A-0CF553AC3182}" presName="negativeSpace" presStyleCnt="0"/>
      <dgm:spPr/>
    </dgm:pt>
    <dgm:pt modelId="{8E18D592-520C-4492-862E-8B1F4B768477}" type="pres">
      <dgm:prSet presAssocID="{823E2AED-8F1C-4860-A65A-0CF553AC3182}" presName="childText" presStyleLbl="conFgAcc1" presStyleIdx="3" presStyleCnt="8">
        <dgm:presLayoutVars>
          <dgm:bulletEnabled val="1"/>
        </dgm:presLayoutVars>
      </dgm:prSet>
      <dgm:spPr/>
    </dgm:pt>
    <dgm:pt modelId="{ACB6051C-2D0C-4DCE-BC6E-C930AB9F13DE}" type="pres">
      <dgm:prSet presAssocID="{2E98035C-24EC-4968-9C16-B2309AAF93D3}" presName="spaceBetweenRectangles" presStyleCnt="0"/>
      <dgm:spPr/>
    </dgm:pt>
    <dgm:pt modelId="{307AB9A0-2A01-4C5E-8760-827D07CE3652}" type="pres">
      <dgm:prSet presAssocID="{E66656C5-A116-4E94-A878-73013B4CD435}" presName="parentLin" presStyleCnt="0"/>
      <dgm:spPr/>
    </dgm:pt>
    <dgm:pt modelId="{BEFF946E-040C-4311-B463-C5BF658CFE59}" type="pres">
      <dgm:prSet presAssocID="{E66656C5-A116-4E94-A878-73013B4CD435}" presName="parentLeftMargin" presStyleLbl="node1" presStyleIdx="3" presStyleCnt="8"/>
      <dgm:spPr/>
      <dgm:t>
        <a:bodyPr/>
        <a:lstStyle/>
        <a:p>
          <a:endParaRPr lang="tr-TR"/>
        </a:p>
      </dgm:t>
    </dgm:pt>
    <dgm:pt modelId="{956F97B4-7099-49DF-B293-E133BA4C1DDE}" type="pres">
      <dgm:prSet presAssocID="{E66656C5-A116-4E94-A878-73013B4CD435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C29F26-6F40-4CBB-AF27-82EF596BC319}" type="pres">
      <dgm:prSet presAssocID="{E66656C5-A116-4E94-A878-73013B4CD435}" presName="negativeSpace" presStyleCnt="0"/>
      <dgm:spPr/>
    </dgm:pt>
    <dgm:pt modelId="{AEBB782C-58FB-4ADE-9F92-D4CD446650FF}" type="pres">
      <dgm:prSet presAssocID="{E66656C5-A116-4E94-A878-73013B4CD435}" presName="childText" presStyleLbl="conFgAcc1" presStyleIdx="4" presStyleCnt="8">
        <dgm:presLayoutVars>
          <dgm:bulletEnabled val="1"/>
        </dgm:presLayoutVars>
      </dgm:prSet>
      <dgm:spPr/>
    </dgm:pt>
    <dgm:pt modelId="{0537637F-F319-4CA8-9D12-CF71A6191FDD}" type="pres">
      <dgm:prSet presAssocID="{6BFF8B5A-0E45-433A-835C-C1CC681752D1}" presName="spaceBetweenRectangles" presStyleCnt="0"/>
      <dgm:spPr/>
    </dgm:pt>
    <dgm:pt modelId="{49FD4C80-3018-43B5-81E6-FBCF079FA4F0}" type="pres">
      <dgm:prSet presAssocID="{AFD7897A-3C9B-407D-BDEC-B77F31D11DC9}" presName="parentLin" presStyleCnt="0"/>
      <dgm:spPr/>
    </dgm:pt>
    <dgm:pt modelId="{3BCFA72D-1C15-4BB8-A9FC-461295A9C6F7}" type="pres">
      <dgm:prSet presAssocID="{AFD7897A-3C9B-407D-BDEC-B77F31D11DC9}" presName="parentLeftMargin" presStyleLbl="node1" presStyleIdx="4" presStyleCnt="8"/>
      <dgm:spPr/>
      <dgm:t>
        <a:bodyPr/>
        <a:lstStyle/>
        <a:p>
          <a:endParaRPr lang="tr-TR"/>
        </a:p>
      </dgm:t>
    </dgm:pt>
    <dgm:pt modelId="{4BC1379E-31A3-4F36-898D-8169E91435DD}" type="pres">
      <dgm:prSet presAssocID="{AFD7897A-3C9B-407D-BDEC-B77F31D11DC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0087D9-E5AA-42B5-B939-28EDE94AF1CB}" type="pres">
      <dgm:prSet presAssocID="{AFD7897A-3C9B-407D-BDEC-B77F31D11DC9}" presName="negativeSpace" presStyleCnt="0"/>
      <dgm:spPr/>
    </dgm:pt>
    <dgm:pt modelId="{B3352219-B3ED-4E99-9E9F-D972C771F986}" type="pres">
      <dgm:prSet presAssocID="{AFD7897A-3C9B-407D-BDEC-B77F31D11DC9}" presName="childText" presStyleLbl="conFgAcc1" presStyleIdx="5" presStyleCnt="8">
        <dgm:presLayoutVars>
          <dgm:bulletEnabled val="1"/>
        </dgm:presLayoutVars>
      </dgm:prSet>
      <dgm:spPr/>
    </dgm:pt>
    <dgm:pt modelId="{0C1D2D07-6720-42E0-B2DD-2C8CA950BC24}" type="pres">
      <dgm:prSet presAssocID="{234C1E16-1E91-404D-A404-87CE6287ACDC}" presName="spaceBetweenRectangles" presStyleCnt="0"/>
      <dgm:spPr/>
    </dgm:pt>
    <dgm:pt modelId="{248EED31-EF95-4CE4-8CBE-797FB6CFDC6B}" type="pres">
      <dgm:prSet presAssocID="{04D0F2DC-611B-408E-9195-1F46C7EE76FC}" presName="parentLin" presStyleCnt="0"/>
      <dgm:spPr/>
    </dgm:pt>
    <dgm:pt modelId="{98EC802F-35ED-4026-B00A-829B881DBAC9}" type="pres">
      <dgm:prSet presAssocID="{04D0F2DC-611B-408E-9195-1F46C7EE76FC}" presName="parentLeftMargin" presStyleLbl="node1" presStyleIdx="5" presStyleCnt="8"/>
      <dgm:spPr/>
      <dgm:t>
        <a:bodyPr/>
        <a:lstStyle/>
        <a:p>
          <a:endParaRPr lang="tr-TR"/>
        </a:p>
      </dgm:t>
    </dgm:pt>
    <dgm:pt modelId="{344BB875-D4CD-4761-B8A4-F1A0955E6DFA}" type="pres">
      <dgm:prSet presAssocID="{04D0F2DC-611B-408E-9195-1F46C7EE76FC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2EEA06-1282-4BC0-B3D0-0A5AA0FCF0EB}" type="pres">
      <dgm:prSet presAssocID="{04D0F2DC-611B-408E-9195-1F46C7EE76FC}" presName="negativeSpace" presStyleCnt="0"/>
      <dgm:spPr/>
    </dgm:pt>
    <dgm:pt modelId="{59C4EF1B-5195-49E6-8499-E9F5DDB4A359}" type="pres">
      <dgm:prSet presAssocID="{04D0F2DC-611B-408E-9195-1F46C7EE76FC}" presName="childText" presStyleLbl="conFgAcc1" presStyleIdx="6" presStyleCnt="8">
        <dgm:presLayoutVars>
          <dgm:bulletEnabled val="1"/>
        </dgm:presLayoutVars>
      </dgm:prSet>
      <dgm:spPr/>
    </dgm:pt>
    <dgm:pt modelId="{CC958AF0-4FA8-47CA-AF25-95A9C66EDF2E}" type="pres">
      <dgm:prSet presAssocID="{F36A99FA-8B8B-4661-A112-099E28E16EA4}" presName="spaceBetweenRectangles" presStyleCnt="0"/>
      <dgm:spPr/>
    </dgm:pt>
    <dgm:pt modelId="{515DCA42-86BF-42C3-A4DA-5F8CCDD6FA2E}" type="pres">
      <dgm:prSet presAssocID="{1794CADC-56E7-4DD0-B475-EE5B63FB8947}" presName="parentLin" presStyleCnt="0"/>
      <dgm:spPr/>
    </dgm:pt>
    <dgm:pt modelId="{F1AA021B-903B-4A15-AF3D-F62C6EB7C49A}" type="pres">
      <dgm:prSet presAssocID="{1794CADC-56E7-4DD0-B475-EE5B63FB8947}" presName="parentLeftMargin" presStyleLbl="node1" presStyleIdx="6" presStyleCnt="8"/>
      <dgm:spPr/>
      <dgm:t>
        <a:bodyPr/>
        <a:lstStyle/>
        <a:p>
          <a:endParaRPr lang="tr-TR"/>
        </a:p>
      </dgm:t>
    </dgm:pt>
    <dgm:pt modelId="{0A965494-BCC0-479C-9DA3-0C6A990C8AC6}" type="pres">
      <dgm:prSet presAssocID="{1794CADC-56E7-4DD0-B475-EE5B63FB894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DFBC5A-8E89-44DB-9A43-0562B74FBC55}" type="pres">
      <dgm:prSet presAssocID="{1794CADC-56E7-4DD0-B475-EE5B63FB8947}" presName="negativeSpace" presStyleCnt="0"/>
      <dgm:spPr/>
    </dgm:pt>
    <dgm:pt modelId="{7AF0E20E-19A0-4D08-97F0-F3699E782F59}" type="pres">
      <dgm:prSet presAssocID="{1794CADC-56E7-4DD0-B475-EE5B63FB8947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DB95B4C9-597E-4C28-9DE8-87C370A767EF}" type="presOf" srcId="{C3A2E3D2-A46F-453E-A071-DEBF24DB6AD9}" destId="{3A4952DC-818D-40E8-95DC-06292A5498F8}" srcOrd="0" destOrd="0" presId="urn:microsoft.com/office/officeart/2005/8/layout/list1"/>
    <dgm:cxn modelId="{013D0D5E-991F-466B-9810-CCD9A63FFBC1}" type="presOf" srcId="{E66656C5-A116-4E94-A878-73013B4CD435}" destId="{BEFF946E-040C-4311-B463-C5BF658CFE59}" srcOrd="0" destOrd="0" presId="urn:microsoft.com/office/officeart/2005/8/layout/list1"/>
    <dgm:cxn modelId="{3F21308D-DD32-40B9-90BC-78B9345D1CC3}" srcId="{45F09D8F-6E4F-4B07-B13C-978E5B224AB2}" destId="{AFD7897A-3C9B-407D-BDEC-B77F31D11DC9}" srcOrd="5" destOrd="0" parTransId="{95846EFE-742A-4470-9A51-6B6B93B6FA06}" sibTransId="{234C1E16-1E91-404D-A404-87CE6287ACDC}"/>
    <dgm:cxn modelId="{67B093A2-5F72-4B16-A8F1-FF5891DC94DE}" srcId="{45F09D8F-6E4F-4B07-B13C-978E5B224AB2}" destId="{A0999C30-3BCC-4E37-859E-3B6837F71CB6}" srcOrd="0" destOrd="0" parTransId="{BB9774AD-0071-4905-805C-50B28165415D}" sibTransId="{593D588E-F71B-436E-B929-817570743B21}"/>
    <dgm:cxn modelId="{2800A5CB-97CF-458B-8BF1-3729EF065387}" srcId="{45F09D8F-6E4F-4B07-B13C-978E5B224AB2}" destId="{823E2AED-8F1C-4860-A65A-0CF553AC3182}" srcOrd="3" destOrd="0" parTransId="{2C3B949A-03B8-4100-B3E9-F6427103EEE8}" sibTransId="{2E98035C-24EC-4968-9C16-B2309AAF93D3}"/>
    <dgm:cxn modelId="{75B8BC5B-FA7D-41AA-99C2-3F872FC13503}" srcId="{45F09D8F-6E4F-4B07-B13C-978E5B224AB2}" destId="{E66656C5-A116-4E94-A878-73013B4CD435}" srcOrd="4" destOrd="0" parTransId="{9F529B6F-1A86-4DC1-BA63-6841B8BFC232}" sibTransId="{6BFF8B5A-0E45-433A-835C-C1CC681752D1}"/>
    <dgm:cxn modelId="{6B9C415E-1EA7-4DC0-A7BA-37E2088883EE}" srcId="{45F09D8F-6E4F-4B07-B13C-978E5B224AB2}" destId="{1794CADC-56E7-4DD0-B475-EE5B63FB8947}" srcOrd="7" destOrd="0" parTransId="{8EF00A47-A7DF-4D9A-9632-A1C3A2B87AE1}" sibTransId="{3D832A1D-088A-48B3-946B-2C90EF63F15D}"/>
    <dgm:cxn modelId="{B571237D-2C38-4871-A264-69940B93E9C9}" type="presOf" srcId="{E66656C5-A116-4E94-A878-73013B4CD435}" destId="{956F97B4-7099-49DF-B293-E133BA4C1DDE}" srcOrd="1" destOrd="0" presId="urn:microsoft.com/office/officeart/2005/8/layout/list1"/>
    <dgm:cxn modelId="{D713E1F8-1DFF-493E-8A56-8AB08D91A501}" type="presOf" srcId="{AFD7897A-3C9B-407D-BDEC-B77F31D11DC9}" destId="{4BC1379E-31A3-4F36-898D-8169E91435DD}" srcOrd="1" destOrd="0" presId="urn:microsoft.com/office/officeart/2005/8/layout/list1"/>
    <dgm:cxn modelId="{DF10803F-F3B7-4708-98A6-B5016A1C96C0}" type="presOf" srcId="{C3A2E3D2-A46F-453E-A071-DEBF24DB6AD9}" destId="{39304614-9A66-46AB-AEA4-5C97F91082C9}" srcOrd="1" destOrd="0" presId="urn:microsoft.com/office/officeart/2005/8/layout/list1"/>
    <dgm:cxn modelId="{D11C8C61-2829-4DF4-9AF6-1B078A24B91E}" type="presOf" srcId="{088481E8-7389-46FD-9695-9F43B91C1EF5}" destId="{49F79189-2E44-4ECC-8BE9-FA2E3FE12960}" srcOrd="1" destOrd="0" presId="urn:microsoft.com/office/officeart/2005/8/layout/list1"/>
    <dgm:cxn modelId="{A8C90CD0-CA8B-4C43-B934-E1804A2DFB1D}" type="presOf" srcId="{04D0F2DC-611B-408E-9195-1F46C7EE76FC}" destId="{98EC802F-35ED-4026-B00A-829B881DBAC9}" srcOrd="0" destOrd="0" presId="urn:microsoft.com/office/officeart/2005/8/layout/list1"/>
    <dgm:cxn modelId="{53B58C2C-A68B-4B72-8783-1C3CF31B3FAC}" type="presOf" srcId="{AFD7897A-3C9B-407D-BDEC-B77F31D11DC9}" destId="{3BCFA72D-1C15-4BB8-A9FC-461295A9C6F7}" srcOrd="0" destOrd="0" presId="urn:microsoft.com/office/officeart/2005/8/layout/list1"/>
    <dgm:cxn modelId="{ED45D2DC-F849-41FA-AA43-8313CCB6C96D}" type="presOf" srcId="{1794CADC-56E7-4DD0-B475-EE5B63FB8947}" destId="{0A965494-BCC0-479C-9DA3-0C6A990C8AC6}" srcOrd="1" destOrd="0" presId="urn:microsoft.com/office/officeart/2005/8/layout/list1"/>
    <dgm:cxn modelId="{32BF7079-D8F2-4FD9-9B6E-82597938C34A}" type="presOf" srcId="{088481E8-7389-46FD-9695-9F43B91C1EF5}" destId="{CAB0D1CE-8A51-42EE-AF86-2FA4164A3F19}" srcOrd="0" destOrd="0" presId="urn:microsoft.com/office/officeart/2005/8/layout/list1"/>
    <dgm:cxn modelId="{FEF133CA-4389-4987-A162-7C17C45D98B0}" type="presOf" srcId="{1794CADC-56E7-4DD0-B475-EE5B63FB8947}" destId="{F1AA021B-903B-4A15-AF3D-F62C6EB7C49A}" srcOrd="0" destOrd="0" presId="urn:microsoft.com/office/officeart/2005/8/layout/list1"/>
    <dgm:cxn modelId="{E9570387-6894-4D99-8D5B-3E5D304D28FE}" type="presOf" srcId="{823E2AED-8F1C-4860-A65A-0CF553AC3182}" destId="{5A2FFB3E-B7AF-48CD-AF01-2F6C3C1E8FF9}" srcOrd="1" destOrd="0" presId="urn:microsoft.com/office/officeart/2005/8/layout/list1"/>
    <dgm:cxn modelId="{E05FF8D5-C2F1-4D8B-91FE-11E3F5BF2947}" type="presOf" srcId="{04D0F2DC-611B-408E-9195-1F46C7EE76FC}" destId="{344BB875-D4CD-4761-B8A4-F1A0955E6DFA}" srcOrd="1" destOrd="0" presId="urn:microsoft.com/office/officeart/2005/8/layout/list1"/>
    <dgm:cxn modelId="{D27388D7-576E-4810-9F52-008839CB65FC}" srcId="{45F09D8F-6E4F-4B07-B13C-978E5B224AB2}" destId="{088481E8-7389-46FD-9695-9F43B91C1EF5}" srcOrd="2" destOrd="0" parTransId="{5354C6BB-EBD8-4F81-A10F-6F5A8727E58E}" sibTransId="{A61D684E-AB53-44D9-ACA2-25D3AC879892}"/>
    <dgm:cxn modelId="{5E2B4A70-1F1A-42A9-9893-996DF33A9E4A}" srcId="{45F09D8F-6E4F-4B07-B13C-978E5B224AB2}" destId="{C3A2E3D2-A46F-453E-A071-DEBF24DB6AD9}" srcOrd="1" destOrd="0" parTransId="{ACA8DF9C-6228-42D3-B11D-7CFAE21A72F5}" sibTransId="{DFCE25F0-20AE-4BDA-9D4E-651A118EA412}"/>
    <dgm:cxn modelId="{5AF6B7FE-8B6F-499D-A92C-A6A54865DDEF}" type="presOf" srcId="{A0999C30-3BCC-4E37-859E-3B6837F71CB6}" destId="{6A50BA34-DF41-4856-BF89-CD00E9FB2B57}" srcOrd="0" destOrd="0" presId="urn:microsoft.com/office/officeart/2005/8/layout/list1"/>
    <dgm:cxn modelId="{C733AC47-A24F-4F83-9B37-DDCFD6F76D99}" srcId="{45F09D8F-6E4F-4B07-B13C-978E5B224AB2}" destId="{04D0F2DC-611B-408E-9195-1F46C7EE76FC}" srcOrd="6" destOrd="0" parTransId="{A702D9DA-E5C4-4DC3-B0A8-3C40706819E9}" sibTransId="{F36A99FA-8B8B-4661-A112-099E28E16EA4}"/>
    <dgm:cxn modelId="{0D00FCA7-BC0C-49A0-871C-F635AF6C924B}" type="presOf" srcId="{A0999C30-3BCC-4E37-859E-3B6837F71CB6}" destId="{895F46E8-16E6-4264-99BC-406EC4003DBA}" srcOrd="1" destOrd="0" presId="urn:microsoft.com/office/officeart/2005/8/layout/list1"/>
    <dgm:cxn modelId="{1999DF4D-0C7A-4C73-8F13-89028A99E2F6}" type="presOf" srcId="{823E2AED-8F1C-4860-A65A-0CF553AC3182}" destId="{F581D865-BB61-49E7-AB76-B6EE8411F5B9}" srcOrd="0" destOrd="0" presId="urn:microsoft.com/office/officeart/2005/8/layout/list1"/>
    <dgm:cxn modelId="{2524A9CF-F10A-4CDA-8293-99871CA68575}" type="presOf" srcId="{45F09D8F-6E4F-4B07-B13C-978E5B224AB2}" destId="{3F75A24F-88CD-499B-AE5A-611C1ECE7388}" srcOrd="0" destOrd="0" presId="urn:microsoft.com/office/officeart/2005/8/layout/list1"/>
    <dgm:cxn modelId="{8CF20481-0F84-4995-B4F4-2D5182C597EA}" type="presParOf" srcId="{3F75A24F-88CD-499B-AE5A-611C1ECE7388}" destId="{CAAAC185-538D-42AF-B118-67E33B7613F4}" srcOrd="0" destOrd="0" presId="urn:microsoft.com/office/officeart/2005/8/layout/list1"/>
    <dgm:cxn modelId="{D3DF2095-668C-4289-BDF4-A421A67C2A4A}" type="presParOf" srcId="{CAAAC185-538D-42AF-B118-67E33B7613F4}" destId="{6A50BA34-DF41-4856-BF89-CD00E9FB2B57}" srcOrd="0" destOrd="0" presId="urn:microsoft.com/office/officeart/2005/8/layout/list1"/>
    <dgm:cxn modelId="{6C045764-B076-48FC-9DDB-ED91979FE385}" type="presParOf" srcId="{CAAAC185-538D-42AF-B118-67E33B7613F4}" destId="{895F46E8-16E6-4264-99BC-406EC4003DBA}" srcOrd="1" destOrd="0" presId="urn:microsoft.com/office/officeart/2005/8/layout/list1"/>
    <dgm:cxn modelId="{E2C47028-0050-4E1E-A78A-FD562B56CE0B}" type="presParOf" srcId="{3F75A24F-88CD-499B-AE5A-611C1ECE7388}" destId="{9302AD35-F822-4611-8D67-2906498D8376}" srcOrd="1" destOrd="0" presId="urn:microsoft.com/office/officeart/2005/8/layout/list1"/>
    <dgm:cxn modelId="{F4D122B6-D608-492A-8A40-5776018032AC}" type="presParOf" srcId="{3F75A24F-88CD-499B-AE5A-611C1ECE7388}" destId="{E367A350-6A1E-46D7-9654-31BD34379E6E}" srcOrd="2" destOrd="0" presId="urn:microsoft.com/office/officeart/2005/8/layout/list1"/>
    <dgm:cxn modelId="{35074488-6605-4905-8070-F338E4F7968A}" type="presParOf" srcId="{3F75A24F-88CD-499B-AE5A-611C1ECE7388}" destId="{F28FFFDA-4B3B-4733-BE9C-2A8F9E8CE6FB}" srcOrd="3" destOrd="0" presId="urn:microsoft.com/office/officeart/2005/8/layout/list1"/>
    <dgm:cxn modelId="{CF07A107-A8BE-4833-9A5A-3A130C4E1DA2}" type="presParOf" srcId="{3F75A24F-88CD-499B-AE5A-611C1ECE7388}" destId="{CDDCDFB0-0E2D-4A96-AD94-2F555CBD96C7}" srcOrd="4" destOrd="0" presId="urn:microsoft.com/office/officeart/2005/8/layout/list1"/>
    <dgm:cxn modelId="{CB4D27F3-43CE-4D4E-8025-4FDB4AEE1C63}" type="presParOf" srcId="{CDDCDFB0-0E2D-4A96-AD94-2F555CBD96C7}" destId="{3A4952DC-818D-40E8-95DC-06292A5498F8}" srcOrd="0" destOrd="0" presId="urn:microsoft.com/office/officeart/2005/8/layout/list1"/>
    <dgm:cxn modelId="{FD4E6B65-B030-4766-919C-FB583F2851DC}" type="presParOf" srcId="{CDDCDFB0-0E2D-4A96-AD94-2F555CBD96C7}" destId="{39304614-9A66-46AB-AEA4-5C97F91082C9}" srcOrd="1" destOrd="0" presId="urn:microsoft.com/office/officeart/2005/8/layout/list1"/>
    <dgm:cxn modelId="{4C8175CB-648B-4885-9BBA-E8AEBF4442E3}" type="presParOf" srcId="{3F75A24F-88CD-499B-AE5A-611C1ECE7388}" destId="{164DAAE9-078D-4ED0-AD80-01C9703562C4}" srcOrd="5" destOrd="0" presId="urn:microsoft.com/office/officeart/2005/8/layout/list1"/>
    <dgm:cxn modelId="{61234052-F8CD-43A2-AB44-D7F514B9C4FE}" type="presParOf" srcId="{3F75A24F-88CD-499B-AE5A-611C1ECE7388}" destId="{8210EF39-998A-4F3A-8A78-E484392F6B74}" srcOrd="6" destOrd="0" presId="urn:microsoft.com/office/officeart/2005/8/layout/list1"/>
    <dgm:cxn modelId="{0E84F283-6523-48B4-9E0C-CF1E3B209749}" type="presParOf" srcId="{3F75A24F-88CD-499B-AE5A-611C1ECE7388}" destId="{1DA0E321-D797-489E-B1F2-F392CDD859B9}" srcOrd="7" destOrd="0" presId="urn:microsoft.com/office/officeart/2005/8/layout/list1"/>
    <dgm:cxn modelId="{0BC92B59-A09A-4188-B9D8-D20794C7BE71}" type="presParOf" srcId="{3F75A24F-88CD-499B-AE5A-611C1ECE7388}" destId="{1EA54C9B-3B85-4DE2-A008-1B2FEF3B595D}" srcOrd="8" destOrd="0" presId="urn:microsoft.com/office/officeart/2005/8/layout/list1"/>
    <dgm:cxn modelId="{BF20A9FE-F3AC-4DA3-A314-66A8B42DC3E5}" type="presParOf" srcId="{1EA54C9B-3B85-4DE2-A008-1B2FEF3B595D}" destId="{CAB0D1CE-8A51-42EE-AF86-2FA4164A3F19}" srcOrd="0" destOrd="0" presId="urn:microsoft.com/office/officeart/2005/8/layout/list1"/>
    <dgm:cxn modelId="{DA0DB3B9-D03D-4EC2-941C-4057D6AEB551}" type="presParOf" srcId="{1EA54C9B-3B85-4DE2-A008-1B2FEF3B595D}" destId="{49F79189-2E44-4ECC-8BE9-FA2E3FE12960}" srcOrd="1" destOrd="0" presId="urn:microsoft.com/office/officeart/2005/8/layout/list1"/>
    <dgm:cxn modelId="{181EBCE5-5C2D-4F9E-A468-2C83950CAD9E}" type="presParOf" srcId="{3F75A24F-88CD-499B-AE5A-611C1ECE7388}" destId="{58868D93-60BB-4983-9F3C-D73DD64DE63B}" srcOrd="9" destOrd="0" presId="urn:microsoft.com/office/officeart/2005/8/layout/list1"/>
    <dgm:cxn modelId="{5A2FFDEC-F23E-4995-8C65-E3CAB9486430}" type="presParOf" srcId="{3F75A24F-88CD-499B-AE5A-611C1ECE7388}" destId="{C8A1E07B-B706-4D09-BFE9-D64A9FF4455F}" srcOrd="10" destOrd="0" presId="urn:microsoft.com/office/officeart/2005/8/layout/list1"/>
    <dgm:cxn modelId="{C1733852-0BB0-4BCC-953B-5529C52FB057}" type="presParOf" srcId="{3F75A24F-88CD-499B-AE5A-611C1ECE7388}" destId="{CD2CC810-C6EA-45B4-9944-A1687B3186E3}" srcOrd="11" destOrd="0" presId="urn:microsoft.com/office/officeart/2005/8/layout/list1"/>
    <dgm:cxn modelId="{A94CFAAE-D2C9-452E-996A-334B3C45DCE4}" type="presParOf" srcId="{3F75A24F-88CD-499B-AE5A-611C1ECE7388}" destId="{942FFFAD-0794-4A90-85DF-77AF22D189DC}" srcOrd="12" destOrd="0" presId="urn:microsoft.com/office/officeart/2005/8/layout/list1"/>
    <dgm:cxn modelId="{B24A674D-D4F4-4580-BD9E-45FF3185BC1D}" type="presParOf" srcId="{942FFFAD-0794-4A90-85DF-77AF22D189DC}" destId="{F581D865-BB61-49E7-AB76-B6EE8411F5B9}" srcOrd="0" destOrd="0" presId="urn:microsoft.com/office/officeart/2005/8/layout/list1"/>
    <dgm:cxn modelId="{4B6A3BF6-9370-4032-A6B0-786FBDD461E5}" type="presParOf" srcId="{942FFFAD-0794-4A90-85DF-77AF22D189DC}" destId="{5A2FFB3E-B7AF-48CD-AF01-2F6C3C1E8FF9}" srcOrd="1" destOrd="0" presId="urn:microsoft.com/office/officeart/2005/8/layout/list1"/>
    <dgm:cxn modelId="{C88A5E06-E938-42A1-9177-C75B273B1ADD}" type="presParOf" srcId="{3F75A24F-88CD-499B-AE5A-611C1ECE7388}" destId="{81703683-814F-4C7A-A096-34166DA23270}" srcOrd="13" destOrd="0" presId="urn:microsoft.com/office/officeart/2005/8/layout/list1"/>
    <dgm:cxn modelId="{16E9FBF6-83F8-4E71-8749-8A9647ACF41F}" type="presParOf" srcId="{3F75A24F-88CD-499B-AE5A-611C1ECE7388}" destId="{8E18D592-520C-4492-862E-8B1F4B768477}" srcOrd="14" destOrd="0" presId="urn:microsoft.com/office/officeart/2005/8/layout/list1"/>
    <dgm:cxn modelId="{7FB32E41-5ED3-46B8-AC0B-7CEB0CF5DDF9}" type="presParOf" srcId="{3F75A24F-88CD-499B-AE5A-611C1ECE7388}" destId="{ACB6051C-2D0C-4DCE-BC6E-C930AB9F13DE}" srcOrd="15" destOrd="0" presId="urn:microsoft.com/office/officeart/2005/8/layout/list1"/>
    <dgm:cxn modelId="{B7B5E2D6-B07B-45EA-9219-5AAB93EAA69F}" type="presParOf" srcId="{3F75A24F-88CD-499B-AE5A-611C1ECE7388}" destId="{307AB9A0-2A01-4C5E-8760-827D07CE3652}" srcOrd="16" destOrd="0" presId="urn:microsoft.com/office/officeart/2005/8/layout/list1"/>
    <dgm:cxn modelId="{7372AF2B-E3AF-4A93-9537-36C4A7ECDF39}" type="presParOf" srcId="{307AB9A0-2A01-4C5E-8760-827D07CE3652}" destId="{BEFF946E-040C-4311-B463-C5BF658CFE59}" srcOrd="0" destOrd="0" presId="urn:microsoft.com/office/officeart/2005/8/layout/list1"/>
    <dgm:cxn modelId="{67537EBE-D51E-4C0F-A665-2519261B5E6D}" type="presParOf" srcId="{307AB9A0-2A01-4C5E-8760-827D07CE3652}" destId="{956F97B4-7099-49DF-B293-E133BA4C1DDE}" srcOrd="1" destOrd="0" presId="urn:microsoft.com/office/officeart/2005/8/layout/list1"/>
    <dgm:cxn modelId="{AC661D95-66D7-407C-8B2A-1798F55EA2AF}" type="presParOf" srcId="{3F75A24F-88CD-499B-AE5A-611C1ECE7388}" destId="{F9C29F26-6F40-4CBB-AF27-82EF596BC319}" srcOrd="17" destOrd="0" presId="urn:microsoft.com/office/officeart/2005/8/layout/list1"/>
    <dgm:cxn modelId="{E4D7542E-3824-45E1-B55A-6DB9EBD6C7F5}" type="presParOf" srcId="{3F75A24F-88CD-499B-AE5A-611C1ECE7388}" destId="{AEBB782C-58FB-4ADE-9F92-D4CD446650FF}" srcOrd="18" destOrd="0" presId="urn:microsoft.com/office/officeart/2005/8/layout/list1"/>
    <dgm:cxn modelId="{BC765952-3AA7-441A-9E2C-333550A40D9F}" type="presParOf" srcId="{3F75A24F-88CD-499B-AE5A-611C1ECE7388}" destId="{0537637F-F319-4CA8-9D12-CF71A6191FDD}" srcOrd="19" destOrd="0" presId="urn:microsoft.com/office/officeart/2005/8/layout/list1"/>
    <dgm:cxn modelId="{7596E20B-9E24-4869-85C7-F54FB242BCC2}" type="presParOf" srcId="{3F75A24F-88CD-499B-AE5A-611C1ECE7388}" destId="{49FD4C80-3018-43B5-81E6-FBCF079FA4F0}" srcOrd="20" destOrd="0" presId="urn:microsoft.com/office/officeart/2005/8/layout/list1"/>
    <dgm:cxn modelId="{020AEB53-5B83-4453-AD80-5583FB1076C6}" type="presParOf" srcId="{49FD4C80-3018-43B5-81E6-FBCF079FA4F0}" destId="{3BCFA72D-1C15-4BB8-A9FC-461295A9C6F7}" srcOrd="0" destOrd="0" presId="urn:microsoft.com/office/officeart/2005/8/layout/list1"/>
    <dgm:cxn modelId="{CF4A4C52-7736-4144-BA40-4440D73E158D}" type="presParOf" srcId="{49FD4C80-3018-43B5-81E6-FBCF079FA4F0}" destId="{4BC1379E-31A3-4F36-898D-8169E91435DD}" srcOrd="1" destOrd="0" presId="urn:microsoft.com/office/officeart/2005/8/layout/list1"/>
    <dgm:cxn modelId="{AA019C2F-9BB3-42CD-B675-491F0AA9DBD4}" type="presParOf" srcId="{3F75A24F-88CD-499B-AE5A-611C1ECE7388}" destId="{C70087D9-E5AA-42B5-B939-28EDE94AF1CB}" srcOrd="21" destOrd="0" presId="urn:microsoft.com/office/officeart/2005/8/layout/list1"/>
    <dgm:cxn modelId="{44C0A822-C3D8-466E-90EC-975C726E8906}" type="presParOf" srcId="{3F75A24F-88CD-499B-AE5A-611C1ECE7388}" destId="{B3352219-B3ED-4E99-9E9F-D972C771F986}" srcOrd="22" destOrd="0" presId="urn:microsoft.com/office/officeart/2005/8/layout/list1"/>
    <dgm:cxn modelId="{24516053-D093-4DD0-B5FC-B80360A29DE6}" type="presParOf" srcId="{3F75A24F-88CD-499B-AE5A-611C1ECE7388}" destId="{0C1D2D07-6720-42E0-B2DD-2C8CA950BC24}" srcOrd="23" destOrd="0" presId="urn:microsoft.com/office/officeart/2005/8/layout/list1"/>
    <dgm:cxn modelId="{4A448E4E-B4E9-41DB-A31B-2CA54C49030A}" type="presParOf" srcId="{3F75A24F-88CD-499B-AE5A-611C1ECE7388}" destId="{248EED31-EF95-4CE4-8CBE-797FB6CFDC6B}" srcOrd="24" destOrd="0" presId="urn:microsoft.com/office/officeart/2005/8/layout/list1"/>
    <dgm:cxn modelId="{6D63D700-B99E-4CC8-B7BB-C576911956E3}" type="presParOf" srcId="{248EED31-EF95-4CE4-8CBE-797FB6CFDC6B}" destId="{98EC802F-35ED-4026-B00A-829B881DBAC9}" srcOrd="0" destOrd="0" presId="urn:microsoft.com/office/officeart/2005/8/layout/list1"/>
    <dgm:cxn modelId="{8A54F20F-95CE-45FB-B937-46D24FCDBBA4}" type="presParOf" srcId="{248EED31-EF95-4CE4-8CBE-797FB6CFDC6B}" destId="{344BB875-D4CD-4761-B8A4-F1A0955E6DFA}" srcOrd="1" destOrd="0" presId="urn:microsoft.com/office/officeart/2005/8/layout/list1"/>
    <dgm:cxn modelId="{239C4A2E-1CF3-4198-B084-2D8025394C1F}" type="presParOf" srcId="{3F75A24F-88CD-499B-AE5A-611C1ECE7388}" destId="{AC2EEA06-1282-4BC0-B3D0-0A5AA0FCF0EB}" srcOrd="25" destOrd="0" presId="urn:microsoft.com/office/officeart/2005/8/layout/list1"/>
    <dgm:cxn modelId="{1704B502-A881-49B2-956A-0AE3CEC8AF4C}" type="presParOf" srcId="{3F75A24F-88CD-499B-AE5A-611C1ECE7388}" destId="{59C4EF1B-5195-49E6-8499-E9F5DDB4A359}" srcOrd="26" destOrd="0" presId="urn:microsoft.com/office/officeart/2005/8/layout/list1"/>
    <dgm:cxn modelId="{740E61B5-A726-44B3-8B1D-D6E534111E7B}" type="presParOf" srcId="{3F75A24F-88CD-499B-AE5A-611C1ECE7388}" destId="{CC958AF0-4FA8-47CA-AF25-95A9C66EDF2E}" srcOrd="27" destOrd="0" presId="urn:microsoft.com/office/officeart/2005/8/layout/list1"/>
    <dgm:cxn modelId="{E9993C93-E411-42D2-AD54-7956E52DA4B9}" type="presParOf" srcId="{3F75A24F-88CD-499B-AE5A-611C1ECE7388}" destId="{515DCA42-86BF-42C3-A4DA-5F8CCDD6FA2E}" srcOrd="28" destOrd="0" presId="urn:microsoft.com/office/officeart/2005/8/layout/list1"/>
    <dgm:cxn modelId="{786E8FD6-8135-4A96-82A1-2D7891473031}" type="presParOf" srcId="{515DCA42-86BF-42C3-A4DA-5F8CCDD6FA2E}" destId="{F1AA021B-903B-4A15-AF3D-F62C6EB7C49A}" srcOrd="0" destOrd="0" presId="urn:microsoft.com/office/officeart/2005/8/layout/list1"/>
    <dgm:cxn modelId="{9AC80E0C-2127-4AED-B1DC-5FFE4A8DD1F5}" type="presParOf" srcId="{515DCA42-86BF-42C3-A4DA-5F8CCDD6FA2E}" destId="{0A965494-BCC0-479C-9DA3-0C6A990C8AC6}" srcOrd="1" destOrd="0" presId="urn:microsoft.com/office/officeart/2005/8/layout/list1"/>
    <dgm:cxn modelId="{47114047-048B-4C3C-B6A1-1C9D752F9569}" type="presParOf" srcId="{3F75A24F-88CD-499B-AE5A-611C1ECE7388}" destId="{CADFBC5A-8E89-44DB-9A43-0562B74FBC55}" srcOrd="29" destOrd="0" presId="urn:microsoft.com/office/officeart/2005/8/layout/list1"/>
    <dgm:cxn modelId="{825A2F1D-B677-419D-BC5E-F07E32F7B204}" type="presParOf" srcId="{3F75A24F-88CD-499B-AE5A-611C1ECE7388}" destId="{7AF0E20E-19A0-4D08-97F0-F3699E782F5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7A350-6A1E-46D7-9654-31BD34379E6E}">
      <dsp:nvSpPr>
        <dsp:cNvPr id="0" name=""/>
        <dsp:cNvSpPr/>
      </dsp:nvSpPr>
      <dsp:spPr>
        <a:xfrm>
          <a:off x="0" y="286945"/>
          <a:ext cx="112947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5F46E8-16E6-4264-99BC-406EC4003DBA}">
      <dsp:nvSpPr>
        <dsp:cNvPr id="0" name=""/>
        <dsp:cNvSpPr/>
      </dsp:nvSpPr>
      <dsp:spPr>
        <a:xfrm>
          <a:off x="564738" y="50785"/>
          <a:ext cx="790634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841" tIns="0" rIns="2988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A) LATENT DÖNEM KISA ( </a:t>
          </a:r>
          <a:r>
            <a:rPr lang="tr-TR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1-2 HAFTA;</a:t>
          </a:r>
          <a:r>
            <a:rPr lang="en-US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ORTALAMA 10 GÜN )‏</a:t>
          </a:r>
          <a:endParaRPr lang="tr-TR" sz="1600" kern="1200" dirty="0"/>
        </a:p>
      </dsp:txBody>
      <dsp:txXfrm>
        <a:off x="587795" y="73842"/>
        <a:ext cx="7860226" cy="426206"/>
      </dsp:txXfrm>
    </dsp:sp>
    <dsp:sp modelId="{8210EF39-998A-4F3A-8A78-E484392F6B74}">
      <dsp:nvSpPr>
        <dsp:cNvPr id="0" name=""/>
        <dsp:cNvSpPr/>
      </dsp:nvSpPr>
      <dsp:spPr>
        <a:xfrm>
          <a:off x="0" y="1012705"/>
          <a:ext cx="112947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304614-9A66-46AB-AEA4-5C97F91082C9}">
      <dsp:nvSpPr>
        <dsp:cNvPr id="0" name=""/>
        <dsp:cNvSpPr/>
      </dsp:nvSpPr>
      <dsp:spPr>
        <a:xfrm>
          <a:off x="564738" y="776545"/>
          <a:ext cx="790634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841" tIns="0" rIns="2988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JONES KRİTERLERİNİ DOLDURMAZLAR</a:t>
          </a:r>
          <a:endParaRPr lang="en-US" sz="1600" b="1" kern="1200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587795" y="799602"/>
        <a:ext cx="7860226" cy="426206"/>
      </dsp:txXfrm>
    </dsp:sp>
    <dsp:sp modelId="{C8A1E07B-B706-4D09-BFE9-D64A9FF4455F}">
      <dsp:nvSpPr>
        <dsp:cNvPr id="0" name=""/>
        <dsp:cNvSpPr/>
      </dsp:nvSpPr>
      <dsp:spPr>
        <a:xfrm>
          <a:off x="0" y="1738465"/>
          <a:ext cx="112947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F79189-2E44-4ECC-8BE9-FA2E3FE12960}">
      <dsp:nvSpPr>
        <dsp:cNvPr id="0" name=""/>
        <dsp:cNvSpPr/>
      </dsp:nvSpPr>
      <dsp:spPr>
        <a:xfrm>
          <a:off x="564738" y="1502305"/>
          <a:ext cx="790634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841" tIns="0" rIns="2988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B) UZAYAN VEYA TEKRAR EDEN ARTRIT-ARTRALJI       </a:t>
          </a:r>
          <a:endParaRPr lang="en-US" sz="1600" b="1" kern="1200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587795" y="1525362"/>
        <a:ext cx="7860226" cy="426206"/>
      </dsp:txXfrm>
    </dsp:sp>
    <dsp:sp modelId="{8E18D592-520C-4492-862E-8B1F4B768477}">
      <dsp:nvSpPr>
        <dsp:cNvPr id="0" name=""/>
        <dsp:cNvSpPr/>
      </dsp:nvSpPr>
      <dsp:spPr>
        <a:xfrm>
          <a:off x="0" y="2464224"/>
          <a:ext cx="112947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2FFB3E-B7AF-48CD-AF01-2F6C3C1E8FF9}">
      <dsp:nvSpPr>
        <dsp:cNvPr id="0" name=""/>
        <dsp:cNvSpPr/>
      </dsp:nvSpPr>
      <dsp:spPr>
        <a:xfrm>
          <a:off x="564738" y="2228064"/>
          <a:ext cx="790634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841" tIns="0" rIns="2988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(GEZICI DEĞIL)‏</a:t>
          </a:r>
          <a:endParaRPr lang="en-US" sz="1600" b="1" kern="1200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587795" y="2251121"/>
        <a:ext cx="7860226" cy="426206"/>
      </dsp:txXfrm>
    </dsp:sp>
    <dsp:sp modelId="{AEBB782C-58FB-4ADE-9F92-D4CD446650FF}">
      <dsp:nvSpPr>
        <dsp:cNvPr id="0" name=""/>
        <dsp:cNvSpPr/>
      </dsp:nvSpPr>
      <dsp:spPr>
        <a:xfrm>
          <a:off x="0" y="3189985"/>
          <a:ext cx="112947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6F97B4-7099-49DF-B293-E133BA4C1DDE}">
      <dsp:nvSpPr>
        <dsp:cNvPr id="0" name=""/>
        <dsp:cNvSpPr/>
      </dsp:nvSpPr>
      <dsp:spPr>
        <a:xfrm>
          <a:off x="564738" y="2953825"/>
          <a:ext cx="790634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841" tIns="0" rIns="2988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C) ASPIRIN VE DIĞER NSAI ILAÇLARA DÜŞÜK CEVAP.</a:t>
          </a:r>
          <a:endParaRPr lang="en-US" sz="1600" b="1" kern="1200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587795" y="2976882"/>
        <a:ext cx="7860226" cy="426206"/>
      </dsp:txXfrm>
    </dsp:sp>
    <dsp:sp modelId="{B3352219-B3ED-4E99-9E9F-D972C771F986}">
      <dsp:nvSpPr>
        <dsp:cNvPr id="0" name=""/>
        <dsp:cNvSpPr/>
      </dsp:nvSpPr>
      <dsp:spPr>
        <a:xfrm>
          <a:off x="0" y="3915745"/>
          <a:ext cx="112947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C1379E-31A3-4F36-898D-8169E91435DD}">
      <dsp:nvSpPr>
        <dsp:cNvPr id="0" name=""/>
        <dsp:cNvSpPr/>
      </dsp:nvSpPr>
      <dsp:spPr>
        <a:xfrm>
          <a:off x="564738" y="3679585"/>
          <a:ext cx="790634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841" tIns="0" rIns="2988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HASTALARDA </a:t>
          </a:r>
          <a:r>
            <a:rPr lang="en-US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KARDIT GELIŞME</a:t>
          </a:r>
          <a:r>
            <a:rPr lang="tr-TR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Z.</a:t>
          </a:r>
          <a:endParaRPr lang="tr-TR" sz="1600" b="1" kern="1200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587795" y="3702642"/>
        <a:ext cx="7860226" cy="426206"/>
      </dsp:txXfrm>
    </dsp:sp>
    <dsp:sp modelId="{59C4EF1B-5195-49E6-8499-E9F5DDB4A359}">
      <dsp:nvSpPr>
        <dsp:cNvPr id="0" name=""/>
        <dsp:cNvSpPr/>
      </dsp:nvSpPr>
      <dsp:spPr>
        <a:xfrm>
          <a:off x="0" y="4641505"/>
          <a:ext cx="112947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4BB875-D4CD-4761-B8A4-F1A0955E6DFA}">
      <dsp:nvSpPr>
        <dsp:cNvPr id="0" name=""/>
        <dsp:cNvSpPr/>
      </dsp:nvSpPr>
      <dsp:spPr>
        <a:xfrm>
          <a:off x="564738" y="4405345"/>
          <a:ext cx="790634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841" tIns="0" rIns="2988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D)TENOSİNOVİT, RENAL PATOLOJİ SIK</a:t>
          </a:r>
          <a:endParaRPr lang="tr-TR" sz="1600" b="1" kern="1200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587795" y="4428402"/>
        <a:ext cx="7860226" cy="426206"/>
      </dsp:txXfrm>
    </dsp:sp>
    <dsp:sp modelId="{7AF0E20E-19A0-4D08-97F0-F3699E782F59}">
      <dsp:nvSpPr>
        <dsp:cNvPr id="0" name=""/>
        <dsp:cNvSpPr/>
      </dsp:nvSpPr>
      <dsp:spPr>
        <a:xfrm>
          <a:off x="0" y="5367265"/>
          <a:ext cx="112947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965494-BCC0-479C-9DA3-0C6A990C8AC6}">
      <dsp:nvSpPr>
        <dsp:cNvPr id="0" name=""/>
        <dsp:cNvSpPr/>
      </dsp:nvSpPr>
      <dsp:spPr>
        <a:xfrm>
          <a:off x="564738" y="5131105"/>
          <a:ext cx="790634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841" tIns="0" rIns="2988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E)AKUT FAZ YANIRI ARA’DAN DAHA DÜŞÜK</a:t>
          </a:r>
          <a:endParaRPr lang="en-US" sz="1600" kern="1200" dirty="0">
            <a:solidFill>
              <a:srgbClr val="FFFF66"/>
            </a:solidFill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587795" y="5154162"/>
        <a:ext cx="786022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FB7E5-D40D-430E-BACA-771B475DAAEC}" type="datetimeFigureOut">
              <a:rPr lang="tr-TR" smtClean="0"/>
              <a:t>11.07.2019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E93AF-7C4B-455A-BA3E-37CF39ABB85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907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5682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63321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14291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0325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080486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28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94759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606649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950964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708140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684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735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783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67495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0392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114833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764552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166808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8994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275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853857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59606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0621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4308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131361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4507482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E93AF-7C4B-455A-BA3E-37CF39ABB856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844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45459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1628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925073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2447548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3612753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72295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6159159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Shape 5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7354138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15301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67603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40955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542350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089117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423255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487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09601" y="1600200"/>
            <a:ext cx="53847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13" marR="0" lvl="0" indent="-122873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marR="0" lvl="1" indent="-523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marR="0" lvl="2" indent="-492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marR="0" lvl="3" indent="-5060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marR="0" lvl="4" indent="-730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E931B2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E931B2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6197601" y="1600200"/>
            <a:ext cx="5384799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13" marR="0" lvl="0" indent="-122873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marR="0" lvl="1" indent="-523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marR="0" lvl="2" indent="-492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marR="0" lvl="3" indent="-5060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marR="0" lvl="4" indent="-730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E931B2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E931B2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6197601" y="3924300"/>
            <a:ext cx="5384799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13" marR="0" lvl="0" indent="-122873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marR="0" lvl="1" indent="-523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marR="0" lvl="2" indent="-492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marR="0" lvl="3" indent="-5060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marR="0" lvl="4" indent="-730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E931B2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E931B2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5035549" y="6111876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8083549" y="6111876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1131548" y="6111876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9A9A9A"/>
              </a:buClr>
              <a:buSzPct val="25000"/>
            </a:pPr>
            <a:fld id="{00000000-1234-1234-1234-123412341234}" type="slidenum">
              <a:rPr lang="en-US" sz="1000" smtClean="0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rPr>
              <a:pPr>
                <a:buClr>
                  <a:srgbClr val="9A9A9A"/>
                </a:buClr>
                <a:buSzPct val="25000"/>
              </a:pPr>
              <a:t>‹#›</a:t>
            </a:fld>
            <a:endParaRPr lang="en-US" sz="1000">
              <a:solidFill>
                <a:srgbClr val="9A9A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40262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09601" y="1600200"/>
            <a:ext cx="53847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13" marR="0" lvl="0" indent="-122873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marR="0" lvl="1" indent="-523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marR="0" lvl="2" indent="-492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marR="0" lvl="3" indent="-5060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marR="0" lvl="4" indent="-730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E931B2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E931B2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6197601" y="1600200"/>
            <a:ext cx="53847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13" marR="0" lvl="0" indent="-122873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marR="0" lvl="1" indent="-523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marR="0" lvl="2" indent="-492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marR="0" lvl="3" indent="-5060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marR="0" lvl="4" indent="-730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E931B2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E931B2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5035549" y="6111876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8083549" y="6111876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11131548" y="6111876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9A9A9A"/>
              </a:buClr>
              <a:buSzPct val="25000"/>
            </a:pPr>
            <a:fld id="{00000000-1234-1234-1234-123412341234}" type="slidenum">
              <a:rPr lang="en-US" sz="1000" smtClean="0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rPr>
              <a:pPr>
                <a:buClr>
                  <a:srgbClr val="9A9A9A"/>
                </a:buClr>
                <a:buSzPct val="25000"/>
              </a:pPr>
              <a:t>‹#›</a:t>
            </a:fld>
            <a:endParaRPr lang="en-US" sz="1000">
              <a:solidFill>
                <a:srgbClr val="9A9A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9045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5035549" y="6111876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8083549" y="6111876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11131548" y="6111876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9A9A9A"/>
              </a:buClr>
              <a:buSzPct val="25000"/>
            </a:pPr>
            <a:fld id="{00000000-1234-1234-1234-123412341234}" type="slidenum">
              <a:rPr lang="en-US" sz="1000" smtClean="0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rPr>
              <a:pPr>
                <a:buClr>
                  <a:srgbClr val="9A9A9A"/>
                </a:buClr>
                <a:buSzPct val="25000"/>
              </a:pPr>
              <a:t>‹#›</a:t>
            </a:fld>
            <a:endParaRPr lang="en-US" sz="1000">
              <a:solidFill>
                <a:srgbClr val="9A9A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8071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10315576" cy="2387600"/>
          </a:xfrm>
        </p:spPr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Akut </a:t>
            </a:r>
            <a:r>
              <a:rPr lang="tr-TR" dirty="0" err="1" smtClean="0">
                <a:latin typeface="Arial Black" panose="020B0A04020102020204" pitchFamily="34" charset="0"/>
              </a:rPr>
              <a:t>romatizmal</a:t>
            </a:r>
            <a:r>
              <a:rPr lang="tr-TR" dirty="0" smtClean="0">
                <a:latin typeface="Arial Black" panose="020B0A04020102020204" pitchFamily="34" charset="0"/>
              </a:rPr>
              <a:t> ateş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tx1"/>
                </a:solidFill>
              </a:rPr>
              <a:t>Prof.Dr.Gülay</a:t>
            </a:r>
            <a:r>
              <a:rPr lang="tr-TR" b="1" dirty="0" smtClean="0">
                <a:solidFill>
                  <a:schemeClr val="tx1"/>
                </a:solidFill>
              </a:rPr>
              <a:t> KINIKLI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93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4995"/>
              </a:buClr>
              <a:buSzPct val="25000"/>
            </a:pPr>
            <a:r>
              <a:rPr lang="en-US" b="1" cap="non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  <a:t>GENETİK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182875" tIns="91425" rIns="91425" bIns="45700" rtlCol="0" anchor="t" anchorCtr="0">
            <a:noAutofit/>
          </a:bodyPr>
          <a:lstStyle/>
          <a:p>
            <a:pPr marL="265112" indent="-265112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Konağın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genetiği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ARA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için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yatkınlık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yaratır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265112" indent="-265112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HLA:</a:t>
            </a:r>
          </a:p>
          <a:p>
            <a:pPr marL="265112" indent="-265112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DR4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ve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DR2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sıklığı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RKH da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artar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.(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Beyaz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ve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siyahlarda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265112" indent="-265112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Güney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afrikalı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siyah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RKH da;DR1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ve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DRW6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sıklığı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artmıştır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265112" indent="-265112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ARA POLIGENIKTIR.</a:t>
            </a:r>
          </a:p>
          <a:p>
            <a:pPr marL="265112" indent="-265112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SzPct val="80000"/>
              <a:buNone/>
            </a:pPr>
            <a:endParaRPr sz="2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endParaRPr sz="2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3288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2208213" y="0"/>
            <a:ext cx="7773987" cy="1404936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4995"/>
              </a:buClr>
              <a:buSzPct val="25000"/>
            </a:pPr>
            <a:r>
              <a:rPr lang="en-US" b="1" cap="none" dirty="0" err="1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  <a:t>Patogenez</a:t>
            </a:r>
            <a:endParaRPr lang="en-US" b="1" cap="none" dirty="0">
              <a:solidFill>
                <a:srgbClr val="FF499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74" name="Shape 274"/>
          <p:cNvGrpSpPr/>
          <p:nvPr/>
        </p:nvGrpSpPr>
        <p:grpSpPr>
          <a:xfrm>
            <a:off x="3287711" y="1412875"/>
            <a:ext cx="6985000" cy="5111750"/>
            <a:chOff x="1763711" y="1412875"/>
            <a:chExt cx="6985000" cy="5111750"/>
          </a:xfrm>
        </p:grpSpPr>
        <p:pic>
          <p:nvPicPr>
            <p:cNvPr id="275" name="Shape 275"/>
            <p:cNvPicPr preferRelativeResize="0"/>
            <p:nvPr/>
          </p:nvPicPr>
          <p:blipFill rotWithShape="1">
            <a:blip r:embed="rId3">
              <a:alphaModFix/>
            </a:blip>
            <a:srcRect t="1065" b="6055"/>
            <a:stretch/>
          </p:blipFill>
          <p:spPr>
            <a:xfrm>
              <a:off x="1763711" y="1412875"/>
              <a:ext cx="6985000" cy="5111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Shape 276"/>
            <p:cNvSpPr txBox="1"/>
            <p:nvPr/>
          </p:nvSpPr>
          <p:spPr>
            <a:xfrm>
              <a:off x="2268536" y="1628775"/>
              <a:ext cx="1439862" cy="444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Çevresel faktörler,</a:t>
              </a:r>
            </a:p>
            <a:p>
              <a:pPr>
                <a:lnSpc>
                  <a:spcPct val="70000"/>
                </a:lnSpc>
                <a:spcBef>
                  <a:spcPts val="700"/>
                </a:spcBef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özl. kalabalık</a:t>
              </a:r>
            </a:p>
          </p:txBody>
        </p:sp>
        <p:sp>
          <p:nvSpPr>
            <p:cNvPr id="277" name="Shape 277"/>
            <p:cNvSpPr txBox="1"/>
            <p:nvPr/>
          </p:nvSpPr>
          <p:spPr>
            <a:xfrm>
              <a:off x="2051050" y="3860800"/>
              <a:ext cx="792162" cy="444500"/>
            </a:xfrm>
            <a:prstGeom prst="rect">
              <a:avLst/>
            </a:prstGeom>
            <a:solidFill>
              <a:srgbClr val="33CCCC"/>
            </a:solidFill>
            <a:ln w="284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Duyarlı </a:t>
              </a:r>
            </a:p>
            <a:p>
              <a:pPr>
                <a:lnSpc>
                  <a:spcPct val="70000"/>
                </a:lnSpc>
                <a:spcBef>
                  <a:spcPts val="700"/>
                </a:spcBef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konak</a:t>
              </a:r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3924300" y="2205036"/>
              <a:ext cx="1511299" cy="7747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80000"/>
                </a:lnSpc>
                <a:buClr>
                  <a:srgbClr val="000000"/>
                </a:buClr>
                <a:buSzPct val="25000"/>
              </a:pPr>
              <a:r>
                <a:rPr lang="en-US" sz="14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Özgül virülans etkenlerini taşıyan GAS ile infeksiyon</a:t>
              </a:r>
            </a:p>
          </p:txBody>
        </p:sp>
        <p:sp>
          <p:nvSpPr>
            <p:cNvPr id="279" name="Shape 279"/>
            <p:cNvSpPr txBox="1"/>
            <p:nvPr/>
          </p:nvSpPr>
          <p:spPr>
            <a:xfrm>
              <a:off x="2916236" y="3429000"/>
              <a:ext cx="1511299" cy="34925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Yineleyen GAS infeksiyonları</a:t>
              </a:r>
            </a:p>
          </p:txBody>
        </p:sp>
        <p:sp>
          <p:nvSpPr>
            <p:cNvPr id="280" name="Shape 280"/>
            <p:cNvSpPr txBox="1"/>
            <p:nvPr/>
          </p:nvSpPr>
          <p:spPr>
            <a:xfrm>
              <a:off x="2916236" y="4149725"/>
              <a:ext cx="1655761" cy="34925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İmmün yanıtın hazırlanması</a:t>
              </a:r>
            </a:p>
          </p:txBody>
        </p:sp>
        <p:sp>
          <p:nvSpPr>
            <p:cNvPr id="281" name="Shape 281"/>
            <p:cNvSpPr txBox="1"/>
            <p:nvPr/>
          </p:nvSpPr>
          <p:spPr>
            <a:xfrm>
              <a:off x="2719386" y="4868862"/>
              <a:ext cx="1511299" cy="60324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GAS antijenleri ve konakçı dokuları arasındaki moleküler benzerlik</a:t>
              </a:r>
            </a:p>
          </p:txBody>
        </p:sp>
        <p:sp>
          <p:nvSpPr>
            <p:cNvPr id="282" name="Shape 282"/>
            <p:cNvSpPr txBox="1"/>
            <p:nvPr/>
          </p:nvSpPr>
          <p:spPr>
            <a:xfrm>
              <a:off x="3995737" y="5661025"/>
              <a:ext cx="1223961" cy="787400"/>
            </a:xfrm>
            <a:prstGeom prst="rect">
              <a:avLst/>
            </a:prstGeom>
            <a:solidFill>
              <a:srgbClr val="33CCCC"/>
            </a:solidFill>
            <a:ln w="284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3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Genetik olarak belirlenen konakçı faktörleri</a:t>
              </a:r>
            </a:p>
          </p:txBody>
        </p:sp>
        <p:sp>
          <p:nvSpPr>
            <p:cNvPr id="283" name="Shape 283"/>
            <p:cNvSpPr/>
            <p:nvPr/>
          </p:nvSpPr>
          <p:spPr>
            <a:xfrm>
              <a:off x="5022850" y="3741737"/>
              <a:ext cx="1008062" cy="792162"/>
            </a:xfrm>
            <a:prstGeom prst="ellipse">
              <a:avLst/>
            </a:prstGeom>
            <a:solidFill>
              <a:srgbClr val="33CCCC"/>
            </a:solidFill>
            <a:ln w="284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</a:pPr>
              <a:r>
                <a:rPr lang="en-US" sz="16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İlk ARA </a:t>
              </a:r>
            </a:p>
            <a:p>
              <a:pPr algn="ctr">
                <a:buClr>
                  <a:srgbClr val="000000"/>
                </a:buClr>
                <a:buSzPct val="25000"/>
              </a:pPr>
              <a:r>
                <a:rPr lang="en-US" sz="16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episodu</a:t>
              </a:r>
            </a:p>
          </p:txBody>
        </p:sp>
        <p:sp>
          <p:nvSpPr>
            <p:cNvPr id="284" name="Shape 284"/>
            <p:cNvSpPr txBox="1"/>
            <p:nvPr/>
          </p:nvSpPr>
          <p:spPr>
            <a:xfrm>
              <a:off x="4932362" y="4897437"/>
              <a:ext cx="1152525" cy="47624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T-hücre aracılı abartılı immün yanıt</a:t>
              </a:r>
            </a:p>
          </p:txBody>
        </p:sp>
        <p:sp>
          <p:nvSpPr>
            <p:cNvPr id="285" name="Shape 285"/>
            <p:cNvSpPr txBox="1"/>
            <p:nvPr/>
          </p:nvSpPr>
          <p:spPr>
            <a:xfrm>
              <a:off x="6084887" y="2997200"/>
              <a:ext cx="1800225" cy="60324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Yineleyen infeksiyonlar ve kalp kapağındaki infalamatuvar yanıtın sürmesi</a:t>
              </a:r>
            </a:p>
          </p:txBody>
        </p:sp>
        <p:sp>
          <p:nvSpPr>
            <p:cNvPr id="286" name="Shape 286"/>
            <p:cNvSpPr txBox="1"/>
            <p:nvPr/>
          </p:nvSpPr>
          <p:spPr>
            <a:xfrm>
              <a:off x="6084887" y="4437062"/>
              <a:ext cx="1584325" cy="34925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Yineleyen ARA episodları</a:t>
              </a:r>
            </a:p>
          </p:txBody>
        </p:sp>
        <p:sp>
          <p:nvSpPr>
            <p:cNvPr id="287" name="Shape 287"/>
            <p:cNvSpPr txBox="1"/>
            <p:nvPr/>
          </p:nvSpPr>
          <p:spPr>
            <a:xfrm>
              <a:off x="7956550" y="4005262"/>
              <a:ext cx="574674" cy="2111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1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RKH</a:t>
              </a:r>
            </a:p>
          </p:txBody>
        </p:sp>
      </p:grpSp>
      <p:sp>
        <p:nvSpPr>
          <p:cNvPr id="288" name="Shape 288"/>
          <p:cNvSpPr txBox="1"/>
          <p:nvPr/>
        </p:nvSpPr>
        <p:spPr>
          <a:xfrm>
            <a:off x="2063751" y="2708275"/>
            <a:ext cx="1584325" cy="105886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 ve RKH patogenezi</a:t>
            </a:r>
          </a:p>
          <a:p>
            <a:pPr>
              <a:spcBef>
                <a:spcPts val="1100"/>
              </a:spcBef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Lancet 2005</a:t>
            </a:r>
          </a:p>
        </p:txBody>
      </p:sp>
    </p:spTree>
    <p:extLst>
      <p:ext uri="{BB962C8B-B14F-4D97-AF65-F5344CB8AC3E}">
        <p14:creationId xmlns:p14="http://schemas.microsoft.com/office/powerpoint/2010/main" val="217313148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400" y="2608261"/>
            <a:ext cx="1524000" cy="1235074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 t="15725" b="15724"/>
          <a:stretch/>
        </p:blipFill>
        <p:spPr>
          <a:xfrm>
            <a:off x="1600201" y="1711325"/>
            <a:ext cx="6248399" cy="3927474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96" name="Shape 296"/>
          <p:cNvSpPr txBox="1"/>
          <p:nvPr/>
        </p:nvSpPr>
        <p:spPr>
          <a:xfrm>
            <a:off x="5486401" y="1984376"/>
            <a:ext cx="1981199" cy="4175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lnSpc>
                <a:spcPct val="50000"/>
              </a:lnSpc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Kapsül</a:t>
            </a:r>
          </a:p>
          <a:p>
            <a:pPr>
              <a:lnSpc>
                <a:spcPct val="50000"/>
              </a:lnSpc>
              <a:spcBef>
                <a:spcPts val="800"/>
              </a:spcBef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(Hyalüronik asit)‏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5486401" y="2487611"/>
            <a:ext cx="2438399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Hc duvarı (M-protein ve   M associated protein)‏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5486401" y="3019426"/>
            <a:ext cx="2209799" cy="3682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antijenler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5562600" y="3538537"/>
            <a:ext cx="2819400" cy="635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lnSpc>
                <a:spcPct val="50000"/>
              </a:lnSpc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Grup Karbonhidrat </a:t>
            </a:r>
          </a:p>
          <a:p>
            <a:pPr>
              <a:lnSpc>
                <a:spcPct val="50000"/>
              </a:lnSpc>
              <a:spcBef>
                <a:spcPts val="800"/>
              </a:spcBef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(N-asetil glukozamin </a:t>
            </a:r>
          </a:p>
          <a:p>
            <a:pPr>
              <a:lnSpc>
                <a:spcPct val="50000"/>
              </a:lnSpc>
              <a:spcBef>
                <a:spcPts val="800"/>
              </a:spcBef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Rhomnose)‏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5486401" y="4129088"/>
            <a:ext cx="2514599" cy="3682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Peptidoglikan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5486401" y="4695825"/>
            <a:ext cx="2666999" cy="5810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Protoplast membran protein, lipid, glukoz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5486400" y="5272088"/>
            <a:ext cx="2362200" cy="3682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Sitoplasma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6" y="1557338"/>
            <a:ext cx="998536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6">
            <a:alphaModFix/>
          </a:blip>
          <a:srcRect l="5525" t="7680" r="5524" b="7681"/>
          <a:stretch/>
        </p:blipFill>
        <p:spPr>
          <a:xfrm>
            <a:off x="8950326" y="4500562"/>
            <a:ext cx="1489075" cy="1019174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5" name="Shape 305"/>
          <p:cNvSpPr txBox="1"/>
          <p:nvPr/>
        </p:nvSpPr>
        <p:spPr>
          <a:xfrm>
            <a:off x="2819400" y="1157287"/>
            <a:ext cx="7543800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FFCC"/>
              </a:buClr>
              <a:buSzPct val="25000"/>
            </a:pPr>
            <a:r>
              <a:rPr lang="en-US" sz="2800" b="1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STREPTOKOK (</a:t>
            </a:r>
            <a:r>
              <a:rPr lang="en-US" b="1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İMMUNOLOJİK CROSS-REAKTİVİTE)‏</a:t>
            </a:r>
          </a:p>
        </p:txBody>
      </p:sp>
      <p:grpSp>
        <p:nvGrpSpPr>
          <p:cNvPr id="306" name="Shape 306"/>
          <p:cNvGrpSpPr/>
          <p:nvPr/>
        </p:nvGrpSpPr>
        <p:grpSpPr>
          <a:xfrm>
            <a:off x="7162800" y="1752600"/>
            <a:ext cx="2057400" cy="338136"/>
            <a:chOff x="5638800" y="1752600"/>
            <a:chExt cx="2057400" cy="338136"/>
          </a:xfrm>
        </p:grpSpPr>
        <p:sp>
          <p:nvSpPr>
            <p:cNvPr id="307" name="Shape 307"/>
            <p:cNvSpPr/>
            <p:nvPr/>
          </p:nvSpPr>
          <p:spPr>
            <a:xfrm>
              <a:off x="5638800" y="1938336"/>
              <a:ext cx="2057400" cy="1523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Shape 308"/>
            <p:cNvSpPr txBox="1"/>
            <p:nvPr/>
          </p:nvSpPr>
          <p:spPr>
            <a:xfrm>
              <a:off x="6400800" y="1752600"/>
              <a:ext cx="914400" cy="276224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FFFFCC"/>
                </a:buClr>
                <a:buSzPct val="25000"/>
              </a:pPr>
              <a:r>
                <a:rPr lang="en-US" sz="12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EKLEM</a:t>
              </a:r>
            </a:p>
          </p:txBody>
        </p:sp>
      </p:grpSp>
      <p:grpSp>
        <p:nvGrpSpPr>
          <p:cNvPr id="309" name="Shape 309"/>
          <p:cNvGrpSpPr/>
          <p:nvPr/>
        </p:nvGrpSpPr>
        <p:grpSpPr>
          <a:xfrm>
            <a:off x="7640649" y="2500954"/>
            <a:ext cx="1731950" cy="1008367"/>
            <a:chOff x="6116649" y="2500953"/>
            <a:chExt cx="1731950" cy="1008367"/>
          </a:xfrm>
        </p:grpSpPr>
        <p:sp>
          <p:nvSpPr>
            <p:cNvPr id="310" name="Shape 310"/>
            <p:cNvSpPr/>
            <p:nvPr/>
          </p:nvSpPr>
          <p:spPr>
            <a:xfrm rot="1740000">
              <a:off x="6040436" y="2928937"/>
              <a:ext cx="1804987" cy="152399"/>
            </a:xfrm>
            <a:prstGeom prst="rightArrow">
              <a:avLst>
                <a:gd name="adj1" fmla="val 17085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6477000" y="2590800"/>
              <a:ext cx="1371599" cy="276224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FFFFCC"/>
                </a:buClr>
                <a:buSzPct val="25000"/>
              </a:pPr>
              <a:r>
                <a:rPr lang="en-US" sz="12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MİYOKARD</a:t>
              </a:r>
            </a:p>
          </p:txBody>
        </p:sp>
      </p:grpSp>
      <p:grpSp>
        <p:nvGrpSpPr>
          <p:cNvPr id="312" name="Shape 312"/>
          <p:cNvGrpSpPr/>
          <p:nvPr/>
        </p:nvGrpSpPr>
        <p:grpSpPr>
          <a:xfrm>
            <a:off x="7517061" y="3342694"/>
            <a:ext cx="2234700" cy="621292"/>
            <a:chOff x="5993061" y="3342694"/>
            <a:chExt cx="2234700" cy="621292"/>
          </a:xfrm>
        </p:grpSpPr>
        <p:sp>
          <p:nvSpPr>
            <p:cNvPr id="313" name="Shape 313"/>
            <p:cNvSpPr/>
            <p:nvPr/>
          </p:nvSpPr>
          <p:spPr>
            <a:xfrm rot="10200000" flipH="1">
              <a:off x="5986461" y="3536950"/>
              <a:ext cx="2247900" cy="12064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6248400" y="3717925"/>
              <a:ext cx="1752600" cy="246062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FFFFCC"/>
                </a:buClr>
                <a:buSzPct val="25000"/>
              </a:pPr>
              <a:r>
                <a:rPr lang="en-US" sz="10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VALVULER DOKU</a:t>
              </a:r>
            </a:p>
          </p:txBody>
        </p:sp>
      </p:grpSp>
      <p:grpSp>
        <p:nvGrpSpPr>
          <p:cNvPr id="315" name="Shape 315"/>
          <p:cNvGrpSpPr/>
          <p:nvPr/>
        </p:nvGrpSpPr>
        <p:grpSpPr>
          <a:xfrm>
            <a:off x="7680219" y="3647625"/>
            <a:ext cx="3444981" cy="1269310"/>
            <a:chOff x="6156218" y="3647625"/>
            <a:chExt cx="3444981" cy="1269310"/>
          </a:xfrm>
        </p:grpSpPr>
        <p:sp>
          <p:nvSpPr>
            <p:cNvPr id="316" name="Shape 316"/>
            <p:cNvSpPr/>
            <p:nvPr/>
          </p:nvSpPr>
          <p:spPr>
            <a:xfrm rot="9180000" flipH="1">
              <a:off x="6043612" y="4222749"/>
              <a:ext cx="2562224" cy="11906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 txBox="1"/>
            <p:nvPr/>
          </p:nvSpPr>
          <p:spPr>
            <a:xfrm>
              <a:off x="7620000" y="4038600"/>
              <a:ext cx="1981199" cy="398461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FFFFCC"/>
                </a:buClr>
                <a:buSzPct val="25000"/>
              </a:pPr>
              <a:r>
                <a:rPr lang="en-US" sz="10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MİYOKARDİAL SARKOLEMMA</a:t>
              </a:r>
            </a:p>
          </p:txBody>
        </p:sp>
      </p:grpSp>
      <p:grpSp>
        <p:nvGrpSpPr>
          <p:cNvPr id="318" name="Shape 318"/>
          <p:cNvGrpSpPr/>
          <p:nvPr/>
        </p:nvGrpSpPr>
        <p:grpSpPr>
          <a:xfrm>
            <a:off x="7695297" y="4969058"/>
            <a:ext cx="2210702" cy="658629"/>
            <a:chOff x="6171297" y="4969057"/>
            <a:chExt cx="2210702" cy="658629"/>
          </a:xfrm>
        </p:grpSpPr>
        <p:sp>
          <p:nvSpPr>
            <p:cNvPr id="319" name="Shape 319"/>
            <p:cNvSpPr/>
            <p:nvPr/>
          </p:nvSpPr>
          <p:spPr>
            <a:xfrm rot="10740000" flipH="1">
              <a:off x="6172199" y="4986336"/>
              <a:ext cx="1981200" cy="12064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 txBox="1"/>
            <p:nvPr/>
          </p:nvSpPr>
          <p:spPr>
            <a:xfrm>
              <a:off x="6248400" y="5149850"/>
              <a:ext cx="2133599" cy="477837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FFFFCC"/>
                </a:buClr>
                <a:buSzPct val="25000"/>
              </a:pPr>
              <a:r>
                <a:rPr lang="en-US" sz="10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SUBTALAMİK VE</a:t>
              </a:r>
            </a:p>
            <a:p>
              <a:pPr>
                <a:spcBef>
                  <a:spcPts val="600"/>
                </a:spcBef>
                <a:buClr>
                  <a:srgbClr val="FFFFCC"/>
                </a:buClr>
                <a:buSzPct val="25000"/>
              </a:pPr>
              <a:r>
                <a:rPr lang="en-US" sz="10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KAUDAT NUKLEUS</a:t>
              </a:r>
            </a:p>
          </p:txBody>
        </p:sp>
      </p:grpSp>
      <p:sp>
        <p:nvSpPr>
          <p:cNvPr id="321" name="Shape 321"/>
          <p:cNvSpPr/>
          <p:nvPr/>
        </p:nvSpPr>
        <p:spPr>
          <a:xfrm>
            <a:off x="7391401" y="3505201"/>
            <a:ext cx="76199" cy="609599"/>
          </a:xfrm>
          <a:prstGeom prst="rightBrace">
            <a:avLst>
              <a:gd name="adj1" fmla="val 8333"/>
              <a:gd name="adj2" fmla="val 50000"/>
            </a:avLst>
          </a:prstGeom>
          <a:noFill/>
          <a:ln w="190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7620001" y="4648201"/>
            <a:ext cx="76199" cy="609599"/>
          </a:xfrm>
          <a:prstGeom prst="rightBrace">
            <a:avLst>
              <a:gd name="adj1" fmla="val 8333"/>
              <a:gd name="adj2" fmla="val 50000"/>
            </a:avLst>
          </a:prstGeom>
          <a:noFill/>
          <a:ln w="190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7620001" y="2438401"/>
            <a:ext cx="76199" cy="609599"/>
          </a:xfrm>
          <a:prstGeom prst="rightBrace">
            <a:avLst>
              <a:gd name="adj1" fmla="val 8333"/>
              <a:gd name="adj2" fmla="val 50000"/>
            </a:avLst>
          </a:prstGeom>
          <a:noFill/>
          <a:ln w="190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9048750" y="1412876"/>
            <a:ext cx="1150936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9120186" y="1557337"/>
            <a:ext cx="1008062" cy="1008062"/>
          </a:xfrm>
          <a:prstGeom prst="rect">
            <a:avLst/>
          </a:prstGeom>
          <a:noFill/>
          <a:ln w="76200" cap="flat" cmpd="tri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665204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2049463" y="1558926"/>
            <a:ext cx="9086849" cy="4692649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E90062"/>
              </a:buClr>
              <a:buSzPct val="25000"/>
            </a:pPr>
            <a:r>
              <a:rPr lang="en-US" sz="20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İnflamatuar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reaksiyon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küçük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damarlarının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etrafındaki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konnektif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dokuda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gelişen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iki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lezyon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karakteristiktir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lnSpc>
                <a:spcPct val="80000"/>
              </a:lnSpc>
              <a:spcBef>
                <a:spcPts val="1500"/>
              </a:spcBef>
              <a:buClr>
                <a:srgbClr val="66FF33"/>
              </a:buClr>
              <a:buSzPct val="25000"/>
            </a:pPr>
            <a:r>
              <a:rPr lang="en-US" sz="24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BİRİNCİ DÖNEM (2-3 HAFTA)‏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*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Eksüdatif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dejeneratif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inflamatuar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lezyon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artrit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perikardit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)‏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*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Bağ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dokusunda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ödem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kollajen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fibrillerde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fragmantasyon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>
              <a:lnSpc>
                <a:spcPct val="80000"/>
              </a:lnSpc>
              <a:spcBef>
                <a:spcPts val="1500"/>
              </a:spcBef>
              <a:buClr>
                <a:schemeClr val="dk1"/>
              </a:buClr>
            </a:pPr>
            <a:endParaRPr sz="2400" u="sng" dirty="0">
              <a:solidFill>
                <a:srgbClr val="66FF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80000"/>
              </a:lnSpc>
              <a:spcBef>
                <a:spcPts val="1500"/>
              </a:spcBef>
              <a:buClr>
                <a:srgbClr val="66FF33"/>
              </a:buClr>
              <a:buSzPct val="25000"/>
            </a:pPr>
            <a:r>
              <a:rPr lang="en-US" sz="24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İKİNCİ DÖNEM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25000"/>
            </a:pP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*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Proliferatif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lezyon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Aschoff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nodülleri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Verrüköz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valvulit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subkutan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nodüller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*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Antiinflamatuar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ted.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yanıtsız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uzun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süre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sebat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ederler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*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Histolojik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bulgular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ile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klinik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korelasyon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göstermeyebilir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4422776" y="149225"/>
            <a:ext cx="2774949" cy="7032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40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PATOLOJİ</a:t>
            </a:r>
          </a:p>
        </p:txBody>
      </p:sp>
    </p:spTree>
    <p:extLst>
      <p:ext uri="{BB962C8B-B14F-4D97-AF65-F5344CB8AC3E}">
        <p14:creationId xmlns:p14="http://schemas.microsoft.com/office/powerpoint/2010/main" val="47263125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193926"/>
            <a:ext cx="3886200" cy="2530475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54" name="Shape 354"/>
          <p:cNvSpPr txBox="1"/>
          <p:nvPr/>
        </p:nvSpPr>
        <p:spPr>
          <a:xfrm>
            <a:off x="1905001" y="1352550"/>
            <a:ext cx="6019799" cy="10080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2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Aschoff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Cismi:</a:t>
            </a:r>
            <a:r>
              <a:rPr lang="en-US" sz="1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ARA’nın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proliferatif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>
              <a:buClr>
                <a:schemeClr val="accent2"/>
              </a:buClr>
              <a:buSzPct val="25000"/>
            </a:pPr>
            <a:r>
              <a:rPr lang="en-US" sz="1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fazında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patognomonik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görüntülenebilen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lezyonudur</a:t>
            </a:r>
            <a:endParaRPr lang="en-US" sz="14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1400" b="1" dirty="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1" y="1639886"/>
            <a:ext cx="2514599" cy="1636712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56" name="Shape 356"/>
          <p:cNvSpPr txBox="1"/>
          <p:nvPr/>
        </p:nvSpPr>
        <p:spPr>
          <a:xfrm>
            <a:off x="6172201" y="1201738"/>
            <a:ext cx="3809999" cy="3984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Aschoff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Dev </a:t>
            </a:r>
            <a:r>
              <a:rPr lang="en-US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hücreler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357" name="Shape 357"/>
          <p:cNvSpPr/>
          <p:nvPr/>
        </p:nvSpPr>
        <p:spPr>
          <a:xfrm>
            <a:off x="7207251" y="2563811"/>
            <a:ext cx="336549" cy="1476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8045451" y="2286001"/>
            <a:ext cx="336549" cy="984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2362200" y="4724401"/>
            <a:ext cx="2819400" cy="10667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lnSpc>
                <a:spcPct val="70000"/>
              </a:lnSpc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Fibrinoid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dejenerasyon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lnSpc>
                <a:spcPct val="70000"/>
              </a:lnSpc>
              <a:spcBef>
                <a:spcPts val="4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lenfositler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lnSpc>
                <a:spcPct val="70000"/>
              </a:lnSpc>
              <a:spcBef>
                <a:spcPts val="4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Anitschkow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hücreler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lnSpc>
                <a:spcPct val="70000"/>
              </a:lnSpc>
              <a:spcBef>
                <a:spcPts val="4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Aschoff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dev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hücreler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6012656" y="6078314"/>
            <a:ext cx="3824287" cy="3984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ctr">
              <a:buClr>
                <a:schemeClr val="accent2"/>
              </a:buClr>
              <a:buSzPct val="25000"/>
            </a:pPr>
            <a:r>
              <a:rPr lang="en-US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Anitschkow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veya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Caterpillar </a:t>
            </a:r>
            <a:r>
              <a:rPr lang="en-US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hücre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4601" y="4038600"/>
            <a:ext cx="2514599" cy="1585912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62" name="Shape 362"/>
          <p:cNvSpPr/>
          <p:nvPr/>
        </p:nvSpPr>
        <p:spPr>
          <a:xfrm>
            <a:off x="7467600" y="4267200"/>
            <a:ext cx="114300" cy="3857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894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6275" y="1773236"/>
            <a:ext cx="6096000" cy="4016374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2027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US" b="1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Akut Romatizmal Vejetasyonlar:</a:t>
            </a:r>
            <a:br>
              <a:rPr lang="en-US" b="1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-US" b="1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6361112" y="2971800"/>
            <a:ext cx="2916236" cy="1177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80" y="72547"/>
                </a:moveTo>
                <a:cubicBezTo>
                  <a:pt x="2257" y="77608"/>
                  <a:pt x="2055" y="91112"/>
                  <a:pt x="2257" y="100385"/>
                </a:cubicBezTo>
                <a:cubicBezTo>
                  <a:pt x="2306" y="102649"/>
                  <a:pt x="2452" y="104903"/>
                  <a:pt x="2633" y="107133"/>
                </a:cubicBezTo>
                <a:cubicBezTo>
                  <a:pt x="2704" y="108008"/>
                  <a:pt x="2729" y="109035"/>
                  <a:pt x="3009" y="109664"/>
                </a:cubicBezTo>
                <a:cubicBezTo>
                  <a:pt x="4502" y="113012"/>
                  <a:pt x="5072" y="112929"/>
                  <a:pt x="6771" y="113882"/>
                </a:cubicBezTo>
                <a:cubicBezTo>
                  <a:pt x="7147" y="114444"/>
                  <a:pt x="7484" y="115169"/>
                  <a:pt x="7899" y="115569"/>
                </a:cubicBezTo>
                <a:cubicBezTo>
                  <a:pt x="8374" y="116025"/>
                  <a:pt x="8895" y="116205"/>
                  <a:pt x="9404" y="116412"/>
                </a:cubicBezTo>
                <a:cubicBezTo>
                  <a:pt x="12682" y="117749"/>
                  <a:pt x="14201" y="117459"/>
                  <a:pt x="18056" y="118100"/>
                </a:cubicBezTo>
                <a:cubicBezTo>
                  <a:pt x="29494" y="120000"/>
                  <a:pt x="11313" y="118204"/>
                  <a:pt x="34608" y="119787"/>
                </a:cubicBezTo>
                <a:lnTo>
                  <a:pt x="52664" y="118943"/>
                </a:lnTo>
                <a:cubicBezTo>
                  <a:pt x="53060" y="118908"/>
                  <a:pt x="53396" y="118137"/>
                  <a:pt x="53793" y="118100"/>
                </a:cubicBezTo>
                <a:cubicBezTo>
                  <a:pt x="59432" y="117573"/>
                  <a:pt x="65078" y="117537"/>
                  <a:pt x="70721" y="117256"/>
                </a:cubicBezTo>
                <a:cubicBezTo>
                  <a:pt x="71724" y="116975"/>
                  <a:pt x="72749" y="116962"/>
                  <a:pt x="73730" y="116412"/>
                </a:cubicBezTo>
                <a:cubicBezTo>
                  <a:pt x="74274" y="116107"/>
                  <a:pt x="74714" y="115192"/>
                  <a:pt x="75235" y="114725"/>
                </a:cubicBezTo>
                <a:cubicBezTo>
                  <a:pt x="75971" y="114065"/>
                  <a:pt x="76755" y="113699"/>
                  <a:pt x="77492" y="113038"/>
                </a:cubicBezTo>
                <a:cubicBezTo>
                  <a:pt x="78119" y="112476"/>
                  <a:pt x="78740" y="111883"/>
                  <a:pt x="79373" y="111351"/>
                </a:cubicBezTo>
                <a:cubicBezTo>
                  <a:pt x="79744" y="111039"/>
                  <a:pt x="80137" y="110858"/>
                  <a:pt x="80501" y="110507"/>
                </a:cubicBezTo>
                <a:cubicBezTo>
                  <a:pt x="81016" y="110012"/>
                  <a:pt x="81481" y="109262"/>
                  <a:pt x="82006" y="108820"/>
                </a:cubicBezTo>
                <a:cubicBezTo>
                  <a:pt x="83096" y="107904"/>
                  <a:pt x="84704" y="107663"/>
                  <a:pt x="85768" y="107133"/>
                </a:cubicBezTo>
                <a:cubicBezTo>
                  <a:pt x="86155" y="106940"/>
                  <a:pt x="86520" y="106571"/>
                  <a:pt x="86896" y="106290"/>
                </a:cubicBezTo>
                <a:cubicBezTo>
                  <a:pt x="87272" y="105446"/>
                  <a:pt x="87582" y="104421"/>
                  <a:pt x="88025" y="103759"/>
                </a:cubicBezTo>
                <a:cubicBezTo>
                  <a:pt x="88355" y="103266"/>
                  <a:pt x="88782" y="103227"/>
                  <a:pt x="89153" y="102915"/>
                </a:cubicBezTo>
                <a:cubicBezTo>
                  <a:pt x="89785" y="102384"/>
                  <a:pt x="90430" y="101905"/>
                  <a:pt x="91034" y="101228"/>
                </a:cubicBezTo>
                <a:cubicBezTo>
                  <a:pt x="91438" y="100775"/>
                  <a:pt x="91758" y="99994"/>
                  <a:pt x="92163" y="99541"/>
                </a:cubicBezTo>
                <a:cubicBezTo>
                  <a:pt x="92766" y="98864"/>
                  <a:pt x="93426" y="98469"/>
                  <a:pt x="94043" y="97854"/>
                </a:cubicBezTo>
                <a:cubicBezTo>
                  <a:pt x="95066" y="96835"/>
                  <a:pt x="95796" y="95960"/>
                  <a:pt x="96677" y="94480"/>
                </a:cubicBezTo>
                <a:cubicBezTo>
                  <a:pt x="97820" y="92556"/>
                  <a:pt x="99051" y="90842"/>
                  <a:pt x="100062" y="88575"/>
                </a:cubicBezTo>
                <a:cubicBezTo>
                  <a:pt x="104599" y="78401"/>
                  <a:pt x="101506" y="84454"/>
                  <a:pt x="104200" y="80139"/>
                </a:cubicBezTo>
                <a:cubicBezTo>
                  <a:pt x="106193" y="76947"/>
                  <a:pt x="105002" y="78133"/>
                  <a:pt x="106833" y="76765"/>
                </a:cubicBezTo>
                <a:cubicBezTo>
                  <a:pt x="108371" y="69869"/>
                  <a:pt x="107268" y="74194"/>
                  <a:pt x="110971" y="64111"/>
                </a:cubicBezTo>
                <a:cubicBezTo>
                  <a:pt x="111594" y="62416"/>
                  <a:pt x="112309" y="60877"/>
                  <a:pt x="112852" y="59050"/>
                </a:cubicBezTo>
                <a:cubicBezTo>
                  <a:pt x="113765" y="55978"/>
                  <a:pt x="113650" y="56008"/>
                  <a:pt x="115109" y="53145"/>
                </a:cubicBezTo>
                <a:cubicBezTo>
                  <a:pt x="115581" y="52219"/>
                  <a:pt x="116171" y="51608"/>
                  <a:pt x="116614" y="50614"/>
                </a:cubicBezTo>
                <a:cubicBezTo>
                  <a:pt x="117720" y="48132"/>
                  <a:pt x="117374" y="46363"/>
                  <a:pt x="118119" y="43022"/>
                </a:cubicBezTo>
                <a:cubicBezTo>
                  <a:pt x="118369" y="41897"/>
                  <a:pt x="118593" y="40739"/>
                  <a:pt x="118871" y="39647"/>
                </a:cubicBezTo>
                <a:cubicBezTo>
                  <a:pt x="119095" y="38767"/>
                  <a:pt x="119421" y="38024"/>
                  <a:pt x="119623" y="37117"/>
                </a:cubicBezTo>
                <a:cubicBezTo>
                  <a:pt x="119801" y="36321"/>
                  <a:pt x="119874" y="35430"/>
                  <a:pt x="120000" y="34586"/>
                </a:cubicBezTo>
                <a:cubicBezTo>
                  <a:pt x="119874" y="26713"/>
                  <a:pt x="119932" y="18814"/>
                  <a:pt x="119623" y="10966"/>
                </a:cubicBezTo>
                <a:cubicBezTo>
                  <a:pt x="119554" y="9194"/>
                  <a:pt x="119027" y="7648"/>
                  <a:pt x="118871" y="5905"/>
                </a:cubicBezTo>
                <a:cubicBezTo>
                  <a:pt x="118746" y="4499"/>
                  <a:pt x="118904" y="2788"/>
                  <a:pt x="118495" y="1687"/>
                </a:cubicBezTo>
                <a:cubicBezTo>
                  <a:pt x="118164" y="796"/>
                  <a:pt x="117501" y="1019"/>
                  <a:pt x="116990" y="843"/>
                </a:cubicBezTo>
                <a:cubicBezTo>
                  <a:pt x="115868" y="456"/>
                  <a:pt x="114733" y="281"/>
                  <a:pt x="113605" y="0"/>
                </a:cubicBezTo>
                <a:cubicBezTo>
                  <a:pt x="112160" y="809"/>
                  <a:pt x="111907" y="692"/>
                  <a:pt x="110595" y="2530"/>
                </a:cubicBezTo>
                <a:cubicBezTo>
                  <a:pt x="110465" y="2712"/>
                  <a:pt x="108360" y="6413"/>
                  <a:pt x="107962" y="6748"/>
                </a:cubicBezTo>
                <a:cubicBezTo>
                  <a:pt x="107363" y="7252"/>
                  <a:pt x="106708" y="7310"/>
                  <a:pt x="106081" y="7592"/>
                </a:cubicBezTo>
                <a:cubicBezTo>
                  <a:pt x="105579" y="8435"/>
                  <a:pt x="105121" y="9425"/>
                  <a:pt x="104576" y="10122"/>
                </a:cubicBezTo>
                <a:cubicBezTo>
                  <a:pt x="104157" y="10660"/>
                  <a:pt x="102269" y="11627"/>
                  <a:pt x="101943" y="11810"/>
                </a:cubicBezTo>
                <a:cubicBezTo>
                  <a:pt x="100815" y="13778"/>
                  <a:pt x="99747" y="15936"/>
                  <a:pt x="98557" y="17715"/>
                </a:cubicBezTo>
                <a:cubicBezTo>
                  <a:pt x="95808" y="21825"/>
                  <a:pt x="99265" y="16808"/>
                  <a:pt x="95924" y="21089"/>
                </a:cubicBezTo>
                <a:cubicBezTo>
                  <a:pt x="95532" y="21592"/>
                  <a:pt x="95200" y="22323"/>
                  <a:pt x="94796" y="22776"/>
                </a:cubicBezTo>
                <a:cubicBezTo>
                  <a:pt x="94192" y="23453"/>
                  <a:pt x="93532" y="23848"/>
                  <a:pt x="92915" y="24463"/>
                </a:cubicBezTo>
                <a:cubicBezTo>
                  <a:pt x="90126" y="27243"/>
                  <a:pt x="92600" y="25261"/>
                  <a:pt x="90282" y="26994"/>
                </a:cubicBezTo>
                <a:cubicBezTo>
                  <a:pt x="89780" y="27837"/>
                  <a:pt x="89309" y="28779"/>
                  <a:pt x="88777" y="29525"/>
                </a:cubicBezTo>
                <a:cubicBezTo>
                  <a:pt x="88201" y="30331"/>
                  <a:pt x="86897" y="31718"/>
                  <a:pt x="86144" y="32055"/>
                </a:cubicBezTo>
                <a:cubicBezTo>
                  <a:pt x="85274" y="32445"/>
                  <a:pt x="84388" y="32618"/>
                  <a:pt x="83510" y="32899"/>
                </a:cubicBezTo>
                <a:cubicBezTo>
                  <a:pt x="83134" y="33180"/>
                  <a:pt x="82767" y="33527"/>
                  <a:pt x="82382" y="33742"/>
                </a:cubicBezTo>
                <a:cubicBezTo>
                  <a:pt x="81762" y="34090"/>
                  <a:pt x="81113" y="34174"/>
                  <a:pt x="80501" y="34586"/>
                </a:cubicBezTo>
                <a:cubicBezTo>
                  <a:pt x="79854" y="35021"/>
                  <a:pt x="79224" y="35596"/>
                  <a:pt x="78620" y="36273"/>
                </a:cubicBezTo>
                <a:cubicBezTo>
                  <a:pt x="78216" y="36727"/>
                  <a:pt x="77915" y="37604"/>
                  <a:pt x="77492" y="37960"/>
                </a:cubicBezTo>
                <a:cubicBezTo>
                  <a:pt x="76893" y="38464"/>
                  <a:pt x="76246" y="38639"/>
                  <a:pt x="75611" y="38804"/>
                </a:cubicBezTo>
                <a:cubicBezTo>
                  <a:pt x="72983" y="39484"/>
                  <a:pt x="70344" y="39929"/>
                  <a:pt x="67711" y="40491"/>
                </a:cubicBezTo>
                <a:cubicBezTo>
                  <a:pt x="66833" y="41053"/>
                  <a:pt x="65944" y="41531"/>
                  <a:pt x="65078" y="42178"/>
                </a:cubicBezTo>
                <a:cubicBezTo>
                  <a:pt x="64437" y="42657"/>
                  <a:pt x="63865" y="43641"/>
                  <a:pt x="63197" y="43865"/>
                </a:cubicBezTo>
                <a:cubicBezTo>
                  <a:pt x="61333" y="44492"/>
                  <a:pt x="59435" y="44428"/>
                  <a:pt x="57554" y="44709"/>
                </a:cubicBezTo>
                <a:cubicBezTo>
                  <a:pt x="57053" y="44990"/>
                  <a:pt x="56547" y="45234"/>
                  <a:pt x="56050" y="45552"/>
                </a:cubicBezTo>
                <a:cubicBezTo>
                  <a:pt x="55668" y="45797"/>
                  <a:pt x="55314" y="46270"/>
                  <a:pt x="54921" y="46396"/>
                </a:cubicBezTo>
                <a:cubicBezTo>
                  <a:pt x="53550" y="46835"/>
                  <a:pt x="52163" y="46958"/>
                  <a:pt x="50783" y="47240"/>
                </a:cubicBezTo>
                <a:cubicBezTo>
                  <a:pt x="49585" y="47911"/>
                  <a:pt x="48639" y="48498"/>
                  <a:pt x="47398" y="48927"/>
                </a:cubicBezTo>
                <a:cubicBezTo>
                  <a:pt x="46398" y="49271"/>
                  <a:pt x="45385" y="49398"/>
                  <a:pt x="44388" y="49770"/>
                </a:cubicBezTo>
                <a:cubicBezTo>
                  <a:pt x="43878" y="49961"/>
                  <a:pt x="43397" y="50478"/>
                  <a:pt x="42884" y="50614"/>
                </a:cubicBezTo>
                <a:cubicBezTo>
                  <a:pt x="41260" y="51042"/>
                  <a:pt x="39623" y="51176"/>
                  <a:pt x="37993" y="51457"/>
                </a:cubicBezTo>
                <a:cubicBezTo>
                  <a:pt x="35675" y="53190"/>
                  <a:pt x="38149" y="51208"/>
                  <a:pt x="35360" y="53988"/>
                </a:cubicBezTo>
                <a:cubicBezTo>
                  <a:pt x="33671" y="55672"/>
                  <a:pt x="33116" y="55559"/>
                  <a:pt x="31598" y="58206"/>
                </a:cubicBezTo>
                <a:cubicBezTo>
                  <a:pt x="31038" y="59183"/>
                  <a:pt x="30695" y="60737"/>
                  <a:pt x="30094" y="61580"/>
                </a:cubicBezTo>
                <a:cubicBezTo>
                  <a:pt x="29655" y="62195"/>
                  <a:pt x="29084" y="62091"/>
                  <a:pt x="28589" y="62424"/>
                </a:cubicBezTo>
                <a:cubicBezTo>
                  <a:pt x="27829" y="62935"/>
                  <a:pt x="26992" y="63124"/>
                  <a:pt x="26332" y="64111"/>
                </a:cubicBezTo>
                <a:cubicBezTo>
                  <a:pt x="25956" y="64673"/>
                  <a:pt x="25636" y="65507"/>
                  <a:pt x="25203" y="65798"/>
                </a:cubicBezTo>
                <a:cubicBezTo>
                  <a:pt x="24354" y="66369"/>
                  <a:pt x="23448" y="66360"/>
                  <a:pt x="22570" y="66642"/>
                </a:cubicBezTo>
                <a:cubicBezTo>
                  <a:pt x="15434" y="71976"/>
                  <a:pt x="22702" y="66804"/>
                  <a:pt x="2633" y="69172"/>
                </a:cubicBezTo>
                <a:cubicBezTo>
                  <a:pt x="1747" y="69277"/>
                  <a:pt x="877" y="69735"/>
                  <a:pt x="0" y="70016"/>
                </a:cubicBezTo>
                <a:cubicBezTo>
                  <a:pt x="436" y="73936"/>
                  <a:pt x="1504" y="67485"/>
                  <a:pt x="1880" y="72547"/>
                </a:cubicBezTo>
                <a:close/>
              </a:path>
            </a:pathLst>
          </a:custGeom>
          <a:noFill/>
          <a:ln w="425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/>
        </p:nvSpPr>
        <p:spPr>
          <a:xfrm>
            <a:off x="993914" y="556591"/>
            <a:ext cx="10182639" cy="5436289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t" anchorCtr="0">
            <a:noAutofit/>
          </a:bodyPr>
          <a:lstStyle/>
          <a:p>
            <a:pPr>
              <a:lnSpc>
                <a:spcPct val="120000"/>
              </a:lnSpc>
              <a:buClr>
                <a:srgbClr val="66FF33"/>
              </a:buClr>
              <a:buSzPct val="25000"/>
            </a:pPr>
            <a:r>
              <a:rPr lang="en-US" sz="22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EKLEMLER:</a:t>
            </a:r>
            <a:r>
              <a:rPr lang="en-US" sz="22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Artiküler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ve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periartiküler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yapılarda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inflamasyon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ödem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</a:p>
          <a:p>
            <a:pPr>
              <a:lnSpc>
                <a:spcPct val="120000"/>
              </a:lnSpc>
              <a:spcBef>
                <a:spcPts val="1300"/>
              </a:spcBef>
              <a:buClr>
                <a:srgbClr val="E90062"/>
              </a:buClr>
              <a:buSzPct val="25000"/>
            </a:pP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seröz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effüzyon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2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pannus </a:t>
            </a:r>
            <a:r>
              <a:rPr lang="en-US" sz="2200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oluşmaz</a:t>
            </a:r>
            <a:r>
              <a:rPr lang="en-US" sz="22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lnSpc>
                <a:spcPct val="120000"/>
              </a:lnSpc>
              <a:spcBef>
                <a:spcPts val="1300"/>
              </a:spcBef>
              <a:buClr>
                <a:srgbClr val="66FF33"/>
              </a:buClr>
              <a:buSzPct val="25000"/>
            </a:pPr>
            <a:r>
              <a:rPr lang="en-US" sz="22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SUBKUTAN NODÜLLER</a:t>
            </a:r>
            <a:r>
              <a:rPr lang="en-US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200" dirty="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Ashoff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nodüllerini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andırır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sekelsiz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iyileşir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    </a:t>
            </a:r>
            <a:r>
              <a:rPr lang="en-US" sz="22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1300"/>
              </a:spcBef>
              <a:buClr>
                <a:srgbClr val="66FF33"/>
              </a:buClr>
              <a:buSzPct val="25000"/>
            </a:pPr>
            <a:r>
              <a:rPr lang="en-US" sz="22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KOREA:</a:t>
            </a:r>
            <a:r>
              <a:rPr lang="en-US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Beyincik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subtalamik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bölge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ve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bazal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gangliyonlar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civarında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perivasküler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değişiklikler</a:t>
            </a:r>
            <a:endParaRPr lang="en-US" sz="2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20000"/>
              </a:lnSpc>
              <a:spcBef>
                <a:spcPts val="1300"/>
              </a:spcBef>
              <a:buClr>
                <a:srgbClr val="66FF33"/>
              </a:buClr>
              <a:buSzPct val="25000"/>
            </a:pPr>
            <a:r>
              <a:rPr lang="en-US" sz="2200" dirty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VASKULİT:</a:t>
            </a:r>
            <a:r>
              <a:rPr lang="en-US" sz="22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Eritema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multiforme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korea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pulmoner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ve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renal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tutulum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>
              <a:lnSpc>
                <a:spcPct val="120000"/>
              </a:lnSpc>
              <a:spcBef>
                <a:spcPts val="1300"/>
              </a:spcBef>
              <a:buClr>
                <a:srgbClr val="E90062"/>
              </a:buClr>
              <a:buSzPct val="25000"/>
            </a:pP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kutanöz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vaskulit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şeklinde</a:t>
            </a:r>
            <a:r>
              <a:rPr lang="en-US" sz="2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endParaRPr sz="2200" dirty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936341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6062" y="309425"/>
            <a:ext cx="12247808" cy="1478570"/>
          </a:xfrm>
        </p:spPr>
        <p:txBody>
          <a:bodyPr>
            <a:normAutofit/>
          </a:bodyPr>
          <a:lstStyle/>
          <a:p>
            <a:r>
              <a:rPr lang="tr-TR" sz="2400" dirty="0" err="1" smtClean="0">
                <a:latin typeface="Arial Black" panose="020B0A04020102020204" pitchFamily="34" charset="0"/>
              </a:rPr>
              <a:t>Ara’lı</a:t>
            </a:r>
            <a:r>
              <a:rPr lang="tr-TR" sz="2400" dirty="0" smtClean="0">
                <a:latin typeface="Arial Black" panose="020B0A04020102020204" pitchFamily="34" charset="0"/>
              </a:rPr>
              <a:t> hastalarda hastalığın ateş veya nörolojik bulgu ile</a:t>
            </a:r>
            <a:br>
              <a:rPr lang="tr-TR" sz="2400" dirty="0" smtClean="0">
                <a:latin typeface="Arial Black" panose="020B0A04020102020204" pitchFamily="34" charset="0"/>
              </a:rPr>
            </a:br>
            <a:r>
              <a:rPr lang="tr-TR" sz="2400" dirty="0">
                <a:latin typeface="Arial Black" panose="020B0A04020102020204" pitchFamily="34" charset="0"/>
              </a:rPr>
              <a:t> </a:t>
            </a:r>
            <a:r>
              <a:rPr lang="tr-TR" sz="2400" dirty="0" smtClean="0">
                <a:latin typeface="Arial Black" panose="020B0A04020102020204" pitchFamily="34" charset="0"/>
              </a:rPr>
              <a:t>                      başlamasının karşılaştırması </a:t>
            </a:r>
            <a:endParaRPr lang="tr-TR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50116"/>
              </p:ext>
            </p:extLst>
          </p:nvPr>
        </p:nvGraphicFramePr>
        <p:xfrm>
          <a:off x="206062" y="1479523"/>
          <a:ext cx="11603864" cy="5242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1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000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AKUT ATEŞLE BAŞLAMA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NÖROLOJİK BULGULARLA BAŞLAMA   </a:t>
                      </a:r>
                    </a:p>
                    <a:p>
                      <a:r>
                        <a:rPr lang="tr-TR" sz="2400" b="1" dirty="0" smtClean="0"/>
                        <a:t>               (%25-30)</a:t>
                      </a:r>
                      <a:endParaRPr lang="tr-T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GAS ENFEKSİYONUNDAN 2-4 HAFTA SONRA BAŞLAMA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GEÇ BAŞLANGIÇ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ATEŞ ORTAK BULGU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          *-GAS SONRASI 2-6 AY SONRA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AKUT ARTRİT SEMPTOM</a:t>
                      </a:r>
                      <a:r>
                        <a:rPr lang="tr-TR" b="1" baseline="0" dirty="0" smtClean="0"/>
                        <a:t> VE BULGULARI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ATEŞ YOK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KARDİT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EKLEM BULGULARI YOK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           *KLİNİK VE SUBKLİNİK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DAVRANIŞ BOZUKLUĞU VE KOREA BULGULARI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DERİ BULGULARI VE SUBKUTAN NODÜLLER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KARDİT &gt;%30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124">
                <a:tc>
                  <a:txBody>
                    <a:bodyPr/>
                    <a:lstStyle/>
                    <a:p>
                      <a:r>
                        <a:rPr lang="tr-TR" b="1" dirty="0" smtClean="0"/>
                        <a:t>GEÇİRİLMİŞ GAS ENFEKSİYONU</a:t>
                      </a:r>
                      <a:r>
                        <a:rPr lang="tr-TR" b="1" baseline="0" dirty="0" smtClean="0"/>
                        <a:t> KANITLARI  </a:t>
                      </a:r>
                    </a:p>
                    <a:p>
                      <a:r>
                        <a:rPr lang="tr-TR" b="1" baseline="0" dirty="0" smtClean="0"/>
                        <a:t>(ASO/ANTİ-</a:t>
                      </a:r>
                      <a:r>
                        <a:rPr lang="tr-TR" b="1" baseline="0" dirty="0" err="1" smtClean="0"/>
                        <a:t>Dnase</a:t>
                      </a:r>
                      <a:r>
                        <a:rPr lang="tr-TR" b="1" baseline="0" dirty="0" smtClean="0"/>
                        <a:t> B TİTRELERİNDE ARTIŞ)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          *SIKLIKLA SUBKLİNİK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ASPİRİN VE </a:t>
                      </a:r>
                      <a:r>
                        <a:rPr lang="tr-TR" b="1" dirty="0" err="1" smtClean="0"/>
                        <a:t>NSAİİ’lara</a:t>
                      </a:r>
                      <a:r>
                        <a:rPr lang="tr-TR" b="1" dirty="0" smtClean="0"/>
                        <a:t> DRAMİK YANIT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İNFLAMASYON BELİRTEÇLERİ NORMAL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&lt;6 HAFTA SÜRMESİ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ASO YARDIMCI DEĞİL.</a:t>
                      </a:r>
                      <a:r>
                        <a:rPr lang="tr-TR" b="1" baseline="0" dirty="0" smtClean="0"/>
                        <a:t> ANTİ-</a:t>
                      </a:r>
                      <a:r>
                        <a:rPr lang="tr-TR" b="1" baseline="0" dirty="0" err="1" smtClean="0"/>
                        <a:t>Dnase</a:t>
                      </a:r>
                      <a:r>
                        <a:rPr lang="tr-TR" b="1" baseline="0" dirty="0" smtClean="0"/>
                        <a:t> B  ARTABİLİR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%75’inde ROMATİZMAL KALP HASTALIĞI  TAKİBEDER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%50’sinde ROMATİZMAL KALP HASTALIĞI  TAKİBEDER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08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/>
        </p:nvSpPr>
        <p:spPr>
          <a:xfrm>
            <a:off x="1676401" y="219076"/>
            <a:ext cx="8637587" cy="11842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ctr">
              <a:buClr>
                <a:srgbClr val="FF3300"/>
              </a:buClr>
              <a:buSzPct val="25000"/>
            </a:pPr>
            <a:r>
              <a:rPr lang="en-US" sz="40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Jones Kriterleri</a:t>
            </a:r>
            <a:r>
              <a:rPr lang="en-US" sz="36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>
                <a:solidFill>
                  <a:srgbClr val="E90062"/>
                </a:solidFill>
                <a:latin typeface="Arial"/>
                <a:ea typeface="Arial"/>
                <a:cs typeface="Arial"/>
                <a:sym typeface="Arial"/>
              </a:rPr>
              <a:t>(1944 Dr. T. Jones) ( WHO - 1965 )‏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566670" y="2173289"/>
            <a:ext cx="4462530" cy="46847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buClr>
                <a:srgbClr val="66FF33"/>
              </a:buClr>
              <a:buSzPct val="25000"/>
            </a:pPr>
            <a:r>
              <a:rPr lang="en-US" sz="2400" b="1" dirty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MAJOR KRITERLER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MIGRATUVAR POLIARTRIT</a:t>
            </a:r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%35-66)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KARDIT</a:t>
            </a:r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(%50-70)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SUBKUTAN NODÜLLER</a:t>
            </a:r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(%0-10)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ERITEMA MARGINATUM</a:t>
            </a:r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&lt;%6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‘SYDENHAM’ KÖRESI</a:t>
            </a:r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(%10-30)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5029200" y="1905000"/>
            <a:ext cx="4217986" cy="3276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buClr>
                <a:srgbClr val="66FF33"/>
              </a:buClr>
              <a:buSzPct val="25000"/>
            </a:pPr>
            <a:r>
              <a:rPr lang="en-US" sz="2000" b="1" dirty="0" smtClean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  MINOR KRITERLER</a:t>
            </a:r>
          </a:p>
          <a:p>
            <a:pPr marL="341312" indent="-341312">
              <a:spcBef>
                <a:spcPts val="600"/>
              </a:spcBef>
              <a:buClr>
                <a:srgbClr val="66FF33"/>
              </a:buClr>
              <a:buSzPct val="25000"/>
            </a:pPr>
            <a:r>
              <a:rPr lang="en-US" sz="2000" b="1" dirty="0" smtClean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KLINIK</a:t>
            </a:r>
          </a:p>
          <a:p>
            <a:pPr marL="341312" indent="-341312"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 ÖYKÜSÜ</a:t>
            </a:r>
          </a:p>
          <a:p>
            <a:pPr marL="341312" indent="-341312"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ATEŞ (38.5-40ºC)‏</a:t>
            </a:r>
          </a:p>
          <a:p>
            <a:pPr marL="341312" indent="-341312"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ARTRALJI</a:t>
            </a:r>
          </a:p>
          <a:p>
            <a:pPr marL="341312" indent="-341312">
              <a:spcBef>
                <a:spcPts val="600"/>
              </a:spcBef>
              <a:buClr>
                <a:schemeClr val="dk1"/>
              </a:buClr>
            </a:pP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Shape 384"/>
          <p:cNvSpPr txBox="1"/>
          <p:nvPr/>
        </p:nvSpPr>
        <p:spPr>
          <a:xfrm>
            <a:off x="7848599" y="2349500"/>
            <a:ext cx="3162837" cy="31575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66FF33"/>
              </a:buClr>
              <a:buSzPct val="25000"/>
            </a:pPr>
            <a:r>
              <a:rPr lang="en-US" sz="2400" dirty="0" smtClean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LABORATUVAR</a:t>
            </a:r>
          </a:p>
          <a:p>
            <a:pPr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dirty="0" smtClean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ASO &gt; 200</a:t>
            </a:r>
          </a:p>
          <a:p>
            <a:pPr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AKUT FAZ REAKTANLARI</a:t>
            </a:r>
          </a:p>
          <a:p>
            <a:pPr>
              <a:spcBef>
                <a:spcPts val="400"/>
              </a:spcBef>
              <a:buClr>
                <a:srgbClr val="E90062"/>
              </a:buClr>
              <a:buSzPct val="25000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POZITIF CRP</a:t>
            </a:r>
          </a:p>
          <a:p>
            <a:pPr>
              <a:spcBef>
                <a:spcPts val="400"/>
              </a:spcBef>
              <a:buClr>
                <a:srgbClr val="E90062"/>
              </a:buClr>
              <a:buSzPct val="25000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SEDIM YÜKSEKLIĞI</a:t>
            </a:r>
          </a:p>
          <a:p>
            <a:pPr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EKG DEĞIŞIKLIKLERI</a:t>
            </a:r>
          </a:p>
          <a:p>
            <a:pPr>
              <a:spcBef>
                <a:spcPts val="400"/>
              </a:spcBef>
              <a:buClr>
                <a:srgbClr val="E90062"/>
              </a:buClr>
              <a:buSzPct val="25000"/>
            </a:pP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1º AV BLOK ( PR UZAMASI )‏</a:t>
            </a:r>
          </a:p>
          <a:p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928741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2208213" y="301625"/>
            <a:ext cx="8783637" cy="1471612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rgbClr val="FF4995"/>
              </a:buClr>
              <a:buSzPct val="25000"/>
            </a:pPr>
            <a:r>
              <a:rPr lang="en-US" dirty="0" err="1">
                <a:solidFill>
                  <a:schemeClr val="tx1"/>
                </a:solidFill>
              </a:rPr>
              <a:t>Güncellenmiş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Modifiye</a:t>
            </a:r>
            <a:r>
              <a:rPr lang="en-US" dirty="0">
                <a:solidFill>
                  <a:schemeClr val="tx1"/>
                </a:solidFill>
              </a:rPr>
              <a:t> Jones </a:t>
            </a:r>
            <a:r>
              <a:rPr lang="en-US" dirty="0" err="1">
                <a:solidFill>
                  <a:schemeClr val="tx1"/>
                </a:solidFill>
              </a:rPr>
              <a:t>kriterleri</a:t>
            </a:r>
            <a:r>
              <a:rPr lang="en-US" dirty="0">
                <a:solidFill>
                  <a:schemeClr val="tx1"/>
                </a:solidFill>
              </a:rPr>
              <a:t> (1992)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2185988" y="1903411"/>
            <a:ext cx="7943849" cy="41783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rtlCol="0" anchor="t" anchorCtr="0">
            <a:noAutofit/>
          </a:bodyPr>
          <a:lstStyle/>
          <a:p>
            <a:pPr marL="341312" indent="-341312">
              <a:lnSpc>
                <a:spcPct val="90000"/>
              </a:lnSpc>
              <a:spcBef>
                <a:spcPts val="0"/>
              </a:spcBef>
              <a:buFont typeface="Noto Sans Symbols"/>
              <a:buChar char="■"/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ARA TANISI IÇIN;</a:t>
            </a:r>
          </a:p>
          <a:p>
            <a:pPr marL="741362" lvl="1" indent="-284162">
              <a:lnSpc>
                <a:spcPct val="90000"/>
              </a:lnSpc>
              <a:spcBef>
                <a:spcPts val="500"/>
              </a:spcBef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İKI MAJÖR YA DA </a:t>
            </a:r>
          </a:p>
          <a:p>
            <a:pPr marL="741362" lvl="1" indent="-284162">
              <a:lnSpc>
                <a:spcPct val="90000"/>
              </a:lnSpc>
              <a:spcBef>
                <a:spcPts val="500"/>
              </a:spcBef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BIR MAJÖR IKI MINÖR KRITERLE BIRLIKTE</a:t>
            </a:r>
          </a:p>
          <a:p>
            <a:pPr marL="741362" lvl="1" indent="-284162">
              <a:lnSpc>
                <a:spcPct val="90000"/>
              </a:lnSpc>
              <a:spcBef>
                <a:spcPts val="500"/>
              </a:spcBef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GEÇIRILMIŞ STREPTOKOK INFEKSIYONU KANITI BULUNMASI</a:t>
            </a:r>
          </a:p>
          <a:p>
            <a:pPr marL="341312" indent="-341312">
              <a:lnSpc>
                <a:spcPct val="90000"/>
              </a:lnSpc>
              <a:spcBef>
                <a:spcPts val="600"/>
              </a:spcBef>
              <a:buFont typeface="Noto Sans Symbols"/>
              <a:buChar char="■"/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ARA GEÇIRMIŞ BIR HASTADA YINELEYEN ARA TANISI IÇIN;</a:t>
            </a:r>
          </a:p>
          <a:p>
            <a:pPr marL="741362" lvl="1" indent="-284162">
              <a:lnSpc>
                <a:spcPct val="90000"/>
              </a:lnSpc>
              <a:spcBef>
                <a:spcPts val="500"/>
              </a:spcBef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GEÇIRILMIŞ STREPTOKOK INFEKSIYONU KANITININ YANI SIRA BIR MAJÖR KRITER YA DA BIRDEN FAZLA MINÖR KRITER BULUNMASI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398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4995"/>
              </a:buClr>
              <a:buSzPct val="25000"/>
            </a:pPr>
            <a:r>
              <a:rPr lang="en-US" b="1" cap="none" dirty="0" smtClean="0">
                <a:latin typeface="Verdana"/>
                <a:ea typeface="Verdana"/>
                <a:cs typeface="Verdana"/>
                <a:sym typeface="Verdana"/>
              </a:rPr>
              <a:t>AKUT ROMATIZMAL ATEŞ;</a:t>
            </a:r>
            <a:endParaRPr lang="en-US" b="1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182875" tIns="91425" rIns="91425" bIns="45700" rtlCol="0" anchor="t" anchorCtr="0">
            <a:noAutofit/>
          </a:bodyPr>
          <a:lstStyle/>
          <a:p>
            <a:pPr marL="265112" indent="-265112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000" b="1" dirty="0" smtClean="0">
                <a:latin typeface="Verdana"/>
                <a:ea typeface="Verdana"/>
                <a:cs typeface="Verdana"/>
                <a:sym typeface="Verdana"/>
              </a:rPr>
              <a:t>A GRUBU BETA HEMOLITIK STREPTOKOKLARIN NEDEN OLDUĞU FARENJITIN SÜPÜRATIF OLMAYAN GEÇ KOMPLIKASYONUDUR.</a:t>
            </a: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None/>
            </a:pPr>
            <a:endParaRPr lang="en-US" sz="2000" b="1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000" b="1" dirty="0" smtClean="0">
                <a:latin typeface="Verdana"/>
                <a:ea typeface="Verdana"/>
                <a:cs typeface="Verdana"/>
                <a:sym typeface="Verdana"/>
              </a:rPr>
              <a:t>2-3 HAFTALIK BIR SESSIZ  PERIYOT  VARDIR.</a:t>
            </a: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None/>
            </a:pPr>
            <a:endParaRPr lang="en-US" sz="2000" b="1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000" b="1" dirty="0" smtClean="0">
                <a:latin typeface="Verdana"/>
                <a:ea typeface="Verdana"/>
                <a:cs typeface="Verdana"/>
                <a:sym typeface="Verdana"/>
              </a:rPr>
              <a:t>HASTALIK GENELLIKLE AKUT ATEŞLE BAŞLAR.</a:t>
            </a: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None/>
            </a:pPr>
            <a:endParaRPr lang="en-US" sz="2000" b="1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000" b="1" dirty="0" smtClean="0">
                <a:latin typeface="Verdana"/>
                <a:ea typeface="Verdana"/>
                <a:cs typeface="Verdana"/>
                <a:sym typeface="Verdana"/>
              </a:rPr>
              <a:t>BERABERINDE 3 KLASIK  TABLODAN BIRI VARDIR:</a:t>
            </a:r>
          </a:p>
          <a:p>
            <a:pPr marL="547687" lvl="1" indent="-204787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GEZICI ARTRIT</a:t>
            </a:r>
          </a:p>
          <a:p>
            <a:pPr marL="547687" lvl="1" indent="-204787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KARDIT VE VALVULITIN KLINIK VE LABORATUVAR BULGULARI ILE BERABER EKLEM BULGULARI</a:t>
            </a:r>
          </a:p>
          <a:p>
            <a:pPr marL="547687" lvl="1" indent="-204787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SANTRAL SINIR SISTEMI TUTULUMU ;SYDENHAM KORESI</a:t>
            </a:r>
            <a:endParaRPr lang="en-US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34934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/>
        </p:nvSpPr>
        <p:spPr>
          <a:xfrm>
            <a:off x="1676401" y="114300"/>
            <a:ext cx="8637587" cy="7032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ctr">
              <a:buClr>
                <a:srgbClr val="FF3300"/>
              </a:buClr>
              <a:buSzPct val="25000"/>
            </a:pPr>
            <a:r>
              <a:rPr lang="en-US" sz="40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Tanı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2566987" y="1916112"/>
            <a:ext cx="7200900" cy="36036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algn="ctr">
              <a:buClr>
                <a:srgbClr val="E90062"/>
              </a:buClr>
              <a:buSzPct val="25000"/>
            </a:pP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major</a:t>
            </a:r>
          </a:p>
          <a:p>
            <a:pPr algn="ctr">
              <a:spcBef>
                <a:spcPts val="1700"/>
              </a:spcBef>
              <a:buClr>
                <a:srgbClr val="E90062"/>
              </a:buClr>
              <a:buSzPct val="25000"/>
            </a:pP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major + 2 minor</a:t>
            </a:r>
          </a:p>
          <a:p>
            <a:pPr algn="ctr">
              <a:spcBef>
                <a:spcPts val="1700"/>
              </a:spcBef>
              <a:buClr>
                <a:srgbClr val="E90062"/>
              </a:buClr>
              <a:buSzPct val="25000"/>
            </a:pP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</a:p>
          <a:p>
            <a:pPr algn="ctr">
              <a:spcBef>
                <a:spcPts val="1700"/>
              </a:spcBef>
              <a:buClr>
                <a:srgbClr val="E90062"/>
              </a:buClr>
              <a:buSzPct val="25000"/>
            </a:pP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Streptokok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enfeksiyonu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geçirmekte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olduğu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veya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geçirdiğine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ait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kanıtlar</a:t>
            </a: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28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736423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25000"/>
            </a:pPr>
            <a:r>
              <a:rPr lang="en-US" b="1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TANI İLE İLGİLİ ÖZELLİKLER: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182875" tIns="91425" rIns="91425" bIns="45700" rtlCol="0" anchor="t" anchorCtr="0">
            <a:noAutofit/>
          </a:bodyPr>
          <a:lstStyle/>
          <a:p>
            <a:pPr marL="265112" indent="-265112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İZOLE ‘SYDENHAM’ KORE TANI IÇIN YETERLIDIR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DAHA ÖNCE GEÇIRILMIŞ ARA ÖYKÜSÜ OLANLARDA TÜM KRITERLER ARANMAZ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İKI MAJOR KRITER HER ZAMAN BIR MAJOR IKI MINÖR KRITERDEN DAHA GÜÇLÜ ARA BULGUSUDUR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ARTRIT VARLIĞINDA ARTRALJI, KARDIT VARLIĞINDA PR UZAMASI MINÖR KRITER OLARAK KABUL EDILMEZ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KORE VARLIĞI DIŞINDA GEÇIRILMIŞ STREPTOKOK ENFEKSIYONUNU DESTEKLEYEN BULGU YOK ISE TANIDA ÇOK DIKKATLI DAVRANILMALIDIR.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ERKEN DÖNEMDE SALISILAT TEDAVISINE BAŞLANMASI HASTALIĞIN BULGULARINI MASKELEYEBILIR.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25000"/>
              <a:buNone/>
            </a:pPr>
            <a:endParaRPr lang="en-US" sz="2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79999"/>
              <a:buNone/>
            </a:pPr>
            <a:endParaRPr lang="en-US" sz="2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25000"/>
              <a:buNone/>
            </a:pPr>
            <a:endParaRPr lang="en-US" sz="2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79999"/>
              <a:buNone/>
            </a:pPr>
            <a:endParaRPr sz="2600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023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902435"/>
              </p:ext>
            </p:extLst>
          </p:nvPr>
        </p:nvGraphicFramePr>
        <p:xfrm>
          <a:off x="0" y="0"/>
          <a:ext cx="12192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6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428">
                <a:tc rowSpan="12"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A-TÜM HASTALARDA</a:t>
                      </a:r>
                    </a:p>
                    <a:p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 A GR.STREP.</a:t>
                      </a:r>
                    </a:p>
                    <a:p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ENFEKSİYONU</a:t>
                      </a:r>
                    </a:p>
                    <a:p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 KANITI OLMALI </a:t>
                      </a:r>
                    </a:p>
                    <a:p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(KORE DIŞINDA)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ysClr val="windowText" lastClr="000000"/>
                          </a:solidFill>
                        </a:rPr>
                        <a:t>RİSK OARNINA GÖRE TOPLUMLAR</a:t>
                      </a:r>
                      <a:endParaRPr lang="tr-TR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</a:rPr>
                        <a:t>B-MAJÖR</a:t>
                      </a:r>
                      <a:r>
                        <a:rPr lang="tr-TR" sz="1400" b="1" baseline="0" dirty="0" smtClean="0">
                          <a:solidFill>
                            <a:schemeClr val="bg1"/>
                          </a:solidFill>
                        </a:rPr>
                        <a:t> BULGU</a:t>
                      </a:r>
                      <a:endParaRPr lang="tr-T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</a:rPr>
                        <a:t>C-MİNÖR BULGU</a:t>
                      </a:r>
                      <a:endParaRPr lang="tr-T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954">
                <a:tc vMerge="1"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   </a:t>
                      </a:r>
                      <a:endParaRPr lang="tr-TR" sz="14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KARDİT (KLİNİK/SUBKLİNİK:EKO İLE VALVULİT)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POLİARTRALJİ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9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ARTRİT</a:t>
                      </a:r>
                    </a:p>
                    <a:p>
                      <a:r>
                        <a:rPr lang="tr-TR" sz="1200" b="1" dirty="0" smtClean="0"/>
                        <a:t> (SADECE POLİARTRİT)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ATEŞ (</a:t>
                      </a: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≥38,5 Cº)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8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KORE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ESH (</a:t>
                      </a: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 60 mm/h)*en yüksek çıkan değer kullanılır</a:t>
                      </a:r>
                    </a:p>
                    <a:p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veya</a:t>
                      </a:r>
                    </a:p>
                    <a:p>
                      <a:r>
                        <a:rPr lang="tr-TR" sz="1200" b="1" dirty="0" smtClean="0"/>
                        <a:t>CRP (</a:t>
                      </a: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≥3 mg/</a:t>
                      </a:r>
                      <a:r>
                        <a:rPr lang="tr-TR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9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ERİTEMA MARGİNATUM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EKG:PR MESAFESİNDE UZAMA (</a:t>
                      </a:r>
                      <a:r>
                        <a:rPr lang="tr-TR" sz="1200" b="1" dirty="0" err="1" smtClean="0"/>
                        <a:t>kardit</a:t>
                      </a:r>
                      <a:r>
                        <a:rPr lang="tr-TR" sz="1200" b="1" dirty="0" smtClean="0"/>
                        <a:t> yokken)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4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SUBKUTAN NODÜL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27">
                <a:tc vMerge="1">
                  <a:txBody>
                    <a:bodyPr/>
                    <a:lstStyle/>
                    <a:p>
                      <a:endParaRPr lang="tr-TR" sz="1100" b="1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/>
                        <a:t>İLK ATAK ARA:2 TANI:  MAJÖR  / 1</a:t>
                      </a:r>
                      <a:r>
                        <a:rPr lang="tr-TR" sz="1200" b="1" baseline="0" dirty="0" smtClean="0"/>
                        <a:t> MAJÖR+ 2 MİNÖR            </a:t>
                      </a:r>
                      <a:r>
                        <a:rPr lang="tr-TR" sz="1200" b="1" dirty="0" smtClean="0"/>
                        <a:t>TEKRARLAYAN ATAK ARA: 2 MAJÖR / 1</a:t>
                      </a:r>
                      <a:r>
                        <a:rPr lang="tr-TR" sz="1200" b="1" baseline="0" dirty="0" smtClean="0"/>
                        <a:t> MAJÖR+ 2 MİNÖR /</a:t>
                      </a:r>
                      <a:r>
                        <a:rPr lang="tr-TR" sz="1200" b="1" dirty="0" smtClean="0"/>
                        <a:t>3 MİNÖR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954">
                <a:tc vMerge="1"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KARDİT </a:t>
                      </a:r>
                    </a:p>
                    <a:p>
                      <a:r>
                        <a:rPr lang="tr-TR" sz="1200" b="1" dirty="0" smtClean="0"/>
                        <a:t>(KLİNİK/SUBKLİNİK:EKO İLE VALVULİT)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/>
                        <a:t>MONOARTRALJİ</a:t>
                      </a:r>
                    </a:p>
                    <a:p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24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ARTRİT</a:t>
                      </a:r>
                    </a:p>
                    <a:p>
                      <a:r>
                        <a:rPr lang="tr-TR" sz="1200" b="1" dirty="0" smtClean="0"/>
                        <a:t> (</a:t>
                      </a:r>
                      <a:r>
                        <a:rPr lang="tr-TR" sz="1200" b="1" dirty="0" smtClean="0">
                          <a:solidFill>
                            <a:srgbClr val="FF0000"/>
                          </a:solidFill>
                        </a:rPr>
                        <a:t>MONOARTRİT </a:t>
                      </a:r>
                      <a:r>
                        <a:rPr lang="tr-TR" sz="1200" b="1" dirty="0" smtClean="0"/>
                        <a:t>/POLİARTRİT/</a:t>
                      </a: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POLİARTRALJİ*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ATEŞ (</a:t>
                      </a: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≥38,5 Cº)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718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KORE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ESH (</a:t>
                      </a: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 60 mm/h)*en yüksek çıkan değer kullanılır</a:t>
                      </a:r>
                    </a:p>
                    <a:p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veya</a:t>
                      </a:r>
                    </a:p>
                    <a:p>
                      <a:r>
                        <a:rPr lang="tr-TR" sz="1200" b="1" dirty="0" smtClean="0"/>
                        <a:t>CRP (</a:t>
                      </a: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≥3 mg/</a:t>
                      </a:r>
                      <a:r>
                        <a:rPr lang="tr-TR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29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ERİTEMA MARGİNATUM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EKG:PR MESAFESİNDE UZAMA (</a:t>
                      </a:r>
                      <a:r>
                        <a:rPr lang="tr-TR" sz="1200" b="1" dirty="0" err="1" smtClean="0"/>
                        <a:t>kardit</a:t>
                      </a:r>
                      <a:r>
                        <a:rPr lang="tr-TR" sz="1200" b="1" dirty="0" smtClean="0"/>
                        <a:t> yokken)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4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SUBKUTAN NODÜL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3840892" y="510391"/>
            <a:ext cx="6690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D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Ü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Ş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Ü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K</a:t>
            </a:r>
          </a:p>
          <a:p>
            <a:endParaRPr lang="tr-TR" sz="1400" b="1" dirty="0">
              <a:solidFill>
                <a:schemeClr val="bg1"/>
              </a:solidFill>
            </a:endParaRPr>
          </a:p>
          <a:p>
            <a:r>
              <a:rPr lang="tr-TR" sz="14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İ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K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L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840892" y="3948049"/>
            <a:ext cx="10253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ORTA</a:t>
            </a:r>
          </a:p>
          <a:p>
            <a:endParaRPr lang="tr-TR" sz="1400" b="1" dirty="0">
              <a:solidFill>
                <a:schemeClr val="bg1"/>
              </a:solidFill>
            </a:endParaRPr>
          </a:p>
          <a:p>
            <a:r>
              <a:rPr lang="tr-TR" sz="1400" b="1" dirty="0" smtClean="0">
                <a:solidFill>
                  <a:schemeClr val="bg1"/>
                </a:solidFill>
              </a:rPr>
              <a:t>  ve</a:t>
            </a:r>
          </a:p>
          <a:p>
            <a:endParaRPr lang="tr-TR" sz="1400" b="1" dirty="0" smtClean="0">
              <a:solidFill>
                <a:schemeClr val="bg1"/>
              </a:solidFill>
            </a:endParaRPr>
          </a:p>
          <a:p>
            <a:r>
              <a:rPr lang="tr-TR" sz="1400" b="1" dirty="0" smtClean="0">
                <a:solidFill>
                  <a:schemeClr val="bg1"/>
                </a:solidFill>
              </a:rPr>
              <a:t>YÜKSEK</a:t>
            </a:r>
          </a:p>
          <a:p>
            <a:endParaRPr lang="tr-TR" sz="1400" b="1" dirty="0">
              <a:solidFill>
                <a:schemeClr val="bg1"/>
              </a:solidFill>
            </a:endParaRPr>
          </a:p>
          <a:p>
            <a:r>
              <a:rPr lang="tr-TR" sz="1400" b="1" dirty="0" smtClean="0">
                <a:solidFill>
                  <a:schemeClr val="bg1"/>
                </a:solidFill>
              </a:rPr>
              <a:t>  R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  İ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  S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  K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  L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  İ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728688" y="4041360"/>
            <a:ext cx="85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***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0" y="4333748"/>
            <a:ext cx="1803829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2015 DEĞİŞTİRİLMİŞ JONES KRİTERLERİ</a:t>
            </a:r>
            <a:endParaRPr lang="tr-TR" sz="16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089380" y="2932386"/>
            <a:ext cx="95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088633" y="3301718"/>
            <a:ext cx="715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TANI: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2640012" y="2636836"/>
            <a:ext cx="8027986" cy="2465386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rtlCol="0" anchor="t" anchorCtr="0">
            <a:noAutofit/>
          </a:bodyPr>
          <a:lstStyle/>
          <a:p>
            <a:pPr marL="341312" indent="-341312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None/>
            </a:pPr>
            <a:r>
              <a:rPr lang="en-US" sz="3100" b="1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SYDENHAM KORESİ ARA İÇİN TEK </a:t>
            </a:r>
          </a:p>
          <a:p>
            <a:pPr marL="341312" indent="-341312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25000"/>
              <a:buNone/>
            </a:pPr>
            <a:r>
              <a:rPr lang="en-US" sz="3100" b="1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BAŞINA TANI KOYDURUCU !!</a:t>
            </a:r>
          </a:p>
        </p:txBody>
      </p:sp>
    </p:spTree>
    <p:extLst>
      <p:ext uri="{BB962C8B-B14F-4D97-AF65-F5344CB8AC3E}">
        <p14:creationId xmlns:p14="http://schemas.microsoft.com/office/powerpoint/2010/main" val="4508805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/>
        </p:nvSpPr>
        <p:spPr>
          <a:xfrm>
            <a:off x="1950076" y="915673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lnSpc>
                <a:spcPct val="120000"/>
              </a:lnSpc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%35-66 GÖRÜLÜR </a:t>
            </a:r>
          </a:p>
          <a:p>
            <a:pPr marL="341312" indent="-341312">
              <a:lnSpc>
                <a:spcPct val="120000"/>
              </a:lnSpc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ARA’İN EN ERKEN SEMPTOMUDUR.</a:t>
            </a:r>
          </a:p>
          <a:p>
            <a:pPr marL="341312" indent="-341312">
              <a:lnSpc>
                <a:spcPct val="120000"/>
              </a:lnSpc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GAS  ENFEKSİYONU SONRASI 21 GÜN İÇİNDE</a:t>
            </a:r>
          </a:p>
          <a:p>
            <a:pPr marL="341312" indent="-341312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BÜYÜK EKLEMLERI TUTAN GEZICI POLIARTRIT</a:t>
            </a:r>
          </a:p>
          <a:p>
            <a:pPr marL="341312" indent="-341312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ÇOĞUNLUKLA TUTULAN EKLEMLER DIZ, AYAK BILEĞI, DIRSEK, EL BILEĞIDIR VE ÇOK AĞRILIDIR</a:t>
            </a:r>
          </a:p>
          <a:p>
            <a:pPr marL="341312" indent="-341312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ARTRITIN 5 ÖZELLIĞI MEVCUTTUR</a:t>
            </a:r>
          </a:p>
          <a:p>
            <a:pPr marL="341312" indent="-341312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ARTRIT KRONIKLEŞME ÖZELLIĞINDE DEĞILDIR</a:t>
            </a:r>
          </a:p>
          <a:p>
            <a:pPr marL="341312" indent="-341312">
              <a:spcBef>
                <a:spcPts val="15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DAIMA YÜKSEK/YÜKSELEN ANTISTREPTOKOK  ANTIKOR TITRELERI</a:t>
            </a:r>
          </a:p>
          <a:p>
            <a:pPr marL="341312" indent="-341312">
              <a:spcBef>
                <a:spcPts val="15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HER İNFLAMA EKLEM 1 GÜN-2 HAFTA  IÇINDE REZOLÜSYONA UĞRAR..</a:t>
            </a:r>
          </a:p>
          <a:p>
            <a:pPr marL="341312" indent="-341312">
              <a:spcBef>
                <a:spcPts val="15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TEDAVİ EDİLMEZSE DE  4 HAFTADA KENDİLİĞİNDEN SEKEL BIRAKMADAN GEÇER.</a:t>
            </a:r>
          </a:p>
          <a:p>
            <a:endParaRPr lang="en-US"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2766074" y="272737"/>
            <a:ext cx="5121275" cy="6429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ABC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Artrit</a:t>
            </a:r>
            <a:endParaRPr lang="en-US" sz="3600" b="1" dirty="0">
              <a:solidFill>
                <a:srgbClr val="FFABC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9415154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4995"/>
              </a:buClr>
              <a:buSzPct val="25000"/>
            </a:pPr>
            <a:r>
              <a:rPr lang="en-US" b="1" cap="none" dirty="0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  <a:t>KARDİT</a:t>
            </a:r>
            <a:r>
              <a:rPr lang="tr-TR" b="1" cap="none" dirty="0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  <a:t> (%50-70)</a:t>
            </a:r>
            <a:endParaRPr lang="en-US" b="1" cap="none" dirty="0">
              <a:solidFill>
                <a:srgbClr val="FF499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3" name="Shape 4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182875" tIns="91425" rIns="91425" bIns="45700" rtlCol="0" anchor="t" anchorCtr="0">
            <a:noAutofit/>
          </a:bodyPr>
          <a:lstStyle/>
          <a:p>
            <a:pPr marL="265112" indent="-265112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tr-TR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GAS SONRASI 3 HAFTA İÇİNDE GELİŞİR</a:t>
            </a:r>
          </a:p>
          <a:p>
            <a:pPr marL="265112" indent="-265112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PANKARDITTIR.</a:t>
            </a: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GENELLIKLE ILK ATAĞI 20 YAŞ SONRASINDA GEÇIRENLERDE GÖRÜLÜR.</a:t>
            </a: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ENDOKARDIT:DEĞIŞICI ÜFÜRÜM DUYULUR</a:t>
            </a: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SIKLIKLA AORTIK REJURJITASYON ÜFÜRÜMÜ VE SISTOLIK ÜFÜRÜM DUYULUR (AKUT VALVULITE BAĞLI)</a:t>
            </a: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PERIKARDIT</a:t>
            </a: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MIYOKARDITE BAĞLI KONJESTIF KALP YETMEZLIĞI OLUR.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13805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/>
        </p:nvSpPr>
        <p:spPr>
          <a:xfrm>
            <a:off x="1905000" y="5057775"/>
            <a:ext cx="4343400" cy="3175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lnSpc>
                <a:spcPct val="105000"/>
              </a:lnSpc>
              <a:buClr>
                <a:srgbClr val="FFFFFF"/>
              </a:buClr>
              <a:buSzPct val="25000"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Anormal mitral kapak, kalın yapışmış kordalar</a:t>
            </a: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933575"/>
            <a:ext cx="3657600" cy="2963862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31" name="Shape 4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1981200"/>
            <a:ext cx="3886200" cy="2895600"/>
          </a:xfrm>
          <a:prstGeom prst="rect">
            <a:avLst/>
          </a:prstGeom>
          <a:noFill/>
          <a:ln w="572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32" name="Shape 432"/>
          <p:cNvSpPr txBox="1"/>
          <p:nvPr/>
        </p:nvSpPr>
        <p:spPr>
          <a:xfrm>
            <a:off x="6019800" y="5094287"/>
            <a:ext cx="4343400" cy="3175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lnSpc>
                <a:spcPct val="105000"/>
              </a:lnSpc>
              <a:buClr>
                <a:srgbClr val="FFFFFF"/>
              </a:buClr>
              <a:buSzPct val="25000"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Balık ağzı mitral kapak</a:t>
            </a:r>
          </a:p>
        </p:txBody>
      </p:sp>
    </p:spTree>
    <p:extLst>
      <p:ext uri="{BB962C8B-B14F-4D97-AF65-F5344CB8AC3E}">
        <p14:creationId xmlns:p14="http://schemas.microsoft.com/office/powerpoint/2010/main" val="88747107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Shape 4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1143000"/>
            <a:ext cx="6324600" cy="4216400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39" name="Shape 439"/>
          <p:cNvSpPr txBox="1"/>
          <p:nvPr/>
        </p:nvSpPr>
        <p:spPr>
          <a:xfrm>
            <a:off x="1954213" y="5378450"/>
            <a:ext cx="8637587" cy="4603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Fibrinöz perikardit</a:t>
            </a:r>
          </a:p>
        </p:txBody>
      </p:sp>
      <p:sp>
        <p:nvSpPr>
          <p:cNvPr id="440" name="Shape 440"/>
          <p:cNvSpPr/>
          <p:nvPr/>
        </p:nvSpPr>
        <p:spPr>
          <a:xfrm rot="-7320000">
            <a:off x="7098506" y="2804319"/>
            <a:ext cx="976312" cy="2381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6324600" y="2057400"/>
            <a:ext cx="430212" cy="2143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735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/>
        </p:nvSpPr>
        <p:spPr>
          <a:xfrm>
            <a:off x="2057401" y="2057400"/>
            <a:ext cx="8305799" cy="3505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buClr>
                <a:srgbClr val="FFFF00"/>
              </a:buClr>
              <a:buSzPct val="100000"/>
              <a:buFont typeface="Times New Roman"/>
              <a:buChar char="o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LATENT DÖNEM: 1 - 6 AY</a:t>
            </a:r>
          </a:p>
          <a:p>
            <a:pPr marL="341312" indent="-341312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o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OLGULARIN %</a:t>
            </a:r>
            <a:r>
              <a:rPr lang="tr-TR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10-30</a:t>
            </a: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’INDE GÖRÜLÜR</a:t>
            </a:r>
          </a:p>
          <a:p>
            <a:pPr marL="341312" indent="-341312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o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KLINIK GÖRÜNTÜ; HANTALLIK, YAZI YAZMADA DEZORYANTASYON, EMOSYONEL LABILITE, YÜZ BURUŞTURMA</a:t>
            </a:r>
          </a:p>
          <a:p>
            <a:pPr marL="341312" indent="-341312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o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KLINIK BULGULAR; PRONATOR IŞARETI, ELLERDE SÜT SAĞMA IŞARETI</a:t>
            </a:r>
          </a:p>
          <a:p>
            <a:pPr marL="341312" indent="-341312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o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‘KENDININ SINIRLANDIRIR’ SEMPTOMLAR 2 HAFTADA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GERILER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Shape 449"/>
          <p:cNvSpPr txBox="1"/>
          <p:nvPr/>
        </p:nvSpPr>
        <p:spPr>
          <a:xfrm>
            <a:off x="3048000" y="228600"/>
            <a:ext cx="5791200" cy="6429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3600" b="1" dirty="0" smtClean="0">
                <a:solidFill>
                  <a:srgbClr val="FFABC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SYDENHAM KORESI</a:t>
            </a:r>
            <a:endParaRPr lang="en-US" sz="3600" b="1" dirty="0">
              <a:solidFill>
                <a:srgbClr val="FFABC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"/>
            <a:ext cx="1447800" cy="1411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653900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/>
        </p:nvSpPr>
        <p:spPr>
          <a:xfrm>
            <a:off x="1051776" y="748630"/>
            <a:ext cx="10655120" cy="39623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lnSpc>
                <a:spcPct val="130000"/>
              </a:lnSpc>
              <a:buClr>
                <a:srgbClr val="FFFF00"/>
              </a:buClr>
              <a:buSzPct val="100000"/>
              <a:buFont typeface="Noto Sans Symbols"/>
              <a:buChar char="▪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OLGULARIN </a:t>
            </a:r>
            <a:r>
              <a:rPr lang="tr-TR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%</a:t>
            </a:r>
            <a:r>
              <a:rPr lang="tr-TR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’INDE GÖRÜLÜR, ARA IÇIN SPESIFIKTIR</a:t>
            </a:r>
          </a:p>
          <a:p>
            <a:pPr marL="341312" indent="-341312">
              <a:lnSpc>
                <a:spcPct val="13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Noto Sans Symbols"/>
              <a:buChar char="▪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BIRKAÇ SAAT ILE 2-3 GÜN IÇINDE GERILER FAKAT TEKRARLAYABILIR.</a:t>
            </a:r>
          </a:p>
          <a:p>
            <a:pPr marL="341312" indent="-341312">
              <a:lnSpc>
                <a:spcPct val="13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Noto Sans Symbols"/>
              <a:buChar char="▪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BIRBIRINE BENZEMEYEN, GEÇICI,YAYGIN 2-3 CM’LIK LEZYONLARDIR</a:t>
            </a:r>
          </a:p>
          <a:p>
            <a:pPr marL="341312" indent="-341312">
              <a:lnSpc>
                <a:spcPct val="13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Noto Sans Symbols"/>
              <a:buChar char="▪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MERKEZI SOLUK, DÜZENSIZ KIRMIZI SINIRLI, KAŞINTISIZ, MAKÜLER LEZYONLARDIR.</a:t>
            </a:r>
          </a:p>
          <a:p>
            <a:pPr marL="341312" indent="-341312">
              <a:lnSpc>
                <a:spcPct val="13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Noto Sans Symbols"/>
              <a:buChar char="▪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GÖVDE VE EKSTREMITELERDE YOĞUNDUR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latin typeface="Verdana"/>
                <a:ea typeface="Verdana"/>
                <a:cs typeface="Verdana"/>
                <a:sym typeface="Verdana"/>
              </a:rPr>
              <a:t>KAŞINTISIZ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latin typeface="Verdana"/>
                <a:ea typeface="Verdana"/>
                <a:cs typeface="Verdana"/>
                <a:sym typeface="Verdana"/>
              </a:rPr>
              <a:t>GENELLIKLE GÖVDEDE BULUNUR.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latin typeface="Verdana"/>
                <a:ea typeface="Verdana"/>
                <a:cs typeface="Verdana"/>
                <a:sym typeface="Verdana"/>
              </a:rPr>
              <a:t>YÜZDE OLMAZ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latin typeface="Verdana"/>
                <a:ea typeface="Verdana"/>
                <a:cs typeface="Verdana"/>
                <a:sym typeface="Verdana"/>
              </a:rPr>
              <a:t>ÇOĞU KEZ KARDITLI HASTALARDA BULUNUR.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latin typeface="Verdana"/>
                <a:ea typeface="Verdana"/>
                <a:cs typeface="Verdana"/>
                <a:sym typeface="Verdana"/>
              </a:rPr>
              <a:t>GENELLIKLE HASTALIĞIN ERKEN DÖNEMINDE GÖRÜLÜR</a:t>
            </a:r>
            <a:endParaRPr lang="en-US" sz="24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2895600" y="228600"/>
            <a:ext cx="5791200" cy="6429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3600" b="1" dirty="0" err="1">
                <a:solidFill>
                  <a:srgbClr val="FFABC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Eritema</a:t>
            </a:r>
            <a:r>
              <a:rPr lang="en-US" sz="3600" b="1" dirty="0">
                <a:solidFill>
                  <a:srgbClr val="FFABC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ABC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marjinatum</a:t>
            </a:r>
            <a:endParaRPr lang="en-US" sz="3600" b="1" dirty="0">
              <a:solidFill>
                <a:srgbClr val="FFABC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39404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2209801" y="1524000"/>
            <a:ext cx="8153399" cy="42814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741362" lvl="1" indent="-284162">
              <a:lnSpc>
                <a:spcPct val="90000"/>
              </a:lnSpc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İMMUN TEMEL</a:t>
            </a:r>
          </a:p>
          <a:p>
            <a:pPr marL="741362" lvl="1" indent="-284162">
              <a:lnSpc>
                <a:spcPct val="90000"/>
              </a:lnSpc>
              <a:spcBef>
                <a:spcPts val="1500"/>
              </a:spcBef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GROUP A </a:t>
            </a:r>
            <a:r>
              <a:rPr lang="el-GR" sz="2400" b="1" dirty="0" smtClean="0"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l-GR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HEMOLITIK STREPTOKOK FARENJITI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E90062"/>
              </a:buClr>
              <a:buSzPct val="25000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-LATENT DÖNEM 2-3 HAFTA</a:t>
            </a:r>
          </a:p>
          <a:p>
            <a:pPr marL="741362" lvl="1" indent="-284162">
              <a:lnSpc>
                <a:spcPct val="90000"/>
              </a:lnSpc>
              <a:spcBef>
                <a:spcPts val="1500"/>
              </a:spcBef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ÖNCELIKLE KALBI ETKILEYEN, EKLEMLERIN, SUBKUTAN DOKUNUN VE SSS’NIN ETKILENDIĞI KONNEKTIF DOKUNUN DIFFÜZ INFLAMATUVAR HASTALIĞIDIR</a:t>
            </a:r>
          </a:p>
          <a:p>
            <a:pPr marL="741362" lvl="1" indent="-284162">
              <a:lnSpc>
                <a:spcPct val="90000"/>
              </a:lnSpc>
              <a:spcBef>
                <a:spcPts val="1500"/>
              </a:spcBef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ROMATIZMAL ATEŞ, PYODERMA IMPETIGO GIBI DIĞER GRUP A STREPTOKOK ENFEKSIYONLARINDAN SONRA GÖRÜLMEZ</a:t>
            </a:r>
            <a:r>
              <a:rPr lang="tr-TR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( TROPİKAL BÖLGELER HARİCİNDE)</a:t>
            </a:r>
            <a:endParaRPr lang="en-US" sz="24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3657600" y="152400"/>
            <a:ext cx="2819400" cy="6429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36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ETYOLOJİ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3251" y="1"/>
            <a:ext cx="1174749" cy="1371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831210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Shape 4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295401"/>
            <a:ext cx="4114800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Shape 4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1951" y="1600200"/>
            <a:ext cx="2686049" cy="3133724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/>
          <p:nvPr/>
        </p:nvSpPr>
        <p:spPr>
          <a:xfrm>
            <a:off x="2533935" y="4419600"/>
            <a:ext cx="5238466" cy="984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55711" y="38188"/>
                </a:moveTo>
                <a:lnTo>
                  <a:pt x="3399" y="32248"/>
                </a:lnTo>
                <a:lnTo>
                  <a:pt x="3399" y="26522"/>
                </a:lnTo>
              </a:path>
            </a:pathLst>
          </a:custGeom>
          <a:solidFill>
            <a:srgbClr val="FF9900"/>
          </a:solidFill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tr-TR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Eritema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amrjinatum</a:t>
            </a:r>
            <a:endParaRPr lang="en-US" sz="2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chemeClr val="lt1"/>
              </a:buClr>
              <a:buSzPct val="25000"/>
            </a:pPr>
            <a:r>
              <a:rPr lang="tr-TR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Akut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Romatizmal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Ateş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cxnSp>
        <p:nvCxnSpPr>
          <p:cNvPr id="465" name="Shape 465"/>
          <p:cNvCxnSpPr/>
          <p:nvPr/>
        </p:nvCxnSpPr>
        <p:spPr>
          <a:xfrm rot="10800000">
            <a:off x="6095999" y="2895601"/>
            <a:ext cx="1295400" cy="1371599"/>
          </a:xfrm>
          <a:prstGeom prst="straightConnector1">
            <a:avLst/>
          </a:prstGeom>
          <a:noFill/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1660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/>
        </p:nvSpPr>
        <p:spPr>
          <a:xfrm>
            <a:off x="2057400" y="1185862"/>
            <a:ext cx="7772400" cy="6429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‘Erythema Marginatum’</a:t>
            </a:r>
          </a:p>
        </p:txBody>
      </p:sp>
      <p:pic>
        <p:nvPicPr>
          <p:cNvPr id="472" name="Shape 4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1" y="1981200"/>
            <a:ext cx="3962399" cy="3455986"/>
          </a:xfrm>
          <a:prstGeom prst="rect">
            <a:avLst/>
          </a:prstGeom>
          <a:noFill/>
          <a:ln w="9525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73" name="Shape 4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9401" y="1981200"/>
            <a:ext cx="3660775" cy="3505200"/>
          </a:xfrm>
          <a:prstGeom prst="rect">
            <a:avLst/>
          </a:prstGeom>
          <a:noFill/>
          <a:ln w="9525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755106379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/>
        </p:nvSpPr>
        <p:spPr>
          <a:xfrm>
            <a:off x="2362200" y="1752601"/>
            <a:ext cx="9138634" cy="33527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OLGULARIN &lt;</a:t>
            </a:r>
            <a:r>
              <a:rPr lang="tr-TR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%0-10’unda 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GÖRÜLÜR.</a:t>
            </a:r>
          </a:p>
          <a:p>
            <a:pPr marL="341312" indent="-341312">
              <a:spcBef>
                <a:spcPts val="800"/>
              </a:spcBef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PALPASYONDA AĞRILI, PALPABL, BEZELYE BÜYÜKLÜĞÜNDE LEZYONLARDIR.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ÜZERINDEKI DERI INFLAME DEĞILDIR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ÜZERINDEKI DERI HAREKETLIDIR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BIRKAÇ MM-1 VE 2 CM OLABILIR.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TENDONLARA YAKINDIR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GENELLIKLE SIMETRIKTIR.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BIRKAÇ HAFTA BAZAN 1 AYDAN FAZLA SÜRER</a:t>
            </a:r>
          </a:p>
          <a:p>
            <a:pPr marL="341312" indent="-341312">
              <a:spcBef>
                <a:spcPts val="800"/>
              </a:spcBef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GENELDE EKLEMLERIN EKSTENSOR YÜZLERINDE, SKAPULA VE SKALPTEDIR</a:t>
            </a:r>
          </a:p>
          <a:p>
            <a:pPr marL="341312" indent="-341312">
              <a:spcBef>
                <a:spcPts val="800"/>
              </a:spcBef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GÜÇLÜ SEROPOZITIFLIKLE BERABERDIR</a:t>
            </a:r>
          </a:p>
          <a:p>
            <a:pPr marL="341312" indent="-341312">
              <a:spcBef>
                <a:spcPts val="800"/>
              </a:spcBef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GENELDE CIDDI KARDITLE BERABERDIR</a:t>
            </a:r>
            <a:endParaRPr lang="en-US" sz="24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Shape 480"/>
          <p:cNvSpPr txBox="1"/>
          <p:nvPr/>
        </p:nvSpPr>
        <p:spPr>
          <a:xfrm>
            <a:off x="2971801" y="990600"/>
            <a:ext cx="6400799" cy="5873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en-US" sz="32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smtClean="0">
                <a:solidFill>
                  <a:srgbClr val="FFABC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SUBKUTAN NODÜLLER</a:t>
            </a:r>
            <a:endParaRPr lang="en-US" sz="3200" b="1" dirty="0">
              <a:solidFill>
                <a:srgbClr val="FFABC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5458017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/>
        </p:nvSpPr>
        <p:spPr>
          <a:xfrm>
            <a:off x="3962401" y="1249362"/>
            <a:ext cx="3962399" cy="5810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algn="ctr">
              <a:buClr>
                <a:srgbClr val="FFFFCC"/>
              </a:buClr>
              <a:buSzPct val="25000"/>
            </a:pPr>
            <a:r>
              <a:rPr lang="en-US" sz="32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Subkutan Nodül</a:t>
            </a:r>
          </a:p>
        </p:txBody>
      </p:sp>
      <p:grpSp>
        <p:nvGrpSpPr>
          <p:cNvPr id="487" name="Shape 487"/>
          <p:cNvGrpSpPr/>
          <p:nvPr/>
        </p:nvGrpSpPr>
        <p:grpSpPr>
          <a:xfrm>
            <a:off x="1905000" y="2286001"/>
            <a:ext cx="3886200" cy="3200399"/>
            <a:chOff x="381000" y="2286000"/>
            <a:chExt cx="3886200" cy="3200399"/>
          </a:xfrm>
        </p:grpSpPr>
        <p:pic>
          <p:nvPicPr>
            <p:cNvPr id="488" name="Shape 488"/>
            <p:cNvPicPr preferRelativeResize="0"/>
            <p:nvPr/>
          </p:nvPicPr>
          <p:blipFill rotWithShape="1">
            <a:blip r:embed="rId3">
              <a:alphaModFix/>
            </a:blip>
            <a:srcRect l="4552" t="3218" r="5059" b="25850"/>
            <a:stretch/>
          </p:blipFill>
          <p:spPr>
            <a:xfrm>
              <a:off x="381000" y="2286000"/>
              <a:ext cx="3862387" cy="29448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9" name="Shape 489"/>
            <p:cNvSpPr txBox="1"/>
            <p:nvPr/>
          </p:nvSpPr>
          <p:spPr>
            <a:xfrm>
              <a:off x="381000" y="2286000"/>
              <a:ext cx="3886200" cy="133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Shape 490"/>
            <p:cNvSpPr txBox="1"/>
            <p:nvPr/>
          </p:nvSpPr>
          <p:spPr>
            <a:xfrm>
              <a:off x="381000" y="2419350"/>
              <a:ext cx="128587" cy="30670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Shape 491"/>
            <p:cNvSpPr txBox="1"/>
            <p:nvPr/>
          </p:nvSpPr>
          <p:spPr>
            <a:xfrm>
              <a:off x="381000" y="4953000"/>
              <a:ext cx="3886200" cy="533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Shape 492"/>
            <p:cNvSpPr txBox="1"/>
            <p:nvPr/>
          </p:nvSpPr>
          <p:spPr>
            <a:xfrm>
              <a:off x="4137025" y="2286000"/>
              <a:ext cx="130175" cy="3200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Shape 493"/>
            <p:cNvSpPr txBox="1"/>
            <p:nvPr/>
          </p:nvSpPr>
          <p:spPr>
            <a:xfrm>
              <a:off x="381000" y="2286000"/>
              <a:ext cx="3886200" cy="3200399"/>
            </a:xfrm>
            <a:prstGeom prst="rect">
              <a:avLst/>
            </a:prstGeom>
            <a:noFill/>
            <a:ln w="15825" cap="flat" cmpd="sng">
              <a:solidFill>
                <a:srgbClr val="FFFF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Shape 494"/>
          <p:cNvGrpSpPr/>
          <p:nvPr/>
        </p:nvGrpSpPr>
        <p:grpSpPr>
          <a:xfrm>
            <a:off x="6248401" y="2286001"/>
            <a:ext cx="4038599" cy="3200399"/>
            <a:chOff x="4724400" y="2286000"/>
            <a:chExt cx="4038599" cy="3200399"/>
          </a:xfrm>
        </p:grpSpPr>
        <p:pic>
          <p:nvPicPr>
            <p:cNvPr id="495" name="Shape 49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59337" y="2286000"/>
              <a:ext cx="3702049" cy="3067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6" name="Shape 496"/>
            <p:cNvSpPr txBox="1"/>
            <p:nvPr/>
          </p:nvSpPr>
          <p:spPr>
            <a:xfrm>
              <a:off x="4724400" y="2286000"/>
              <a:ext cx="4038599" cy="133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Shape 497"/>
            <p:cNvSpPr txBox="1"/>
            <p:nvPr/>
          </p:nvSpPr>
          <p:spPr>
            <a:xfrm>
              <a:off x="4724400" y="2419350"/>
              <a:ext cx="134936" cy="30670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Shape 498"/>
            <p:cNvSpPr txBox="1"/>
            <p:nvPr/>
          </p:nvSpPr>
          <p:spPr>
            <a:xfrm>
              <a:off x="4724400" y="4953000"/>
              <a:ext cx="4038599" cy="533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Shape 499"/>
            <p:cNvSpPr txBox="1"/>
            <p:nvPr/>
          </p:nvSpPr>
          <p:spPr>
            <a:xfrm>
              <a:off x="8628061" y="2286000"/>
              <a:ext cx="134936" cy="3200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147066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/>
        </p:nvSpPr>
        <p:spPr>
          <a:xfrm>
            <a:off x="2209801" y="1524000"/>
            <a:ext cx="7391399" cy="6429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en-US" sz="36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MINOR BULGULAR‏</a:t>
            </a:r>
            <a:endParaRPr lang="en-US" sz="36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6" name="Shape 506"/>
          <p:cNvSpPr txBox="1"/>
          <p:nvPr/>
        </p:nvSpPr>
        <p:spPr>
          <a:xfrm>
            <a:off x="2436252" y="2362201"/>
            <a:ext cx="8047149" cy="35813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ATEŞ</a:t>
            </a: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≥</a:t>
            </a:r>
            <a:r>
              <a:rPr lang="tr-T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38,5ºC</a:t>
            </a:r>
            <a:endParaRPr lang="en-US" sz="28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ARTRALJI</a:t>
            </a:r>
            <a:r>
              <a:rPr lang="tr-T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(POLİARTRALJİ)</a:t>
            </a:r>
            <a:endParaRPr lang="en-US" sz="28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SOLUKLUK</a:t>
            </a:r>
          </a:p>
          <a:p>
            <a:pPr marL="341312" indent="-341312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İŞTAHSIZLIK</a:t>
            </a:r>
          </a:p>
          <a:p>
            <a:pPr marL="341312" indent="-341312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KILO KAYBI</a:t>
            </a:r>
          </a:p>
          <a:p>
            <a:pPr marL="341312" indent="-341312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KARIN AĞRISI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3396563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/>
        </p:nvSpPr>
        <p:spPr>
          <a:xfrm>
            <a:off x="2279650" y="1341437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lnSpc>
                <a:spcPct val="130000"/>
              </a:lnSpc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Sedimantasyon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yüksekliği</a:t>
            </a:r>
            <a:endParaRPr lang="en-US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lnSpc>
                <a:spcPct val="13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CRP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yüksekliği</a:t>
            </a:r>
            <a:endParaRPr lang="en-US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lnSpc>
                <a:spcPct val="13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Anemi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lökositoz</a:t>
            </a:r>
            <a:endParaRPr lang="en-US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lnSpc>
                <a:spcPct val="13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ASO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titresi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&gt;200 </a:t>
            </a:r>
          </a:p>
          <a:p>
            <a:pPr marL="341312" indent="-341312">
              <a:lnSpc>
                <a:spcPct val="130000"/>
              </a:lnSpc>
              <a:spcBef>
                <a:spcPts val="700"/>
              </a:spcBef>
              <a:buClr>
                <a:srgbClr val="E90062"/>
              </a:buClr>
              <a:buSzPct val="25000"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		(3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haftada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pik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yapar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, 6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haftada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normale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döner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)‏</a:t>
            </a:r>
          </a:p>
          <a:p>
            <a:pPr marL="341312" indent="-341312">
              <a:lnSpc>
                <a:spcPct val="13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Boğaz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kültürü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- AGBH(A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grubu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beta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hemolitik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streptokok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streptokok</a:t>
            </a:r>
            <a:endParaRPr lang="en-US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Shape 514"/>
          <p:cNvSpPr txBox="1"/>
          <p:nvPr/>
        </p:nvSpPr>
        <p:spPr>
          <a:xfrm>
            <a:off x="3048001" y="228600"/>
            <a:ext cx="6476999" cy="5810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32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LABORATUVAR </a:t>
            </a:r>
            <a:r>
              <a:rPr lang="en-US" sz="3200" b="1" dirty="0" smtClean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BULGULARI</a:t>
            </a:r>
            <a:endParaRPr lang="en-US" sz="3200" b="1" dirty="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2204618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STREPTOKOK </a:t>
            </a:r>
            <a:r>
              <a:rPr lang="tr-TR" dirty="0">
                <a:solidFill>
                  <a:srgbClr val="0070C0"/>
                </a:solidFill>
              </a:rPr>
              <a:t>ENFEKSİYONU KANITLARI:</a:t>
            </a:r>
            <a:br>
              <a:rPr lang="tr-TR" dirty="0">
                <a:solidFill>
                  <a:srgbClr val="0070C0"/>
                </a:solidFill>
              </a:rPr>
            </a:b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4" name="İçerik Yer Tutucusu 3"/>
          <p:cNvSpPr txBox="1">
            <a:spLocks noGrp="1"/>
          </p:cNvSpPr>
          <p:nvPr>
            <p:ph idx="1"/>
          </p:nvPr>
        </p:nvSpPr>
        <p:spPr>
          <a:xfrm>
            <a:off x="1141412" y="2249487"/>
            <a:ext cx="9905999" cy="355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ASO TİTRESİ ( ANTİ-STREPTOLİZİN O)</a:t>
            </a:r>
          </a:p>
          <a:p>
            <a:r>
              <a:rPr lang="tr-TR" dirty="0" smtClean="0"/>
              <a:t>DİĞER ANTİKORLAR:</a:t>
            </a:r>
          </a:p>
          <a:p>
            <a:pPr lvl="1"/>
            <a:r>
              <a:rPr lang="tr-TR" dirty="0" smtClean="0"/>
              <a:t>ANTİHYALURONİDAZ</a:t>
            </a:r>
          </a:p>
          <a:p>
            <a:pPr lvl="1"/>
            <a:r>
              <a:rPr lang="tr-TR" dirty="0" smtClean="0"/>
              <a:t>ANTİ-STREPTOKİNAZ</a:t>
            </a:r>
          </a:p>
          <a:p>
            <a:pPr lvl="1"/>
            <a:r>
              <a:rPr lang="tr-TR" dirty="0" smtClean="0"/>
              <a:t>ANTİ-</a:t>
            </a:r>
            <a:r>
              <a:rPr lang="tr-TR" dirty="0" err="1" smtClean="0"/>
              <a:t>DNAse</a:t>
            </a:r>
            <a:r>
              <a:rPr lang="tr-TR" dirty="0" smtClean="0"/>
              <a:t> B</a:t>
            </a:r>
          </a:p>
          <a:p>
            <a:r>
              <a:rPr lang="tr-TR" dirty="0" smtClean="0"/>
              <a:t>POZİTİF BOĞAZ KÜLTÜRÜ</a:t>
            </a:r>
          </a:p>
          <a:p>
            <a:r>
              <a:rPr lang="tr-TR" dirty="0" smtClean="0"/>
              <a:t>HIZLI STREPTOKOKAL ANTİJEN SAPTAMA TESTİ (BACTEC)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4697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5" y="1"/>
            <a:ext cx="5978338" cy="302653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974006" y="0"/>
            <a:ext cx="4993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ASO TİTRESİ;SOLUNUM SİSTEMİ HASTALIKLARINDA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 err="1" smtClean="0"/>
              <a:t>ANTİ-DNAse&amp;ANTİHYALURONİDASE;DERİ</a:t>
            </a:r>
            <a:r>
              <a:rPr lang="tr-TR" dirty="0" smtClean="0"/>
              <a:t> ENFEKSİYONLARINDA</a:t>
            </a:r>
            <a:endParaRPr lang="tr-TR" dirty="0"/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03" y="5280134"/>
            <a:ext cx="3733020" cy="146973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03193" y="3219718"/>
            <a:ext cx="4487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POZİTİF ASO TİTRESİ&gt;200IU/Ml</a:t>
            </a:r>
          </a:p>
          <a:p>
            <a:r>
              <a:rPr lang="tr-TR" b="1" dirty="0" smtClean="0"/>
              <a:t>TİTRE ARTIŞI 4-6 HAFTADA PİK YAPAR</a:t>
            </a:r>
          </a:p>
          <a:p>
            <a:r>
              <a:rPr lang="tr-TR" b="1" dirty="0" smtClean="0"/>
              <a:t>BAZAN 1 YIL YÜKSEK KALIR</a:t>
            </a:r>
          </a:p>
          <a:p>
            <a:endParaRPr lang="tr-TR" b="1" dirty="0" smtClean="0"/>
          </a:p>
          <a:p>
            <a:endParaRPr lang="tr-TR" b="1" dirty="0"/>
          </a:p>
          <a:p>
            <a:r>
              <a:rPr lang="tr-TR" b="1" dirty="0" smtClean="0"/>
              <a:t>YÜKSEK OLDUĞU DURUMLAR:</a:t>
            </a:r>
          </a:p>
          <a:p>
            <a:r>
              <a:rPr lang="tr-TR" b="1" dirty="0" smtClean="0"/>
              <a:t>	ÜSYE,</a:t>
            </a:r>
          </a:p>
          <a:p>
            <a:r>
              <a:rPr lang="tr-TR" b="1" dirty="0"/>
              <a:t>	</a:t>
            </a:r>
            <a:r>
              <a:rPr lang="tr-TR" b="1" dirty="0" smtClean="0"/>
              <a:t>KIZIL,</a:t>
            </a:r>
          </a:p>
          <a:p>
            <a:r>
              <a:rPr lang="tr-TR" b="1" dirty="0"/>
              <a:t>	</a:t>
            </a:r>
            <a:r>
              <a:rPr lang="tr-TR" b="1" dirty="0" smtClean="0"/>
              <a:t>PSGMN,</a:t>
            </a:r>
          </a:p>
          <a:p>
            <a:r>
              <a:rPr lang="tr-TR" b="1" dirty="0"/>
              <a:t>	</a:t>
            </a:r>
            <a:r>
              <a:rPr lang="tr-TR" b="1" dirty="0" smtClean="0"/>
              <a:t>ARA</a:t>
            </a:r>
            <a:endParaRPr lang="tr-TR" b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4" y="3219718"/>
            <a:ext cx="6702822" cy="35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33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0" y="91098"/>
            <a:ext cx="9703557" cy="65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2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/>
        </p:nvSpPr>
        <p:spPr>
          <a:xfrm>
            <a:off x="1905001" y="685800"/>
            <a:ext cx="8534399" cy="4302124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FFFF66"/>
              </a:buClr>
              <a:buSzPct val="25000"/>
            </a:pPr>
            <a:r>
              <a:rPr lang="en-US" sz="2800" dirty="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algn="ctr">
              <a:lnSpc>
                <a:spcPct val="150000"/>
              </a:lnSpc>
              <a:spcBef>
                <a:spcPts val="2000"/>
              </a:spcBef>
              <a:buClr>
                <a:srgbClr val="FFFF66"/>
              </a:buClr>
              <a:buSzPct val="25000"/>
            </a:pPr>
            <a:r>
              <a:rPr lang="en-US" sz="2800" dirty="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RADYOLOJİ</a:t>
            </a:r>
          </a:p>
          <a:p>
            <a:pPr algn="ctr">
              <a:lnSpc>
                <a:spcPct val="150000"/>
              </a:lnSpc>
              <a:spcBef>
                <a:spcPts val="1700"/>
              </a:spcBef>
              <a:buClr>
                <a:srgbClr val="66FF33"/>
              </a:buClr>
              <a:buSzPct val="116666"/>
              <a:buFont typeface="Noto Sans Symbols"/>
              <a:buChar char="❖"/>
            </a:pPr>
            <a:r>
              <a:rPr lang="en-US" sz="2400" dirty="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dirty="0" err="1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Romatizmal</a:t>
            </a: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pnomonitis</a:t>
            </a: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</a:t>
            </a:r>
            <a:r>
              <a:rPr lang="en-US" sz="2800" dirty="0" err="1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diffüz</a:t>
            </a: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bazal</a:t>
            </a: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infiltrasyon</a:t>
            </a: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 </a:t>
            </a:r>
          </a:p>
          <a:p>
            <a:pPr>
              <a:lnSpc>
                <a:spcPct val="150000"/>
              </a:lnSpc>
              <a:spcBef>
                <a:spcPts val="1700"/>
              </a:spcBef>
              <a:buClr>
                <a:srgbClr val="66FF33"/>
              </a:buClr>
              <a:buSzPct val="100000"/>
              <a:buFont typeface="Noto Sans Symbols"/>
              <a:buChar char="❖"/>
            </a:pP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	</a:t>
            </a:r>
            <a:r>
              <a:rPr lang="en-US" sz="2800" dirty="0" err="1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Kardiyomegali</a:t>
            </a:r>
            <a:endParaRPr lang="en-US" sz="2800" dirty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50000"/>
              </a:lnSpc>
              <a:spcBef>
                <a:spcPts val="1700"/>
              </a:spcBef>
              <a:buClr>
                <a:srgbClr val="66FF33"/>
              </a:buClr>
              <a:buSzPct val="100000"/>
              <a:buFont typeface="Noto Sans Symbols"/>
              <a:buChar char="❖"/>
            </a:pP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</a:t>
            </a:r>
            <a:r>
              <a:rPr lang="en-US" sz="2800" dirty="0" err="1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Pulmoner</a:t>
            </a: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ödem</a:t>
            </a: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3048001" y="228600"/>
            <a:ext cx="6476999" cy="5810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32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LABORATUVAR BULGULARI-5</a:t>
            </a:r>
          </a:p>
        </p:txBody>
      </p:sp>
    </p:spTree>
    <p:extLst>
      <p:ext uri="{BB962C8B-B14F-4D97-AF65-F5344CB8AC3E}">
        <p14:creationId xmlns:p14="http://schemas.microsoft.com/office/powerpoint/2010/main" val="246605405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2819401" y="1143001"/>
            <a:ext cx="6248399" cy="6175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ctr">
              <a:buClr>
                <a:srgbClr val="FFFFCC"/>
              </a:buClr>
              <a:buSzPct val="25000"/>
            </a:pPr>
            <a:r>
              <a:rPr lang="en-US" sz="36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Streptokoksik Tonsillit-Farenjit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l="5250" t="3187" r="9374" b="14060"/>
          <a:stretch/>
        </p:blipFill>
        <p:spPr>
          <a:xfrm>
            <a:off x="3733801" y="1752601"/>
            <a:ext cx="4419599" cy="3962399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915500243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Shape 5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-15875"/>
            <a:ext cx="8915400" cy="687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673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/>
          <p:nvPr/>
        </p:nvSpPr>
        <p:spPr>
          <a:xfrm>
            <a:off x="2819401" y="228600"/>
            <a:ext cx="6476999" cy="6429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algn="ctr">
              <a:buClr>
                <a:srgbClr val="FF3300"/>
              </a:buClr>
              <a:buSzPct val="25000"/>
            </a:pPr>
            <a:r>
              <a:rPr lang="en-US" sz="36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AYIRICI </a:t>
            </a:r>
            <a:r>
              <a:rPr lang="en-US" sz="3600" b="1" dirty="0" smtClean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TANI</a:t>
            </a:r>
            <a:endParaRPr lang="en-US" sz="3600" b="1" dirty="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9" name="Shape 569"/>
          <p:cNvSpPr txBox="1"/>
          <p:nvPr/>
        </p:nvSpPr>
        <p:spPr>
          <a:xfrm>
            <a:off x="1752600" y="1203325"/>
            <a:ext cx="4724400" cy="5619750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t" anchorCtr="0">
            <a:noAutofit/>
          </a:bodyPr>
          <a:lstStyle/>
          <a:p>
            <a:pPr algn="ctr">
              <a:buClr>
                <a:srgbClr val="66FF33"/>
              </a:buClr>
              <a:buSzPct val="25000"/>
            </a:pPr>
            <a:r>
              <a:rPr lang="en-US" sz="2000" dirty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DIĞER ARTRIT NEDENLERI</a:t>
            </a:r>
            <a:endParaRPr lang="en-US" sz="20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JRA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SLE 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MKDH 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SERUM HASTALIĞI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HSP 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FMF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SEPTIK ARTRIT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POSTENFEKSIYÖZ REAKTIF ARTRITLER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ORAK HÜCRELI ANEMI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LÖSEMILER</a:t>
            </a:r>
          </a:p>
          <a:p>
            <a:pPr algn="ctr">
              <a:spcBef>
                <a:spcPts val="1200"/>
              </a:spcBef>
              <a:buClr>
                <a:srgbClr val="FFFF66"/>
              </a:buClr>
              <a:buSzPct val="25000"/>
            </a:pPr>
            <a:r>
              <a:rPr lang="en-US" sz="2000" b="1" dirty="0" smtClean="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 lang="en-US" sz="2000" b="1" dirty="0">
              <a:solidFill>
                <a:srgbClr val="FF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70" name="Shape 570"/>
          <p:cNvCxnSpPr/>
          <p:nvPr/>
        </p:nvCxnSpPr>
        <p:spPr>
          <a:xfrm>
            <a:off x="1919288" y="3573462"/>
            <a:ext cx="3960811" cy="0"/>
          </a:xfrm>
          <a:prstGeom prst="straightConnector1">
            <a:avLst/>
          </a:prstGeom>
          <a:noFill/>
          <a:ln w="9525" cap="flat" cmpd="sng">
            <a:solidFill>
              <a:srgbClr val="5E007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71" name="Shape 571"/>
          <p:cNvCxnSpPr/>
          <p:nvPr/>
        </p:nvCxnSpPr>
        <p:spPr>
          <a:xfrm>
            <a:off x="1524000" y="5373687"/>
            <a:ext cx="4932362" cy="71436"/>
          </a:xfrm>
          <a:prstGeom prst="straightConnector1">
            <a:avLst/>
          </a:prstGeom>
          <a:noFill/>
          <a:ln w="9525" cap="flat" cmpd="sng">
            <a:solidFill>
              <a:srgbClr val="5E0072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31552394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0071" y="0"/>
            <a:ext cx="9905998" cy="1478570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POSTSTREPTOKOKSİK REAKTİF ARTRİT</a:t>
            </a:r>
            <a:b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39686095"/>
              </p:ext>
            </p:extLst>
          </p:nvPr>
        </p:nvGraphicFramePr>
        <p:xfrm>
          <a:off x="425003" y="811370"/>
          <a:ext cx="11294772" cy="58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0540204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xfrm>
            <a:off x="1981201" y="322262"/>
            <a:ext cx="8231187" cy="109855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rgbClr val="FF4995"/>
              </a:buClr>
              <a:buSzPct val="25000"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TEDAVININ AMAÇLARI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553792" y="1844676"/>
            <a:ext cx="11230377" cy="4319587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rtlCol="0" anchor="t" anchorCtr="0">
            <a:noAutofit/>
          </a:bodyPr>
          <a:lstStyle/>
          <a:p>
            <a:pPr marL="608012" indent="-608012">
              <a:lnSpc>
                <a:spcPct val="100000"/>
              </a:lnSpc>
              <a:spcBef>
                <a:spcPts val="0"/>
              </a:spcBef>
              <a:buSzPct val="79999"/>
              <a:buFont typeface="Noto Sans Symbols"/>
              <a:buChar char="■"/>
            </a:pPr>
            <a:r>
              <a:rPr lang="en-US" sz="3100" b="1" dirty="0" smtClean="0">
                <a:solidFill>
                  <a:schemeClr val="tx1"/>
                </a:solidFill>
              </a:rPr>
              <a:t>STREPTOKOK</a:t>
            </a:r>
            <a:r>
              <a:rPr lang="tr-TR" sz="3100" b="1" dirty="0" smtClean="0">
                <a:solidFill>
                  <a:schemeClr val="tx1"/>
                </a:solidFill>
              </a:rPr>
              <a:t>LARI ÜST SOLUNUM YOLLARINDAN </a:t>
            </a:r>
            <a:r>
              <a:rPr lang="en-US" sz="3100" b="1" dirty="0" smtClean="0">
                <a:solidFill>
                  <a:schemeClr val="tx1"/>
                </a:solidFill>
              </a:rPr>
              <a:t> PENISILIN TEDAVISI KULLANARAK ERADIKE ETMEK</a:t>
            </a:r>
            <a:r>
              <a:rPr lang="tr-TR" sz="3100" b="1" dirty="0" smtClean="0">
                <a:solidFill>
                  <a:schemeClr val="tx1"/>
                </a:solidFill>
              </a:rPr>
              <a:t>(PRİMER PROFİLAKSİ)</a:t>
            </a:r>
          </a:p>
          <a:p>
            <a:pPr marL="608012" indent="-608012">
              <a:lnSpc>
                <a:spcPct val="100000"/>
              </a:lnSpc>
              <a:spcBef>
                <a:spcPts val="0"/>
              </a:spcBef>
              <a:buSzPct val="79999"/>
              <a:buFont typeface="Noto Sans Symbols"/>
              <a:buChar char="■"/>
            </a:pPr>
            <a:endParaRPr lang="en-US" sz="3100" b="1" dirty="0" smtClean="0">
              <a:solidFill>
                <a:schemeClr val="tx1"/>
              </a:solidFill>
            </a:endParaRPr>
          </a:p>
          <a:p>
            <a:pPr marL="608012" indent="-608012">
              <a:lnSpc>
                <a:spcPct val="100000"/>
              </a:lnSpc>
              <a:spcBef>
                <a:spcPts val="700"/>
              </a:spcBef>
              <a:buSzPct val="79999"/>
              <a:buFont typeface="Noto Sans Symbols"/>
              <a:buChar char="■"/>
            </a:pPr>
            <a:r>
              <a:rPr lang="tr-TR" sz="3100" b="1" dirty="0" smtClean="0">
                <a:solidFill>
                  <a:schemeClr val="tx1"/>
                </a:solidFill>
              </a:rPr>
              <a:t>KLİNİK SEMPTOM VE BULGULARIN SÜRESİNİ VE ŞİDDETİNİ AZALTMAK</a:t>
            </a:r>
          </a:p>
          <a:p>
            <a:pPr marL="608012" indent="-608012">
              <a:lnSpc>
                <a:spcPct val="100000"/>
              </a:lnSpc>
              <a:spcBef>
                <a:spcPts val="700"/>
              </a:spcBef>
              <a:buSzPct val="79999"/>
              <a:buFont typeface="Noto Sans Symbols"/>
              <a:buChar char="■"/>
            </a:pPr>
            <a:endParaRPr lang="en-US" sz="3100" b="1" dirty="0" smtClean="0">
              <a:solidFill>
                <a:schemeClr val="tx1"/>
              </a:solidFill>
            </a:endParaRPr>
          </a:p>
          <a:p>
            <a:pPr marL="608012" indent="-608012">
              <a:lnSpc>
                <a:spcPct val="100000"/>
              </a:lnSpc>
              <a:spcBef>
                <a:spcPts val="700"/>
              </a:spcBef>
              <a:buSzPct val="79999"/>
              <a:buFont typeface="Noto Sans Symbols"/>
              <a:buChar char="■"/>
            </a:pPr>
            <a:r>
              <a:rPr lang="tr-TR" sz="3100" b="1" dirty="0" smtClean="0">
                <a:solidFill>
                  <a:schemeClr val="tx1"/>
                </a:solidFill>
              </a:rPr>
              <a:t>TEKRAR GAS VE ARA  GELİŞMESİNİ ENGELLEMEK (SEKONDER PROFİLAKSİ)</a:t>
            </a:r>
            <a:endParaRPr lang="en-US" sz="3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55206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/>
        </p:nvSpPr>
        <p:spPr>
          <a:xfrm>
            <a:off x="2057400" y="1828800"/>
            <a:ext cx="7543800" cy="25177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algn="just">
              <a:buClr>
                <a:srgbClr val="66FF33"/>
              </a:buClr>
              <a:buSzPct val="25000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PRIMER STREPTOKOK ERADIKASYONU (PRIMER PROFILAKSI)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spcBef>
                <a:spcPts val="1500"/>
              </a:spcBef>
              <a:buClr>
                <a:srgbClr val="FFFF00"/>
              </a:buClr>
              <a:buSzPct val="25000"/>
            </a:pPr>
            <a:r>
              <a:rPr lang="en-US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tr-TR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PROKAIN PENISILIN  800.000Ü,</a:t>
            </a:r>
          </a:p>
          <a:p>
            <a:pPr algn="just">
              <a:spcBef>
                <a:spcPts val="1500"/>
              </a:spcBef>
              <a:buClr>
                <a:srgbClr val="E90062"/>
              </a:buClr>
              <a:buSzPct val="25000"/>
            </a:pP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2X1 INTRAMUSKÜLER OLARAK UYGULANMALIDIR.</a:t>
            </a:r>
          </a:p>
          <a:p>
            <a:pPr>
              <a:spcBef>
                <a:spcPts val="1500"/>
              </a:spcBef>
              <a:buClr>
                <a:srgbClr val="E90062"/>
              </a:buClr>
              <a:buSzPct val="25000"/>
            </a:pP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tr-T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HASTADA PENISILIN ALLERJISI VARSA ERITROMISIN ORAL ON GÜN SÜREYLE UYGULANIR </a:t>
            </a:r>
            <a:endParaRPr lang="tr-TR" sz="2400" b="1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1500"/>
              </a:spcBef>
              <a:buClr>
                <a:srgbClr val="E90062"/>
              </a:buClr>
              <a:buSzPct val="25000"/>
            </a:pPr>
            <a:r>
              <a:rPr lang="tr-TR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tr-T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***ORAL PENİSİLİN V: ETKİLİ/GÜVENİLİR/EKONOMİK</a:t>
            </a:r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91" name="Shape 591"/>
          <p:cNvGrpSpPr/>
          <p:nvPr/>
        </p:nvGrpSpPr>
        <p:grpSpPr>
          <a:xfrm>
            <a:off x="2940051" y="0"/>
            <a:ext cx="6557961" cy="1295400"/>
            <a:chOff x="1416050" y="0"/>
            <a:chExt cx="6557961" cy="1295400"/>
          </a:xfrm>
        </p:grpSpPr>
        <p:pic>
          <p:nvPicPr>
            <p:cNvPr id="592" name="Shape 59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16050" y="0"/>
              <a:ext cx="6557961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3" name="Shape 593"/>
            <p:cNvSpPr txBox="1"/>
            <p:nvPr/>
          </p:nvSpPr>
          <p:spPr>
            <a:xfrm>
              <a:off x="3716337" y="565150"/>
              <a:ext cx="4173536" cy="67786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5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</a:pPr>
              <a:r>
                <a:rPr lang="en-US" sz="36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      </a:t>
              </a:r>
              <a:r>
                <a:rPr lang="en-US" sz="4000" b="1">
                  <a:solidFill>
                    <a:srgbClr val="FF33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TEDAVİ</a:t>
              </a:r>
              <a:r>
                <a:rPr lang="en-US" sz="4000">
                  <a:solidFill>
                    <a:srgbClr val="FF33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02771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/>
        </p:nvSpPr>
        <p:spPr>
          <a:xfrm>
            <a:off x="2209801" y="1447800"/>
            <a:ext cx="7924799" cy="32845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algn="just">
              <a:buClr>
                <a:srgbClr val="FFFF00"/>
              </a:buClr>
              <a:buSzPct val="25000"/>
            </a:pPr>
            <a:r>
              <a:rPr lang="en-US" sz="2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SEKONDER PROFILAKSI </a:t>
            </a:r>
          </a:p>
          <a:p>
            <a:pPr algn="just">
              <a:spcBef>
                <a:spcPts val="1200"/>
              </a:spcBef>
              <a:buClr>
                <a:srgbClr val="FFFF00"/>
              </a:buClr>
              <a:buSzPct val="25000"/>
            </a:pPr>
            <a:r>
              <a:rPr lang="en-US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BENZATIN PENISILIN G 1 200 000 Ü DOZUNDA ÜÇ-DÖRT  HAFTADA BIR INTRAMÜSKÜLER UYGULANMALIDIR.</a:t>
            </a:r>
          </a:p>
          <a:p>
            <a:pPr algn="just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			PENISILIN ALLERJIK HASTALARDA ERITROMISIN ORAL KULLANILIR </a:t>
            </a:r>
          </a:p>
          <a:p>
            <a:pPr algn="just">
              <a:spcBef>
                <a:spcPts val="1200"/>
              </a:spcBef>
              <a:buClr>
                <a:srgbClr val="E90062"/>
              </a:buClr>
              <a:buSzPct val="25000"/>
            </a:pPr>
            <a:endParaRPr lang="en-US" sz="20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HASTAIĞIN ŞİDDETİNE GÖRE SEKONDER PROFİLAKSİ SÜRESİ BELİRLENİR.</a:t>
            </a:r>
          </a:p>
          <a:p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2329060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762403"/>
              </p:ext>
            </p:extLst>
          </p:nvPr>
        </p:nvGraphicFramePr>
        <p:xfrm>
          <a:off x="963055" y="2368160"/>
          <a:ext cx="10739548" cy="327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9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9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285">
                <a:tc>
                  <a:txBody>
                    <a:bodyPr/>
                    <a:lstStyle/>
                    <a:p>
                      <a:r>
                        <a:rPr lang="tr-TR" dirty="0" smtClean="0"/>
                        <a:t>KATEGORİ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SON ATAKTAN SONRAKİ SÜRE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108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KARDİTLİ VE REZİDÜEL KALP HASTALIĞI OLANLAR</a:t>
                      </a:r>
                    </a:p>
                    <a:p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     (klinik veya EKO bulguları var)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 yıl veya 40 yaşına kadar</a:t>
                      </a:r>
                    </a:p>
                    <a:p>
                      <a:r>
                        <a:rPr lang="tr-TR" dirty="0" smtClean="0"/>
                        <a:t>(bazıları yaşam boyu önerir)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108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KARDİTLİ VE REZİDÜEL KALP HASTALIĞI OLMAYANLAR </a:t>
                      </a:r>
                    </a:p>
                    <a:p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                  (kapak</a:t>
                      </a:r>
                      <a:r>
                        <a:rPr lang="tr-TR" baseline="0" dirty="0" smtClean="0">
                          <a:solidFill>
                            <a:schemeClr val="bg1"/>
                          </a:solidFill>
                        </a:rPr>
                        <a:t> hastalığı yok)    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 yıl veya 21 yaşına</a:t>
                      </a:r>
                      <a:r>
                        <a:rPr lang="tr-TR" baseline="0" dirty="0" smtClean="0"/>
                        <a:t> kadar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85">
                <a:tc>
                  <a:txBody>
                    <a:bodyPr/>
                    <a:lstStyle/>
                    <a:p>
                      <a:r>
                        <a:rPr lang="tr-TR" dirty="0" smtClean="0"/>
                        <a:t>KARDİTSİZ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 yıl veya 21 yaşına kadar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ROMATİZMAL ATEŞTE SEKONDER PROFİLAKSİ SÜRESİ: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79643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0" name="Shape 610"/>
          <p:cNvGraphicFramePr/>
          <p:nvPr>
            <p:extLst>
              <p:ext uri="{D42A27DB-BD31-4B8C-83A1-F6EECF244321}">
                <p14:modId xmlns:p14="http://schemas.microsoft.com/office/powerpoint/2010/main" val="2317721137"/>
              </p:ext>
            </p:extLst>
          </p:nvPr>
        </p:nvGraphicFramePr>
        <p:xfrm>
          <a:off x="437879" y="1545465"/>
          <a:ext cx="11754120" cy="41473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69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9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9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92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113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1.HF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2.HF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3.HF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4.HF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5.HF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6.HF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7.HF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8.HF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7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PRD.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 mg/kg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PRD.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0,75mg/kg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PRD.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0,50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mg/kg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PRD.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0,25 mg/kg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PRD.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0,10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mg/kg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1" i="0" u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1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4-8 gr/g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4-8 gr/g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4-8 gr/g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dirty="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dirty="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4-8 gr/g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1" name="Shape 611"/>
          <p:cNvSpPr txBox="1"/>
          <p:nvPr/>
        </p:nvSpPr>
        <p:spPr>
          <a:xfrm>
            <a:off x="2424112" y="549275"/>
            <a:ext cx="6985000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KARDİTLİ ARA OLGULARINDA TEDAVİ;</a:t>
            </a:r>
          </a:p>
        </p:txBody>
      </p:sp>
    </p:spTree>
    <p:extLst>
      <p:ext uri="{BB962C8B-B14F-4D97-AF65-F5344CB8AC3E}">
        <p14:creationId xmlns:p14="http://schemas.microsoft.com/office/powerpoint/2010/main" val="2315780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title"/>
          </p:nvPr>
        </p:nvSpPr>
        <p:spPr>
          <a:xfrm>
            <a:off x="397100" y="241424"/>
            <a:ext cx="8231187" cy="109855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rgbClr val="FF4995"/>
              </a:buClr>
              <a:buSzPct val="25000"/>
            </a:pPr>
            <a:r>
              <a:rPr lang="en-US" dirty="0" smtClean="0">
                <a:solidFill>
                  <a:srgbClr val="FF4995"/>
                </a:solidFill>
              </a:rPr>
              <a:t>TEDAVI</a:t>
            </a:r>
            <a:endParaRPr lang="en-US" dirty="0">
              <a:solidFill>
                <a:srgbClr val="FF4995"/>
              </a:solidFill>
            </a:endParaRPr>
          </a:p>
        </p:txBody>
      </p:sp>
      <p:grpSp>
        <p:nvGrpSpPr>
          <p:cNvPr id="628" name="Shape 628"/>
          <p:cNvGrpSpPr/>
          <p:nvPr/>
        </p:nvGrpSpPr>
        <p:grpSpPr>
          <a:xfrm>
            <a:off x="3143250" y="2133601"/>
            <a:ext cx="7955818" cy="3958980"/>
            <a:chOff x="1552575" y="2105025"/>
            <a:chExt cx="7717943" cy="4673383"/>
          </a:xfrm>
        </p:grpSpPr>
        <p:sp>
          <p:nvSpPr>
            <p:cNvPr id="629" name="Shape 629"/>
            <p:cNvSpPr txBox="1"/>
            <p:nvPr/>
          </p:nvSpPr>
          <p:spPr>
            <a:xfrm>
              <a:off x="6257925" y="3975100"/>
              <a:ext cx="2352674" cy="1870074"/>
            </a:xfrm>
            <a:prstGeom prst="rect">
              <a:avLst/>
            </a:prstGeom>
            <a:solidFill>
              <a:srgbClr val="FF88BA"/>
            </a:solidFill>
            <a:ln w="57150" cap="flat" cmpd="thickThin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00449E"/>
                </a:buClr>
                <a:buSzPct val="25000"/>
              </a:pPr>
              <a:r>
                <a:rPr lang="en-US" sz="2500" b="1" dirty="0" err="1">
                  <a:solidFill>
                    <a:srgbClr val="00449E"/>
                  </a:solidFill>
                  <a:latin typeface="Verdana"/>
                  <a:ea typeface="Verdana"/>
                  <a:cs typeface="Verdana"/>
                  <a:sym typeface="Verdana"/>
                </a:rPr>
                <a:t>Analjezik</a:t>
              </a:r>
              <a:endParaRPr lang="en-US" sz="2500" b="1" dirty="0">
                <a:solidFill>
                  <a:srgbClr val="00449E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30" name="Shape 630"/>
            <p:cNvSpPr txBox="1"/>
            <p:nvPr/>
          </p:nvSpPr>
          <p:spPr>
            <a:xfrm>
              <a:off x="4454525" y="3975100"/>
              <a:ext cx="1801811" cy="1870074"/>
            </a:xfrm>
            <a:prstGeom prst="rect">
              <a:avLst/>
            </a:prstGeom>
            <a:solidFill>
              <a:srgbClr val="FF2BD8"/>
            </a:solidFill>
            <a:ln w="57150" cap="flat" cmpd="thickThin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1A0020"/>
                </a:buClr>
                <a:buSzPct val="25000"/>
              </a:pPr>
              <a:r>
                <a:rPr lang="en-US" sz="2500" b="1">
                  <a:solidFill>
                    <a:srgbClr val="1A0020"/>
                  </a:solidFill>
                  <a:latin typeface="Verdana"/>
                  <a:ea typeface="Verdana"/>
                  <a:cs typeface="Verdana"/>
                  <a:sym typeface="Verdana"/>
                </a:rPr>
                <a:t>Aspirin</a:t>
              </a:r>
            </a:p>
          </p:txBody>
        </p:sp>
        <p:sp>
          <p:nvSpPr>
            <p:cNvPr id="631" name="Shape 631"/>
            <p:cNvSpPr txBox="1"/>
            <p:nvPr/>
          </p:nvSpPr>
          <p:spPr>
            <a:xfrm>
              <a:off x="1552575" y="3975100"/>
              <a:ext cx="2901950" cy="1870074"/>
            </a:xfrm>
            <a:prstGeom prst="rect">
              <a:avLst/>
            </a:prstGeom>
            <a:solidFill>
              <a:srgbClr val="FFAFD1"/>
            </a:solidFill>
            <a:ln w="57150" cap="flat" cmpd="thickThin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1A0020"/>
                </a:buClr>
                <a:buSzPct val="25000"/>
              </a:pPr>
              <a:r>
                <a:rPr lang="en-US" sz="2500" b="1">
                  <a:solidFill>
                    <a:srgbClr val="1A0020"/>
                  </a:solidFill>
                  <a:latin typeface="Verdana"/>
                  <a:ea typeface="Verdana"/>
                  <a:cs typeface="Verdana"/>
                  <a:sym typeface="Verdana"/>
                </a:rPr>
                <a:t>Kortikosteroid</a:t>
              </a:r>
            </a:p>
            <a:p>
              <a:pPr>
                <a:spcBef>
                  <a:spcPts val="600"/>
                </a:spcBef>
                <a:buClr>
                  <a:srgbClr val="1A0020"/>
                </a:buClr>
                <a:buSzPct val="25000"/>
              </a:pPr>
              <a:r>
                <a:rPr lang="en-US" sz="2500" b="1">
                  <a:solidFill>
                    <a:srgbClr val="1A0020"/>
                  </a:solidFill>
                  <a:latin typeface="Verdana"/>
                  <a:ea typeface="Verdana"/>
                  <a:cs typeface="Verdana"/>
                  <a:sym typeface="Verdana"/>
                </a:rPr>
                <a:t>+ASPRİN</a:t>
              </a:r>
            </a:p>
          </p:txBody>
        </p:sp>
        <p:sp>
          <p:nvSpPr>
            <p:cNvPr id="632" name="Shape 632"/>
            <p:cNvSpPr txBox="1"/>
            <p:nvPr/>
          </p:nvSpPr>
          <p:spPr>
            <a:xfrm>
              <a:off x="6257925" y="2105025"/>
              <a:ext cx="2352674" cy="1870074"/>
            </a:xfrm>
            <a:prstGeom prst="rect">
              <a:avLst/>
            </a:prstGeom>
            <a:noFill/>
            <a:ln w="57150" cap="flat" cmpd="thickThin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00449E"/>
                </a:buClr>
                <a:buSzPct val="25000"/>
              </a:pPr>
              <a:r>
                <a:rPr lang="en-US" sz="2500" b="1" dirty="0" err="1">
                  <a:latin typeface="Verdana"/>
                  <a:ea typeface="Verdana"/>
                  <a:cs typeface="Verdana"/>
                  <a:sym typeface="Verdana"/>
                </a:rPr>
                <a:t>Artralji</a:t>
              </a:r>
              <a:r>
                <a:rPr lang="en-US" sz="2500" b="1" dirty="0">
                  <a:solidFill>
                    <a:srgbClr val="00449E"/>
                  </a:solidFill>
                  <a:latin typeface="Verdana"/>
                  <a:ea typeface="Verdana"/>
                  <a:cs typeface="Verdana"/>
                  <a:sym typeface="Verdana"/>
                </a:rPr>
                <a:t>, </a:t>
              </a:r>
              <a:r>
                <a:rPr lang="en-US" sz="2500" b="1" dirty="0">
                  <a:latin typeface="Verdana"/>
                  <a:ea typeface="Verdana"/>
                  <a:cs typeface="Verdana"/>
                  <a:sym typeface="Verdana"/>
                </a:rPr>
                <a:t>ASO </a:t>
              </a:r>
              <a:r>
                <a:rPr lang="en-US" sz="2500" b="1" dirty="0" err="1">
                  <a:latin typeface="Verdana"/>
                  <a:ea typeface="Verdana"/>
                  <a:cs typeface="Verdana"/>
                  <a:sym typeface="Verdana"/>
                </a:rPr>
                <a:t>ve</a:t>
              </a:r>
              <a:r>
                <a:rPr lang="en-US" sz="2500" b="1" dirty="0">
                  <a:latin typeface="Verdana"/>
                  <a:ea typeface="Verdana"/>
                  <a:cs typeface="Verdana"/>
                  <a:sym typeface="Verdana"/>
                </a:rPr>
                <a:t> ESR </a:t>
              </a:r>
              <a:r>
                <a:rPr lang="en-US" sz="2500" b="1" dirty="0" err="1">
                  <a:latin typeface="Verdana"/>
                  <a:ea typeface="Verdana"/>
                  <a:cs typeface="Verdana"/>
                  <a:sym typeface="Verdana"/>
                </a:rPr>
                <a:t>artışı</a:t>
              </a:r>
              <a:endParaRPr lang="en-US" sz="2500" b="1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33" name="Shape 633"/>
            <p:cNvSpPr txBox="1"/>
            <p:nvPr/>
          </p:nvSpPr>
          <p:spPr>
            <a:xfrm>
              <a:off x="4454525" y="2105025"/>
              <a:ext cx="1801811" cy="1870074"/>
            </a:xfrm>
            <a:prstGeom prst="rect">
              <a:avLst/>
            </a:prstGeom>
            <a:solidFill>
              <a:srgbClr val="34003F"/>
            </a:solidFill>
            <a:ln w="57150" cap="flat" cmpd="thickThin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FFFF00"/>
                </a:buClr>
                <a:buSzPct val="25000"/>
              </a:pPr>
              <a:r>
                <a:rPr lang="en-US" sz="2500" b="1">
                  <a:solidFill>
                    <a:srgbClr val="FFFF00"/>
                  </a:solidFill>
                  <a:latin typeface="Verdana"/>
                  <a:ea typeface="Verdana"/>
                  <a:cs typeface="Verdana"/>
                  <a:sym typeface="Verdana"/>
                </a:rPr>
                <a:t>Artrit</a:t>
              </a:r>
            </a:p>
          </p:txBody>
        </p:sp>
        <p:sp>
          <p:nvSpPr>
            <p:cNvPr id="634" name="Shape 634"/>
            <p:cNvSpPr txBox="1"/>
            <p:nvPr/>
          </p:nvSpPr>
          <p:spPr>
            <a:xfrm>
              <a:off x="1602871" y="2105025"/>
              <a:ext cx="2851654" cy="187007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76200" cap="flat" cmpd="tri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chemeClr val="lt2"/>
                </a:buClr>
                <a:buSzPct val="25000"/>
              </a:pPr>
              <a:r>
                <a:rPr lang="en-US" sz="2100" b="1" dirty="0" err="1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Pankardit</a:t>
              </a:r>
              <a:endParaRPr lang="en-US" sz="2100" b="1" dirty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>
                <a:spcBef>
                  <a:spcPts val="500"/>
                </a:spcBef>
                <a:buClr>
                  <a:schemeClr val="lt2"/>
                </a:buClr>
                <a:buSzPct val="25000"/>
              </a:pPr>
              <a:r>
                <a:rPr lang="en-US" sz="2100" b="1" dirty="0" err="1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Kardit+KKY</a:t>
              </a:r>
              <a:endParaRPr lang="en-US" sz="2100" b="1" dirty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>
                <a:spcBef>
                  <a:spcPts val="500"/>
                </a:spcBef>
                <a:buClr>
                  <a:schemeClr val="lt2"/>
                </a:buClr>
                <a:buSzPct val="25000"/>
              </a:pPr>
              <a:r>
                <a:rPr lang="en-US" sz="2100" b="1" dirty="0" err="1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Kardit</a:t>
              </a:r>
              <a:r>
                <a:rPr lang="en-US" sz="2100" b="1" dirty="0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+</a:t>
              </a:r>
            </a:p>
            <a:p>
              <a:pPr>
                <a:spcBef>
                  <a:spcPts val="500"/>
                </a:spcBef>
                <a:buClr>
                  <a:schemeClr val="lt2"/>
                </a:buClr>
                <a:buSzPct val="25000"/>
              </a:pPr>
              <a:r>
                <a:rPr lang="en-US" sz="2100" b="1" dirty="0" err="1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Kardiyomegali</a:t>
              </a:r>
              <a:endParaRPr lang="en-US" sz="2100" b="1" dirty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635" name="Shape 635"/>
            <p:cNvCxnSpPr/>
            <p:nvPr/>
          </p:nvCxnSpPr>
          <p:spPr>
            <a:xfrm>
              <a:off x="1552575" y="2105025"/>
              <a:ext cx="7058024" cy="1587"/>
            </a:xfrm>
            <a:prstGeom prst="straightConnector1">
              <a:avLst/>
            </a:prstGeom>
            <a:noFill/>
            <a:ln w="57150" cap="flat" cmpd="thinThick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36" name="Shape 636"/>
            <p:cNvCxnSpPr/>
            <p:nvPr/>
          </p:nvCxnSpPr>
          <p:spPr>
            <a:xfrm>
              <a:off x="1552575" y="3975100"/>
              <a:ext cx="7058024" cy="1587"/>
            </a:xfrm>
            <a:prstGeom prst="straightConnector1">
              <a:avLst/>
            </a:prstGeom>
            <a:noFill/>
            <a:ln w="126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37" name="Shape 637"/>
            <p:cNvCxnSpPr/>
            <p:nvPr/>
          </p:nvCxnSpPr>
          <p:spPr>
            <a:xfrm>
              <a:off x="1552575" y="5845175"/>
              <a:ext cx="7058024" cy="1587"/>
            </a:xfrm>
            <a:prstGeom prst="straightConnector1">
              <a:avLst/>
            </a:prstGeom>
            <a:noFill/>
            <a:ln w="284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38" name="Shape 638"/>
            <p:cNvCxnSpPr/>
            <p:nvPr/>
          </p:nvCxnSpPr>
          <p:spPr>
            <a:xfrm>
              <a:off x="1552575" y="2105025"/>
              <a:ext cx="1587" cy="3740149"/>
            </a:xfrm>
            <a:prstGeom prst="straightConnector1">
              <a:avLst/>
            </a:prstGeom>
            <a:noFill/>
            <a:ln w="284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39" name="Shape 639"/>
            <p:cNvCxnSpPr/>
            <p:nvPr/>
          </p:nvCxnSpPr>
          <p:spPr>
            <a:xfrm>
              <a:off x="4454525" y="2105025"/>
              <a:ext cx="1587" cy="3740149"/>
            </a:xfrm>
            <a:prstGeom prst="straightConnector1">
              <a:avLst/>
            </a:prstGeom>
            <a:noFill/>
            <a:ln w="126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40" name="Shape 640"/>
            <p:cNvCxnSpPr/>
            <p:nvPr/>
          </p:nvCxnSpPr>
          <p:spPr>
            <a:xfrm>
              <a:off x="9268931" y="3038259"/>
              <a:ext cx="1587" cy="3740149"/>
            </a:xfrm>
            <a:prstGeom prst="straightConnector1">
              <a:avLst/>
            </a:prstGeom>
            <a:noFill/>
            <a:ln w="126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41" name="Shape 641"/>
            <p:cNvCxnSpPr/>
            <p:nvPr/>
          </p:nvCxnSpPr>
          <p:spPr>
            <a:xfrm>
              <a:off x="8610600" y="2105025"/>
              <a:ext cx="1587" cy="3740149"/>
            </a:xfrm>
            <a:prstGeom prst="straightConnector1">
              <a:avLst/>
            </a:prstGeom>
            <a:noFill/>
            <a:ln w="284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642" name="Shape 642"/>
          <p:cNvCxnSpPr/>
          <p:nvPr/>
        </p:nvCxnSpPr>
        <p:spPr>
          <a:xfrm>
            <a:off x="3143251" y="2924175"/>
            <a:ext cx="3024187" cy="0"/>
          </a:xfrm>
          <a:prstGeom prst="straightConnector1">
            <a:avLst/>
          </a:prstGeom>
          <a:noFill/>
          <a:ln w="38100" cap="flat" cmpd="sng">
            <a:solidFill>
              <a:srgbClr val="FF0684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3" name="Shape 643"/>
          <p:cNvCxnSpPr/>
          <p:nvPr/>
        </p:nvCxnSpPr>
        <p:spPr>
          <a:xfrm>
            <a:off x="3143251" y="2565400"/>
            <a:ext cx="3024187" cy="0"/>
          </a:xfrm>
          <a:prstGeom prst="straightConnector1">
            <a:avLst/>
          </a:prstGeom>
          <a:noFill/>
          <a:ln w="38100" cap="flat" cmpd="sng">
            <a:solidFill>
              <a:srgbClr val="FF068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44" name="Shape 644"/>
          <p:cNvSpPr txBox="1"/>
          <p:nvPr/>
        </p:nvSpPr>
        <p:spPr>
          <a:xfrm>
            <a:off x="4727575" y="550742"/>
            <a:ext cx="3900712" cy="1006596"/>
          </a:xfrm>
          <a:prstGeom prst="rect">
            <a:avLst/>
          </a:prstGeom>
          <a:solidFill>
            <a:schemeClr val="accent1"/>
          </a:solidFill>
          <a:ln w="42500" cap="flat" cmpd="sng">
            <a:solidFill>
              <a:srgbClr val="BC266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PRİMER VE SEKONDER PROFİLAKSİ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6186487" y="1660525"/>
            <a:ext cx="360362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9787251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2590801" y="1676400"/>
            <a:ext cx="76961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lnSpc>
                <a:spcPct val="110000"/>
              </a:lnSpc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5-15 YAŞLARI (ORTALAMA 8) ARASINDA SIKLIKLA RASTLANIR</a:t>
            </a:r>
          </a:p>
          <a:p>
            <a:pPr marL="341312" indent="-341312">
              <a:lnSpc>
                <a:spcPct val="11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&lt; 3 YAŞ NADIRDIR</a:t>
            </a:r>
          </a:p>
          <a:p>
            <a:pPr marL="341312" indent="-341312">
              <a:lnSpc>
                <a:spcPct val="11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KIZ </a:t>
            </a:r>
            <a:r>
              <a:rPr lang="tr-TR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ÇOCUKLARINDA </a:t>
            </a:r>
            <a:r>
              <a:rPr lang="en-US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DAHA FAZLADIR </a:t>
            </a:r>
          </a:p>
          <a:p>
            <a:pPr marL="341312" indent="-341312">
              <a:lnSpc>
                <a:spcPct val="11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3. DÜNYA ÜLKELERINDE YAYGINDIR</a:t>
            </a:r>
          </a:p>
          <a:p>
            <a:pPr marL="341312" indent="-341312">
              <a:lnSpc>
                <a:spcPct val="11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ÇEVRESEL FAKTÖRLER (AŞIRI KALABALIK YAŞAM, KÖTÜ HIJYEN, YOKSULLUK)‏</a:t>
            </a:r>
          </a:p>
          <a:p>
            <a:endParaRPr lang="en-US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3429000" y="152400"/>
            <a:ext cx="4572000" cy="5810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EPİDEMİYOLOJİ-1</a:t>
            </a:r>
            <a:endParaRPr lang="en-US"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634204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1990725" y="1584326"/>
            <a:ext cx="9145586" cy="42036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İNSIDANS, HER YIL</a:t>
            </a:r>
          </a:p>
          <a:p>
            <a:pPr lvl="2">
              <a:buClr>
                <a:srgbClr val="E90062"/>
              </a:buClr>
              <a:buSzPct val="25000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- GELIŞMEKTE OLAN ÜLKELERDE 50-200/100 000</a:t>
            </a:r>
          </a:p>
          <a:p>
            <a:pPr lvl="2">
              <a:buClr>
                <a:srgbClr val="E90062"/>
              </a:buClr>
              <a:buSzPct val="25000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- GELIŞMIŞ ÜLKELERDE 0,5-2/100 000</a:t>
            </a:r>
          </a:p>
          <a:p>
            <a:pPr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SONBAHAR, KIŞ VE ILKBAHAR BAŞLARINDA SIKTIR</a:t>
            </a:r>
          </a:p>
          <a:p>
            <a:pPr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SICAK TROPIKAL IKLIMLERDE, ÖZELLIKLE GELIŞMEKTE OLAN 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ÜLKELERDE SIKTIR.</a:t>
            </a:r>
            <a:endParaRPr lang="tr-TR" sz="2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FFFF00"/>
              </a:buClr>
              <a:buSzPct val="100000"/>
              <a:buFont typeface="Times New Roman"/>
              <a:buChar char="•"/>
            </a:pPr>
            <a:endParaRPr lang="en-US" sz="2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TEDAVI EDILMEYEN FARENJITLI HASTALARIN YALNIZ %2-3’ÜNDE </a:t>
            </a:r>
          </a:p>
          <a:p>
            <a:pPr>
              <a:buClr>
                <a:srgbClr val="E90062"/>
              </a:buClr>
              <a:buSzPct val="25000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AKUT ROMATIZMAL ATEŞ GELIŞIR.</a:t>
            </a:r>
          </a:p>
          <a:p>
            <a:endParaRPr lang="en-US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3429000" y="152400"/>
            <a:ext cx="4572000" cy="5810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EPİDEMİYOLOJİ-2</a:t>
            </a:r>
            <a:endParaRPr lang="en-US"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650411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3886200" y="152400"/>
            <a:ext cx="2736850" cy="5810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PATOGENEZ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1908219" y="876836"/>
            <a:ext cx="884563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lnSpc>
                <a:spcPct val="120000"/>
              </a:lnSpc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A GRUBU ß HEMOLITIK STREPTOKOK ENFEKSIYONUNDA GECIKMIŞ IMMUN YANITTIR</a:t>
            </a:r>
          </a:p>
          <a:p>
            <a:pPr marL="341312" indent="-3413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lnSpc>
                <a:spcPct val="12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1-3 HAFTALIK LATENT PERIYOT SONRASINDA ANTIKORA BAĞLI IMMUNOLOJIK HASAR,</a:t>
            </a:r>
            <a:endParaRPr lang="tr-TR" sz="2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98512" lvl="1" indent="-341312">
              <a:lnSpc>
                <a:spcPct val="12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KALP KAPAKLARINDA, </a:t>
            </a:r>
            <a:endParaRPr lang="tr-TR" sz="2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98512" lvl="1" indent="-341312">
              <a:lnSpc>
                <a:spcPct val="12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EKLEMLERDE, </a:t>
            </a:r>
            <a:endParaRPr lang="tr-TR" sz="2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98512" lvl="1" indent="-341312">
              <a:lnSpc>
                <a:spcPct val="12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SUBKUTAN DOKUDA VE </a:t>
            </a:r>
            <a:endParaRPr lang="tr-TR" sz="2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98512" lvl="1" indent="-341312">
              <a:lnSpc>
                <a:spcPct val="12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BEYINDE BAZAL GANGLIONLARDA GÖRÜLÜR</a:t>
            </a:r>
          </a:p>
          <a:p>
            <a:pPr marL="341312" indent="-341312">
              <a:lnSpc>
                <a:spcPct val="120000"/>
              </a:lnSpc>
              <a:spcBef>
                <a:spcPts val="700"/>
              </a:spcBef>
              <a:buClr>
                <a:schemeClr val="dk1"/>
              </a:buClr>
            </a:pPr>
            <a:endParaRPr sz="2800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2800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55046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2057400" y="20574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lnSpc>
                <a:spcPct val="130000"/>
              </a:lnSpc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ROMATIZMAL ATEŞI OLUŞTURAN TÜRLER -    M TIP , 3, 5, 6,18  &amp; 24</a:t>
            </a:r>
          </a:p>
          <a:p>
            <a:pPr marL="341312" indent="-341312">
              <a:lnSpc>
                <a:spcPct val="13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u="sng" dirty="0" smtClean="0">
                <a:latin typeface="Times New Roman"/>
                <a:ea typeface="Times New Roman"/>
                <a:cs typeface="Times New Roman"/>
                <a:sym typeface="Times New Roman"/>
              </a:rPr>
              <a:t>FARENJIT- 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AGBHS TARAFINDAN OLUŞTURULANLAR AKUT ROMATIZMAL ATEŞE, ROMATIZMAL KALP HASTALIĞNA VE APSGN’E NEDEN OLABILIRLER.</a:t>
            </a:r>
          </a:p>
          <a:p>
            <a:pPr marL="341312" indent="-341312">
              <a:lnSpc>
                <a:spcPct val="13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u="sng" dirty="0" smtClean="0">
                <a:latin typeface="Times New Roman"/>
                <a:ea typeface="Times New Roman"/>
                <a:cs typeface="Times New Roman"/>
                <a:sym typeface="Times New Roman"/>
              </a:rPr>
              <a:t>DERI ENFEKSIYONU-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AGBHS TARAFINDAN OLUŞTURULANLAR YALNIZ APSGN’E NEDEN OLURLAR. 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2439988" y="1420812"/>
            <a:ext cx="6373811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en-US" sz="28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grubu ß-hemolitik Streptokok (AGBHS) 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3219562" y="6160261"/>
            <a:ext cx="6264274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APSGN;</a:t>
            </a:r>
            <a:r>
              <a:rPr lang="tr-T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ak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ut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poststreptokoksik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glomerulonefrit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6686128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1600201"/>
            <a:ext cx="3657600" cy="3581399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 l="37500" t="23435" r="19791" b="35940"/>
          <a:stretch/>
        </p:blipFill>
        <p:spPr>
          <a:xfrm>
            <a:off x="6477000" y="1600201"/>
            <a:ext cx="3733800" cy="3581399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1" name="Shape 241"/>
          <p:cNvSpPr/>
          <p:nvPr/>
        </p:nvSpPr>
        <p:spPr>
          <a:xfrm rot="-2640000">
            <a:off x="6918324" y="4438651"/>
            <a:ext cx="2335212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6629401" y="5257801"/>
            <a:ext cx="1371599" cy="3682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FF00"/>
              </a:buClr>
              <a:buSzPct val="25000"/>
            </a:pPr>
            <a:r>
              <a:rPr lang="en-US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ß hemoliz</a:t>
            </a:r>
          </a:p>
        </p:txBody>
      </p:sp>
    </p:spTree>
    <p:extLst>
      <p:ext uri="{BB962C8B-B14F-4D97-AF65-F5344CB8AC3E}">
        <p14:creationId xmlns:p14="http://schemas.microsoft.com/office/powerpoint/2010/main" val="1915636670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1424</TotalTime>
  <Words>1603</Words>
  <Application>Microsoft Office PowerPoint</Application>
  <PresentationFormat>Geniş ekran</PresentationFormat>
  <Paragraphs>464</Paragraphs>
  <Slides>48</Slides>
  <Notes>42</Notes>
  <HiddenSlides>5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7" baseType="lpstr">
      <vt:lpstr>Arial</vt:lpstr>
      <vt:lpstr>Arial Black</vt:lpstr>
      <vt:lpstr>Calibri</vt:lpstr>
      <vt:lpstr>Noto Sans Symbols</vt:lpstr>
      <vt:lpstr>Times New Roman</vt:lpstr>
      <vt:lpstr>Trebuchet MS</vt:lpstr>
      <vt:lpstr>Tw Cen MT</vt:lpstr>
      <vt:lpstr>Verdana</vt:lpstr>
      <vt:lpstr>Devre</vt:lpstr>
      <vt:lpstr>Akut romatizmal ateş</vt:lpstr>
      <vt:lpstr>AKUT ROMATIZMAL ATEŞ;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GENETİK</vt:lpstr>
      <vt:lpstr>Patogenez</vt:lpstr>
      <vt:lpstr>PowerPoint Sunusu</vt:lpstr>
      <vt:lpstr>PowerPoint Sunusu</vt:lpstr>
      <vt:lpstr>PowerPoint Sunusu</vt:lpstr>
      <vt:lpstr>Akut Romatizmal Vejetasyonlar: </vt:lpstr>
      <vt:lpstr>PowerPoint Sunusu</vt:lpstr>
      <vt:lpstr>Ara’lı hastalarda hastalığın ateş veya nörolojik bulgu ile                        başlamasının karşılaştırması </vt:lpstr>
      <vt:lpstr>PowerPoint Sunusu</vt:lpstr>
      <vt:lpstr>Güncellenmiş Modifiye Jones kriterleri (1992) </vt:lpstr>
      <vt:lpstr>PowerPoint Sunusu</vt:lpstr>
      <vt:lpstr>TANI İLE İLGİLİ ÖZELLİKLER:</vt:lpstr>
      <vt:lpstr>PowerPoint Sunusu</vt:lpstr>
      <vt:lpstr>PowerPoint Sunusu</vt:lpstr>
      <vt:lpstr>PowerPoint Sunusu</vt:lpstr>
      <vt:lpstr>KARDİT (%50-70)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STREPTOKOK ENFEKSİYONU KANITLARI: </vt:lpstr>
      <vt:lpstr>PowerPoint Sunusu</vt:lpstr>
      <vt:lpstr>PowerPoint Sunusu</vt:lpstr>
      <vt:lpstr>PowerPoint Sunusu</vt:lpstr>
      <vt:lpstr>PowerPoint Sunusu</vt:lpstr>
      <vt:lpstr>PowerPoint Sunusu</vt:lpstr>
      <vt:lpstr>POSTSTREPTOKOKSİK REAKTİF ARTRİT </vt:lpstr>
      <vt:lpstr>TEDAVININ AMAÇLARI</vt:lpstr>
      <vt:lpstr>PowerPoint Sunusu</vt:lpstr>
      <vt:lpstr>PowerPoint Sunusu</vt:lpstr>
      <vt:lpstr>AKUT ROMATİZMAL ATEŞTE SEKONDER PROFİLAKSİ SÜRESİ:</vt:lpstr>
      <vt:lpstr>PowerPoint Sunusu</vt:lpstr>
      <vt:lpstr>TEDAVI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 romatizmal ateş</dc:title>
  <dc:creator>ABC</dc:creator>
  <cp:lastModifiedBy>Windows Kullanıcısı</cp:lastModifiedBy>
  <cp:revision>23</cp:revision>
  <dcterms:created xsi:type="dcterms:W3CDTF">2017-08-09T11:22:56Z</dcterms:created>
  <dcterms:modified xsi:type="dcterms:W3CDTF">2019-07-11T09:27:59Z</dcterms:modified>
</cp:coreProperties>
</file>