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47F277-F508-4E04-938B-58ED267DF273}" type="doc">
      <dgm:prSet loTypeId="urn:microsoft.com/office/officeart/2005/8/layout/radial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DD7813D9-FB46-4D76-9207-F244D3507073}">
      <dgm:prSet phldrT="[Text]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dirty="0" smtClean="0"/>
            <a:t>Kl</a:t>
          </a:r>
          <a:r>
            <a:rPr lang="tr-TR" dirty="0" smtClean="0"/>
            <a:t>inik Laboratuvar</a:t>
          </a:r>
          <a:endParaRPr lang="en-US" dirty="0"/>
        </a:p>
      </dgm:t>
    </dgm:pt>
    <dgm:pt modelId="{91CCDD2A-531A-4BAF-86DD-6B61EB919BB3}" type="parTrans" cxnId="{9971C20B-BF2E-46C1-BA6C-3943631BDE59}">
      <dgm:prSet/>
      <dgm:spPr/>
      <dgm:t>
        <a:bodyPr/>
        <a:lstStyle/>
        <a:p>
          <a:endParaRPr lang="en-US"/>
        </a:p>
      </dgm:t>
    </dgm:pt>
    <dgm:pt modelId="{E938D0F8-70D3-4360-B47B-472E45D69D7B}" type="sibTrans" cxnId="{9971C20B-BF2E-46C1-BA6C-3943631BDE59}">
      <dgm:prSet/>
      <dgm:spPr/>
      <dgm:t>
        <a:bodyPr/>
        <a:lstStyle/>
        <a:p>
          <a:endParaRPr lang="en-US"/>
        </a:p>
      </dgm:t>
    </dgm:pt>
    <dgm:pt modelId="{C4D3D1B9-DFF6-4E6F-824F-25566991E172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tr-TR" dirty="0" err="1" smtClean="0"/>
            <a:t>Prognoz</a:t>
          </a:r>
          <a:r>
            <a:rPr lang="tr-TR" dirty="0" smtClean="0"/>
            <a:t> (</a:t>
          </a:r>
          <a:r>
            <a:rPr lang="tr-TR" dirty="0" err="1" smtClean="0"/>
            <a:t>prognosis</a:t>
          </a:r>
          <a:r>
            <a:rPr lang="tr-TR" dirty="0" smtClean="0"/>
            <a:t>, seyir, gidişat)</a:t>
          </a:r>
          <a:endParaRPr lang="en-US" dirty="0"/>
        </a:p>
      </dgm:t>
    </dgm:pt>
    <dgm:pt modelId="{33C9E761-2A37-4CB1-B694-AC1D13CDFDDE}" type="parTrans" cxnId="{0CE87297-10FB-434D-A185-1173CD1BD779}">
      <dgm:prSet/>
      <dgm:spPr/>
      <dgm:t>
        <a:bodyPr/>
        <a:lstStyle/>
        <a:p>
          <a:endParaRPr lang="en-US"/>
        </a:p>
      </dgm:t>
    </dgm:pt>
    <dgm:pt modelId="{0C31BF53-2CF7-48D2-B695-2E6C7F2BBE51}" type="sibTrans" cxnId="{0CE87297-10FB-434D-A185-1173CD1BD779}">
      <dgm:prSet/>
      <dgm:spPr/>
      <dgm:t>
        <a:bodyPr/>
        <a:lstStyle/>
        <a:p>
          <a:endParaRPr lang="en-US"/>
        </a:p>
      </dgm:t>
    </dgm:pt>
    <dgm:pt modelId="{AE49D75F-A551-486F-A956-67CB780E3E96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tr-TR" dirty="0" smtClean="0"/>
            <a:t>Tedavi (</a:t>
          </a:r>
          <a:r>
            <a:rPr lang="tr-TR" dirty="0" err="1" smtClean="0"/>
            <a:t>treatment</a:t>
          </a:r>
          <a:r>
            <a:rPr lang="tr-TR" dirty="0" smtClean="0"/>
            <a:t>, sağaltım)</a:t>
          </a:r>
          <a:endParaRPr lang="en-US" dirty="0"/>
        </a:p>
      </dgm:t>
    </dgm:pt>
    <dgm:pt modelId="{135F6B43-2504-4027-9BBC-037006FF6597}" type="parTrans" cxnId="{8CE72F85-8189-42B4-95C7-5F3742E18C8E}">
      <dgm:prSet/>
      <dgm:spPr/>
      <dgm:t>
        <a:bodyPr/>
        <a:lstStyle/>
        <a:p>
          <a:endParaRPr lang="en-US"/>
        </a:p>
      </dgm:t>
    </dgm:pt>
    <dgm:pt modelId="{2A0E91AD-936A-4F88-8F13-ACE2413AAD03}" type="sibTrans" cxnId="{8CE72F85-8189-42B4-95C7-5F3742E18C8E}">
      <dgm:prSet/>
      <dgm:spPr/>
      <dgm:t>
        <a:bodyPr/>
        <a:lstStyle/>
        <a:p>
          <a:endParaRPr lang="en-US"/>
        </a:p>
      </dgm:t>
    </dgm:pt>
    <dgm:pt modelId="{3EB9BB6C-2C59-44CB-9650-47013D375E4A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tr-TR" dirty="0" smtClean="0"/>
            <a:t>Tarama (</a:t>
          </a:r>
          <a:r>
            <a:rPr lang="tr-TR" dirty="0" err="1" smtClean="0"/>
            <a:t>screening</a:t>
          </a:r>
          <a:r>
            <a:rPr lang="tr-TR" dirty="0" smtClean="0"/>
            <a:t>)</a:t>
          </a:r>
          <a:endParaRPr lang="en-US" dirty="0"/>
        </a:p>
      </dgm:t>
    </dgm:pt>
    <dgm:pt modelId="{B479D5A1-33B4-406E-9622-1A6EC595BB39}" type="parTrans" cxnId="{F87F24C5-7B81-4EB6-B552-C7C19B5E9E9A}">
      <dgm:prSet/>
      <dgm:spPr/>
      <dgm:t>
        <a:bodyPr/>
        <a:lstStyle/>
        <a:p>
          <a:endParaRPr lang="en-US"/>
        </a:p>
      </dgm:t>
    </dgm:pt>
    <dgm:pt modelId="{E33B2E50-E7BE-4CFC-B4EA-818BAB06F045}" type="sibTrans" cxnId="{F87F24C5-7B81-4EB6-B552-C7C19B5E9E9A}">
      <dgm:prSet/>
      <dgm:spPr/>
      <dgm:t>
        <a:bodyPr/>
        <a:lstStyle/>
        <a:p>
          <a:endParaRPr lang="en-US"/>
        </a:p>
      </dgm:t>
    </dgm:pt>
    <dgm:pt modelId="{EFF036FA-580B-413D-B201-419F58DC87C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tr-TR" dirty="0" err="1" smtClean="0"/>
            <a:t>Diagnoz</a:t>
          </a:r>
          <a:r>
            <a:rPr lang="tr-TR" dirty="0" smtClean="0"/>
            <a:t> (</a:t>
          </a:r>
          <a:r>
            <a:rPr lang="tr-TR" dirty="0" err="1" smtClean="0"/>
            <a:t>Diagnosis</a:t>
          </a:r>
          <a:r>
            <a:rPr lang="tr-TR" dirty="0" smtClean="0"/>
            <a:t>, teşhis)</a:t>
          </a:r>
          <a:endParaRPr lang="en-US" dirty="0"/>
        </a:p>
      </dgm:t>
    </dgm:pt>
    <dgm:pt modelId="{F8202612-F1B9-4A19-B551-B0AF2F90B75E}" type="sibTrans" cxnId="{D058C24D-A67A-405F-85AA-6477E4159198}">
      <dgm:prSet/>
      <dgm:spPr/>
      <dgm:t>
        <a:bodyPr/>
        <a:lstStyle/>
        <a:p>
          <a:endParaRPr lang="en-US"/>
        </a:p>
      </dgm:t>
    </dgm:pt>
    <dgm:pt modelId="{E0C8BA3E-AF3A-414D-8847-5C2E1B603283}" type="parTrans" cxnId="{D058C24D-A67A-405F-85AA-6477E4159198}">
      <dgm:prSet/>
      <dgm:spPr/>
      <dgm:t>
        <a:bodyPr/>
        <a:lstStyle/>
        <a:p>
          <a:endParaRPr lang="en-US"/>
        </a:p>
      </dgm:t>
    </dgm:pt>
    <dgm:pt modelId="{B47F0B0F-59DF-4832-A785-D8EADCAAEE7E}" type="pres">
      <dgm:prSet presAssocID="{3747F277-F508-4E04-938B-58ED267DF27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9B4D3C-55D4-46A6-9479-25BD3324F875}" type="pres">
      <dgm:prSet presAssocID="{DD7813D9-FB46-4D76-9207-F244D3507073}" presName="centerShape" presStyleLbl="node0" presStyleIdx="0" presStyleCnt="1" custScaleX="148005" custScaleY="108725"/>
      <dgm:spPr/>
      <dgm:t>
        <a:bodyPr/>
        <a:lstStyle/>
        <a:p>
          <a:endParaRPr lang="en-US"/>
        </a:p>
      </dgm:t>
    </dgm:pt>
    <dgm:pt modelId="{A04FB06B-BFE1-4759-B573-1CDD5823216E}" type="pres">
      <dgm:prSet presAssocID="{E0C8BA3E-AF3A-414D-8847-5C2E1B603283}" presName="parTrans" presStyleLbl="sibTrans2D1" presStyleIdx="0" presStyleCnt="4"/>
      <dgm:spPr/>
      <dgm:t>
        <a:bodyPr/>
        <a:lstStyle/>
        <a:p>
          <a:endParaRPr lang="en-US"/>
        </a:p>
      </dgm:t>
    </dgm:pt>
    <dgm:pt modelId="{19F1C868-079D-4E9F-A2DE-C5685D213AC9}" type="pres">
      <dgm:prSet presAssocID="{E0C8BA3E-AF3A-414D-8847-5C2E1B603283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AE76BB93-DBFA-4328-A643-2522FD9C7086}" type="pres">
      <dgm:prSet presAssocID="{EFF036FA-580B-413D-B201-419F58DC87C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D3A9DC-8421-4BE7-BF0B-6010CDE00CD0}" type="pres">
      <dgm:prSet presAssocID="{33C9E761-2A37-4CB1-B694-AC1D13CDFDDE}" presName="parTrans" presStyleLbl="sibTrans2D1" presStyleIdx="1" presStyleCnt="4"/>
      <dgm:spPr/>
      <dgm:t>
        <a:bodyPr/>
        <a:lstStyle/>
        <a:p>
          <a:endParaRPr lang="en-US"/>
        </a:p>
      </dgm:t>
    </dgm:pt>
    <dgm:pt modelId="{063BA05B-D745-4F12-B27E-4810E29F9CCA}" type="pres">
      <dgm:prSet presAssocID="{33C9E761-2A37-4CB1-B694-AC1D13CDFDD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B0B5F2A0-5E4E-4A6E-B340-E4AB298588EC}" type="pres">
      <dgm:prSet presAssocID="{C4D3D1B9-DFF6-4E6F-824F-25566991E172}" presName="node" presStyleLbl="node1" presStyleIdx="1" presStyleCnt="4" custRadScaleRad="1140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7B4FAB-1266-471C-87B7-062F13961383}" type="pres">
      <dgm:prSet presAssocID="{135F6B43-2504-4027-9BBC-037006FF6597}" presName="parTrans" presStyleLbl="sibTrans2D1" presStyleIdx="2" presStyleCnt="4"/>
      <dgm:spPr/>
      <dgm:t>
        <a:bodyPr/>
        <a:lstStyle/>
        <a:p>
          <a:endParaRPr lang="en-US"/>
        </a:p>
      </dgm:t>
    </dgm:pt>
    <dgm:pt modelId="{D330A0A1-1E3D-42A1-A2ED-7D29615A5742}" type="pres">
      <dgm:prSet presAssocID="{135F6B43-2504-4027-9BBC-037006FF6597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27DC9C5-1255-4031-9936-2DCE07FC000E}" type="pres">
      <dgm:prSet presAssocID="{AE49D75F-A551-486F-A956-67CB780E3E9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A9213B-64B2-436E-B461-26C1AAAC92C1}" type="pres">
      <dgm:prSet presAssocID="{B479D5A1-33B4-406E-9622-1A6EC595BB39}" presName="parTrans" presStyleLbl="sibTrans2D1" presStyleIdx="3" presStyleCnt="4"/>
      <dgm:spPr/>
      <dgm:t>
        <a:bodyPr/>
        <a:lstStyle/>
        <a:p>
          <a:endParaRPr lang="en-US"/>
        </a:p>
      </dgm:t>
    </dgm:pt>
    <dgm:pt modelId="{8CAA0F9A-F695-48BD-89C7-751119693DF2}" type="pres">
      <dgm:prSet presAssocID="{B479D5A1-33B4-406E-9622-1A6EC595BB39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B45BF5B7-D6EC-4CC3-87F1-69E400E123D6}" type="pres">
      <dgm:prSet presAssocID="{3EB9BB6C-2C59-44CB-9650-47013D375E4A}" presName="node" presStyleLbl="node1" presStyleIdx="3" presStyleCnt="4" custRadScaleRad="1224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48A9F7-C9BE-4C2D-BE85-8A0387CCA518}" type="presOf" srcId="{33C9E761-2A37-4CB1-B694-AC1D13CDFDDE}" destId="{6DD3A9DC-8421-4BE7-BF0B-6010CDE00CD0}" srcOrd="0" destOrd="0" presId="urn:microsoft.com/office/officeart/2005/8/layout/radial5"/>
    <dgm:cxn modelId="{A762C6B6-2363-453F-8042-C894A5F3EE6C}" type="presOf" srcId="{135F6B43-2504-4027-9BBC-037006FF6597}" destId="{D330A0A1-1E3D-42A1-A2ED-7D29615A5742}" srcOrd="1" destOrd="0" presId="urn:microsoft.com/office/officeart/2005/8/layout/radial5"/>
    <dgm:cxn modelId="{52B94FFE-BC1F-40F7-96DB-68DE84908C59}" type="presOf" srcId="{135F6B43-2504-4027-9BBC-037006FF6597}" destId="{347B4FAB-1266-471C-87B7-062F13961383}" srcOrd="0" destOrd="0" presId="urn:microsoft.com/office/officeart/2005/8/layout/radial5"/>
    <dgm:cxn modelId="{DD40C062-3B8C-4D5D-9B58-D419DA303638}" type="presOf" srcId="{AE49D75F-A551-486F-A956-67CB780E3E96}" destId="{427DC9C5-1255-4031-9936-2DCE07FC000E}" srcOrd="0" destOrd="0" presId="urn:microsoft.com/office/officeart/2005/8/layout/radial5"/>
    <dgm:cxn modelId="{D058C24D-A67A-405F-85AA-6477E4159198}" srcId="{DD7813D9-FB46-4D76-9207-F244D3507073}" destId="{EFF036FA-580B-413D-B201-419F58DC87C8}" srcOrd="0" destOrd="0" parTransId="{E0C8BA3E-AF3A-414D-8847-5C2E1B603283}" sibTransId="{F8202612-F1B9-4A19-B551-B0AF2F90B75E}"/>
    <dgm:cxn modelId="{992D347F-67AA-4ABF-BCB8-975CE757C8AB}" type="presOf" srcId="{EFF036FA-580B-413D-B201-419F58DC87C8}" destId="{AE76BB93-DBFA-4328-A643-2522FD9C7086}" srcOrd="0" destOrd="0" presId="urn:microsoft.com/office/officeart/2005/8/layout/radial5"/>
    <dgm:cxn modelId="{177FF734-99FF-465A-AF0A-7AEF7FD1FB8C}" type="presOf" srcId="{C4D3D1B9-DFF6-4E6F-824F-25566991E172}" destId="{B0B5F2A0-5E4E-4A6E-B340-E4AB298588EC}" srcOrd="0" destOrd="0" presId="urn:microsoft.com/office/officeart/2005/8/layout/radial5"/>
    <dgm:cxn modelId="{9971C20B-BF2E-46C1-BA6C-3943631BDE59}" srcId="{3747F277-F508-4E04-938B-58ED267DF273}" destId="{DD7813D9-FB46-4D76-9207-F244D3507073}" srcOrd="0" destOrd="0" parTransId="{91CCDD2A-531A-4BAF-86DD-6B61EB919BB3}" sibTransId="{E938D0F8-70D3-4360-B47B-472E45D69D7B}"/>
    <dgm:cxn modelId="{8CE72F85-8189-42B4-95C7-5F3742E18C8E}" srcId="{DD7813D9-FB46-4D76-9207-F244D3507073}" destId="{AE49D75F-A551-486F-A956-67CB780E3E96}" srcOrd="2" destOrd="0" parTransId="{135F6B43-2504-4027-9BBC-037006FF6597}" sibTransId="{2A0E91AD-936A-4F88-8F13-ACE2413AAD03}"/>
    <dgm:cxn modelId="{AA7C8E30-0FB1-4016-AB01-D70EB86FC4F0}" type="presOf" srcId="{B479D5A1-33B4-406E-9622-1A6EC595BB39}" destId="{F2A9213B-64B2-436E-B461-26C1AAAC92C1}" srcOrd="0" destOrd="0" presId="urn:microsoft.com/office/officeart/2005/8/layout/radial5"/>
    <dgm:cxn modelId="{00E9A9F6-A0FC-49A9-839C-D0C4EC57B13E}" type="presOf" srcId="{3EB9BB6C-2C59-44CB-9650-47013D375E4A}" destId="{B45BF5B7-D6EC-4CC3-87F1-69E400E123D6}" srcOrd="0" destOrd="0" presId="urn:microsoft.com/office/officeart/2005/8/layout/radial5"/>
    <dgm:cxn modelId="{0CE87297-10FB-434D-A185-1173CD1BD779}" srcId="{DD7813D9-FB46-4D76-9207-F244D3507073}" destId="{C4D3D1B9-DFF6-4E6F-824F-25566991E172}" srcOrd="1" destOrd="0" parTransId="{33C9E761-2A37-4CB1-B694-AC1D13CDFDDE}" sibTransId="{0C31BF53-2CF7-48D2-B695-2E6C7F2BBE51}"/>
    <dgm:cxn modelId="{F87F24C5-7B81-4EB6-B552-C7C19B5E9E9A}" srcId="{DD7813D9-FB46-4D76-9207-F244D3507073}" destId="{3EB9BB6C-2C59-44CB-9650-47013D375E4A}" srcOrd="3" destOrd="0" parTransId="{B479D5A1-33B4-406E-9622-1A6EC595BB39}" sibTransId="{E33B2E50-E7BE-4CFC-B4EA-818BAB06F045}"/>
    <dgm:cxn modelId="{C299AFCB-4BC2-45EC-9314-60C4D7B255A1}" type="presOf" srcId="{3747F277-F508-4E04-938B-58ED267DF273}" destId="{B47F0B0F-59DF-4832-A785-D8EADCAAEE7E}" srcOrd="0" destOrd="0" presId="urn:microsoft.com/office/officeart/2005/8/layout/radial5"/>
    <dgm:cxn modelId="{3D23F50F-FCBF-4F24-9670-C9E88F93E9DD}" type="presOf" srcId="{33C9E761-2A37-4CB1-B694-AC1D13CDFDDE}" destId="{063BA05B-D745-4F12-B27E-4810E29F9CCA}" srcOrd="1" destOrd="0" presId="urn:microsoft.com/office/officeart/2005/8/layout/radial5"/>
    <dgm:cxn modelId="{45481FBF-A176-45DE-93A2-4CC61A4DCE08}" type="presOf" srcId="{DD7813D9-FB46-4D76-9207-F244D3507073}" destId="{E69B4D3C-55D4-46A6-9479-25BD3324F875}" srcOrd="0" destOrd="0" presId="urn:microsoft.com/office/officeart/2005/8/layout/radial5"/>
    <dgm:cxn modelId="{55163E16-784E-4815-B516-09583B0473F6}" type="presOf" srcId="{E0C8BA3E-AF3A-414D-8847-5C2E1B603283}" destId="{A04FB06B-BFE1-4759-B573-1CDD5823216E}" srcOrd="0" destOrd="0" presId="urn:microsoft.com/office/officeart/2005/8/layout/radial5"/>
    <dgm:cxn modelId="{B6BE64CB-9D71-44BE-9CD7-7F9FCB0EE259}" type="presOf" srcId="{B479D5A1-33B4-406E-9622-1A6EC595BB39}" destId="{8CAA0F9A-F695-48BD-89C7-751119693DF2}" srcOrd="1" destOrd="0" presId="urn:microsoft.com/office/officeart/2005/8/layout/radial5"/>
    <dgm:cxn modelId="{A6E28AB5-6CF2-4C3E-928D-91C01F8C580B}" type="presOf" srcId="{E0C8BA3E-AF3A-414D-8847-5C2E1B603283}" destId="{19F1C868-079D-4E9F-A2DE-C5685D213AC9}" srcOrd="1" destOrd="0" presId="urn:microsoft.com/office/officeart/2005/8/layout/radial5"/>
    <dgm:cxn modelId="{16BAADFE-AAC4-4FC0-BF14-736586910E63}" type="presParOf" srcId="{B47F0B0F-59DF-4832-A785-D8EADCAAEE7E}" destId="{E69B4D3C-55D4-46A6-9479-25BD3324F875}" srcOrd="0" destOrd="0" presId="urn:microsoft.com/office/officeart/2005/8/layout/radial5"/>
    <dgm:cxn modelId="{30C12E6D-7A80-4704-B0C3-C4CD11CC3850}" type="presParOf" srcId="{B47F0B0F-59DF-4832-A785-D8EADCAAEE7E}" destId="{A04FB06B-BFE1-4759-B573-1CDD5823216E}" srcOrd="1" destOrd="0" presId="urn:microsoft.com/office/officeart/2005/8/layout/radial5"/>
    <dgm:cxn modelId="{9004B8DB-8785-4CB1-ADA7-8A2F52B08CD8}" type="presParOf" srcId="{A04FB06B-BFE1-4759-B573-1CDD5823216E}" destId="{19F1C868-079D-4E9F-A2DE-C5685D213AC9}" srcOrd="0" destOrd="0" presId="urn:microsoft.com/office/officeart/2005/8/layout/radial5"/>
    <dgm:cxn modelId="{2057C76B-EA41-4368-9176-9B8B77E22226}" type="presParOf" srcId="{B47F0B0F-59DF-4832-A785-D8EADCAAEE7E}" destId="{AE76BB93-DBFA-4328-A643-2522FD9C7086}" srcOrd="2" destOrd="0" presId="urn:microsoft.com/office/officeart/2005/8/layout/radial5"/>
    <dgm:cxn modelId="{9F544751-12F0-46E1-8A0E-27281A31A9B4}" type="presParOf" srcId="{B47F0B0F-59DF-4832-A785-D8EADCAAEE7E}" destId="{6DD3A9DC-8421-4BE7-BF0B-6010CDE00CD0}" srcOrd="3" destOrd="0" presId="urn:microsoft.com/office/officeart/2005/8/layout/radial5"/>
    <dgm:cxn modelId="{9A0B2FFC-E3E5-470E-ABE0-82CA7A5AD98C}" type="presParOf" srcId="{6DD3A9DC-8421-4BE7-BF0B-6010CDE00CD0}" destId="{063BA05B-D745-4F12-B27E-4810E29F9CCA}" srcOrd="0" destOrd="0" presId="urn:microsoft.com/office/officeart/2005/8/layout/radial5"/>
    <dgm:cxn modelId="{DC72F5A3-9B76-4376-8892-20B3A0DE2CF7}" type="presParOf" srcId="{B47F0B0F-59DF-4832-A785-D8EADCAAEE7E}" destId="{B0B5F2A0-5E4E-4A6E-B340-E4AB298588EC}" srcOrd="4" destOrd="0" presId="urn:microsoft.com/office/officeart/2005/8/layout/radial5"/>
    <dgm:cxn modelId="{6C59233A-E559-4571-9E01-962CEB24221C}" type="presParOf" srcId="{B47F0B0F-59DF-4832-A785-D8EADCAAEE7E}" destId="{347B4FAB-1266-471C-87B7-062F13961383}" srcOrd="5" destOrd="0" presId="urn:microsoft.com/office/officeart/2005/8/layout/radial5"/>
    <dgm:cxn modelId="{C3B4E56F-290F-4AE2-B764-69C8B5DF378C}" type="presParOf" srcId="{347B4FAB-1266-471C-87B7-062F13961383}" destId="{D330A0A1-1E3D-42A1-A2ED-7D29615A5742}" srcOrd="0" destOrd="0" presId="urn:microsoft.com/office/officeart/2005/8/layout/radial5"/>
    <dgm:cxn modelId="{C08D9142-5946-4F51-9AD9-1862A72313B3}" type="presParOf" srcId="{B47F0B0F-59DF-4832-A785-D8EADCAAEE7E}" destId="{427DC9C5-1255-4031-9936-2DCE07FC000E}" srcOrd="6" destOrd="0" presId="urn:microsoft.com/office/officeart/2005/8/layout/radial5"/>
    <dgm:cxn modelId="{2F4744FC-61B9-4D64-938A-395E923C2F38}" type="presParOf" srcId="{B47F0B0F-59DF-4832-A785-D8EADCAAEE7E}" destId="{F2A9213B-64B2-436E-B461-26C1AAAC92C1}" srcOrd="7" destOrd="0" presId="urn:microsoft.com/office/officeart/2005/8/layout/radial5"/>
    <dgm:cxn modelId="{8E73B2CF-DEFA-48AD-983F-FC9D6A5FB43B}" type="presParOf" srcId="{F2A9213B-64B2-436E-B461-26C1AAAC92C1}" destId="{8CAA0F9A-F695-48BD-89C7-751119693DF2}" srcOrd="0" destOrd="0" presId="urn:microsoft.com/office/officeart/2005/8/layout/radial5"/>
    <dgm:cxn modelId="{DA06A14E-A74A-41DE-814B-2FB3BAC09A1B}" type="presParOf" srcId="{B47F0B0F-59DF-4832-A785-D8EADCAAEE7E}" destId="{B45BF5B7-D6EC-4CC3-87F1-69E400E123D6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B4D3C-55D4-46A6-9479-25BD3324F875}">
      <dsp:nvSpPr>
        <dsp:cNvPr id="0" name=""/>
        <dsp:cNvSpPr/>
      </dsp:nvSpPr>
      <dsp:spPr>
        <a:xfrm>
          <a:off x="3730529" y="2274497"/>
          <a:ext cx="2478071" cy="1820400"/>
        </a:xfrm>
        <a:prstGeom prst="ellipse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Kl</a:t>
          </a:r>
          <a:r>
            <a:rPr lang="tr-TR" sz="2600" kern="1200" dirty="0" smtClean="0"/>
            <a:t>inik Laboratuvar</a:t>
          </a:r>
          <a:endParaRPr lang="en-US" sz="2600" kern="1200" dirty="0"/>
        </a:p>
      </dsp:txBody>
      <dsp:txXfrm>
        <a:off x="4093434" y="2541088"/>
        <a:ext cx="1752261" cy="1287218"/>
      </dsp:txXfrm>
    </dsp:sp>
    <dsp:sp modelId="{A04FB06B-BFE1-4759-B573-1CDD5823216E}">
      <dsp:nvSpPr>
        <dsp:cNvPr id="0" name=""/>
        <dsp:cNvSpPr/>
      </dsp:nvSpPr>
      <dsp:spPr>
        <a:xfrm rot="16200000">
          <a:off x="4811329" y="1700263"/>
          <a:ext cx="316470" cy="56926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4858800" y="1861587"/>
        <a:ext cx="221529" cy="341561"/>
      </dsp:txXfrm>
    </dsp:sp>
    <dsp:sp modelId="{AE76BB93-DBFA-4328-A643-2522FD9C7086}">
      <dsp:nvSpPr>
        <dsp:cNvPr id="0" name=""/>
        <dsp:cNvSpPr/>
      </dsp:nvSpPr>
      <dsp:spPr>
        <a:xfrm>
          <a:off x="4132406" y="3066"/>
          <a:ext cx="1674316" cy="1674316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err="1" smtClean="0"/>
            <a:t>Diagnoz</a:t>
          </a:r>
          <a:r>
            <a:rPr lang="tr-TR" sz="1900" kern="1200" dirty="0" smtClean="0"/>
            <a:t> (</a:t>
          </a:r>
          <a:r>
            <a:rPr lang="tr-TR" sz="1900" kern="1200" dirty="0" err="1" smtClean="0"/>
            <a:t>Diagnosis</a:t>
          </a:r>
          <a:r>
            <a:rPr lang="tr-TR" sz="1900" kern="1200" dirty="0" smtClean="0"/>
            <a:t>, teşhis)</a:t>
          </a:r>
          <a:endParaRPr lang="en-US" sz="1900" kern="1200" dirty="0"/>
        </a:p>
      </dsp:txBody>
      <dsp:txXfrm>
        <a:off x="4377604" y="248264"/>
        <a:ext cx="1183920" cy="1183920"/>
      </dsp:txXfrm>
    </dsp:sp>
    <dsp:sp modelId="{6DD3A9DC-8421-4BE7-BF0B-6010CDE00CD0}">
      <dsp:nvSpPr>
        <dsp:cNvPr id="0" name=""/>
        <dsp:cNvSpPr/>
      </dsp:nvSpPr>
      <dsp:spPr>
        <a:xfrm>
          <a:off x="6340048" y="2900063"/>
          <a:ext cx="316669" cy="56926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6340048" y="3013916"/>
        <a:ext cx="221668" cy="341561"/>
      </dsp:txXfrm>
    </dsp:sp>
    <dsp:sp modelId="{B0B5F2A0-5E4E-4A6E-B340-E4AB298588EC}">
      <dsp:nvSpPr>
        <dsp:cNvPr id="0" name=""/>
        <dsp:cNvSpPr/>
      </dsp:nvSpPr>
      <dsp:spPr>
        <a:xfrm>
          <a:off x="6806090" y="2347539"/>
          <a:ext cx="1674316" cy="1674316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err="1" smtClean="0"/>
            <a:t>Prognoz</a:t>
          </a:r>
          <a:r>
            <a:rPr lang="tr-TR" sz="1900" kern="1200" dirty="0" smtClean="0"/>
            <a:t> (</a:t>
          </a:r>
          <a:r>
            <a:rPr lang="tr-TR" sz="1900" kern="1200" dirty="0" err="1" smtClean="0"/>
            <a:t>prognosis</a:t>
          </a:r>
          <a:r>
            <a:rPr lang="tr-TR" sz="1900" kern="1200" dirty="0" smtClean="0"/>
            <a:t>, seyir, gidişat)</a:t>
          </a:r>
          <a:endParaRPr lang="en-US" sz="1900" kern="1200" dirty="0"/>
        </a:p>
      </dsp:txBody>
      <dsp:txXfrm>
        <a:off x="7051288" y="2592737"/>
        <a:ext cx="1183920" cy="1183920"/>
      </dsp:txXfrm>
    </dsp:sp>
    <dsp:sp modelId="{347B4FAB-1266-471C-87B7-062F13961383}">
      <dsp:nvSpPr>
        <dsp:cNvPr id="0" name=""/>
        <dsp:cNvSpPr/>
      </dsp:nvSpPr>
      <dsp:spPr>
        <a:xfrm rot="5400000">
          <a:off x="4811329" y="4099864"/>
          <a:ext cx="316470" cy="56926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4858800" y="4166247"/>
        <a:ext cx="221529" cy="341561"/>
      </dsp:txXfrm>
    </dsp:sp>
    <dsp:sp modelId="{427DC9C5-1255-4031-9936-2DCE07FC000E}">
      <dsp:nvSpPr>
        <dsp:cNvPr id="0" name=""/>
        <dsp:cNvSpPr/>
      </dsp:nvSpPr>
      <dsp:spPr>
        <a:xfrm>
          <a:off x="4132406" y="4692012"/>
          <a:ext cx="1674316" cy="1674316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Tedavi (</a:t>
          </a:r>
          <a:r>
            <a:rPr lang="tr-TR" sz="1900" kern="1200" dirty="0" err="1" smtClean="0"/>
            <a:t>treatment</a:t>
          </a:r>
          <a:r>
            <a:rPr lang="tr-TR" sz="1900" kern="1200" dirty="0" smtClean="0"/>
            <a:t>, sağaltım)</a:t>
          </a:r>
          <a:endParaRPr lang="en-US" sz="1900" kern="1200" dirty="0"/>
        </a:p>
      </dsp:txBody>
      <dsp:txXfrm>
        <a:off x="4377604" y="4937210"/>
        <a:ext cx="1183920" cy="1183920"/>
      </dsp:txXfrm>
    </dsp:sp>
    <dsp:sp modelId="{F2A9213B-64B2-436E-B461-26C1AAAC92C1}">
      <dsp:nvSpPr>
        <dsp:cNvPr id="0" name=""/>
        <dsp:cNvSpPr/>
      </dsp:nvSpPr>
      <dsp:spPr>
        <a:xfrm rot="10800000">
          <a:off x="3134165" y="2900063"/>
          <a:ext cx="421430" cy="56926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10800000">
        <a:off x="3260594" y="3013916"/>
        <a:ext cx="295001" cy="341561"/>
      </dsp:txXfrm>
    </dsp:sp>
    <dsp:sp modelId="{B45BF5B7-D6EC-4CC3-87F1-69E400E123D6}">
      <dsp:nvSpPr>
        <dsp:cNvPr id="0" name=""/>
        <dsp:cNvSpPr/>
      </dsp:nvSpPr>
      <dsp:spPr>
        <a:xfrm>
          <a:off x="1261060" y="2347539"/>
          <a:ext cx="1674316" cy="1674316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Tarama (</a:t>
          </a:r>
          <a:r>
            <a:rPr lang="tr-TR" sz="1900" kern="1200" dirty="0" err="1" smtClean="0"/>
            <a:t>screening</a:t>
          </a:r>
          <a:r>
            <a:rPr lang="tr-TR" sz="1900" kern="1200" dirty="0" smtClean="0"/>
            <a:t>)</a:t>
          </a:r>
          <a:endParaRPr lang="en-US" sz="1900" kern="1200" dirty="0"/>
        </a:p>
      </dsp:txBody>
      <dsp:txXfrm>
        <a:off x="1506258" y="2592737"/>
        <a:ext cx="1183920" cy="1183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1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460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635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7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06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75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0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54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62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4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1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DD7F8-3C73-4732-AB53-380A7ACFED86}" type="datetimeFigureOut">
              <a:rPr lang="en-US" smtClean="0"/>
              <a:t>19-Feb-18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662EB-D396-4417-9DA1-C67A5193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93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6169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Klinik</a:t>
            </a:r>
            <a:r>
              <a:rPr lang="en-US" sz="3200" dirty="0" smtClean="0"/>
              <a:t> </a:t>
            </a:r>
            <a:r>
              <a:rPr lang="en-US" sz="3200" dirty="0" err="1" smtClean="0"/>
              <a:t>biyokimya</a:t>
            </a:r>
            <a:r>
              <a:rPr lang="en-US" sz="3200" dirty="0" smtClean="0"/>
              <a:t> </a:t>
            </a:r>
            <a:r>
              <a:rPr lang="en-US" sz="3200" dirty="0" err="1" smtClean="0"/>
              <a:t>laboratuvarı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görevi</a:t>
            </a:r>
            <a:endParaRPr lang="en-US" sz="3200" dirty="0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941294"/>
            <a:ext cx="10515600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tr-TR" altLang="en-US" sz="2800" dirty="0">
                <a:latin typeface="+mn-lt"/>
                <a:cs typeface="Arial" panose="020B0604020202020204" pitchFamily="34" charset="0"/>
              </a:rPr>
              <a:t>Klinik Biyokimya </a:t>
            </a:r>
            <a:r>
              <a:rPr lang="tr-TR" altLang="en-US" sz="2800" dirty="0" smtClean="0">
                <a:latin typeface="+mn-lt"/>
                <a:cs typeface="Arial" panose="020B0604020202020204" pitchFamily="34" charset="0"/>
              </a:rPr>
              <a:t>laboratuvarı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genel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olarak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b</a:t>
            </a:r>
            <a:r>
              <a:rPr lang="tr-TR" altLang="en-US" sz="2800" b="1" dirty="0" err="1" smtClean="0">
                <a:latin typeface="+mn-lt"/>
                <a:cs typeface="Arial" panose="020B0604020202020204" pitchFamily="34" charset="0"/>
              </a:rPr>
              <a:t>iyolojik</a:t>
            </a:r>
            <a:r>
              <a:rPr lang="tr-TR" altLang="en-US" sz="2800" b="1" dirty="0" smtClean="0">
                <a:latin typeface="+mn-lt"/>
                <a:cs typeface="Arial" panose="020B0604020202020204" pitchFamily="34" charset="0"/>
              </a:rPr>
              <a:t> materyallerde</a:t>
            </a:r>
            <a:r>
              <a:rPr lang="en-US" altLang="en-US" sz="2800" dirty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: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tr-TR" altLang="en-US" sz="2800" dirty="0" smtClean="0">
                <a:latin typeface="+mn-lt"/>
                <a:cs typeface="Arial" panose="020B0604020202020204" pitchFamily="34" charset="0"/>
              </a:rPr>
              <a:t>hastalıkların tanısı</a:t>
            </a:r>
            <a:r>
              <a:rPr lang="tr-TR" altLang="en-US" sz="2800" dirty="0">
                <a:latin typeface="+mn-lt"/>
                <a:cs typeface="Arial" panose="020B0604020202020204" pitchFamily="34" charset="0"/>
              </a:rPr>
              <a:t>, </a:t>
            </a:r>
            <a:endParaRPr lang="en-US" altLang="en-US" sz="2800" dirty="0" smtClean="0">
              <a:latin typeface="+mn-lt"/>
              <a:cs typeface="Arial" panose="020B0604020202020204" pitchFamily="34" charset="0"/>
            </a:endParaRP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tr-TR" altLang="en-US" sz="2800" dirty="0" smtClean="0">
                <a:latin typeface="+mn-lt"/>
                <a:cs typeface="Arial" panose="020B0604020202020204" pitchFamily="34" charset="0"/>
              </a:rPr>
              <a:t>hastalıkların ayırıcı </a:t>
            </a:r>
            <a:r>
              <a:rPr lang="tr-TR" altLang="en-US" sz="2800" dirty="0">
                <a:latin typeface="+mn-lt"/>
                <a:cs typeface="Arial" panose="020B0604020202020204" pitchFamily="34" charset="0"/>
              </a:rPr>
              <a:t>tanısı, </a:t>
            </a:r>
            <a:endParaRPr lang="en-US" altLang="en-US" sz="2800" dirty="0" smtClean="0">
              <a:latin typeface="+mn-lt"/>
              <a:cs typeface="Arial" panose="020B0604020202020204" pitchFamily="34" charset="0"/>
            </a:endParaRP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tr-TR" altLang="en-US" sz="2800" dirty="0" smtClean="0">
                <a:latin typeface="+mn-lt"/>
                <a:cs typeface="Arial" panose="020B0604020202020204" pitchFamily="34" charset="0"/>
              </a:rPr>
              <a:t>bir </a:t>
            </a:r>
            <a:r>
              <a:rPr lang="tr-TR" altLang="en-US" sz="2800" dirty="0">
                <a:latin typeface="+mn-lt"/>
                <a:cs typeface="Arial" panose="020B0604020202020204" pitchFamily="34" charset="0"/>
              </a:rPr>
              <a:t>hastalığın şiddetinin belirlenmesi, </a:t>
            </a:r>
            <a:endParaRPr lang="en-US" altLang="en-US" sz="2800" dirty="0" smtClean="0">
              <a:latin typeface="+mn-lt"/>
              <a:cs typeface="Arial" panose="020B0604020202020204" pitchFamily="34" charset="0"/>
            </a:endParaRP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tr-TR" altLang="en-US" sz="2800" dirty="0" smtClean="0">
                <a:latin typeface="+mn-lt"/>
                <a:cs typeface="Arial" panose="020B0604020202020204" pitchFamily="34" charset="0"/>
              </a:rPr>
              <a:t>bir </a:t>
            </a:r>
            <a:r>
              <a:rPr lang="tr-TR" altLang="en-US" sz="2800" dirty="0">
                <a:latin typeface="+mn-lt"/>
                <a:cs typeface="Arial" panose="020B0604020202020204" pitchFamily="34" charset="0"/>
              </a:rPr>
              <a:t>hastalığın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tedavisinin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(</a:t>
            </a:r>
            <a:r>
              <a:rPr lang="tr-TR" altLang="en-US" sz="2800" dirty="0" smtClean="0">
                <a:latin typeface="+mn-lt"/>
                <a:cs typeface="Arial" panose="020B0604020202020204" pitchFamily="34" charset="0"/>
              </a:rPr>
              <a:t>sağaltımının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)</a:t>
            </a:r>
            <a:r>
              <a:rPr lang="tr-TR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tr-TR" altLang="en-US" sz="2800" dirty="0">
                <a:latin typeface="+mn-lt"/>
                <a:cs typeface="Arial" panose="020B0604020202020204" pitchFamily="34" charset="0"/>
              </a:rPr>
              <a:t>izlenmesi, </a:t>
            </a:r>
            <a:endParaRPr lang="en-US" altLang="en-US" sz="2800" dirty="0" smtClean="0">
              <a:latin typeface="+mn-lt"/>
              <a:cs typeface="Arial" panose="020B0604020202020204" pitchFamily="34" charset="0"/>
            </a:endParaRP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r>
              <a:rPr lang="tr-TR" altLang="en-US" sz="2800" dirty="0" smtClean="0">
                <a:latin typeface="+mn-lt"/>
                <a:cs typeface="Arial" panose="020B0604020202020204" pitchFamily="34" charset="0"/>
              </a:rPr>
              <a:t>bulgu </a:t>
            </a:r>
            <a:r>
              <a:rPr lang="tr-TR" altLang="en-US" sz="2800" dirty="0">
                <a:latin typeface="+mn-lt"/>
                <a:cs typeface="Arial" panose="020B0604020202020204" pitchFamily="34" charset="0"/>
              </a:rPr>
              <a:t>vermeyen bir hastalığın ortaya çıkarılması </a:t>
            </a:r>
            <a:endParaRPr lang="en-US" altLang="en-US" sz="2800" dirty="0">
              <a:latin typeface="+mn-lt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tr-TR" altLang="en-US" sz="2800" dirty="0" smtClean="0">
                <a:latin typeface="+mn-lt"/>
                <a:cs typeface="Arial" panose="020B0604020202020204" pitchFamily="34" charset="0"/>
              </a:rPr>
              <a:t>amacıyla </a:t>
            </a:r>
            <a:r>
              <a:rPr lang="tr-TR" altLang="en-US" sz="2800" b="1" dirty="0">
                <a:latin typeface="+mn-lt"/>
                <a:cs typeface="Arial" panose="020B0604020202020204" pitchFamily="34" charset="0"/>
              </a:rPr>
              <a:t>laboratuvar analizleri</a:t>
            </a:r>
            <a:r>
              <a:rPr lang="tr-TR" altLang="en-US" sz="2800" dirty="0">
                <a:latin typeface="+mn-lt"/>
                <a:cs typeface="Arial" panose="020B0604020202020204" pitchFamily="34" charset="0"/>
              </a:rPr>
              <a:t> yapılır</a:t>
            </a:r>
            <a:r>
              <a:rPr lang="tr-TR" altLang="en-US" sz="2800" dirty="0" smtClean="0">
                <a:latin typeface="+mn-lt"/>
                <a:cs typeface="Arial" panose="020B0604020202020204" pitchFamily="34" charset="0"/>
              </a:rPr>
              <a:t>.</a:t>
            </a:r>
            <a:endParaRPr lang="en-US" altLang="en-US" sz="2800" dirty="0" smtClean="0">
              <a:latin typeface="+mn-lt"/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Bunlara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ek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olarak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sağlıklı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bireyler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için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hastalık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oluşmadan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rutin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veri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sağlanması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amacıyla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,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bebek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ve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çocuklarda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büyüme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ve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gelişimin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izlenmesi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gibi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hastalıktan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bağımsız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durumlarda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da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analizler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+mn-lt"/>
                <a:cs typeface="Arial" panose="020B0604020202020204" pitchFamily="34" charset="0"/>
              </a:rPr>
              <a:t>yapılabilir</a:t>
            </a:r>
            <a:r>
              <a:rPr lang="en-US" altLang="en-US" sz="2800" dirty="0" smtClean="0">
                <a:latin typeface="+mn-lt"/>
                <a:cs typeface="Arial" panose="020B0604020202020204" pitchFamily="34" charset="0"/>
              </a:rPr>
              <a:t>.</a:t>
            </a:r>
            <a:endParaRPr lang="tr-TR" altLang="en-US" sz="2800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87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0574"/>
            <a:ext cx="10515600" cy="572638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3200" dirty="0" err="1" smtClean="0"/>
              <a:t>Sağlıklı</a:t>
            </a:r>
            <a:r>
              <a:rPr lang="en-US" sz="3200" dirty="0" smtClean="0"/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iletişim</a:t>
            </a:r>
            <a:r>
              <a:rPr lang="en-US" sz="3200" dirty="0" smtClean="0"/>
              <a:t> </a:t>
            </a:r>
            <a:r>
              <a:rPr lang="en-US" sz="3200" dirty="0" err="1" smtClean="0"/>
              <a:t>ortamı</a:t>
            </a:r>
            <a:r>
              <a:rPr lang="en-US" sz="3200" dirty="0" smtClean="0"/>
              <a:t> </a:t>
            </a:r>
            <a:r>
              <a:rPr lang="en-US" sz="3200" dirty="0" err="1" smtClean="0"/>
              <a:t>sağlanması</a:t>
            </a:r>
            <a:r>
              <a:rPr lang="en-US" sz="3200" dirty="0" smtClean="0"/>
              <a:t> </a:t>
            </a:r>
            <a:r>
              <a:rPr lang="en-US" sz="3200" dirty="0" err="1" smtClean="0"/>
              <a:t>açısından</a:t>
            </a:r>
            <a:r>
              <a:rPr lang="en-US" sz="3200" dirty="0" smtClean="0"/>
              <a:t> </a:t>
            </a:r>
            <a:r>
              <a:rPr lang="en-US" sz="3200" dirty="0" err="1" smtClean="0"/>
              <a:t>mesleki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terminolojinin</a:t>
            </a:r>
            <a:r>
              <a:rPr lang="en-US" sz="3200" dirty="0" smtClean="0"/>
              <a:t> </a:t>
            </a:r>
            <a:r>
              <a:rPr lang="en-US" sz="3200" dirty="0" err="1" smtClean="0"/>
              <a:t>ana</a:t>
            </a:r>
            <a:r>
              <a:rPr lang="en-US" sz="3200" dirty="0" smtClean="0"/>
              <a:t> </a:t>
            </a:r>
            <a:r>
              <a:rPr lang="en-US" sz="3200" dirty="0" err="1" smtClean="0"/>
              <a:t>amacı</a:t>
            </a:r>
            <a:r>
              <a:rPr lang="en-US" sz="3200" dirty="0" smtClean="0"/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alanda</a:t>
            </a:r>
            <a:r>
              <a:rPr lang="en-US" sz="3200" dirty="0" smtClean="0"/>
              <a:t> </a:t>
            </a:r>
            <a:r>
              <a:rPr lang="en-US" sz="3200" dirty="0" err="1" smtClean="0"/>
              <a:t>herkes</a:t>
            </a:r>
            <a:r>
              <a:rPr lang="en-US" sz="3200" dirty="0" smtClean="0"/>
              <a:t> </a:t>
            </a:r>
            <a:r>
              <a:rPr lang="en-US" sz="3200" dirty="0" err="1" smtClean="0"/>
              <a:t>tarafından</a:t>
            </a:r>
            <a:r>
              <a:rPr lang="en-US" sz="3200" dirty="0" smtClean="0"/>
              <a:t> </a:t>
            </a:r>
            <a:r>
              <a:rPr lang="en-US" sz="3200" dirty="0" err="1" smtClean="0"/>
              <a:t>yazılı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sözlü</a:t>
            </a:r>
            <a:r>
              <a:rPr lang="en-US" sz="3200" dirty="0" smtClean="0"/>
              <a:t> </a:t>
            </a:r>
            <a:r>
              <a:rPr lang="en-US" sz="3200" dirty="0" err="1" smtClean="0"/>
              <a:t>olarak</a:t>
            </a:r>
            <a:r>
              <a:rPr lang="en-US" sz="3200" dirty="0" smtClean="0"/>
              <a:t> </a:t>
            </a:r>
            <a:r>
              <a:rPr lang="en-US" sz="3200" dirty="0" err="1" smtClean="0"/>
              <a:t>kullanılan</a:t>
            </a:r>
            <a:r>
              <a:rPr lang="en-US" sz="3200" dirty="0" smtClean="0"/>
              <a:t> ORTAK BİR DİL </a:t>
            </a:r>
            <a:r>
              <a:rPr lang="en-US" sz="3200" dirty="0" err="1" smtClean="0"/>
              <a:t>oluşturmaktır</a:t>
            </a:r>
            <a:r>
              <a:rPr lang="en-US" sz="32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3200" b="1" dirty="0" err="1"/>
              <a:t>Mesleki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terminoloji</a:t>
            </a:r>
            <a:r>
              <a:rPr lang="en-US" altLang="en-US" sz="3200" b="1" dirty="0"/>
              <a:t> </a:t>
            </a:r>
            <a:r>
              <a:rPr lang="en-US" altLang="en-US" sz="3200" dirty="0" err="1"/>
              <a:t>ise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teknik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uygulamalar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raporlama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sürecinde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uluslararası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kabul</a:t>
            </a:r>
            <a:r>
              <a:rPr lang="en-US" altLang="en-US" sz="3200" dirty="0"/>
              <a:t> </a:t>
            </a:r>
            <a:r>
              <a:rPr lang="en-US" altLang="en-US" sz="3200" dirty="0" err="1"/>
              <a:t>edilen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terimlerin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öğrenilmesi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kullanılması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ve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böylece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iletişimde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doğru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bilginin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alınması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aktarılmasını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sağlamak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amacıyla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klinik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ve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temel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laboratuvar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personelleri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için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önemlidir</a:t>
            </a:r>
            <a:r>
              <a:rPr lang="en-US" altLang="en-US" sz="3200" dirty="0"/>
              <a:t>.</a:t>
            </a: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5793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0988"/>
            <a:ext cx="10515600" cy="56659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Laboratuvarda</a:t>
            </a:r>
            <a:r>
              <a:rPr lang="en-US" dirty="0" smtClean="0"/>
              <a:t> </a:t>
            </a:r>
            <a:r>
              <a:rPr lang="en-US" dirty="0" err="1" smtClean="0"/>
              <a:t>gerçekleştirilen</a:t>
            </a:r>
            <a:r>
              <a:rPr lang="en-US" dirty="0" smtClean="0"/>
              <a:t> </a:t>
            </a:r>
            <a:r>
              <a:rPr lang="en-US" dirty="0" err="1" smtClean="0"/>
              <a:t>analizler</a:t>
            </a:r>
            <a:r>
              <a:rPr lang="en-US" dirty="0" smtClean="0"/>
              <a:t> </a:t>
            </a:r>
            <a:r>
              <a:rPr lang="en-US" dirty="0" err="1" smtClean="0"/>
              <a:t>verdikleri</a:t>
            </a:r>
            <a:r>
              <a:rPr lang="en-US" dirty="0" smtClean="0"/>
              <a:t> </a:t>
            </a:r>
            <a:r>
              <a:rPr lang="en-US" dirty="0" err="1" smtClean="0"/>
              <a:t>sonucun</a:t>
            </a:r>
            <a:r>
              <a:rPr lang="en-US" dirty="0" smtClean="0"/>
              <a:t> </a:t>
            </a:r>
            <a:r>
              <a:rPr lang="en-US" dirty="0" err="1" smtClean="0"/>
              <a:t>niteliğine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2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grupta</a:t>
            </a:r>
            <a:r>
              <a:rPr lang="en-US" dirty="0" smtClean="0"/>
              <a:t> </a:t>
            </a:r>
            <a:r>
              <a:rPr lang="en-US" dirty="0" err="1" smtClean="0"/>
              <a:t>toplanırlar</a:t>
            </a:r>
            <a:r>
              <a:rPr lang="en-US" dirty="0" smtClean="0"/>
              <a:t>:</a:t>
            </a:r>
          </a:p>
          <a:p>
            <a:pPr lvl="1" algn="just">
              <a:lnSpc>
                <a:spcPct val="150000"/>
              </a:lnSpc>
            </a:pPr>
            <a:r>
              <a:rPr lang="en-US" dirty="0" err="1" smtClean="0"/>
              <a:t>Kalitatif</a:t>
            </a:r>
            <a:r>
              <a:rPr lang="en-US" dirty="0" smtClean="0"/>
              <a:t> (</a:t>
            </a:r>
            <a:r>
              <a:rPr lang="en-US" dirty="0" err="1" smtClean="0"/>
              <a:t>nitel</a:t>
            </a:r>
            <a:r>
              <a:rPr lang="en-US" dirty="0" smtClean="0"/>
              <a:t>) </a:t>
            </a:r>
            <a:r>
              <a:rPr lang="en-US" dirty="0" err="1" smtClean="0"/>
              <a:t>analizler</a:t>
            </a:r>
            <a:r>
              <a:rPr lang="en-US" dirty="0" smtClean="0"/>
              <a:t>: </a:t>
            </a:r>
            <a:r>
              <a:rPr lang="en-US" dirty="0" err="1" smtClean="0"/>
              <a:t>Tanımlama</a:t>
            </a:r>
            <a:r>
              <a:rPr lang="en-US" dirty="0" smtClean="0"/>
              <a:t> </a:t>
            </a:r>
            <a:r>
              <a:rPr lang="en-US" dirty="0" err="1" smtClean="0"/>
              <a:t>testleridir</a:t>
            </a:r>
            <a:r>
              <a:rPr lang="en-US" dirty="0" smtClean="0"/>
              <a:t>; </a:t>
            </a:r>
            <a:r>
              <a:rPr lang="en-US" dirty="0" err="1" smtClean="0"/>
              <a:t>sonuçları</a:t>
            </a:r>
            <a:r>
              <a:rPr lang="en-US" dirty="0" smtClean="0"/>
              <a:t> </a:t>
            </a:r>
            <a:r>
              <a:rPr lang="en-US" dirty="0" err="1" smtClean="0"/>
              <a:t>var-yok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pozitif-negatif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.</a:t>
            </a:r>
          </a:p>
          <a:p>
            <a:pPr lvl="1" algn="just">
              <a:lnSpc>
                <a:spcPct val="150000"/>
              </a:lnSpc>
            </a:pPr>
            <a:r>
              <a:rPr lang="en-US" dirty="0" err="1" smtClean="0"/>
              <a:t>Kantitatif</a:t>
            </a:r>
            <a:r>
              <a:rPr lang="en-US" dirty="0" smtClean="0"/>
              <a:t> (</a:t>
            </a:r>
            <a:r>
              <a:rPr lang="en-US" dirty="0" err="1" smtClean="0"/>
              <a:t>nicel</a:t>
            </a:r>
            <a:r>
              <a:rPr lang="en-US" dirty="0" smtClean="0"/>
              <a:t>) </a:t>
            </a:r>
            <a:r>
              <a:rPr lang="en-US" dirty="0" err="1" smtClean="0"/>
              <a:t>analizler</a:t>
            </a:r>
            <a:r>
              <a:rPr lang="en-US" dirty="0" smtClean="0"/>
              <a:t>: </a:t>
            </a:r>
            <a:r>
              <a:rPr lang="en-US" dirty="0" err="1" smtClean="0"/>
              <a:t>Miktar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aktivite</a:t>
            </a:r>
            <a:r>
              <a:rPr lang="en-US" dirty="0" smtClean="0"/>
              <a:t> </a:t>
            </a:r>
            <a:r>
              <a:rPr lang="en-US" dirty="0" err="1" smtClean="0"/>
              <a:t>belirleme</a:t>
            </a:r>
            <a:r>
              <a:rPr lang="en-US" dirty="0" smtClean="0"/>
              <a:t> </a:t>
            </a:r>
            <a:r>
              <a:rPr lang="en-US" dirty="0" err="1" smtClean="0"/>
              <a:t>analizleridir</a:t>
            </a:r>
            <a:r>
              <a:rPr lang="en-US" dirty="0" smtClean="0"/>
              <a:t>; </a:t>
            </a:r>
            <a:r>
              <a:rPr lang="en-US" dirty="0" err="1" smtClean="0"/>
              <a:t>sonuçları</a:t>
            </a:r>
            <a:r>
              <a:rPr lang="en-US" dirty="0" smtClean="0"/>
              <a:t> </a:t>
            </a:r>
            <a:r>
              <a:rPr lang="en-US" dirty="0" err="1" smtClean="0"/>
              <a:t>miktar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aktivite</a:t>
            </a:r>
            <a:r>
              <a:rPr lang="en-US" dirty="0" smtClean="0"/>
              <a:t> </a:t>
            </a:r>
            <a:r>
              <a:rPr lang="en-US" dirty="0" err="1" smtClean="0"/>
              <a:t>büyüklüğünü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sayı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birimle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81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8"/>
          <p:cNvGraphicFramePr>
            <a:graphicFrameLocks/>
          </p:cNvGraphicFramePr>
          <p:nvPr>
            <p:extLst/>
          </p:nvPr>
        </p:nvGraphicFramePr>
        <p:xfrm>
          <a:off x="1192696" y="230188"/>
          <a:ext cx="9939130" cy="6369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803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09479" y="484095"/>
            <a:ext cx="11437963" cy="591670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tr-TR" dirty="0" smtClean="0"/>
              <a:t>Teşhis (</a:t>
            </a:r>
            <a:r>
              <a:rPr lang="tr-TR" dirty="0" err="1" smtClean="0"/>
              <a:t>diagnoz</a:t>
            </a:r>
            <a:r>
              <a:rPr lang="tr-TR" dirty="0" smtClean="0"/>
              <a:t>) : tanı ve ayırıcı tanılar hastalığın teşhisinde, tedavi için doğru teşhisin konulmasında</a:t>
            </a:r>
          </a:p>
          <a:p>
            <a:pPr algn="just">
              <a:lnSpc>
                <a:spcPct val="100000"/>
              </a:lnSpc>
            </a:pPr>
            <a:r>
              <a:rPr lang="tr-TR" dirty="0" err="1" smtClean="0"/>
              <a:t>Prognoz</a:t>
            </a:r>
            <a:r>
              <a:rPr lang="tr-TR" dirty="0" smtClean="0"/>
              <a:t>/seyir : hastalığın </a:t>
            </a:r>
            <a:r>
              <a:rPr lang="tr-TR" dirty="0" err="1" smtClean="0"/>
              <a:t>prognozu</a:t>
            </a:r>
            <a:r>
              <a:rPr lang="tr-TR" dirty="0" smtClean="0"/>
              <a:t> uygulanan tedavinin hastalığın gidişatına olan etkisini açıklar.</a:t>
            </a:r>
          </a:p>
          <a:p>
            <a:pPr algn="just">
              <a:lnSpc>
                <a:spcPct val="100000"/>
              </a:lnSpc>
            </a:pPr>
            <a:r>
              <a:rPr lang="en-US" dirty="0" err="1" smtClean="0"/>
              <a:t>Bulgu</a:t>
            </a:r>
            <a:r>
              <a:rPr lang="en-US" dirty="0" smtClean="0"/>
              <a:t>: </a:t>
            </a:r>
            <a:r>
              <a:rPr lang="tr-TR" dirty="0" smtClean="0"/>
              <a:t>Hastalık </a:t>
            </a:r>
            <a:r>
              <a:rPr lang="tr-TR" dirty="0" err="1" smtClean="0"/>
              <a:t>teşh</a:t>
            </a:r>
            <a:r>
              <a:rPr lang="en-US" dirty="0" err="1" smtClean="0"/>
              <a:t>i</a:t>
            </a:r>
            <a:r>
              <a:rPr lang="tr-TR" dirty="0" smtClean="0"/>
              <a:t>sinde kullanılan</a:t>
            </a:r>
            <a:r>
              <a:rPr lang="en-US" dirty="0" smtClean="0"/>
              <a:t>, </a:t>
            </a:r>
            <a:r>
              <a:rPr lang="tr-TR" dirty="0" smtClean="0"/>
              <a:t>tanı </a:t>
            </a:r>
            <a:r>
              <a:rPr lang="tr-TR" dirty="0" smtClean="0"/>
              <a:t>yöntemlerinden elde edilen sonuçlara laboratuvar </a:t>
            </a:r>
            <a:r>
              <a:rPr lang="tr-TR" dirty="0" smtClean="0"/>
              <a:t>bulguları</a:t>
            </a:r>
            <a:r>
              <a:rPr lang="en-US" dirty="0" smtClean="0"/>
              <a:t>”</a:t>
            </a:r>
            <a:r>
              <a:rPr lang="tr-TR" dirty="0" smtClean="0"/>
              <a:t> </a:t>
            </a:r>
            <a:r>
              <a:rPr lang="en-US" dirty="0" err="1" smtClean="0"/>
              <a:t>denir</a:t>
            </a:r>
            <a:r>
              <a:rPr lang="en-US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en-US" dirty="0" smtClean="0"/>
              <a:t>Bu </a:t>
            </a:r>
            <a:r>
              <a:rPr lang="en-US" dirty="0" err="1" smtClean="0"/>
              <a:t>bulgular</a:t>
            </a:r>
            <a:r>
              <a:rPr lang="en-US" dirty="0" smtClean="0"/>
              <a:t> </a:t>
            </a:r>
            <a:r>
              <a:rPr lang="en-US" dirty="0" err="1" smtClean="0"/>
              <a:t>tedavinin</a:t>
            </a:r>
            <a:r>
              <a:rPr lang="en-US" dirty="0" smtClean="0"/>
              <a:t> </a:t>
            </a:r>
            <a:r>
              <a:rPr lang="en-US" dirty="0" err="1" smtClean="0"/>
              <a:t>değişik</a:t>
            </a:r>
            <a:r>
              <a:rPr lang="en-US" dirty="0" smtClean="0"/>
              <a:t> </a:t>
            </a:r>
            <a:r>
              <a:rPr lang="en-US" dirty="0" err="1" smtClean="0"/>
              <a:t>dönemlerinde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testlerle</a:t>
            </a:r>
            <a:r>
              <a:rPr lang="en-US" dirty="0" smtClean="0"/>
              <a:t> </a:t>
            </a:r>
            <a:r>
              <a:rPr lang="en-US" dirty="0" err="1" smtClean="0"/>
              <a:t>güncel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kıyaslanır</a:t>
            </a:r>
            <a:r>
              <a:rPr lang="en-US" dirty="0" smtClean="0"/>
              <a:t>.  </a:t>
            </a:r>
            <a:endParaRPr lang="en-US" dirty="0" smtClean="0"/>
          </a:p>
          <a:p>
            <a:pPr lvl="1" algn="just">
              <a:lnSpc>
                <a:spcPct val="100000"/>
              </a:lnSpc>
            </a:pPr>
            <a:r>
              <a:rPr lang="en-US" dirty="0" smtClean="0"/>
              <a:t>“H</a:t>
            </a:r>
            <a:r>
              <a:rPr lang="tr-TR" dirty="0" err="1" smtClean="0"/>
              <a:t>astalık</a:t>
            </a:r>
            <a:r>
              <a:rPr lang="tr-TR" dirty="0" smtClean="0"/>
              <a:t> patolojisi</a:t>
            </a:r>
            <a:r>
              <a:rPr lang="en-US" dirty="0" smtClean="0"/>
              <a:t>”</a:t>
            </a:r>
            <a:r>
              <a:rPr lang="tr-TR" dirty="0" err="1" smtClean="0"/>
              <a:t>ni</a:t>
            </a:r>
            <a:r>
              <a:rPr lang="tr-TR" dirty="0" smtClean="0"/>
              <a:t> </a:t>
            </a:r>
            <a:r>
              <a:rPr lang="tr-TR" dirty="0" smtClean="0"/>
              <a:t>tanımlayan parametrelerde (değişkenlerde) azalma eğilimi varsa, tedaviye olumlu yanıt verilmiş demektir. Bu durumda hastalığın </a:t>
            </a:r>
            <a:r>
              <a:rPr lang="tr-TR" dirty="0" err="1" smtClean="0"/>
              <a:t>prognozu</a:t>
            </a:r>
            <a:r>
              <a:rPr lang="tr-TR" dirty="0" smtClean="0"/>
              <a:t> iyidir denir. Tam tersi durumda </a:t>
            </a:r>
            <a:r>
              <a:rPr lang="tr-TR" dirty="0" err="1" smtClean="0"/>
              <a:t>prognozu</a:t>
            </a:r>
            <a:r>
              <a:rPr lang="tr-TR" dirty="0" smtClean="0"/>
              <a:t> kötüdür denir.</a:t>
            </a:r>
          </a:p>
          <a:p>
            <a:pPr algn="just">
              <a:lnSpc>
                <a:spcPct val="100000"/>
              </a:lnSpc>
            </a:pPr>
            <a:r>
              <a:rPr lang="tr-TR" dirty="0" smtClean="0"/>
              <a:t>Hastalık </a:t>
            </a:r>
            <a:r>
              <a:rPr lang="tr-TR" dirty="0" err="1" smtClean="0"/>
              <a:t>prognozu</a:t>
            </a:r>
            <a:r>
              <a:rPr lang="tr-TR" dirty="0" smtClean="0"/>
              <a:t> hastaların </a:t>
            </a:r>
            <a:r>
              <a:rPr lang="tr-TR" dirty="0" err="1" smtClean="0"/>
              <a:t>morbidite</a:t>
            </a:r>
            <a:r>
              <a:rPr lang="tr-TR" dirty="0" smtClean="0"/>
              <a:t> ve </a:t>
            </a:r>
            <a:r>
              <a:rPr lang="tr-TR" dirty="0" err="1" smtClean="0"/>
              <a:t>mortalite</a:t>
            </a:r>
            <a:r>
              <a:rPr lang="tr-TR" dirty="0" smtClean="0"/>
              <a:t> </a:t>
            </a:r>
            <a:r>
              <a:rPr lang="tr-TR" dirty="0" smtClean="0"/>
              <a:t>düzeyini</a:t>
            </a:r>
            <a:r>
              <a:rPr lang="en-US" dirty="0" smtClean="0"/>
              <a:t> </a:t>
            </a:r>
            <a:r>
              <a:rPr lang="tr-TR" dirty="0" smtClean="0"/>
              <a:t>belirlemede </a:t>
            </a:r>
            <a:r>
              <a:rPr lang="tr-TR" dirty="0" smtClean="0"/>
              <a:t>önemlidir</a:t>
            </a:r>
            <a:r>
              <a:rPr lang="tr-TR" dirty="0" smtClean="0"/>
              <a:t>.</a:t>
            </a:r>
            <a:endParaRPr lang="en-US" dirty="0" smtClean="0"/>
          </a:p>
          <a:p>
            <a:pPr algn="just"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09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71449" y="157164"/>
            <a:ext cx="11801475" cy="6429374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Morbidite</a:t>
            </a:r>
            <a:r>
              <a:rPr lang="tr-TR" dirty="0" smtClean="0"/>
              <a:t> (</a:t>
            </a:r>
            <a:r>
              <a:rPr lang="tr-TR" dirty="0" err="1" smtClean="0"/>
              <a:t>morbidity</a:t>
            </a:r>
            <a:r>
              <a:rPr lang="tr-TR" dirty="0" smtClean="0"/>
              <a:t>): </a:t>
            </a:r>
            <a:r>
              <a:rPr lang="tr-TR" dirty="0" err="1" smtClean="0"/>
              <a:t>latince</a:t>
            </a:r>
            <a:r>
              <a:rPr lang="tr-TR" dirty="0" smtClean="0"/>
              <a:t> </a:t>
            </a:r>
            <a:r>
              <a:rPr lang="tr-TR" dirty="0" err="1" smtClean="0"/>
              <a:t>morbidus</a:t>
            </a:r>
            <a:r>
              <a:rPr lang="tr-TR" dirty="0" smtClean="0"/>
              <a:t>, hasta , sağlıksız anlamındadır. </a:t>
            </a:r>
          </a:p>
          <a:p>
            <a:pPr lvl="1"/>
            <a:r>
              <a:rPr lang="tr-TR" dirty="0" err="1" smtClean="0"/>
              <a:t>Herhangibir</a:t>
            </a:r>
            <a:r>
              <a:rPr lang="tr-TR" dirty="0" smtClean="0"/>
              <a:t> nedenden dolayı ortaya çıkmış olan hastalık tablosu, engellilik, veya zayıflamış sağlık tablosu olarak tanımlanır.</a:t>
            </a:r>
          </a:p>
          <a:p>
            <a:r>
              <a:rPr lang="tr-TR" dirty="0" err="1" smtClean="0"/>
              <a:t>Mortalite</a:t>
            </a:r>
            <a:r>
              <a:rPr lang="tr-TR" dirty="0" smtClean="0"/>
              <a:t> (</a:t>
            </a:r>
            <a:r>
              <a:rPr lang="tr-TR" dirty="0" err="1" smtClean="0"/>
              <a:t>mortality</a:t>
            </a:r>
            <a:r>
              <a:rPr lang="tr-TR" dirty="0" smtClean="0"/>
              <a:t>) : Ölüm, ölüm oranı, </a:t>
            </a:r>
            <a:r>
              <a:rPr lang="tr-TR" dirty="0" err="1" smtClean="0"/>
              <a:t>öümlülük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Morbidite</a:t>
            </a:r>
            <a:r>
              <a:rPr lang="tr-TR" dirty="0" smtClean="0"/>
              <a:t> özetle hastalığın görülmesi, </a:t>
            </a:r>
            <a:r>
              <a:rPr lang="tr-TR" dirty="0" err="1" smtClean="0"/>
              <a:t>morbidite</a:t>
            </a:r>
            <a:r>
              <a:rPr lang="tr-TR" dirty="0" smtClean="0"/>
              <a:t> oranı hastalığın görülme oranıdır.</a:t>
            </a:r>
          </a:p>
          <a:p>
            <a:r>
              <a:rPr lang="tr-TR" dirty="0" smtClean="0"/>
              <a:t>Yaşlanma (</a:t>
            </a:r>
            <a:r>
              <a:rPr lang="tr-TR" dirty="0" err="1" smtClean="0"/>
              <a:t>Senescence</a:t>
            </a:r>
            <a:r>
              <a:rPr lang="tr-TR" dirty="0" smtClean="0"/>
              <a:t>) biyolojik olarak yaşlanmayı tanımlar.</a:t>
            </a:r>
          </a:p>
          <a:p>
            <a:r>
              <a:rPr lang="tr-TR" dirty="0" smtClean="0"/>
              <a:t>Tedavi ve Kür farkı:</a:t>
            </a:r>
          </a:p>
          <a:p>
            <a:pPr lvl="1"/>
            <a:r>
              <a:rPr lang="tr-TR" dirty="0" smtClean="0"/>
              <a:t>Kür tamamen hastalık tablosu yada tıbbi durumun ortadan kalkmasıdır. </a:t>
            </a:r>
          </a:p>
          <a:p>
            <a:pPr lvl="1"/>
            <a:r>
              <a:rPr lang="en-US" dirty="0" smtClean="0"/>
              <a:t>Tedavi (</a:t>
            </a:r>
            <a:r>
              <a:rPr lang="en-US" dirty="0" err="1" smtClean="0"/>
              <a:t>Sağaltım</a:t>
            </a:r>
            <a:r>
              <a:rPr lang="en-US" dirty="0" smtClean="0"/>
              <a:t>) </a:t>
            </a:r>
            <a:r>
              <a:rPr lang="tr-TR" dirty="0" smtClean="0"/>
              <a:t>ise </a:t>
            </a:r>
            <a:r>
              <a:rPr lang="en-US" dirty="0" err="1" smtClean="0"/>
              <a:t>Sağlığı</a:t>
            </a:r>
            <a:r>
              <a:rPr lang="en-US" dirty="0" smtClean="0"/>
              <a:t> </a:t>
            </a:r>
            <a:r>
              <a:rPr lang="en-US" dirty="0" err="1" smtClean="0"/>
              <a:t>bozulmuş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bireyi</a:t>
            </a:r>
            <a:r>
              <a:rPr lang="en-US" dirty="0" smtClean="0"/>
              <a:t> </a:t>
            </a:r>
            <a:r>
              <a:rPr lang="en-US" dirty="0" err="1" smtClean="0"/>
              <a:t>sağlıklı</a:t>
            </a:r>
            <a:r>
              <a:rPr lang="en-US" dirty="0" smtClean="0"/>
              <a:t> </a:t>
            </a:r>
            <a:r>
              <a:rPr lang="en-US" dirty="0" err="1" smtClean="0"/>
              <a:t>duruma</a:t>
            </a:r>
            <a:r>
              <a:rPr lang="en-US" dirty="0" smtClean="0"/>
              <a:t> </a:t>
            </a:r>
            <a:r>
              <a:rPr lang="en-US" dirty="0" err="1" smtClean="0"/>
              <a:t>kavuşturma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işlemler</a:t>
            </a:r>
            <a:r>
              <a:rPr lang="en-US" dirty="0" smtClean="0"/>
              <a:t> </a:t>
            </a:r>
            <a:r>
              <a:rPr lang="en-US" dirty="0" err="1" smtClean="0"/>
              <a:t>bütünüdür</a:t>
            </a:r>
            <a:r>
              <a:rPr lang="en-US" dirty="0" smtClean="0"/>
              <a:t>.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şekillerine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adı</a:t>
            </a:r>
            <a:r>
              <a:rPr lang="en-US" dirty="0" smtClean="0"/>
              <a:t> </a:t>
            </a:r>
            <a:r>
              <a:rPr lang="en-US" dirty="0" err="1" smtClean="0"/>
              <a:t>verilmektedir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sz="3200" dirty="0"/>
              <a:t>Tedavi</a:t>
            </a:r>
            <a:r>
              <a:rPr lang="tr-TR" dirty="0" smtClean="0"/>
              <a:t> Türleri:</a:t>
            </a:r>
          </a:p>
          <a:p>
            <a:pPr marL="457200" lvl="1" indent="0">
              <a:buNone/>
            </a:pPr>
            <a:r>
              <a:rPr lang="en-US" dirty="0" smtClean="0"/>
              <a:t>•  </a:t>
            </a:r>
            <a:r>
              <a:rPr lang="en-US" dirty="0" err="1" smtClean="0"/>
              <a:t>Radikal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: </a:t>
            </a:r>
            <a:r>
              <a:rPr lang="en-US" dirty="0" err="1" smtClean="0"/>
              <a:t>Hastaligin</a:t>
            </a:r>
            <a:r>
              <a:rPr lang="en-US" dirty="0" smtClean="0"/>
              <a:t> </a:t>
            </a:r>
            <a:r>
              <a:rPr lang="en-US" dirty="0" err="1" smtClean="0"/>
              <a:t>nedenini</a:t>
            </a:r>
            <a:r>
              <a:rPr lang="en-US" dirty="0" smtClean="0"/>
              <a:t> </a:t>
            </a:r>
            <a:r>
              <a:rPr lang="en-US" dirty="0" err="1" smtClean="0"/>
              <a:t>tamamen</a:t>
            </a:r>
            <a:r>
              <a:rPr lang="en-US" dirty="0" smtClean="0"/>
              <a:t>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kaldiracak</a:t>
            </a:r>
            <a:r>
              <a:rPr lang="en-US" dirty="0" smtClean="0"/>
              <a:t> </a:t>
            </a:r>
            <a:r>
              <a:rPr lang="en-US" dirty="0" err="1" smtClean="0"/>
              <a:t>sekilde</a:t>
            </a:r>
            <a:r>
              <a:rPr lang="en-US" dirty="0" smtClean="0"/>
              <a:t> </a:t>
            </a:r>
            <a:r>
              <a:rPr lang="en-US" dirty="0" err="1" smtClean="0"/>
              <a:t>yapilan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seklidir</a:t>
            </a:r>
            <a:r>
              <a:rPr lang="en-US" dirty="0" smtClean="0"/>
              <a:t>. </a:t>
            </a:r>
          </a:p>
          <a:p>
            <a:pPr marL="457200" lvl="1" indent="0">
              <a:buNone/>
            </a:pPr>
            <a:r>
              <a:rPr lang="en-US" dirty="0" smtClean="0"/>
              <a:t>•  </a:t>
            </a:r>
            <a:r>
              <a:rPr lang="en-US" dirty="0" err="1" smtClean="0"/>
              <a:t>Palyatif</a:t>
            </a:r>
            <a:r>
              <a:rPr lang="en-US" dirty="0" smtClean="0"/>
              <a:t> (</a:t>
            </a:r>
            <a:r>
              <a:rPr lang="en-US" dirty="0" err="1" smtClean="0"/>
              <a:t>semptomatik</a:t>
            </a:r>
            <a:r>
              <a:rPr lang="en-US" dirty="0" smtClean="0"/>
              <a:t>) </a:t>
            </a:r>
            <a:r>
              <a:rPr lang="en-US" dirty="0" err="1" smtClean="0"/>
              <a:t>tedavi</a:t>
            </a:r>
            <a:r>
              <a:rPr lang="en-US" dirty="0" smtClean="0"/>
              <a:t>: </a:t>
            </a:r>
            <a:r>
              <a:rPr lang="en-US" dirty="0" err="1" smtClean="0"/>
              <a:t>Hastaligin</a:t>
            </a:r>
            <a:r>
              <a:rPr lang="en-US" dirty="0" smtClean="0"/>
              <a:t> </a:t>
            </a:r>
            <a:r>
              <a:rPr lang="en-US" dirty="0" err="1" smtClean="0"/>
              <a:t>nedenini</a:t>
            </a:r>
            <a:r>
              <a:rPr lang="en-US" dirty="0" smtClean="0"/>
              <a:t> </a:t>
            </a:r>
            <a:r>
              <a:rPr lang="en-US" dirty="0" err="1" smtClean="0"/>
              <a:t>tamamen</a:t>
            </a:r>
            <a:r>
              <a:rPr lang="en-US" dirty="0" smtClean="0"/>
              <a:t> </a:t>
            </a:r>
            <a:r>
              <a:rPr lang="en-US" dirty="0" err="1" smtClean="0"/>
              <a:t>ortadan</a:t>
            </a:r>
            <a:r>
              <a:rPr lang="en-US" dirty="0" smtClean="0"/>
              <a:t> </a:t>
            </a:r>
            <a:r>
              <a:rPr lang="en-US" dirty="0" err="1" smtClean="0"/>
              <a:t>kaldirmadan</a:t>
            </a:r>
            <a:r>
              <a:rPr lang="en-US" dirty="0" smtClean="0"/>
              <a:t>,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ilain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err="1" smtClean="0"/>
              <a:t>kullanildigi</a:t>
            </a:r>
            <a:r>
              <a:rPr lang="en-US" dirty="0" smtClean="0"/>
              <a:t>  sure  </a:t>
            </a:r>
            <a:r>
              <a:rPr lang="en-US" dirty="0" err="1" smtClean="0"/>
              <a:t>içinde</a:t>
            </a:r>
            <a:r>
              <a:rPr lang="en-US" dirty="0" smtClean="0"/>
              <a:t>    </a:t>
            </a:r>
            <a:r>
              <a:rPr lang="en-US" dirty="0" err="1" smtClean="0"/>
              <a:t>belirtileri</a:t>
            </a:r>
            <a:r>
              <a:rPr lang="en-US" dirty="0" smtClean="0"/>
              <a:t>  </a:t>
            </a:r>
            <a:r>
              <a:rPr lang="en-US" dirty="0" err="1" smtClean="0"/>
              <a:t>ve</a:t>
            </a:r>
            <a:r>
              <a:rPr lang="en-US" dirty="0" smtClean="0"/>
              <a:t>  </a:t>
            </a:r>
            <a:r>
              <a:rPr lang="en-US" dirty="0" err="1" smtClean="0"/>
              <a:t>semptomlari</a:t>
            </a:r>
            <a:r>
              <a:rPr lang="en-US" dirty="0" smtClean="0"/>
              <a:t>  </a:t>
            </a:r>
            <a:r>
              <a:rPr lang="en-US" dirty="0" err="1" smtClean="0"/>
              <a:t>azaltan</a:t>
            </a:r>
            <a:r>
              <a:rPr lang="en-US" dirty="0" smtClean="0"/>
              <a:t>  </a:t>
            </a:r>
            <a:r>
              <a:rPr lang="en-US" dirty="0" err="1" smtClean="0"/>
              <a:t>veya</a:t>
            </a:r>
            <a:r>
              <a:rPr lang="en-US" dirty="0" smtClean="0"/>
              <a:t>  </a:t>
            </a:r>
            <a:r>
              <a:rPr lang="en-US" dirty="0" err="1" smtClean="0"/>
              <a:t>yavaslatan</a:t>
            </a:r>
            <a:r>
              <a:rPr lang="en-US" dirty="0" smtClean="0"/>
              <a:t>  </a:t>
            </a:r>
            <a:r>
              <a:rPr lang="en-US" dirty="0" err="1" smtClean="0"/>
              <a:t>böylece</a:t>
            </a:r>
            <a:r>
              <a:rPr lang="en-US" dirty="0" smtClean="0"/>
              <a:t>  </a:t>
            </a:r>
            <a:r>
              <a:rPr lang="en-US" dirty="0" err="1" smtClean="0"/>
              <a:t>hastalik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err="1" smtClean="0"/>
              <a:t>siddetini</a:t>
            </a:r>
            <a:r>
              <a:rPr lang="en-US" dirty="0" smtClean="0"/>
              <a:t> </a:t>
            </a:r>
            <a:r>
              <a:rPr lang="en-US" dirty="0" err="1" smtClean="0"/>
              <a:t>azaltacak</a:t>
            </a:r>
            <a:r>
              <a:rPr lang="en-US" dirty="0" smtClean="0"/>
              <a:t> </a:t>
            </a:r>
            <a:r>
              <a:rPr lang="en-US" dirty="0" err="1" smtClean="0"/>
              <a:t>sekilde</a:t>
            </a:r>
            <a:r>
              <a:rPr lang="en-US" dirty="0" smtClean="0"/>
              <a:t> </a:t>
            </a:r>
            <a:r>
              <a:rPr lang="en-US" dirty="0" err="1" smtClean="0"/>
              <a:t>yapilan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seklidir</a:t>
            </a:r>
            <a:r>
              <a:rPr lang="en-US" dirty="0" smtClean="0"/>
              <a:t>. </a:t>
            </a:r>
          </a:p>
          <a:p>
            <a:pPr marL="457200" lvl="1" indent="0">
              <a:buNone/>
            </a:pPr>
            <a:r>
              <a:rPr lang="en-US" dirty="0" smtClean="0"/>
              <a:t>•  </a:t>
            </a:r>
            <a:r>
              <a:rPr lang="en-US" dirty="0" err="1" smtClean="0"/>
              <a:t>Ampirik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: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mantiksal</a:t>
            </a:r>
            <a:r>
              <a:rPr lang="en-US" dirty="0" smtClean="0"/>
              <a:t> </a:t>
            </a:r>
            <a:r>
              <a:rPr lang="en-US" dirty="0" err="1" smtClean="0"/>
              <a:t>temeli</a:t>
            </a:r>
            <a:r>
              <a:rPr lang="en-US" dirty="0" smtClean="0"/>
              <a:t> </a:t>
            </a:r>
            <a:r>
              <a:rPr lang="en-US" dirty="0" err="1" smtClean="0"/>
              <a:t>olmadan</a:t>
            </a:r>
            <a:r>
              <a:rPr lang="en-US" dirty="0" smtClean="0"/>
              <a:t>, </a:t>
            </a:r>
            <a:r>
              <a:rPr lang="en-US" dirty="0" err="1" smtClean="0"/>
              <a:t>bazi</a:t>
            </a:r>
            <a:r>
              <a:rPr lang="en-US" dirty="0" smtClean="0"/>
              <a:t> </a:t>
            </a:r>
            <a:r>
              <a:rPr lang="en-US" dirty="0" err="1" smtClean="0"/>
              <a:t>yetkisiz</a:t>
            </a:r>
            <a:r>
              <a:rPr lang="en-US" dirty="0" smtClean="0"/>
              <a:t> </a:t>
            </a:r>
            <a:r>
              <a:rPr lang="en-US" dirty="0" err="1" smtClean="0"/>
              <a:t>kisilerin</a:t>
            </a:r>
            <a:r>
              <a:rPr lang="en-US" dirty="0" smtClean="0"/>
              <a:t> </a:t>
            </a:r>
            <a:r>
              <a:rPr lang="en-US" dirty="0" err="1" smtClean="0"/>
              <a:t>tavsiyesi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bazi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kullanim</a:t>
            </a:r>
            <a:r>
              <a:rPr lang="en-US" dirty="0" smtClean="0"/>
              <a:t> </a:t>
            </a:r>
            <a:r>
              <a:rPr lang="en-US" dirty="0" err="1" smtClean="0"/>
              <a:t>temellerine</a:t>
            </a:r>
            <a:r>
              <a:rPr lang="en-US" dirty="0" smtClean="0"/>
              <a:t> </a:t>
            </a:r>
            <a:r>
              <a:rPr lang="en-US" dirty="0" err="1" smtClean="0"/>
              <a:t>dayanarak</a:t>
            </a:r>
            <a:r>
              <a:rPr lang="en-US" dirty="0" smtClean="0"/>
              <a:t> </a:t>
            </a:r>
            <a:r>
              <a:rPr lang="en-US" dirty="0" err="1" smtClean="0"/>
              <a:t>yapilan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seklidir</a:t>
            </a:r>
            <a:r>
              <a:rPr lang="en-US" dirty="0" smtClean="0"/>
              <a:t>. </a:t>
            </a:r>
          </a:p>
          <a:p>
            <a:pPr marL="457200" lvl="1" indent="0">
              <a:buNone/>
            </a:pPr>
            <a:r>
              <a:rPr lang="en-US" dirty="0" smtClean="0"/>
              <a:t>•  </a:t>
            </a:r>
            <a:r>
              <a:rPr lang="en-US" dirty="0" err="1" smtClean="0"/>
              <a:t>Profilaksi</a:t>
            </a:r>
            <a:r>
              <a:rPr lang="en-US" dirty="0" smtClean="0"/>
              <a:t>: </a:t>
            </a:r>
            <a:r>
              <a:rPr lang="en-US" dirty="0" err="1" smtClean="0"/>
              <a:t>Hastalik</a:t>
            </a:r>
            <a:r>
              <a:rPr lang="en-US" dirty="0" smtClean="0"/>
              <a:t> </a:t>
            </a:r>
            <a:r>
              <a:rPr lang="en-US" dirty="0" err="1" smtClean="0"/>
              <a:t>olusmasinin</a:t>
            </a:r>
            <a:r>
              <a:rPr lang="en-US" dirty="0" smtClean="0"/>
              <a:t> </a:t>
            </a:r>
            <a:r>
              <a:rPr lang="en-US" dirty="0" err="1" smtClean="0"/>
              <a:t>engellenmesi</a:t>
            </a:r>
            <a:r>
              <a:rPr lang="en-US" dirty="0" smtClean="0"/>
              <a:t> </a:t>
            </a:r>
            <a:r>
              <a:rPr lang="en-US" dirty="0" err="1" smtClean="0"/>
              <a:t>demektir</a:t>
            </a:r>
            <a:r>
              <a:rPr lang="en-US" dirty="0" smtClean="0"/>
              <a:t>. 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63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0425"/>
            <a:ext cx="10515600" cy="665389"/>
          </a:xfrm>
        </p:spPr>
        <p:txBody>
          <a:bodyPr>
            <a:noAutofit/>
          </a:bodyPr>
          <a:lstStyle/>
          <a:p>
            <a:r>
              <a:rPr lang="tr-TR" sz="2400" dirty="0" smtClean="0"/>
              <a:t>Mesleki Terminoloji ve Laboratuvarlarda </a:t>
            </a:r>
            <a:r>
              <a:rPr lang="tr-TR" sz="2400" dirty="0" smtClean="0"/>
              <a:t>Etkin</a:t>
            </a:r>
            <a:r>
              <a:rPr lang="en-US" sz="2400" dirty="0" smtClean="0"/>
              <a:t> </a:t>
            </a:r>
            <a:r>
              <a:rPr lang="tr-TR" sz="2400" dirty="0" smtClean="0"/>
              <a:t>Çalışma </a:t>
            </a:r>
            <a:r>
              <a:rPr lang="tr-TR" sz="2400" dirty="0" smtClean="0"/>
              <a:t>Şartlarının oluşması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85814"/>
            <a:ext cx="11125200" cy="5774644"/>
          </a:xfrm>
        </p:spPr>
        <p:txBody>
          <a:bodyPr>
            <a:normAutofit/>
          </a:bodyPr>
          <a:lstStyle/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Doğru terminoloji iletişimin temelidir. </a:t>
            </a:r>
          </a:p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Laboratuvar ortamında karşılaşılan her problem, kaza veya herhangi bir olumsuzluk hem çalışan hem hasta sağlığı açısından risk anlamına gelir. </a:t>
            </a:r>
          </a:p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laboratuvarda karşılaşılacak kimyasala maruz kalma gibi bir kaza durumunda:</a:t>
            </a:r>
          </a:p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Örnek: </a:t>
            </a:r>
          </a:p>
          <a:p>
            <a:pPr marL="457200" lvl="1" indent="0" algn="just">
              <a:spcBef>
                <a:spcPct val="50000"/>
              </a:spcBef>
              <a:buNone/>
            </a:pPr>
            <a:r>
              <a:rPr lang="tr-TR" altLang="en-US" sz="2000" dirty="0" smtClean="0"/>
              <a:t>Maruz kalınan kimyasalın ne olduğu, hangi işlem sırasında, ne kadar süreyle maruz kalındığının net ifadesi için laboratuvarların </a:t>
            </a:r>
            <a:r>
              <a:rPr lang="tr-TR" altLang="en-US" sz="2000" b="1" dirty="0" smtClean="0"/>
              <a:t>mesleki ortak dilin yani terminolojisinin kullanılması </a:t>
            </a:r>
            <a:r>
              <a:rPr lang="tr-TR" altLang="en-US" sz="2000" dirty="0" smtClean="0"/>
              <a:t>sorumluların tedbir ve uygun tedavinin sağlanması için doğru adım atmalarını sağlayacaktır.</a:t>
            </a:r>
          </a:p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Diğer taraftan bir numune analizinde karşılaşılacak problemin doğru çözümü yine bu analiz ve oluşan problemin net ve doğru ifadesiyle sağlanabilir. </a:t>
            </a:r>
          </a:p>
          <a:p>
            <a:pPr algn="just">
              <a:spcBef>
                <a:spcPct val="50000"/>
              </a:spcBef>
            </a:pPr>
            <a:r>
              <a:rPr lang="tr-TR" altLang="en-US" sz="2400" dirty="0" smtClean="0"/>
              <a:t>Dolayısıyla </a:t>
            </a:r>
            <a:r>
              <a:rPr lang="tr-TR" altLang="en-US" sz="2400" b="1" dirty="0" smtClean="0"/>
              <a:t>yer, mekan ve şartlar göz önüne alınmaksızın</a:t>
            </a:r>
            <a:r>
              <a:rPr lang="tr-TR" altLang="en-US" sz="2400" dirty="0" smtClean="0"/>
              <a:t>, </a:t>
            </a:r>
            <a:r>
              <a:rPr lang="tr-TR" altLang="en-US" sz="2400" b="1" dirty="0" smtClean="0"/>
              <a:t>doğru iletişim için doğru terminoloji kullanımı </a:t>
            </a:r>
            <a:r>
              <a:rPr lang="tr-TR" altLang="en-US" sz="2400" dirty="0" smtClean="0"/>
              <a:t>şarttır.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381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416858"/>
            <a:ext cx="11601450" cy="6226829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 smtClean="0"/>
              <a:t>G</a:t>
            </a:r>
            <a:r>
              <a:rPr lang="tr-TR" altLang="en-US" b="1" dirty="0" err="1" smtClean="0"/>
              <a:t>elişmiş</a:t>
            </a:r>
            <a:r>
              <a:rPr lang="tr-TR" altLang="en-US" b="1" dirty="0" smtClean="0"/>
              <a:t> bir klinik biyokimya laboratuvarında bulunması gereken bölümler: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-İdari bölüm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-Kan alma ve numune kabul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-Serum ayırma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-Biyokimyasal analizler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-Hormon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-İdrar ve gaita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-Kan gazları ve elektrolit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</a:t>
            </a:r>
            <a:r>
              <a:rPr lang="tr-TR" altLang="en-US" dirty="0" err="1" smtClean="0"/>
              <a:t>Elektroforez</a:t>
            </a:r>
            <a:r>
              <a:rPr lang="tr-TR" altLang="en-US" dirty="0" smtClean="0"/>
              <a:t>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-Manuel deneyler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-Araştırma ve metabolizma bozuklukları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-İlaç analizleri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-Çözelti ve kit hazırlama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-Distile, </a:t>
            </a:r>
            <a:r>
              <a:rPr lang="tr-TR" altLang="en-US" dirty="0" err="1" smtClean="0"/>
              <a:t>diyonize</a:t>
            </a:r>
            <a:r>
              <a:rPr lang="tr-TR" altLang="en-US" dirty="0" smtClean="0"/>
              <a:t>, </a:t>
            </a:r>
            <a:r>
              <a:rPr lang="tr-TR" altLang="en-US" dirty="0" err="1" smtClean="0"/>
              <a:t>redistile</a:t>
            </a:r>
            <a:r>
              <a:rPr lang="tr-TR" altLang="en-US" dirty="0" smtClean="0"/>
              <a:t> su üretimi, malzeme yıkama-kurutma-sterilizasyon bölümü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-Ambar ve soğuk depo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-Acil laboratuvarı</a:t>
            </a:r>
          </a:p>
          <a:p>
            <a:pPr>
              <a:spcBef>
                <a:spcPct val="50000"/>
              </a:spcBef>
            </a:pPr>
            <a:r>
              <a:rPr lang="tr-TR" altLang="en-US" dirty="0" smtClean="0"/>
              <a:t>-Bilgi işlem merkezi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hastane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bilgi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sistemi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ağına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bağlı</a:t>
            </a:r>
            <a:r>
              <a:rPr lang="en-US" altLang="en-US" dirty="0" smtClean="0"/>
              <a:t>)</a:t>
            </a:r>
            <a:endParaRPr lang="tr-TR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725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Klinik biyokimya laboratuvarı ve görevi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Mesleki Terminoloji ve Laboratuvarlarda Etkin Çalışma Şartlarının oluşması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Reviewer-x</dc:creator>
  <cp:lastModifiedBy>Reviewer-x</cp:lastModifiedBy>
  <cp:revision>3</cp:revision>
  <dcterms:created xsi:type="dcterms:W3CDTF">2018-02-19T14:48:10Z</dcterms:created>
  <dcterms:modified xsi:type="dcterms:W3CDTF">2018-02-19T20:01:54Z</dcterms:modified>
</cp:coreProperties>
</file>