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5" r:id="rId17"/>
    <p:sldId id="296" r:id="rId18"/>
    <p:sldId id="297" r:id="rId19"/>
    <p:sldId id="298" r:id="rId20"/>
    <p:sldId id="299" r:id="rId21"/>
    <p:sldId id="300" r:id="rId22"/>
    <p:sldId id="301" r:id="rId23"/>
    <p:sldId id="302" r:id="rId24"/>
    <p:sldId id="303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66" d="100"/>
          <a:sy n="66" d="100"/>
        </p:scale>
        <p:origin x="1312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4.12.2019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44043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86547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49787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29341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48541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655590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992008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303967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678948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09104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362712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463520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913362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39545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87266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13071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13793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50136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18961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32902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8653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5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6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7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8.bin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9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BLM101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/>
              <a:t>3</a:t>
            </a:r>
            <a:r>
              <a:rPr lang="tr-TR" dirty="0" smtClean="0"/>
              <a:t>: Structured Program Development in C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C How to Program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Deitel &amp; Deitel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The if-else selection statement</a:t>
            </a:r>
            <a:endParaRPr lang="en-US" sz="24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altLang="tr-TR" b="1" dirty="0" smtClean="0"/>
              <a:t>Nested if-else statements</a:t>
            </a:r>
          </a:p>
          <a:p>
            <a:pPr lvl="1"/>
            <a:r>
              <a:rPr lang="tr-TR" altLang="tr-TR" sz="2000" b="1" dirty="0" smtClean="0"/>
              <a:t>They are used to test for multiple cases.</a:t>
            </a:r>
          </a:p>
          <a:p>
            <a:pPr lvl="1"/>
            <a:r>
              <a:rPr lang="tr-TR" altLang="tr-TR" sz="2000" b="1" dirty="0" smtClean="0"/>
              <a:t>if-else selection statements are placed inside other if-else selection statements.</a:t>
            </a:r>
          </a:p>
          <a:p>
            <a:pPr lvl="1"/>
            <a:r>
              <a:rPr lang="tr-TR" altLang="tr-TR" sz="2000" b="1" dirty="0" smtClean="0"/>
              <a:t>Whenever a condition returns true, rest of the statements are skipped.</a:t>
            </a:r>
            <a:endParaRPr lang="en-US" altLang="tr-TR" sz="2000" b="1" dirty="0"/>
          </a:p>
          <a:p>
            <a:pPr marL="365760" lvl="1" indent="0">
              <a:buNone/>
            </a:pPr>
            <a:endParaRPr lang="tr-TR" alt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3601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The if-else selection statement</a:t>
            </a:r>
            <a:endParaRPr lang="en-US" sz="24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altLang="tr-TR" b="1" dirty="0" smtClean="0"/>
              <a:t>Compound statement is defined as a set of statements within a pair of braces</a:t>
            </a:r>
          </a:p>
          <a:p>
            <a:r>
              <a:rPr lang="tr-TR" altLang="tr-TR" b="1" dirty="0"/>
              <a:t>Compound </a:t>
            </a:r>
            <a:r>
              <a:rPr lang="tr-TR" altLang="tr-TR" b="1" dirty="0" smtClean="0"/>
              <a:t>statements with declarations are defined as block.</a:t>
            </a:r>
          </a:p>
          <a:p>
            <a:pPr marL="68580" indent="0">
              <a:buNone/>
            </a:pPr>
            <a:endParaRPr lang="tr-TR" altLang="tr-TR" b="1" dirty="0"/>
          </a:p>
          <a:p>
            <a:pPr marL="68580" indent="0">
              <a:buNone/>
            </a:pPr>
            <a:r>
              <a:rPr lang="tr-TR" altLang="tr-TR" b="1" dirty="0" smtClean="0"/>
              <a:t>if(a&gt;10)</a:t>
            </a:r>
          </a:p>
          <a:p>
            <a:pPr marL="68580" indent="0">
              <a:buNone/>
            </a:pPr>
            <a:r>
              <a:rPr lang="tr-TR" altLang="tr-TR" b="1" dirty="0" smtClean="0"/>
              <a:t>{</a:t>
            </a:r>
          </a:p>
          <a:p>
            <a:pPr marL="68580" indent="0">
              <a:buNone/>
            </a:pPr>
            <a:r>
              <a:rPr lang="tr-TR" altLang="tr-TR" b="1" dirty="0"/>
              <a:t>   printf(</a:t>
            </a:r>
            <a:r>
              <a:rPr lang="en-US" altLang="tr-TR" b="1" dirty="0"/>
              <a:t>"</a:t>
            </a:r>
            <a:r>
              <a:rPr lang="tr-TR" altLang="tr-TR" b="1" dirty="0"/>
              <a:t>Your value is greater than 10\</a:t>
            </a:r>
            <a:r>
              <a:rPr lang="en-US" altLang="tr-TR" b="1" dirty="0"/>
              <a:t>n"</a:t>
            </a:r>
            <a:r>
              <a:rPr lang="tr-TR" altLang="tr-TR" b="1" dirty="0"/>
              <a:t>)</a:t>
            </a:r>
            <a:r>
              <a:rPr lang="tr-TR" altLang="tr-TR" dirty="0" smtClean="0">
                <a:latin typeface="Lucida Console" panose="020B0609040504020204" pitchFamily="49" charset="0"/>
              </a:rPr>
              <a:t>;</a:t>
            </a:r>
          </a:p>
          <a:p>
            <a:pPr marL="68580" indent="0">
              <a:buNone/>
            </a:pPr>
            <a:r>
              <a:rPr lang="tr-TR" altLang="tr-TR" b="1" dirty="0"/>
              <a:t>  </a:t>
            </a:r>
            <a:r>
              <a:rPr lang="tr-TR" altLang="tr-TR" b="1" dirty="0" smtClean="0"/>
              <a:t> printf(</a:t>
            </a:r>
            <a:r>
              <a:rPr lang="en-US" altLang="tr-TR" b="1" dirty="0" smtClean="0"/>
              <a:t>"</a:t>
            </a:r>
            <a:r>
              <a:rPr lang="tr-TR" altLang="tr-TR" b="1" dirty="0" smtClean="0"/>
              <a:t>Enter a new value\</a:t>
            </a:r>
            <a:r>
              <a:rPr lang="en-US" altLang="tr-TR" b="1" dirty="0" smtClean="0"/>
              <a:t>n"</a:t>
            </a:r>
            <a:r>
              <a:rPr lang="tr-TR" altLang="tr-TR" b="1" dirty="0" smtClean="0"/>
              <a:t>);</a:t>
            </a:r>
          </a:p>
          <a:p>
            <a:pPr marL="68580" indent="0">
              <a:buNone/>
            </a:pPr>
            <a:r>
              <a:rPr lang="tr-TR" altLang="tr-TR" b="1" dirty="0"/>
              <a:t>}</a:t>
            </a:r>
            <a:endParaRPr lang="en-US" altLang="tr-TR" b="1" dirty="0"/>
          </a:p>
          <a:p>
            <a:pPr marL="365760" lvl="1" indent="0">
              <a:buNone/>
            </a:pPr>
            <a:endParaRPr lang="tr-TR" alt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148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The while repetition statement</a:t>
            </a:r>
            <a:endParaRPr lang="en-US" sz="24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altLang="tr-TR" sz="2600" b="1" dirty="0" smtClean="0"/>
              <a:t>Repetition structures are used whenever a number of actions to be repeated while a condition remains true.</a:t>
            </a:r>
          </a:p>
          <a:p>
            <a:r>
              <a:rPr lang="tr-TR" altLang="tr-TR" sz="2600" b="1" dirty="0" smtClean="0"/>
              <a:t>Example pseudocode:</a:t>
            </a:r>
          </a:p>
          <a:p>
            <a:pPr marL="365760" lvl="1" indent="0">
              <a:buNone/>
            </a:pPr>
            <a:r>
              <a:rPr lang="tr-TR" altLang="tr-TR" b="1" i="1" dirty="0" smtClean="0"/>
              <a:t>While varible x is less than 10</a:t>
            </a:r>
          </a:p>
          <a:p>
            <a:pPr marL="685800" lvl="2" indent="0">
              <a:buNone/>
            </a:pPr>
            <a:r>
              <a:rPr lang="tr-TR" altLang="tr-TR" b="1" i="1" dirty="0"/>
              <a:t>	</a:t>
            </a:r>
            <a:r>
              <a:rPr lang="tr-TR" altLang="tr-TR" b="1" i="1" dirty="0" smtClean="0"/>
              <a:t>Add x to current some</a:t>
            </a:r>
          </a:p>
          <a:p>
            <a:pPr marL="571500" indent="-457200"/>
            <a:r>
              <a:rPr lang="tr-TR" altLang="tr-TR" sz="2600" b="1" dirty="0"/>
              <a:t>Example C </a:t>
            </a:r>
            <a:r>
              <a:rPr lang="tr-TR" altLang="tr-TR" sz="2600" b="1" dirty="0" smtClean="0"/>
              <a:t>code:</a:t>
            </a:r>
          </a:p>
          <a:p>
            <a:pPr marL="411480" lvl="1" indent="0">
              <a:buNone/>
            </a:pPr>
            <a:r>
              <a:rPr lang="tr-TR" altLang="tr-TR" b="1" dirty="0" smtClean="0"/>
              <a:t>	while(x&lt;10)</a:t>
            </a:r>
          </a:p>
          <a:p>
            <a:pPr marL="411480" lvl="1" indent="0">
              <a:buNone/>
            </a:pPr>
            <a:r>
              <a:rPr lang="tr-TR" altLang="tr-TR" b="1" dirty="0"/>
              <a:t>	</a:t>
            </a:r>
            <a:r>
              <a:rPr lang="tr-TR" altLang="tr-TR" b="1" dirty="0" smtClean="0"/>
              <a:t>	sum=sum+x;</a:t>
            </a:r>
            <a:endParaRPr lang="tr-TR" alt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3369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Counter-Controlled Repetition</a:t>
            </a:r>
            <a:endParaRPr lang="en-US" sz="24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1389216"/>
              </p:ext>
            </p:extLst>
          </p:nvPr>
        </p:nvGraphicFramePr>
        <p:xfrm>
          <a:off x="838200" y="1190625"/>
          <a:ext cx="7061200" cy="501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0" name="Document" r:id="rId4" imgW="7056048" imgH="5014237" progId="Word.Document.8">
                  <p:embed/>
                </p:oleObj>
              </mc:Choice>
              <mc:Fallback>
                <p:oleObj name="Document" r:id="rId4" imgW="7056048" imgH="501423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190625"/>
                        <a:ext cx="7061200" cy="501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84906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Counter-Controlled Repetition</a:t>
            </a:r>
            <a:endParaRPr lang="en-US" sz="24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0548099"/>
              </p:ext>
            </p:extLst>
          </p:nvPr>
        </p:nvGraphicFramePr>
        <p:xfrm>
          <a:off x="990600" y="1217131"/>
          <a:ext cx="7053263" cy="434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4" name="Document" r:id="rId4" imgW="7056048" imgH="4344231" progId="Word.Document.8">
                  <p:embed/>
                </p:oleObj>
              </mc:Choice>
              <mc:Fallback>
                <p:oleObj name="Document" r:id="rId4" imgW="7056048" imgH="434423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217131"/>
                        <a:ext cx="7053263" cy="434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51763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Algorithms (Top-down, stepwise refinement)</a:t>
            </a:r>
            <a:endParaRPr lang="en-US" sz="24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altLang="tr-TR" b="1" dirty="0" smtClean="0"/>
              <a:t>Programs usually have three phases:</a:t>
            </a:r>
          </a:p>
          <a:p>
            <a:pPr lvl="1"/>
            <a:r>
              <a:rPr lang="tr-TR" altLang="tr-TR" b="1" dirty="0" smtClean="0"/>
              <a:t>Initialization</a:t>
            </a:r>
          </a:p>
          <a:p>
            <a:pPr lvl="1"/>
            <a:r>
              <a:rPr lang="tr-TR" altLang="tr-TR" b="1" dirty="0" smtClean="0"/>
              <a:t>Processing</a:t>
            </a:r>
          </a:p>
          <a:p>
            <a:pPr lvl="1"/>
            <a:r>
              <a:rPr lang="tr-TR" altLang="tr-TR" b="1" dirty="0" smtClean="0"/>
              <a:t>Termination</a:t>
            </a:r>
            <a:endParaRPr lang="tr-TR" alt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7149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Algorithms (Top-down, stepwise refinement)</a:t>
            </a:r>
            <a:endParaRPr lang="en-US" sz="24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altLang="tr-TR" b="1" dirty="0" smtClean="0"/>
              <a:t>A class-averaging program (unknown number of students)</a:t>
            </a:r>
            <a:endParaRPr lang="tr-TR" alt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8851423"/>
              </p:ext>
            </p:extLst>
          </p:nvPr>
        </p:nvGraphicFramePr>
        <p:xfrm>
          <a:off x="1182130" y="2003197"/>
          <a:ext cx="6248400" cy="42452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5" name="Document" r:id="rId4" imgW="7062810" imgH="4799375" progId="Word.Document.8">
                  <p:embed/>
                </p:oleObj>
              </mc:Choice>
              <mc:Fallback>
                <p:oleObj name="Document" r:id="rId4" imgW="7062810" imgH="479937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2130" y="2003197"/>
                        <a:ext cx="6248400" cy="424520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61117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Algorithms (Top-down, stepwise refinement)</a:t>
            </a:r>
            <a:endParaRPr lang="en-US" sz="24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altLang="tr-TR" b="1" dirty="0" smtClean="0"/>
              <a:t>A class-averaging program (unknown number of students)</a:t>
            </a:r>
            <a:endParaRPr lang="tr-TR" alt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3403347"/>
              </p:ext>
            </p:extLst>
          </p:nvPr>
        </p:nvGraphicFramePr>
        <p:xfrm>
          <a:off x="2533874" y="1694935"/>
          <a:ext cx="5295452" cy="438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9" name="Document" r:id="rId4" imgW="7056048" imgH="5853545" progId="Word.Document.8">
                  <p:embed/>
                </p:oleObj>
              </mc:Choice>
              <mc:Fallback>
                <p:oleObj name="Document" r:id="rId4" imgW="7056048" imgH="585354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3874" y="1694935"/>
                        <a:ext cx="5295452" cy="4380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26254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Algorithms (Top-down, stepwise refinement)</a:t>
            </a:r>
            <a:endParaRPr lang="en-US" sz="24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altLang="tr-TR" b="1" dirty="0" smtClean="0"/>
              <a:t>A class-averaging program (unknown number of students)</a:t>
            </a:r>
            <a:endParaRPr lang="tr-TR" alt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8420073"/>
              </p:ext>
            </p:extLst>
          </p:nvPr>
        </p:nvGraphicFramePr>
        <p:xfrm>
          <a:off x="1079500" y="2438400"/>
          <a:ext cx="7061200" cy="310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3" name="Document" r:id="rId4" imgW="7062810" imgH="3102281" progId="Word.Document.8">
                  <p:embed/>
                </p:oleObj>
              </mc:Choice>
              <mc:Fallback>
                <p:oleObj name="Document" r:id="rId4" imgW="7062810" imgH="310228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9500" y="2438400"/>
                        <a:ext cx="7061200" cy="3101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5833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Algorithms (Top-down, stepwise refinement)</a:t>
            </a:r>
            <a:endParaRPr lang="en-US" sz="24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altLang="tr-TR" b="1" dirty="0" smtClean="0"/>
              <a:t>Nested Control Structures</a:t>
            </a:r>
            <a:endParaRPr lang="tr-TR" alt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0804606"/>
              </p:ext>
            </p:extLst>
          </p:nvPr>
        </p:nvGraphicFramePr>
        <p:xfrm>
          <a:off x="1288228" y="1612066"/>
          <a:ext cx="5052037" cy="46363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8" name="Document" r:id="rId4" imgW="7062810" imgH="6481711" progId="Word.Document.8">
                  <p:embed/>
                </p:oleObj>
              </mc:Choice>
              <mc:Fallback>
                <p:oleObj name="Document" r:id="rId4" imgW="7062810" imgH="648171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8228" y="1612066"/>
                        <a:ext cx="5052037" cy="463633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78491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43492" y="990600"/>
            <a:ext cx="7186108" cy="5105399"/>
          </a:xfrm>
        </p:spPr>
        <p:txBody>
          <a:bodyPr/>
          <a:lstStyle/>
          <a:p>
            <a:r>
              <a:rPr lang="tr-TR" sz="1900" b="1" dirty="0" smtClean="0">
                <a:solidFill>
                  <a:srgbClr val="3E3D2D"/>
                </a:solidFill>
              </a:rPr>
              <a:t>Algorithms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Pseudocode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Control Structures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The if Selection Statement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The if...else Selection Statement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The while Repetition Statement</a:t>
            </a:r>
            <a:endParaRPr lang="en-US" sz="20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Algorithms (Top-down, stepwise refinement)</a:t>
            </a:r>
            <a:endParaRPr lang="en-US" sz="24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altLang="tr-TR" b="1" dirty="0" smtClean="0"/>
              <a:t>Nested Control Structures</a:t>
            </a:r>
            <a:endParaRPr lang="tr-TR" alt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6437695"/>
              </p:ext>
            </p:extLst>
          </p:nvPr>
        </p:nvGraphicFramePr>
        <p:xfrm>
          <a:off x="1295400" y="1488379"/>
          <a:ext cx="6324600" cy="48864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1" name="Document" r:id="rId4" imgW="7056048" imgH="5432090" progId="Word.Document.8">
                  <p:embed/>
                </p:oleObj>
              </mc:Choice>
              <mc:Fallback>
                <p:oleObj name="Document" r:id="rId4" imgW="7056048" imgH="543209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1488379"/>
                        <a:ext cx="6324600" cy="488647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82007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Algorithms (Top-down, stepwise refinement)</a:t>
            </a:r>
            <a:endParaRPr lang="en-US" sz="24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altLang="tr-TR" b="1" dirty="0" smtClean="0"/>
              <a:t>Nested Control Structures</a:t>
            </a:r>
            <a:endParaRPr lang="tr-TR" alt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5804859"/>
              </p:ext>
            </p:extLst>
          </p:nvPr>
        </p:nvGraphicFramePr>
        <p:xfrm>
          <a:off x="1096962" y="2036355"/>
          <a:ext cx="7026275" cy="2811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5" name="Document" r:id="rId4" imgW="7046703" imgH="2799255" progId="Word.Document.8">
                  <p:embed/>
                </p:oleObj>
              </mc:Choice>
              <mc:Fallback>
                <p:oleObj name="Document" r:id="rId4" imgW="7046703" imgH="279925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6962" y="2036355"/>
                        <a:ext cx="7026275" cy="2811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45878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Assignment Operators</a:t>
            </a:r>
            <a:endParaRPr lang="en-US" sz="24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altLang="tr-TR" b="1" dirty="0" smtClean="0"/>
              <a:t>Assignment operators can be used instead of assignment expressions:</a:t>
            </a:r>
          </a:p>
          <a:p>
            <a:pPr marL="365760" lvl="1" indent="0">
              <a:buNone/>
            </a:pPr>
            <a:r>
              <a:rPr lang="tr-TR" altLang="tr-TR" b="1" dirty="0" smtClean="0"/>
              <a:t>a=a+5 can be written as a+=5</a:t>
            </a:r>
          </a:p>
          <a:p>
            <a:pPr marL="365760" lvl="1" indent="0">
              <a:buNone/>
            </a:pPr>
            <a:r>
              <a:rPr lang="tr-TR" altLang="tr-TR" b="1" dirty="0" smtClean="0"/>
              <a:t>a=a-5 </a:t>
            </a:r>
            <a:r>
              <a:rPr lang="tr-TR" altLang="tr-TR" b="1" dirty="0"/>
              <a:t>can be written as </a:t>
            </a:r>
            <a:r>
              <a:rPr lang="tr-TR" altLang="tr-TR" b="1" dirty="0" smtClean="0"/>
              <a:t>a-=5</a:t>
            </a:r>
            <a:endParaRPr lang="tr-TR" altLang="tr-TR" b="1" dirty="0"/>
          </a:p>
          <a:p>
            <a:pPr marL="365760" lvl="1" indent="0">
              <a:buNone/>
            </a:pPr>
            <a:r>
              <a:rPr lang="tr-TR" altLang="tr-TR" b="1" dirty="0" smtClean="0"/>
              <a:t>a=a*5 </a:t>
            </a:r>
            <a:r>
              <a:rPr lang="tr-TR" altLang="tr-TR" b="1" dirty="0"/>
              <a:t>can be written as </a:t>
            </a:r>
            <a:r>
              <a:rPr lang="tr-TR" altLang="tr-TR" b="1" dirty="0" smtClean="0"/>
              <a:t>a/=5</a:t>
            </a:r>
            <a:endParaRPr lang="tr-TR" altLang="tr-TR" b="1" dirty="0"/>
          </a:p>
          <a:p>
            <a:pPr marL="365760" lvl="1" indent="0">
              <a:buNone/>
            </a:pPr>
            <a:r>
              <a:rPr lang="tr-TR" altLang="tr-TR" b="1" dirty="0" smtClean="0"/>
              <a:t>a=a/5 </a:t>
            </a:r>
            <a:r>
              <a:rPr lang="tr-TR" altLang="tr-TR" b="1" dirty="0"/>
              <a:t>can be written as a+=5</a:t>
            </a:r>
          </a:p>
          <a:p>
            <a:pPr marL="365760" lvl="1" indent="0">
              <a:buNone/>
            </a:pPr>
            <a:r>
              <a:rPr lang="tr-TR" altLang="tr-TR" b="1" dirty="0" smtClean="0"/>
              <a:t>a=a%5 </a:t>
            </a:r>
            <a:r>
              <a:rPr lang="tr-TR" altLang="tr-TR" b="1" dirty="0"/>
              <a:t>can be written as </a:t>
            </a:r>
            <a:r>
              <a:rPr lang="tr-TR" altLang="tr-TR" b="1" dirty="0" smtClean="0"/>
              <a:t>a%=5</a:t>
            </a:r>
            <a:endParaRPr lang="tr-TR" altLang="tr-TR" b="1" dirty="0"/>
          </a:p>
          <a:p>
            <a:pPr marL="365760" lvl="1" indent="0">
              <a:buNone/>
            </a:pPr>
            <a:endParaRPr lang="tr-TR" altLang="tr-TR" b="1" dirty="0" smtClean="0"/>
          </a:p>
          <a:p>
            <a:pPr marL="365760" lvl="1" indent="0">
              <a:buNone/>
            </a:pPr>
            <a:endParaRPr lang="tr-TR" alt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7219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Increment and Decrement Operators</a:t>
            </a:r>
            <a:endParaRPr lang="en-US" sz="24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altLang="tr-TR" b="1" dirty="0" smtClean="0"/>
              <a:t>Increment operator (c++) can be used instead of c=c+1</a:t>
            </a:r>
          </a:p>
          <a:p>
            <a:r>
              <a:rPr lang="tr-TR" altLang="tr-TR" b="1" dirty="0" smtClean="0"/>
              <a:t>Decrement </a:t>
            </a:r>
            <a:r>
              <a:rPr lang="tr-TR" altLang="tr-TR" b="1" dirty="0"/>
              <a:t>operator (</a:t>
            </a:r>
            <a:r>
              <a:rPr lang="tr-TR" altLang="tr-TR" b="1" dirty="0" smtClean="0"/>
              <a:t>c--) </a:t>
            </a:r>
            <a:r>
              <a:rPr lang="tr-TR" altLang="tr-TR" b="1" dirty="0"/>
              <a:t>can be used instead of </a:t>
            </a:r>
            <a:r>
              <a:rPr lang="tr-TR" altLang="tr-TR" b="1" dirty="0" smtClean="0"/>
              <a:t>c=c-1</a:t>
            </a:r>
            <a:endParaRPr lang="tr-TR" altLang="tr-TR" b="1" dirty="0"/>
          </a:p>
          <a:p>
            <a:r>
              <a:rPr lang="tr-TR" altLang="tr-TR" b="1" dirty="0"/>
              <a:t>c</a:t>
            </a:r>
            <a:r>
              <a:rPr lang="tr-TR" altLang="tr-TR" b="1" dirty="0" smtClean="0"/>
              <a:t>++ and c--  postincrement operators </a:t>
            </a:r>
          </a:p>
          <a:p>
            <a:pPr lvl="1"/>
            <a:r>
              <a:rPr lang="tr-TR" altLang="tr-TR" b="1" dirty="0" smtClean="0"/>
              <a:t>Expression executes before the variable is changed</a:t>
            </a:r>
          </a:p>
          <a:p>
            <a:r>
              <a:rPr lang="tr-TR" altLang="tr-TR" b="1" dirty="0" smtClean="0"/>
              <a:t>++c </a:t>
            </a:r>
            <a:r>
              <a:rPr lang="tr-TR" altLang="tr-TR" b="1" dirty="0"/>
              <a:t>and </a:t>
            </a:r>
            <a:r>
              <a:rPr lang="tr-TR" altLang="tr-TR" b="1" dirty="0" smtClean="0"/>
              <a:t>--c  </a:t>
            </a:r>
            <a:r>
              <a:rPr lang="tr-TR" altLang="tr-TR" b="1" dirty="0"/>
              <a:t>postincrement operators </a:t>
            </a:r>
          </a:p>
          <a:p>
            <a:pPr lvl="1"/>
            <a:r>
              <a:rPr lang="tr-TR" altLang="tr-TR" b="1" dirty="0"/>
              <a:t>V</a:t>
            </a:r>
            <a:r>
              <a:rPr lang="tr-TR" altLang="tr-TR" b="1" dirty="0" smtClean="0"/>
              <a:t>ariable </a:t>
            </a:r>
            <a:r>
              <a:rPr lang="tr-TR" altLang="tr-TR" b="1" dirty="0"/>
              <a:t>is </a:t>
            </a:r>
            <a:r>
              <a:rPr lang="tr-TR" altLang="tr-TR" b="1" dirty="0" smtClean="0"/>
              <a:t>changed and then expression executes.</a:t>
            </a:r>
            <a:endParaRPr lang="tr-TR" altLang="tr-TR" b="1" dirty="0"/>
          </a:p>
          <a:p>
            <a:endParaRPr lang="tr-TR" alt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8542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Increment and Decrement Operators</a:t>
            </a:r>
            <a:endParaRPr lang="en-US" sz="24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7513151"/>
              </p:ext>
            </p:extLst>
          </p:nvPr>
        </p:nvGraphicFramePr>
        <p:xfrm>
          <a:off x="990600" y="1194477"/>
          <a:ext cx="5342866" cy="49427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6" name="Document" r:id="rId4" imgW="7056048" imgH="6481766" progId="Word.Document.8">
                  <p:embed/>
                </p:oleObj>
              </mc:Choice>
              <mc:Fallback>
                <p:oleObj name="Document" r:id="rId4" imgW="7056048" imgH="648176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194477"/>
                        <a:ext cx="5342866" cy="494272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10542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Algorithms</a:t>
            </a:r>
            <a:endParaRPr lang="en-US" sz="24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Algorithm is defined as the actions to be executed in a specific order to solve a given problem.</a:t>
            </a:r>
          </a:p>
          <a:p>
            <a:r>
              <a:rPr lang="tr-TR" b="1" dirty="0" smtClean="0"/>
              <a:t>Program control is an important concept and it defiens the specific order in which statements are to be executed.</a:t>
            </a:r>
          </a:p>
          <a:p>
            <a:pPr marL="68580" indent="0">
              <a:buNone/>
            </a:pP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21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Pseudocode</a:t>
            </a:r>
            <a:endParaRPr lang="en-US" sz="24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Artificial or informal language which is used to develop algorithms</a:t>
            </a:r>
          </a:p>
          <a:p>
            <a:r>
              <a:rPr lang="tr-TR" b="1" dirty="0" smtClean="0"/>
              <a:t>Pseudocodes are not executed on computers.</a:t>
            </a:r>
          </a:p>
          <a:p>
            <a:r>
              <a:rPr lang="tr-TR" b="1" dirty="0" smtClean="0"/>
              <a:t>They are similar to everyday English.</a:t>
            </a:r>
          </a:p>
          <a:p>
            <a:r>
              <a:rPr lang="tr-TR" b="1" dirty="0" smtClean="0"/>
              <a:t>Pseudocodes can be converted easily to C program.</a:t>
            </a:r>
          </a:p>
          <a:p>
            <a:pPr marL="68580" indent="0">
              <a:buNone/>
            </a:pP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3030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Control Structures</a:t>
            </a:r>
            <a:endParaRPr lang="en-US" sz="24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All programs can be written in terms of 3 control structures:</a:t>
            </a:r>
          </a:p>
          <a:p>
            <a:pPr lvl="1"/>
            <a:r>
              <a:rPr lang="tr-TR" b="1" dirty="0" smtClean="0"/>
              <a:t>Sequence structures: Statements executed sequentially. It is default control structure.</a:t>
            </a:r>
          </a:p>
          <a:p>
            <a:pPr lvl="1"/>
            <a:r>
              <a:rPr lang="tr-TR" b="1" dirty="0" smtClean="0"/>
              <a:t>Selection structures: if, if-else, switch.</a:t>
            </a:r>
          </a:p>
          <a:p>
            <a:pPr lvl="1"/>
            <a:r>
              <a:rPr lang="tr-TR" b="1" dirty="0" smtClean="0"/>
              <a:t>Repetition structures: while, do-while, for.</a:t>
            </a:r>
          </a:p>
          <a:p>
            <a:pPr marL="68580" indent="0">
              <a:buNone/>
            </a:pP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6361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The if selection statement</a:t>
            </a:r>
            <a:endParaRPr lang="en-US" sz="24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Used to choose among alternative actions:</a:t>
            </a:r>
          </a:p>
          <a:p>
            <a:r>
              <a:rPr lang="tr-TR" b="1" dirty="0" smtClean="0"/>
              <a:t>Pseudocode of if:</a:t>
            </a:r>
          </a:p>
          <a:p>
            <a:pPr lvl="1"/>
            <a:r>
              <a:rPr lang="tr-TR" b="1" dirty="0" smtClean="0"/>
              <a:t>If student’s grade is less than 50</a:t>
            </a:r>
          </a:p>
          <a:p>
            <a:pPr marL="685800" lvl="2" indent="0">
              <a:buNone/>
            </a:pPr>
            <a:r>
              <a:rPr lang="tr-TR" b="1" dirty="0"/>
              <a:t>	</a:t>
            </a:r>
            <a:r>
              <a:rPr lang="tr-TR" b="1" dirty="0" smtClean="0"/>
              <a:t>print </a:t>
            </a:r>
            <a:r>
              <a:rPr lang="en-US" altLang="tr-TR" b="1" dirty="0" smtClean="0"/>
              <a:t>“</a:t>
            </a:r>
            <a:r>
              <a:rPr lang="tr-TR" altLang="tr-TR" b="1" dirty="0" smtClean="0"/>
              <a:t>Failed</a:t>
            </a:r>
            <a:r>
              <a:rPr lang="en-US" altLang="tr-TR" b="1" dirty="0" smtClean="0"/>
              <a:t>”</a:t>
            </a:r>
            <a:endParaRPr lang="tr-TR" altLang="tr-TR" b="1" dirty="0"/>
          </a:p>
          <a:p>
            <a:pPr marL="754380" lvl="1" indent="-342900"/>
            <a:r>
              <a:rPr lang="tr-TR" altLang="tr-TR" b="1" dirty="0" smtClean="0"/>
              <a:t>If the condition returns true, print statement is executed.</a:t>
            </a:r>
          </a:p>
          <a:p>
            <a:pPr marL="754380" lvl="1" indent="-342900"/>
            <a:r>
              <a:rPr lang="tr-TR" altLang="tr-TR" b="1" dirty="0" smtClean="0"/>
              <a:t>If the condition returns false, the body of if is not executed. Program control goes to next statement after if block.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5753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The if selection statement</a:t>
            </a:r>
            <a:endParaRPr lang="en-US" sz="24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altLang="tr-TR" b="1" dirty="0" smtClean="0"/>
              <a:t>Pseudocode statement is transferred to C program as follows:</a:t>
            </a:r>
          </a:p>
          <a:p>
            <a:pPr marL="365760" lvl="1" indent="0">
              <a:buNone/>
            </a:pPr>
            <a:r>
              <a:rPr lang="tr-TR" altLang="tr-TR" b="1" dirty="0" smtClean="0"/>
              <a:t>if(grade&lt;50)</a:t>
            </a:r>
          </a:p>
          <a:p>
            <a:pPr marL="365760" lvl="1" indent="0">
              <a:buNone/>
            </a:pPr>
            <a:r>
              <a:rPr lang="tr-TR" altLang="tr-TR" b="1" dirty="0"/>
              <a:t>	</a:t>
            </a:r>
            <a:r>
              <a:rPr lang="tr-TR" altLang="tr-TR" b="1" dirty="0" smtClean="0"/>
              <a:t>printf</a:t>
            </a:r>
            <a:r>
              <a:rPr lang="tr-TR" altLang="tr-TR" b="1" dirty="0"/>
              <a:t>(</a:t>
            </a:r>
            <a:r>
              <a:rPr lang="en-US" altLang="tr-TR" b="1" dirty="0"/>
              <a:t>"Passed\n" ); </a:t>
            </a:r>
            <a:endParaRPr lang="tr-TR" altLang="tr-TR" b="1" dirty="0" smtClean="0"/>
          </a:p>
          <a:p>
            <a:r>
              <a:rPr lang="tr-TR" altLang="tr-TR" b="1" dirty="0" smtClean="0"/>
              <a:t>Indentation improves program readibility.</a:t>
            </a:r>
          </a:p>
          <a:p>
            <a:r>
              <a:rPr lang="tr-TR" altLang="tr-TR" b="1" dirty="0" smtClean="0"/>
              <a:t>C ignores whitespace characters (space, tab, and newline).</a:t>
            </a:r>
            <a:endParaRPr lang="en-US" altLang="tr-TR" b="1" dirty="0"/>
          </a:p>
          <a:p>
            <a:pPr marL="365760" lvl="1" indent="0">
              <a:buNone/>
            </a:pPr>
            <a:endParaRPr lang="tr-TR" alt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9665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The if-else selection statement</a:t>
            </a:r>
            <a:endParaRPr lang="en-US" sz="24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altLang="tr-TR" b="1" dirty="0" smtClean="0"/>
              <a:t>This statement specifies an action for both true condition and false condition.</a:t>
            </a:r>
          </a:p>
          <a:p>
            <a:r>
              <a:rPr lang="tr-TR" altLang="tr-TR" b="1" dirty="0" smtClean="0"/>
              <a:t>Psuedocode of if-else:</a:t>
            </a:r>
          </a:p>
          <a:p>
            <a:pPr marL="365760" lvl="1" indent="0">
              <a:buNone/>
            </a:pPr>
            <a:r>
              <a:rPr lang="tr-TR" altLang="tr-TR" b="1" dirty="0" smtClean="0"/>
              <a:t>	If student’ grade is less than 50</a:t>
            </a:r>
          </a:p>
          <a:p>
            <a:pPr lvl="2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tr-TR" altLang="tr-TR" b="1" dirty="0"/>
              <a:t>	</a:t>
            </a:r>
            <a:r>
              <a:rPr lang="tr-TR" altLang="tr-TR" sz="2200" b="1" dirty="0"/>
              <a:t>	</a:t>
            </a:r>
            <a:r>
              <a:rPr lang="en-US" altLang="tr-TR" sz="2200" b="1" dirty="0"/>
              <a:t>Print </a:t>
            </a:r>
            <a:r>
              <a:rPr lang="en-US" altLang="tr-TR" sz="2200" b="1" dirty="0" smtClean="0"/>
              <a:t>“Failed”</a:t>
            </a:r>
            <a:endParaRPr lang="en-US" altLang="tr-TR" sz="2200" b="1" dirty="0"/>
          </a:p>
          <a:p>
            <a:pPr lvl="2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tr-TR" altLang="tr-TR" sz="2200" b="1" dirty="0"/>
              <a:t>	</a:t>
            </a:r>
            <a:r>
              <a:rPr lang="en-US" altLang="tr-TR" sz="2200" b="1" dirty="0"/>
              <a:t>else</a:t>
            </a:r>
            <a:br>
              <a:rPr lang="en-US" altLang="tr-TR" sz="2200" b="1" dirty="0"/>
            </a:br>
            <a:r>
              <a:rPr lang="tr-TR" altLang="tr-TR" sz="2200" b="1" dirty="0"/>
              <a:t>	</a:t>
            </a:r>
            <a:r>
              <a:rPr lang="en-US" altLang="tr-TR" sz="2200" b="1" dirty="0"/>
              <a:t>Print </a:t>
            </a:r>
            <a:r>
              <a:rPr lang="en-US" altLang="tr-TR" sz="2200" b="1" dirty="0" smtClean="0"/>
              <a:t>“</a:t>
            </a:r>
            <a:r>
              <a:rPr lang="en-US" altLang="tr-TR" sz="2200" b="1" dirty="0"/>
              <a:t>Passed</a:t>
            </a:r>
            <a:r>
              <a:rPr lang="en-US" altLang="tr-TR" sz="2200" b="1" dirty="0" smtClean="0"/>
              <a:t>” </a:t>
            </a:r>
            <a:endParaRPr lang="en-US" altLang="tr-TR" sz="2200" b="1" dirty="0"/>
          </a:p>
          <a:p>
            <a:pPr marL="365760" lvl="1" indent="0">
              <a:buNone/>
            </a:pPr>
            <a:endParaRPr lang="tr-TR" alt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70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The if-else selection statement</a:t>
            </a:r>
            <a:endParaRPr lang="en-US" sz="24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altLang="tr-TR" b="1" dirty="0" smtClean="0"/>
              <a:t>C code :</a:t>
            </a:r>
          </a:p>
          <a:p>
            <a:pPr marL="365760" lvl="1" indent="0">
              <a:buNone/>
            </a:pPr>
            <a:r>
              <a:rPr lang="tr-TR" altLang="tr-TR" b="1" dirty="0" smtClean="0"/>
              <a:t>	If (grade&lt;50)</a:t>
            </a:r>
          </a:p>
          <a:p>
            <a:pPr lvl="2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tr-TR" altLang="tr-TR" b="1" dirty="0"/>
              <a:t>	</a:t>
            </a:r>
            <a:r>
              <a:rPr lang="tr-TR" altLang="tr-TR" sz="2200" b="1" dirty="0"/>
              <a:t>	</a:t>
            </a:r>
            <a:r>
              <a:rPr lang="tr-TR" altLang="tr-TR" sz="2200" b="1" dirty="0" smtClean="0"/>
              <a:t>printf(</a:t>
            </a:r>
            <a:r>
              <a:rPr lang="en-US" altLang="tr-TR" sz="2200" b="1" dirty="0" smtClean="0"/>
              <a:t>“Failed</a:t>
            </a:r>
            <a:r>
              <a:rPr lang="tr-TR" altLang="tr-TR" sz="2200" b="1" dirty="0" smtClean="0"/>
              <a:t>\n</a:t>
            </a:r>
            <a:r>
              <a:rPr lang="en-US" altLang="tr-TR" sz="2200" b="1" dirty="0" smtClean="0"/>
              <a:t>”</a:t>
            </a:r>
            <a:r>
              <a:rPr lang="tr-TR" altLang="tr-TR" sz="2200" b="1" dirty="0" smtClean="0"/>
              <a:t>);</a:t>
            </a:r>
            <a:endParaRPr lang="en-US" altLang="tr-TR" sz="2200" b="1" dirty="0"/>
          </a:p>
          <a:p>
            <a:pPr lvl="2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tr-TR" altLang="tr-TR" sz="2200" b="1" dirty="0"/>
              <a:t>	</a:t>
            </a:r>
            <a:r>
              <a:rPr lang="en-US" altLang="tr-TR" sz="2200" b="1" dirty="0"/>
              <a:t>else</a:t>
            </a:r>
            <a:br>
              <a:rPr lang="en-US" altLang="tr-TR" sz="2200" b="1" dirty="0"/>
            </a:br>
            <a:r>
              <a:rPr lang="tr-TR" altLang="tr-TR" sz="2200" b="1" dirty="0"/>
              <a:t>	</a:t>
            </a:r>
            <a:r>
              <a:rPr lang="tr-TR" altLang="tr-TR" sz="2200" b="1" dirty="0" smtClean="0"/>
              <a:t>printf(</a:t>
            </a:r>
            <a:r>
              <a:rPr lang="en-US" altLang="tr-TR" sz="2200" b="1" dirty="0" smtClean="0"/>
              <a:t>“Passed</a:t>
            </a:r>
            <a:r>
              <a:rPr lang="tr-TR" altLang="tr-TR" sz="2200" b="1" dirty="0" smtClean="0"/>
              <a:t>\n</a:t>
            </a:r>
            <a:r>
              <a:rPr lang="en-US" altLang="tr-TR" sz="2200" b="1" dirty="0" smtClean="0"/>
              <a:t>”</a:t>
            </a:r>
            <a:r>
              <a:rPr lang="tr-TR" altLang="tr-TR" sz="2200" b="1" dirty="0" smtClean="0"/>
              <a:t>);</a:t>
            </a:r>
            <a:r>
              <a:rPr lang="en-US" altLang="tr-TR" sz="2200" b="1" dirty="0" smtClean="0"/>
              <a:t> </a:t>
            </a:r>
            <a:endParaRPr lang="tr-TR" altLang="tr-TR" sz="2200" b="1" dirty="0" smtClean="0"/>
          </a:p>
          <a:p>
            <a:pPr>
              <a:lnSpc>
                <a:spcPct val="90000"/>
              </a:lnSpc>
            </a:pPr>
            <a:r>
              <a:rPr lang="en-US" altLang="tr-TR" b="1" dirty="0"/>
              <a:t>Ternary conditional operator (</a:t>
            </a:r>
            <a:r>
              <a:rPr lang="en-US" altLang="tr-TR" sz="2100" b="1" dirty="0">
                <a:latin typeface="Lucida Console" panose="020B0609040504020204" pitchFamily="49" charset="0"/>
              </a:rPr>
              <a:t>?:</a:t>
            </a:r>
            <a:r>
              <a:rPr lang="en-US" altLang="tr-TR" b="1" dirty="0"/>
              <a:t>) </a:t>
            </a:r>
          </a:p>
          <a:p>
            <a:pPr lvl="1">
              <a:lnSpc>
                <a:spcPct val="90000"/>
              </a:lnSpc>
            </a:pPr>
            <a:r>
              <a:rPr lang="tr-TR" altLang="tr-TR" sz="2400" b="1" dirty="0"/>
              <a:t>It has </a:t>
            </a:r>
            <a:r>
              <a:rPr lang="en-US" altLang="tr-TR" sz="2400" b="1" dirty="0"/>
              <a:t>three arguments (condition, value if true, value if false)</a:t>
            </a:r>
          </a:p>
          <a:p>
            <a:pPr lvl="2">
              <a:lnSpc>
                <a:spcPct val="90000"/>
              </a:lnSpc>
            </a:pPr>
            <a:r>
              <a:rPr lang="tr-TR" altLang="tr-TR" sz="2400" b="1" dirty="0"/>
              <a:t>p</a:t>
            </a:r>
            <a:r>
              <a:rPr lang="en-US" altLang="tr-TR" sz="2400" b="1" dirty="0" err="1" smtClean="0"/>
              <a:t>rintf</a:t>
            </a:r>
            <a:r>
              <a:rPr lang="en-US" altLang="tr-TR" sz="2400" b="1" dirty="0" smtClean="0"/>
              <a:t>( </a:t>
            </a:r>
            <a:r>
              <a:rPr lang="en-US" altLang="tr-TR" sz="2400" b="1" dirty="0"/>
              <a:t>"%s\n", grade &gt;= 60 ? "Passed" : "Failed" ); </a:t>
            </a:r>
          </a:p>
          <a:p>
            <a:pPr lvl="2">
              <a:lnSpc>
                <a:spcPct val="90000"/>
              </a:lnSpc>
            </a:pPr>
            <a:r>
              <a:rPr lang="en-US" altLang="tr-TR" sz="2400" b="1" dirty="0"/>
              <a:t>grade &gt;= 60 ? </a:t>
            </a:r>
            <a:r>
              <a:rPr lang="en-US" altLang="tr-TR" sz="2400" b="1" dirty="0" err="1"/>
              <a:t>printf</a:t>
            </a:r>
            <a:r>
              <a:rPr lang="en-US" altLang="tr-TR" sz="2400" b="1" dirty="0"/>
              <a:t>( “Passed\n” ) : </a:t>
            </a:r>
            <a:r>
              <a:rPr lang="en-US" altLang="tr-TR" sz="2400" b="1" dirty="0" err="1"/>
              <a:t>printf</a:t>
            </a:r>
            <a:r>
              <a:rPr lang="en-US" altLang="tr-TR" sz="2400" b="1" dirty="0"/>
              <a:t>( “Failed\n” );</a:t>
            </a:r>
          </a:p>
          <a:p>
            <a:pPr marL="68580" indent="0">
              <a:lnSpc>
                <a:spcPct val="90000"/>
              </a:lnSpc>
              <a:buNone/>
            </a:pPr>
            <a:endParaRPr lang="en-US" altLang="tr-TR" sz="2600" b="1" dirty="0"/>
          </a:p>
          <a:p>
            <a:pPr marL="365760" lvl="1" indent="0">
              <a:buNone/>
            </a:pPr>
            <a:endParaRPr lang="tr-TR" alt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1085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9432</TotalTime>
  <Words>601</Words>
  <Application>Microsoft Office PowerPoint</Application>
  <PresentationFormat>On-screen Show (4:3)</PresentationFormat>
  <Paragraphs>153</Paragraphs>
  <Slides>24</Slides>
  <Notes>22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Calibri</vt:lpstr>
      <vt:lpstr>Century Gothic</vt:lpstr>
      <vt:lpstr>Lucida Console</vt:lpstr>
      <vt:lpstr>Wingdings 2</vt:lpstr>
      <vt:lpstr>Austin</vt:lpstr>
      <vt:lpstr>Document</vt:lpstr>
      <vt:lpstr>BLM101</vt:lpstr>
      <vt:lpstr>PowerPoint Presentation</vt:lpstr>
      <vt:lpstr>Algorithms</vt:lpstr>
      <vt:lpstr>Pseudocode</vt:lpstr>
      <vt:lpstr>Control Structures</vt:lpstr>
      <vt:lpstr>The if selection statement</vt:lpstr>
      <vt:lpstr>The if selection statement</vt:lpstr>
      <vt:lpstr>The if-else selection statement</vt:lpstr>
      <vt:lpstr>The if-else selection statement</vt:lpstr>
      <vt:lpstr>The if-else selection statement</vt:lpstr>
      <vt:lpstr>The if-else selection statement</vt:lpstr>
      <vt:lpstr>The while repetition statement</vt:lpstr>
      <vt:lpstr>Counter-Controlled Repetition</vt:lpstr>
      <vt:lpstr>Counter-Controlled Repetition</vt:lpstr>
      <vt:lpstr>Algorithms (Top-down, stepwise refinement)</vt:lpstr>
      <vt:lpstr>Algorithms (Top-down, stepwise refinement)</vt:lpstr>
      <vt:lpstr>Algorithms (Top-down, stepwise refinement)</vt:lpstr>
      <vt:lpstr>Algorithms (Top-down, stepwise refinement)</vt:lpstr>
      <vt:lpstr>Algorithms (Top-down, stepwise refinement)</vt:lpstr>
      <vt:lpstr>Algorithms (Top-down, stepwise refinement)</vt:lpstr>
      <vt:lpstr>Algorithms (Top-down, stepwise refinement)</vt:lpstr>
      <vt:lpstr>Assignment Operators</vt:lpstr>
      <vt:lpstr>Increment and Decrement Operators</vt:lpstr>
      <vt:lpstr>Increment and Decrement Operators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Furkan Ar</cp:lastModifiedBy>
  <cp:revision>480</cp:revision>
  <dcterms:created xsi:type="dcterms:W3CDTF">2006-08-16T00:00:00Z</dcterms:created>
  <dcterms:modified xsi:type="dcterms:W3CDTF">2019-12-04T03:26:41Z</dcterms:modified>
</cp:coreProperties>
</file>